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8" r:id="rId7"/>
    <p:sldId id="261" r:id="rId8"/>
    <p:sldId id="270" r:id="rId9"/>
    <p:sldId id="263" r:id="rId10"/>
    <p:sldId id="269" r:id="rId11"/>
    <p:sldId id="264" r:id="rId12"/>
    <p:sldId id="265" r:id="rId13"/>
    <p:sldId id="267" r:id="rId14"/>
    <p:sldId id="271" r:id="rId15"/>
    <p:sldId id="26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2354EA3-38E1-4C35-9198-F8678B61DB5F}">
          <p14:sldIdLst>
            <p14:sldId id="256"/>
            <p14:sldId id="257"/>
            <p14:sldId id="258"/>
            <p14:sldId id="259"/>
            <p14:sldId id="260"/>
            <p14:sldId id="268"/>
            <p14:sldId id="261"/>
            <p14:sldId id="270"/>
            <p14:sldId id="263"/>
            <p14:sldId id="269"/>
            <p14:sldId id="264"/>
            <p14:sldId id="265"/>
            <p14:sldId id="267"/>
            <p14:sldId id="271"/>
            <p14:sldId id="262"/>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09T19:00:05.411" idx="1">
    <p:pos x="10" y="10"/>
    <p:text/>
    <p:extLst>
      <p:ext uri="{C676402C-5697-4E1C-873F-D02D1690AC5C}">
        <p15:threadingInfo xmlns:p15="http://schemas.microsoft.com/office/powerpoint/2012/main" timeZoneBias="-330"/>
      </p:ext>
    </p:extLst>
  </p:cm>
  <p:cm authorId="1" dt="2020-10-09T19:00:05.667" idx="2">
    <p:pos x="146" y="14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89D15-8D4C-44C9-9CA1-2F84480BF71B}" type="datetimeFigureOut">
              <a:rPr lang="en-IN" smtClean="0"/>
              <a:t>02-04-2021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2793F-037C-4B53-B3CD-044CD43494DF}" type="slidenum">
              <a:rPr lang="en-IN" smtClean="0"/>
              <a:t>‹#›</a:t>
            </a:fld>
            <a:endParaRPr lang="en-IN"/>
          </a:p>
        </p:txBody>
      </p:sp>
    </p:spTree>
    <p:extLst>
      <p:ext uri="{BB962C8B-B14F-4D97-AF65-F5344CB8AC3E}">
        <p14:creationId xmlns:p14="http://schemas.microsoft.com/office/powerpoint/2010/main" val="1810081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 recognition is the process of identifying one or more people in images or videos by analyzing and comparing patterns. Algorithms for face recognition typically extract facial features and compare them to a database to find the best match.</a:t>
            </a:r>
            <a:endParaRPr lang="en-IN" dirty="0"/>
          </a:p>
        </p:txBody>
      </p:sp>
      <p:sp>
        <p:nvSpPr>
          <p:cNvPr id="4" name="Slide Number Placeholder 3"/>
          <p:cNvSpPr>
            <a:spLocks noGrp="1"/>
          </p:cNvSpPr>
          <p:nvPr>
            <p:ph type="sldNum" sz="quarter" idx="10"/>
          </p:nvPr>
        </p:nvSpPr>
        <p:spPr/>
        <p:txBody>
          <a:bodyPr/>
          <a:lstStyle/>
          <a:p>
            <a:fld id="{9CA2793F-037C-4B53-B3CD-044CD43494DF}" type="slidenum">
              <a:rPr lang="en-IN" smtClean="0"/>
              <a:t>3</a:t>
            </a:fld>
            <a:endParaRPr lang="en-IN"/>
          </a:p>
        </p:txBody>
      </p:sp>
    </p:spTree>
    <p:extLst>
      <p:ext uri="{BB962C8B-B14F-4D97-AF65-F5344CB8AC3E}">
        <p14:creationId xmlns:p14="http://schemas.microsoft.com/office/powerpoint/2010/main" val="300533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A2793F-037C-4B53-B3CD-044CD43494DF}" type="slidenum">
              <a:rPr lang="en-IN" smtClean="0"/>
              <a:t>6</a:t>
            </a:fld>
            <a:endParaRPr lang="en-IN" dirty="0"/>
          </a:p>
        </p:txBody>
      </p:sp>
    </p:spTree>
    <p:extLst>
      <p:ext uri="{BB962C8B-B14F-4D97-AF65-F5344CB8AC3E}">
        <p14:creationId xmlns:p14="http://schemas.microsoft.com/office/powerpoint/2010/main" val="206656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Each human </a:t>
            </a:r>
            <a:r>
              <a:rPr lang="en-US" sz="1200" b="1" i="0" kern="1200" dirty="0" smtClean="0">
                <a:solidFill>
                  <a:schemeClr val="tx1"/>
                </a:solidFill>
                <a:effectLst/>
                <a:latin typeface="+mn-lt"/>
                <a:ea typeface="+mn-ea"/>
                <a:cs typeface="+mn-cs"/>
              </a:rPr>
              <a:t>face</a:t>
            </a:r>
            <a:r>
              <a:rPr lang="en-US" sz="1200" b="0" i="0" kern="1200" dirty="0" smtClean="0">
                <a:solidFill>
                  <a:schemeClr val="tx1"/>
                </a:solidFill>
                <a:effectLst/>
                <a:latin typeface="+mn-lt"/>
                <a:ea typeface="+mn-ea"/>
                <a:cs typeface="+mn-cs"/>
              </a:rPr>
              <a:t> has 80 nodal </a:t>
            </a:r>
            <a:r>
              <a:rPr lang="en-US" sz="1200" b="1" i="0" kern="1200" dirty="0" smtClean="0">
                <a:solidFill>
                  <a:schemeClr val="tx1"/>
                </a:solidFill>
                <a:effectLst/>
                <a:latin typeface="+mn-lt"/>
                <a:ea typeface="+mn-ea"/>
                <a:cs typeface="+mn-cs"/>
              </a:rPr>
              <a:t>points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Facial recognition</a:t>
            </a:r>
            <a:r>
              <a:rPr lang="en-US" sz="1200" b="0" i="0" kern="1200" dirty="0" smtClean="0">
                <a:solidFill>
                  <a:schemeClr val="tx1"/>
                </a:solidFill>
                <a:effectLst/>
                <a:latin typeface="+mn-lt"/>
                <a:ea typeface="+mn-ea"/>
                <a:cs typeface="+mn-cs"/>
              </a:rPr>
              <a:t> software will analyze the nodal </a:t>
            </a:r>
            <a:r>
              <a:rPr lang="en-US" sz="1200" b="1" i="0" kern="1200" dirty="0" smtClean="0">
                <a:solidFill>
                  <a:schemeClr val="tx1"/>
                </a:solidFill>
                <a:effectLst/>
                <a:latin typeface="+mn-lt"/>
                <a:ea typeface="+mn-ea"/>
                <a:cs typeface="+mn-cs"/>
              </a:rPr>
              <a:t>points</a:t>
            </a:r>
            <a:r>
              <a:rPr lang="en-US" sz="1200" b="0" i="0" kern="1200" dirty="0" smtClean="0">
                <a:solidFill>
                  <a:schemeClr val="tx1"/>
                </a:solidFill>
                <a:effectLst/>
                <a:latin typeface="+mn-lt"/>
                <a:ea typeface="+mn-ea"/>
                <a:cs typeface="+mn-cs"/>
              </a:rPr>
              <a:t> such as the distance between your eyes or the shape of your cheekbones.</a:t>
            </a:r>
            <a:endParaRPr lang="en-IN" dirty="0" smtClean="0"/>
          </a:p>
        </p:txBody>
      </p:sp>
      <p:sp>
        <p:nvSpPr>
          <p:cNvPr id="4" name="Slide Number Placeholder 3"/>
          <p:cNvSpPr>
            <a:spLocks noGrp="1"/>
          </p:cNvSpPr>
          <p:nvPr>
            <p:ph type="sldNum" sz="quarter" idx="10"/>
          </p:nvPr>
        </p:nvSpPr>
        <p:spPr/>
        <p:txBody>
          <a:bodyPr/>
          <a:lstStyle/>
          <a:p>
            <a:fld id="{9CA2793F-037C-4B53-B3CD-044CD43494DF}" type="slidenum">
              <a:rPr lang="en-IN" smtClean="0"/>
              <a:t>8</a:t>
            </a:fld>
            <a:endParaRPr lang="en-IN" dirty="0"/>
          </a:p>
        </p:txBody>
      </p:sp>
    </p:spTree>
    <p:extLst>
      <p:ext uri="{BB962C8B-B14F-4D97-AF65-F5344CB8AC3E}">
        <p14:creationId xmlns:p14="http://schemas.microsoft.com/office/powerpoint/2010/main" val="3664417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face-recognition-how-lbph-works-90ec258c3d6b" TargetMode="External"/><Relationship Id="rId2" Type="http://schemas.openxmlformats.org/officeDocument/2006/relationships/hyperlink" Target="http://www.willberger.org/cascade-haar-explain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3235" y="1733007"/>
            <a:ext cx="9483634" cy="2290354"/>
          </a:xfrm>
        </p:spPr>
        <p:txBody>
          <a:bodyPr>
            <a:normAutofit fontScale="90000"/>
          </a:bodyPr>
          <a:lstStyle/>
          <a:p>
            <a:r>
              <a:rPr lang="en-US" dirty="0"/>
              <a:t>Smart Attendance Marking System using Face Recognition</a:t>
            </a:r>
            <a:endParaRPr lang="en-IN" dirty="0"/>
          </a:p>
        </p:txBody>
      </p:sp>
      <p:sp>
        <p:nvSpPr>
          <p:cNvPr id="3" name="Subtitle 2"/>
          <p:cNvSpPr>
            <a:spLocks noGrp="1"/>
          </p:cNvSpPr>
          <p:nvPr>
            <p:ph type="subTitle" idx="1"/>
          </p:nvPr>
        </p:nvSpPr>
        <p:spPr>
          <a:xfrm>
            <a:off x="8136573" y="5064762"/>
            <a:ext cx="3567747" cy="1632130"/>
          </a:xfrm>
        </p:spPr>
        <p:txBody>
          <a:bodyPr/>
          <a:lstStyle/>
          <a:p>
            <a:r>
              <a:rPr lang="en-US" dirty="0"/>
              <a:t>Presented by:</a:t>
            </a:r>
          </a:p>
          <a:p>
            <a:r>
              <a:rPr lang="en-US" dirty="0" smtClean="0"/>
              <a:t>	Group No.-86</a:t>
            </a:r>
            <a:endParaRPr lang="en-US" dirty="0"/>
          </a:p>
          <a:p>
            <a:r>
              <a:rPr lang="en-US" dirty="0" err="1"/>
              <a:t>Abhinav</a:t>
            </a:r>
            <a:r>
              <a:rPr lang="en-US" dirty="0"/>
              <a:t> Sharma </a:t>
            </a:r>
            <a:r>
              <a:rPr lang="en-US" dirty="0" smtClean="0"/>
              <a:t>171297</a:t>
            </a:r>
            <a:endParaRPr lang="en-US" dirty="0"/>
          </a:p>
        </p:txBody>
      </p:sp>
      <p:sp>
        <p:nvSpPr>
          <p:cNvPr id="6" name="TextBox 5"/>
          <p:cNvSpPr txBox="1"/>
          <p:nvPr/>
        </p:nvSpPr>
        <p:spPr>
          <a:xfrm>
            <a:off x="2473235" y="5064762"/>
            <a:ext cx="2586446" cy="923330"/>
          </a:xfrm>
          <a:prstGeom prst="rect">
            <a:avLst/>
          </a:prstGeom>
          <a:noFill/>
        </p:spPr>
        <p:txBody>
          <a:bodyPr wrap="square" rtlCol="0">
            <a:spAutoFit/>
          </a:bodyPr>
          <a:lstStyle/>
          <a:p>
            <a:r>
              <a:rPr lang="en-US" dirty="0" smtClean="0">
                <a:solidFill>
                  <a:schemeClr val="tx1">
                    <a:lumMod val="75000"/>
                    <a:lumOff val="25000"/>
                  </a:schemeClr>
                </a:solidFill>
              </a:rPr>
              <a:t>Project Supervisor:</a:t>
            </a:r>
            <a:endParaRPr lang="en-US" dirty="0">
              <a:solidFill>
                <a:schemeClr val="tx1">
                  <a:lumMod val="75000"/>
                  <a:lumOff val="25000"/>
                </a:schemeClr>
              </a:solidFill>
            </a:endParaRPr>
          </a:p>
          <a:p>
            <a:r>
              <a:rPr lang="en-IN" dirty="0" err="1" smtClean="0">
                <a:solidFill>
                  <a:schemeClr val="tx1">
                    <a:lumMod val="75000"/>
                    <a:lumOff val="25000"/>
                  </a:schemeClr>
                </a:solidFill>
              </a:rPr>
              <a:t>Dr.</a:t>
            </a:r>
            <a:r>
              <a:rPr lang="en-IN" dirty="0" smtClean="0">
                <a:solidFill>
                  <a:schemeClr val="tx1">
                    <a:lumMod val="75000"/>
                    <a:lumOff val="25000"/>
                  </a:schemeClr>
                </a:solidFill>
              </a:rPr>
              <a:t> </a:t>
            </a:r>
            <a:r>
              <a:rPr lang="en-IN" dirty="0" err="1" smtClean="0">
                <a:solidFill>
                  <a:schemeClr val="tx1">
                    <a:lumMod val="75000"/>
                    <a:lumOff val="25000"/>
                  </a:schemeClr>
                </a:solidFill>
              </a:rPr>
              <a:t>Ruchi</a:t>
            </a:r>
            <a:r>
              <a:rPr lang="en-IN" dirty="0" smtClean="0">
                <a:solidFill>
                  <a:schemeClr val="tx1">
                    <a:lumMod val="75000"/>
                    <a:lumOff val="25000"/>
                  </a:schemeClr>
                </a:solidFill>
              </a:rPr>
              <a:t> </a:t>
            </a:r>
            <a:r>
              <a:rPr lang="en-IN" dirty="0" err="1" smtClean="0">
                <a:solidFill>
                  <a:schemeClr val="tx1">
                    <a:lumMod val="75000"/>
                    <a:lumOff val="25000"/>
                  </a:schemeClr>
                </a:solidFill>
              </a:rPr>
              <a:t>Verma</a:t>
            </a:r>
            <a:endParaRPr lang="en-IN" dirty="0">
              <a:solidFill>
                <a:schemeClr val="tx1">
                  <a:lumMod val="75000"/>
                  <a:lumOff val="25000"/>
                </a:schemeClr>
              </a:solidFill>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4155473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Binary Patterns Histograms (LBPH)</a:t>
            </a:r>
            <a:endParaRPr lang="en-IN" dirty="0"/>
          </a:p>
        </p:txBody>
      </p:sp>
      <p:sp>
        <p:nvSpPr>
          <p:cNvPr id="3" name="Content Placeholder 2"/>
          <p:cNvSpPr>
            <a:spLocks noGrp="1"/>
          </p:cNvSpPr>
          <p:nvPr>
            <p:ph idx="1"/>
          </p:nvPr>
        </p:nvSpPr>
        <p:spPr/>
        <p:txBody>
          <a:bodyPr/>
          <a:lstStyle/>
          <a:p>
            <a:pPr marL="0" indent="0">
              <a:buNone/>
            </a:pPr>
            <a:r>
              <a:rPr lang="en-IN" dirty="0" smtClean="0"/>
              <a:t>LBPH is a </a:t>
            </a:r>
            <a:r>
              <a:rPr lang="en-US" dirty="0"/>
              <a:t>widely used </a:t>
            </a:r>
            <a:r>
              <a:rPr lang="en-US" dirty="0" smtClean="0"/>
              <a:t> </a:t>
            </a:r>
            <a:r>
              <a:rPr lang="en-IN" dirty="0" smtClean="0"/>
              <a:t>face recognition algorithm provided by OpenCV Library </a:t>
            </a:r>
            <a:r>
              <a:rPr lang="en-US" dirty="0"/>
              <a:t>due to its computational simplicity and discriminative power</a:t>
            </a:r>
            <a:r>
              <a:rPr lang="en-US" dirty="0" smtClean="0"/>
              <a:t>.</a:t>
            </a:r>
            <a:r>
              <a:rPr lang="en-IN" dirty="0" smtClean="0"/>
              <a:t> </a:t>
            </a:r>
            <a:r>
              <a:rPr lang="en-US" dirty="0"/>
              <a:t>It is based on local binary operator. In LBPH each image is analyzed </a:t>
            </a:r>
            <a:r>
              <a:rPr lang="en-US" dirty="0" smtClean="0"/>
              <a:t>independently and this algorithm is capable enough to recognize both side as well as front faces and also this algorithm is better in different </a:t>
            </a:r>
            <a:r>
              <a:rPr lang="en-US" dirty="0"/>
              <a:t>environments and light conditions .It also depends on our training and testing data sets.</a:t>
            </a:r>
            <a:endParaRPr lang="en-IN"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22411"/>
            <a:ext cx="8488217" cy="2065159"/>
          </a:xfrm>
          <a:prstGeom prst="rect">
            <a:avLst/>
          </a:prstGeom>
        </p:spPr>
      </p:pic>
    </p:spTree>
    <p:extLst>
      <p:ext uri="{BB962C8B-B14F-4D97-AF65-F5344CB8AC3E}">
        <p14:creationId xmlns:p14="http://schemas.microsoft.com/office/powerpoint/2010/main" val="2897050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pPr algn="just"/>
            <a:r>
              <a:rPr lang="en-IN" dirty="0" smtClean="0"/>
              <a:t>Proxy attendance is eliminated.</a:t>
            </a:r>
          </a:p>
          <a:p>
            <a:pPr algn="just"/>
            <a:r>
              <a:rPr lang="en-IN" dirty="0" smtClean="0"/>
              <a:t>It saves time and effort.</a:t>
            </a:r>
          </a:p>
          <a:p>
            <a:pPr algn="just"/>
            <a:r>
              <a:rPr lang="en-IN" dirty="0" smtClean="0"/>
              <a:t>The faces are stored and then attendance is marked for the recognised faces automatically.</a:t>
            </a:r>
          </a:p>
          <a:p>
            <a:pPr algn="just"/>
            <a:r>
              <a:rPr lang="en-IN" dirty="0" smtClean="0"/>
              <a:t>This is a convenient system.</a:t>
            </a:r>
          </a:p>
        </p:txBody>
      </p:sp>
    </p:spTree>
    <p:extLst>
      <p:ext uri="{BB962C8B-B14F-4D97-AF65-F5344CB8AC3E}">
        <p14:creationId xmlns:p14="http://schemas.microsoft.com/office/powerpoint/2010/main" val="2599102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pPr algn="just"/>
            <a:r>
              <a:rPr lang="en-IN" dirty="0" smtClean="0"/>
              <a:t>Lighting conditions mas sometimes be a problem. In a very low light system may not be able to detect faces with the best accuracy.</a:t>
            </a:r>
          </a:p>
          <a:p>
            <a:pPr algn="just"/>
            <a:r>
              <a:rPr lang="en-IN" dirty="0" smtClean="0"/>
              <a:t>The line of sight and the angle of sight of a camera is limited therefore camera that we use may become reason for limitation.</a:t>
            </a:r>
          </a:p>
          <a:p>
            <a:pPr algn="just"/>
            <a:r>
              <a:rPr lang="en-IN" dirty="0" smtClean="0"/>
              <a:t>For now the system marks present of people even if shown a photo from phone.</a:t>
            </a:r>
            <a:endParaRPr lang="en-IN" dirty="0"/>
          </a:p>
        </p:txBody>
      </p:sp>
    </p:spTree>
    <p:extLst>
      <p:ext uri="{BB962C8B-B14F-4D97-AF65-F5344CB8AC3E}">
        <p14:creationId xmlns:p14="http://schemas.microsoft.com/office/powerpoint/2010/main" val="378083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An automatic attendance management system aims at solving the issues of manual methods of existing systems. </a:t>
            </a:r>
            <a:r>
              <a:rPr lang="en-US" dirty="0" smtClean="0"/>
              <a:t>They use </a:t>
            </a:r>
            <a:r>
              <a:rPr lang="en-US" dirty="0"/>
              <a:t>the concept of face recognition to implement a system that marks the attendance of a particular person by </a:t>
            </a:r>
            <a:r>
              <a:rPr lang="en-US" dirty="0" smtClean="0"/>
              <a:t>detecting and </a:t>
            </a:r>
            <a:r>
              <a:rPr lang="en-US" dirty="0"/>
              <a:t>recognizing the face. These systems perform satisfactorily with different facial expressions, lighting and pose </a:t>
            </a:r>
            <a:r>
              <a:rPr lang="en-US" dirty="0" smtClean="0"/>
              <a:t>of </a:t>
            </a:r>
            <a:r>
              <a:rPr lang="en-IN" dirty="0" smtClean="0"/>
              <a:t>the </a:t>
            </a:r>
            <a:r>
              <a:rPr lang="en-IN" dirty="0"/>
              <a:t>person.</a:t>
            </a:r>
          </a:p>
          <a:p>
            <a:pPr marL="0" indent="0" algn="just">
              <a:buNone/>
            </a:pPr>
            <a:r>
              <a:rPr lang="en-US" dirty="0"/>
              <a:t>There is room for </a:t>
            </a:r>
            <a:r>
              <a:rPr lang="en-US" dirty="0" smtClean="0"/>
              <a:t>improvement and we would try our level best to overcome those limitations with the model that we would present.</a:t>
            </a:r>
            <a:endParaRPr lang="en-IN" dirty="0"/>
          </a:p>
        </p:txBody>
      </p:sp>
    </p:spTree>
    <p:extLst>
      <p:ext uri="{BB962C8B-B14F-4D97-AF65-F5344CB8AC3E}">
        <p14:creationId xmlns:p14="http://schemas.microsoft.com/office/powerpoint/2010/main" val="1514471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r>
              <a:rPr lang="en-IN" dirty="0" smtClean="0"/>
              <a:t>Introduction of student portal into the system where the student may check their attendance.</a:t>
            </a:r>
          </a:p>
          <a:p>
            <a:r>
              <a:rPr lang="en-IN" dirty="0" smtClean="0"/>
              <a:t>Changes in GUI making it more appealing.</a:t>
            </a:r>
            <a:endParaRPr lang="en-IN" dirty="0"/>
          </a:p>
        </p:txBody>
      </p:sp>
    </p:spTree>
    <p:extLst>
      <p:ext uri="{BB962C8B-B14F-4D97-AF65-F5344CB8AC3E}">
        <p14:creationId xmlns:p14="http://schemas.microsoft.com/office/powerpoint/2010/main" val="417370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lnSpcReduction="10000"/>
          </a:bodyPr>
          <a:lstStyle/>
          <a:p>
            <a:pPr algn="just"/>
            <a:r>
              <a:rPr lang="en-IN" dirty="0">
                <a:hlinkClick r:id="rId2"/>
              </a:rPr>
              <a:t>http://www.willberger.org/cascade-haar-explained</a:t>
            </a:r>
            <a:r>
              <a:rPr lang="en-IN" dirty="0" smtClean="0">
                <a:hlinkClick r:id="rId2"/>
              </a:rPr>
              <a:t>/</a:t>
            </a:r>
            <a:endParaRPr lang="en-IN" dirty="0" smtClean="0"/>
          </a:p>
          <a:p>
            <a:pPr algn="just"/>
            <a:r>
              <a:rPr lang="en-IN" dirty="0">
                <a:hlinkClick r:id="rId3"/>
              </a:rPr>
              <a:t>https://</a:t>
            </a:r>
            <a:r>
              <a:rPr lang="en-IN" dirty="0" smtClean="0">
                <a:hlinkClick r:id="rId3"/>
              </a:rPr>
              <a:t>towardsdatascience.com/face-recognition-how-lbph-works-90ec258c3d6b</a:t>
            </a:r>
            <a:endParaRPr lang="en-IN" dirty="0" smtClean="0"/>
          </a:p>
          <a:p>
            <a:pPr algn="just"/>
            <a:r>
              <a:rPr lang="en-US" dirty="0" err="1"/>
              <a:t>Fawaz</a:t>
            </a:r>
            <a:r>
              <a:rPr lang="en-US" dirty="0"/>
              <a:t>, A. (2019). A smart classroom of wireless sensor networks for students time attendance system. In </a:t>
            </a:r>
            <a:r>
              <a:rPr lang="en-US" i="1" dirty="0"/>
              <a:t>IEEE integrated STEM education conference (ISEC</a:t>
            </a:r>
            <a:r>
              <a:rPr lang="en-US" i="1" dirty="0" smtClean="0"/>
              <a:t>)</a:t>
            </a:r>
            <a:r>
              <a:rPr lang="en-US" dirty="0" smtClean="0"/>
              <a:t>.</a:t>
            </a:r>
          </a:p>
          <a:p>
            <a:pPr algn="just"/>
            <a:r>
              <a:rPr lang="en-US" dirty="0"/>
              <a:t>Li, J., </a:t>
            </a:r>
            <a:r>
              <a:rPr lang="en-US" dirty="0" err="1"/>
              <a:t>Gu</a:t>
            </a:r>
            <a:r>
              <a:rPr lang="en-US" dirty="0"/>
              <a:t>, J., Huang, Z., &amp; Wen, J. (2019). Application research of improved YOLO V3 algorithm in PCB electronic component detection. </a:t>
            </a:r>
            <a:r>
              <a:rPr lang="en-US" i="1" dirty="0"/>
              <a:t>Applied Sciences,9,</a:t>
            </a:r>
            <a:r>
              <a:rPr lang="en-US" dirty="0"/>
              <a:t> 3750</a:t>
            </a:r>
            <a:r>
              <a:rPr lang="en-US" dirty="0" smtClean="0"/>
              <a:t>.</a:t>
            </a:r>
          </a:p>
          <a:p>
            <a:pPr algn="just"/>
            <a:r>
              <a:rPr lang="en-US" dirty="0" err="1"/>
              <a:t>Shoewu</a:t>
            </a:r>
            <a:r>
              <a:rPr lang="en-US" dirty="0"/>
              <a:t>, O., &amp; </a:t>
            </a:r>
            <a:r>
              <a:rPr lang="en-US" dirty="0" err="1"/>
              <a:t>Idowu</a:t>
            </a:r>
            <a:r>
              <a:rPr lang="en-US" dirty="0"/>
              <a:t>, O. A. (2012). Development of attendance management system using biometrics. </a:t>
            </a:r>
            <a:r>
              <a:rPr lang="en-US" i="1" dirty="0"/>
              <a:t>The Pacific Journal of Science and Technology,13</a:t>
            </a:r>
            <a:r>
              <a:rPr lang="en-US" dirty="0"/>
              <a:t>(1), 300–307.</a:t>
            </a:r>
            <a:endParaRPr lang="en-IN" dirty="0"/>
          </a:p>
        </p:txBody>
      </p:sp>
    </p:spTree>
    <p:extLst>
      <p:ext uri="{BB962C8B-B14F-4D97-AF65-F5344CB8AC3E}">
        <p14:creationId xmlns:p14="http://schemas.microsoft.com/office/powerpoint/2010/main" val="1998832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02160" y="2406728"/>
            <a:ext cx="8911687" cy="2654799"/>
          </a:xfrm>
        </p:spPr>
        <p:txBody>
          <a:bodyPr>
            <a:noAutofit/>
            <a:scene3d>
              <a:camera prst="perspectiveFront"/>
              <a:lightRig rig="threePt" dir="t"/>
            </a:scene3d>
          </a:bodyPr>
          <a:lstStyle/>
          <a:p>
            <a:r>
              <a:rPr lang="en-IN" sz="9600" b="1" dirty="0" smtClean="0">
                <a:ln w="22225">
                  <a:solidFill>
                    <a:schemeClr val="accent2"/>
                  </a:solidFill>
                  <a:prstDash val="solid"/>
                </a:ln>
                <a:solidFill>
                  <a:schemeClr val="accent2">
                    <a:lumMod val="40000"/>
                    <a:lumOff val="60000"/>
                  </a:schemeClr>
                </a:solidFill>
                <a:effectLst>
                  <a:outerShdw blurRad="50800" dist="38100" dir="10800000" algn="r" rotWithShape="0">
                    <a:prstClr val="black">
                      <a:alpha val="40000"/>
                    </a:prstClr>
                  </a:outerShdw>
                </a:effectLst>
              </a:rPr>
              <a:t>THANK YOU!!!</a:t>
            </a:r>
            <a:endParaRPr lang="en-IN" sz="9600" b="1" dirty="0">
              <a:ln w="22225">
                <a:solidFill>
                  <a:schemeClr val="accent2"/>
                </a:solidFill>
                <a:prstDash val="solid"/>
              </a:ln>
              <a:solidFill>
                <a:schemeClr val="accent2">
                  <a:lumMod val="40000"/>
                  <a:lumOff val="60000"/>
                </a:schemeClr>
              </a:solidFill>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1784684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a:xfrm>
            <a:off x="2589212" y="1717964"/>
            <a:ext cx="8915400" cy="4193258"/>
          </a:xfrm>
        </p:spPr>
        <p:txBody>
          <a:bodyPr>
            <a:normAutofit fontScale="85000" lnSpcReduction="20000"/>
          </a:bodyPr>
          <a:lstStyle/>
          <a:p>
            <a:r>
              <a:rPr lang="en-IN" b="1" dirty="0"/>
              <a:t>Introduction</a:t>
            </a:r>
          </a:p>
          <a:p>
            <a:r>
              <a:rPr lang="en-IN" b="1" dirty="0"/>
              <a:t>Objective</a:t>
            </a:r>
          </a:p>
          <a:p>
            <a:r>
              <a:rPr lang="en-IN" b="1" dirty="0"/>
              <a:t>Tools Used</a:t>
            </a:r>
          </a:p>
          <a:p>
            <a:r>
              <a:rPr lang="en-IN" b="1" dirty="0"/>
              <a:t>Literature Survey</a:t>
            </a:r>
          </a:p>
          <a:p>
            <a:r>
              <a:rPr lang="en-IN" b="1" dirty="0" smtClean="0"/>
              <a:t>LBPH</a:t>
            </a:r>
            <a:endParaRPr lang="en-IN" b="1" dirty="0"/>
          </a:p>
          <a:p>
            <a:r>
              <a:rPr lang="en-IN" b="1" dirty="0" smtClean="0"/>
              <a:t>Facial Features</a:t>
            </a:r>
            <a:endParaRPr lang="en-IN" b="1" dirty="0"/>
          </a:p>
          <a:p>
            <a:r>
              <a:rPr lang="en-IN" b="1" dirty="0" smtClean="0"/>
              <a:t>Design Flow</a:t>
            </a:r>
            <a:endParaRPr lang="en-IN" b="1" dirty="0"/>
          </a:p>
          <a:p>
            <a:r>
              <a:rPr lang="en-IN" b="1" dirty="0" smtClean="0"/>
              <a:t>Steps for Image Processing</a:t>
            </a:r>
            <a:endParaRPr lang="en-IN" b="1" dirty="0"/>
          </a:p>
          <a:p>
            <a:r>
              <a:rPr lang="en-IN" b="1" dirty="0" smtClean="0"/>
              <a:t>Advantages</a:t>
            </a:r>
            <a:endParaRPr lang="en-IN" b="1" dirty="0"/>
          </a:p>
          <a:p>
            <a:r>
              <a:rPr lang="en-IN" b="1" dirty="0" smtClean="0"/>
              <a:t>Limitations</a:t>
            </a:r>
          </a:p>
          <a:p>
            <a:r>
              <a:rPr lang="en-IN" b="1" dirty="0" smtClean="0"/>
              <a:t>Future Scope</a:t>
            </a:r>
            <a:endParaRPr lang="en-IN" b="1" dirty="0"/>
          </a:p>
          <a:p>
            <a:r>
              <a:rPr lang="en-IN" b="1" dirty="0" smtClean="0"/>
              <a:t>Conclusion</a:t>
            </a:r>
            <a:endParaRPr lang="en-IN" b="1" dirty="0"/>
          </a:p>
          <a:p>
            <a:r>
              <a:rPr lang="en-IN" b="1" dirty="0"/>
              <a:t>References</a:t>
            </a:r>
          </a:p>
          <a:p>
            <a:endParaRPr lang="en-IN" dirty="0"/>
          </a:p>
          <a:p>
            <a:endParaRPr lang="en-IN" dirty="0"/>
          </a:p>
        </p:txBody>
      </p:sp>
    </p:spTree>
    <p:extLst>
      <p:ext uri="{BB962C8B-B14F-4D97-AF65-F5344CB8AC3E}">
        <p14:creationId xmlns:p14="http://schemas.microsoft.com/office/powerpoint/2010/main" val="843986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dirty="0"/>
              <a:t>Maintaining attendance is very important in all educational </a:t>
            </a:r>
            <a:r>
              <a:rPr lang="en-US" dirty="0" smtClean="0"/>
              <a:t>institutions</a:t>
            </a:r>
            <a:r>
              <a:rPr lang="en-US" dirty="0"/>
              <a:t>. Every institution has its own method of taking </a:t>
            </a:r>
            <a:r>
              <a:rPr lang="en-US" dirty="0" smtClean="0"/>
              <a:t>student </a:t>
            </a:r>
            <a:r>
              <a:rPr lang="en-US" dirty="0"/>
              <a:t>attendance. Some institutions uses paper based </a:t>
            </a:r>
            <a:r>
              <a:rPr lang="en-US" dirty="0" smtClean="0"/>
              <a:t>approach </a:t>
            </a:r>
            <a:r>
              <a:rPr lang="en-US" dirty="0"/>
              <a:t>and others have adopted automated methods such </a:t>
            </a:r>
            <a:r>
              <a:rPr lang="en-US" dirty="0" smtClean="0"/>
              <a:t>as </a:t>
            </a:r>
            <a:r>
              <a:rPr lang="en-US" dirty="0"/>
              <a:t>fingerprint biometric techniques. However, these methods </a:t>
            </a:r>
            <a:r>
              <a:rPr lang="en-US" dirty="0" smtClean="0"/>
              <a:t>subjects </a:t>
            </a:r>
            <a:r>
              <a:rPr lang="en-US" dirty="0"/>
              <a:t>students to wait in a queue which consumes time and </a:t>
            </a:r>
            <a:r>
              <a:rPr lang="en-US" dirty="0" smtClean="0"/>
              <a:t>it </a:t>
            </a:r>
            <a:r>
              <a:rPr lang="en-US" dirty="0"/>
              <a:t>is </a:t>
            </a:r>
            <a:r>
              <a:rPr lang="en-US" dirty="0" smtClean="0"/>
              <a:t>intrusive. </a:t>
            </a:r>
          </a:p>
          <a:p>
            <a:pPr marL="0" indent="0" algn="just">
              <a:buNone/>
            </a:pPr>
            <a:r>
              <a:rPr lang="en-US" dirty="0" smtClean="0"/>
              <a:t>Humans </a:t>
            </a:r>
            <a:r>
              <a:rPr lang="en-US" dirty="0"/>
              <a:t>often use faces to </a:t>
            </a:r>
            <a:r>
              <a:rPr lang="en-US" dirty="0" smtClean="0"/>
              <a:t>recognize </a:t>
            </a:r>
            <a:r>
              <a:rPr lang="en-US" dirty="0"/>
              <a:t>individuals but </a:t>
            </a:r>
            <a:r>
              <a:rPr lang="en-US" dirty="0" smtClean="0"/>
              <a:t>advancement </a:t>
            </a:r>
            <a:r>
              <a:rPr lang="en-US" dirty="0"/>
              <a:t>in computing capability over the past few </a:t>
            </a:r>
            <a:r>
              <a:rPr lang="en-US" dirty="0" smtClean="0"/>
              <a:t>decades </a:t>
            </a:r>
            <a:r>
              <a:rPr lang="en-US" dirty="0"/>
              <a:t>now enable similar recognitions </a:t>
            </a:r>
            <a:r>
              <a:rPr lang="en-US" dirty="0" smtClean="0"/>
              <a:t>automatically. Face </a:t>
            </a:r>
            <a:r>
              <a:rPr lang="en-US" dirty="0"/>
              <a:t>recognition technology is one of the least intrusive </a:t>
            </a:r>
            <a:r>
              <a:rPr lang="en-US" dirty="0" smtClean="0"/>
              <a:t>and </a:t>
            </a:r>
            <a:r>
              <a:rPr lang="en-US" dirty="0"/>
              <a:t>fastest growing biometric technology. It works by </a:t>
            </a:r>
            <a:r>
              <a:rPr lang="en-US" dirty="0" smtClean="0"/>
              <a:t>identification </a:t>
            </a:r>
            <a:r>
              <a:rPr lang="en-US" dirty="0"/>
              <a:t>of humans using the most unique </a:t>
            </a:r>
            <a:r>
              <a:rPr lang="en-US" dirty="0" smtClean="0"/>
              <a:t>characteristics </a:t>
            </a:r>
            <a:r>
              <a:rPr lang="en-US" dirty="0"/>
              <a:t>of their faces. </a:t>
            </a:r>
            <a:r>
              <a:rPr lang="en-US" dirty="0" smtClean="0"/>
              <a:t>Face </a:t>
            </a:r>
            <a:r>
              <a:rPr lang="en-US" dirty="0"/>
              <a:t>recognition has characteristics that other biometrics </a:t>
            </a:r>
            <a:r>
              <a:rPr lang="en-US" dirty="0" smtClean="0"/>
              <a:t>do </a:t>
            </a:r>
            <a:r>
              <a:rPr lang="en-US" dirty="0"/>
              <a:t>not have. Facial images can be captured from a distance </a:t>
            </a:r>
            <a:r>
              <a:rPr lang="en-US" dirty="0" smtClean="0"/>
              <a:t>and </a:t>
            </a:r>
            <a:r>
              <a:rPr lang="en-US" dirty="0"/>
              <a:t>any special action is not required for </a:t>
            </a:r>
            <a:r>
              <a:rPr lang="en-US" dirty="0" smtClean="0"/>
              <a:t>authentication. </a:t>
            </a:r>
          </a:p>
        </p:txBody>
      </p:sp>
    </p:spTree>
    <p:extLst>
      <p:ext uri="{BB962C8B-B14F-4D97-AF65-F5344CB8AC3E}">
        <p14:creationId xmlns:p14="http://schemas.microsoft.com/office/powerpoint/2010/main" val="788390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smtClean="0"/>
              <a:t>The proposed system that is, Smart Attendance Marking System using Face Recognition would be developed such that the Faculty can add student data and along with it train the model for face recognition. Further the model will be used to mark attendance as it would recognize the students present in the class and then mark their presence on Excel sheet.</a:t>
            </a:r>
          </a:p>
          <a:p>
            <a:pPr marL="0" indent="0">
              <a:buNone/>
            </a:pPr>
            <a:r>
              <a:rPr lang="en-IN" dirty="0"/>
              <a:t>The </a:t>
            </a:r>
            <a:r>
              <a:rPr lang="en-IN" dirty="0" smtClean="0"/>
              <a:t>face </a:t>
            </a:r>
            <a:r>
              <a:rPr lang="en-US" dirty="0" smtClean="0"/>
              <a:t>recognition </a:t>
            </a:r>
            <a:r>
              <a:rPr lang="en-US" dirty="0"/>
              <a:t>is an integral part of biometrics. In biometrics, basic traits of human are matched </a:t>
            </a:r>
            <a:r>
              <a:rPr lang="en-US" dirty="0" smtClean="0"/>
              <a:t>to the </a:t>
            </a:r>
            <a:r>
              <a:rPr lang="en-US" dirty="0"/>
              <a:t>existing data. Facial features are extracted and implemented through algorithms, which </a:t>
            </a:r>
            <a:r>
              <a:rPr lang="en-US" dirty="0" smtClean="0"/>
              <a:t>are efficient </a:t>
            </a:r>
            <a:r>
              <a:rPr lang="en-US" dirty="0"/>
              <a:t>and some modifications are done to improve the existing algorithm models. </a:t>
            </a:r>
            <a:r>
              <a:rPr lang="en-US" dirty="0" smtClean="0"/>
              <a:t>Computers that </a:t>
            </a:r>
            <a:r>
              <a:rPr lang="en-US" dirty="0"/>
              <a:t>detect and recognize faces could be applied to a wide variety of practical </a:t>
            </a:r>
            <a:r>
              <a:rPr lang="en-US" dirty="0" smtClean="0"/>
              <a:t>applications including </a:t>
            </a:r>
            <a:r>
              <a:rPr lang="en-US" dirty="0"/>
              <a:t>criminal identification, security systems, identity verification etc. The face </a:t>
            </a:r>
            <a:r>
              <a:rPr lang="en-US" dirty="0" smtClean="0"/>
              <a:t>recognition system </a:t>
            </a:r>
            <a:r>
              <a:rPr lang="en-US" dirty="0"/>
              <a:t>generally involves two </a:t>
            </a:r>
            <a:r>
              <a:rPr lang="en-US" dirty="0" smtClean="0"/>
              <a:t>stages: </a:t>
            </a:r>
          </a:p>
          <a:p>
            <a:pPr marL="685800" lvl="1"/>
            <a:r>
              <a:rPr lang="en-US" dirty="0" smtClean="0"/>
              <a:t>Face </a:t>
            </a:r>
            <a:r>
              <a:rPr lang="en-US" dirty="0"/>
              <a:t>Detection – where the input image is searched to find any face, then </a:t>
            </a:r>
            <a:r>
              <a:rPr lang="en-US" dirty="0" smtClean="0"/>
              <a:t>image </a:t>
            </a:r>
            <a:r>
              <a:rPr lang="en-IN" dirty="0" smtClean="0"/>
              <a:t>Processing </a:t>
            </a:r>
            <a:r>
              <a:rPr lang="en-US" dirty="0" smtClean="0"/>
              <a:t>cleans </a:t>
            </a:r>
            <a:r>
              <a:rPr lang="en-US" dirty="0"/>
              <a:t>up the facial image for easier recognition.</a:t>
            </a:r>
          </a:p>
          <a:p>
            <a:pPr marL="685800" lvl="1"/>
            <a:r>
              <a:rPr lang="en-US" dirty="0" smtClean="0"/>
              <a:t>Face </a:t>
            </a:r>
            <a:r>
              <a:rPr lang="en-US" dirty="0"/>
              <a:t>Recognition – where the detected and processed face is compared to the database </a:t>
            </a:r>
            <a:r>
              <a:rPr lang="en-US" dirty="0" smtClean="0"/>
              <a:t>of known </a:t>
            </a:r>
            <a:r>
              <a:rPr lang="en-US" dirty="0"/>
              <a:t>faces to decide who that person is.</a:t>
            </a:r>
            <a:endParaRPr lang="en-IN" dirty="0"/>
          </a:p>
        </p:txBody>
      </p:sp>
    </p:spTree>
    <p:extLst>
      <p:ext uri="{BB962C8B-B14F-4D97-AF65-F5344CB8AC3E}">
        <p14:creationId xmlns:p14="http://schemas.microsoft.com/office/powerpoint/2010/main" val="1707237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Used</a:t>
            </a:r>
            <a:endParaRPr lang="en-IN" dirty="0"/>
          </a:p>
        </p:txBody>
      </p:sp>
      <p:sp>
        <p:nvSpPr>
          <p:cNvPr id="3" name="Content Placeholder 2"/>
          <p:cNvSpPr>
            <a:spLocks noGrp="1"/>
          </p:cNvSpPr>
          <p:nvPr>
            <p:ph idx="1"/>
          </p:nvPr>
        </p:nvSpPr>
        <p:spPr/>
        <p:txBody>
          <a:bodyPr/>
          <a:lstStyle/>
          <a:p>
            <a:r>
              <a:rPr lang="en-IN" dirty="0" smtClean="0"/>
              <a:t>Visual Studio Code</a:t>
            </a:r>
          </a:p>
          <a:p>
            <a:r>
              <a:rPr lang="en-IN" dirty="0" smtClean="0"/>
              <a:t>Python</a:t>
            </a:r>
          </a:p>
          <a:p>
            <a:pPr lvl="1"/>
            <a:r>
              <a:rPr lang="en-IN" dirty="0" smtClean="0"/>
              <a:t>Pandas</a:t>
            </a:r>
            <a:endParaRPr lang="en-IN" dirty="0"/>
          </a:p>
          <a:p>
            <a:pPr lvl="1"/>
            <a:r>
              <a:rPr lang="en-IN" dirty="0" smtClean="0"/>
              <a:t>OpenCV</a:t>
            </a:r>
          </a:p>
          <a:p>
            <a:pPr lvl="1"/>
            <a:r>
              <a:rPr lang="en-IN" dirty="0" err="1" smtClean="0"/>
              <a:t>Numpy</a:t>
            </a:r>
            <a:endParaRPr lang="en-IN" dirty="0" smtClean="0"/>
          </a:p>
          <a:p>
            <a:pPr lvl="1"/>
            <a:r>
              <a:rPr lang="en-IN" dirty="0" err="1" smtClean="0"/>
              <a:t>Openpyxl</a:t>
            </a:r>
            <a:endParaRPr lang="en-IN" dirty="0" smtClean="0"/>
          </a:p>
          <a:p>
            <a:pPr lvl="1"/>
            <a:r>
              <a:rPr lang="en-IN" dirty="0" err="1" smtClean="0"/>
              <a:t>Tkinter</a:t>
            </a:r>
            <a:endParaRPr lang="en-IN" dirty="0" smtClean="0"/>
          </a:p>
          <a:p>
            <a:pPr lvl="1"/>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912" y="2133600"/>
            <a:ext cx="4651163" cy="4006222"/>
          </a:xfrm>
          <a:prstGeom prst="rect">
            <a:avLst/>
          </a:prstGeom>
        </p:spPr>
      </p:pic>
    </p:spTree>
    <p:extLst>
      <p:ext uri="{BB962C8B-B14F-4D97-AF65-F5344CB8AC3E}">
        <p14:creationId xmlns:p14="http://schemas.microsoft.com/office/powerpoint/2010/main" val="648055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p:txBody>
          <a:bodyPr/>
          <a:lstStyle/>
          <a:p>
            <a:pPr marL="0" indent="0" algn="just">
              <a:buNone/>
            </a:pPr>
            <a:r>
              <a:rPr lang="en-US" dirty="0" smtClean="0"/>
              <a:t>There are models that have been designed which are capable of marking the attendance of students through image processing. Analyzing various research papers we aim to </a:t>
            </a:r>
            <a:r>
              <a:rPr lang="en-US" dirty="0"/>
              <a:t>find </a:t>
            </a:r>
            <a:r>
              <a:rPr lang="en-US" dirty="0" smtClean="0"/>
              <a:t>the solutions </a:t>
            </a:r>
            <a:r>
              <a:rPr lang="en-US" dirty="0"/>
              <a:t>provided by others author and consider </a:t>
            </a:r>
            <a:r>
              <a:rPr lang="en-US" dirty="0" smtClean="0"/>
              <a:t>the imperfection </a:t>
            </a:r>
            <a:r>
              <a:rPr lang="en-US" dirty="0"/>
              <a:t>of the system proposed by </a:t>
            </a:r>
            <a:r>
              <a:rPr lang="en-US" dirty="0" smtClean="0"/>
              <a:t>them and give </a:t>
            </a:r>
            <a:r>
              <a:rPr lang="en-US" dirty="0"/>
              <a:t>the </a:t>
            </a:r>
            <a:r>
              <a:rPr lang="en-US" dirty="0" smtClean="0"/>
              <a:t>best </a:t>
            </a:r>
            <a:r>
              <a:rPr lang="en-IN" dirty="0" smtClean="0"/>
              <a:t>solutions possible. The most commonly used algorithms </a:t>
            </a:r>
            <a:r>
              <a:rPr lang="en-IN" dirty="0"/>
              <a:t>were </a:t>
            </a:r>
            <a:r>
              <a:rPr lang="en-IN" dirty="0" smtClean="0"/>
              <a:t>Principal Component Analysis(PCA) and </a:t>
            </a:r>
            <a:r>
              <a:rPr lang="en-US" dirty="0"/>
              <a:t>Local Binary Patterns Histograms (LBPH</a:t>
            </a:r>
            <a:r>
              <a:rPr lang="en-US" dirty="0" smtClean="0"/>
              <a:t>). Among all other algorithms used these two proved out to be the best for the problem statement with certain limitations that PCA provided therefore for now we went on to work with LBPH for our solution to the problem statement.</a:t>
            </a:r>
            <a:endParaRPr lang="en-IN" dirty="0"/>
          </a:p>
        </p:txBody>
      </p:sp>
    </p:spTree>
    <p:extLst>
      <p:ext uri="{BB962C8B-B14F-4D97-AF65-F5344CB8AC3E}">
        <p14:creationId xmlns:p14="http://schemas.microsoft.com/office/powerpoint/2010/main" val="2074495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616" y="624110"/>
            <a:ext cx="8911687" cy="1280890"/>
          </a:xfrm>
        </p:spPr>
        <p:txBody>
          <a:bodyPr/>
          <a:lstStyle/>
          <a:p>
            <a:r>
              <a:rPr lang="en-IN" dirty="0" smtClean="0"/>
              <a:t>Design Flow</a:t>
            </a:r>
            <a:endParaRPr lang="en-IN" dirty="0"/>
          </a:p>
        </p:txBody>
      </p:sp>
      <p:sp>
        <p:nvSpPr>
          <p:cNvPr id="4" name="Rectangle 3"/>
          <p:cNvSpPr/>
          <p:nvPr/>
        </p:nvSpPr>
        <p:spPr>
          <a:xfrm>
            <a:off x="2549236" y="2225963"/>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Image Acquisition</a:t>
            </a:r>
            <a:endParaRPr lang="en-IN" dirty="0"/>
          </a:p>
        </p:txBody>
      </p:sp>
      <p:sp>
        <p:nvSpPr>
          <p:cNvPr id="7" name="Rectangle 6"/>
          <p:cNvSpPr/>
          <p:nvPr/>
        </p:nvSpPr>
        <p:spPr>
          <a:xfrm>
            <a:off x="5902036" y="2225963"/>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Image Processing</a:t>
            </a:r>
            <a:endParaRPr lang="en-IN" dirty="0"/>
          </a:p>
        </p:txBody>
      </p:sp>
      <p:sp>
        <p:nvSpPr>
          <p:cNvPr id="8" name="Right Arrow 7"/>
          <p:cNvSpPr/>
          <p:nvPr/>
        </p:nvSpPr>
        <p:spPr>
          <a:xfrm>
            <a:off x="8100290" y="2463799"/>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9254836" y="2225963"/>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Extraction of Facial Features</a:t>
            </a:r>
            <a:endParaRPr lang="en-IN" dirty="0"/>
          </a:p>
        </p:txBody>
      </p:sp>
      <p:sp>
        <p:nvSpPr>
          <p:cNvPr id="10" name="Right Arrow 9"/>
          <p:cNvSpPr/>
          <p:nvPr/>
        </p:nvSpPr>
        <p:spPr>
          <a:xfrm>
            <a:off x="4747490" y="2463799"/>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Arrow 10"/>
          <p:cNvSpPr/>
          <p:nvPr/>
        </p:nvSpPr>
        <p:spPr>
          <a:xfrm rot="5400000">
            <a:off x="9776690" y="3433618"/>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9254836" y="4216398"/>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Comparing with Database</a:t>
            </a:r>
            <a:endParaRPr lang="en-IN" dirty="0"/>
          </a:p>
        </p:txBody>
      </p:sp>
      <p:sp>
        <p:nvSpPr>
          <p:cNvPr id="13" name="Right Arrow 12"/>
          <p:cNvSpPr/>
          <p:nvPr/>
        </p:nvSpPr>
        <p:spPr>
          <a:xfrm rot="10800000">
            <a:off x="8100290" y="4454234"/>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p:cNvSpPr/>
          <p:nvPr/>
        </p:nvSpPr>
        <p:spPr>
          <a:xfrm>
            <a:off x="5902036" y="4216398"/>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Marking Attendance</a:t>
            </a:r>
            <a:endParaRPr lang="en-IN" dirty="0"/>
          </a:p>
        </p:txBody>
      </p:sp>
    </p:spTree>
    <p:extLst>
      <p:ext uri="{BB962C8B-B14F-4D97-AF65-F5344CB8AC3E}">
        <p14:creationId xmlns:p14="http://schemas.microsoft.com/office/powerpoint/2010/main" val="1805222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1999" cy="6964217"/>
          </a:xfrm>
        </p:spPr>
      </p:pic>
    </p:spTree>
    <p:extLst>
      <p:ext uri="{BB962C8B-B14F-4D97-AF65-F5344CB8AC3E}">
        <p14:creationId xmlns:p14="http://schemas.microsoft.com/office/powerpoint/2010/main" val="404217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198" y="633346"/>
            <a:ext cx="8911687" cy="1280890"/>
          </a:xfrm>
        </p:spPr>
        <p:txBody>
          <a:bodyPr/>
          <a:lstStyle/>
          <a:p>
            <a:r>
              <a:rPr lang="en-IN" dirty="0" smtClean="0"/>
              <a:t>Steps for Image Processing</a:t>
            </a:r>
            <a:endParaRPr lang="en-IN" dirty="0"/>
          </a:p>
        </p:txBody>
      </p:sp>
      <p:sp>
        <p:nvSpPr>
          <p:cNvPr id="4" name="Rectangle 3"/>
          <p:cNvSpPr/>
          <p:nvPr/>
        </p:nvSpPr>
        <p:spPr>
          <a:xfrm>
            <a:off x="2549236" y="2225963"/>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Acquire RGB Image</a:t>
            </a:r>
            <a:endParaRPr lang="en-IN" dirty="0"/>
          </a:p>
        </p:txBody>
      </p:sp>
      <p:sp>
        <p:nvSpPr>
          <p:cNvPr id="5" name="Right Arrow 4"/>
          <p:cNvSpPr/>
          <p:nvPr/>
        </p:nvSpPr>
        <p:spPr>
          <a:xfrm>
            <a:off x="4747490" y="2463799"/>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5902036" y="2225962"/>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Convert RGB Image to Grayscale</a:t>
            </a:r>
            <a:endParaRPr lang="en-IN" dirty="0"/>
          </a:p>
        </p:txBody>
      </p:sp>
      <p:sp>
        <p:nvSpPr>
          <p:cNvPr id="7" name="Right Arrow 6"/>
          <p:cNvSpPr/>
          <p:nvPr/>
        </p:nvSpPr>
        <p:spPr>
          <a:xfrm>
            <a:off x="8100290" y="2463799"/>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9254836" y="2225962"/>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Apply Detection</a:t>
            </a:r>
            <a:endParaRPr lang="en-IN" dirty="0"/>
          </a:p>
        </p:txBody>
      </p:sp>
      <p:sp>
        <p:nvSpPr>
          <p:cNvPr id="11" name="Right Arrow 10"/>
          <p:cNvSpPr/>
          <p:nvPr/>
        </p:nvSpPr>
        <p:spPr>
          <a:xfrm rot="5400000">
            <a:off x="9776690" y="3433618"/>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9254836" y="4216398"/>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Extract face from image</a:t>
            </a:r>
            <a:endParaRPr lang="en-IN" dirty="0"/>
          </a:p>
        </p:txBody>
      </p:sp>
      <p:sp>
        <p:nvSpPr>
          <p:cNvPr id="13" name="Right Arrow 12"/>
          <p:cNvSpPr/>
          <p:nvPr/>
        </p:nvSpPr>
        <p:spPr>
          <a:xfrm rot="10800000">
            <a:off x="8100290" y="4454234"/>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p:cNvSpPr/>
          <p:nvPr/>
        </p:nvSpPr>
        <p:spPr>
          <a:xfrm>
            <a:off x="5902036" y="4216398"/>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Resize extracted face image</a:t>
            </a:r>
            <a:endParaRPr lang="en-IN" dirty="0"/>
          </a:p>
        </p:txBody>
      </p:sp>
      <p:sp>
        <p:nvSpPr>
          <p:cNvPr id="15" name="Right Arrow 14"/>
          <p:cNvSpPr/>
          <p:nvPr/>
        </p:nvSpPr>
        <p:spPr>
          <a:xfrm rot="10800000">
            <a:off x="4747490" y="4454235"/>
            <a:ext cx="1154546" cy="309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p:cNvSpPr/>
          <p:nvPr/>
        </p:nvSpPr>
        <p:spPr>
          <a:xfrm>
            <a:off x="2549235" y="4216397"/>
            <a:ext cx="2198254" cy="7850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Recognize face</a:t>
            </a:r>
            <a:endParaRPr lang="en-IN" dirty="0"/>
          </a:p>
        </p:txBody>
      </p:sp>
    </p:spTree>
    <p:extLst>
      <p:ext uri="{BB962C8B-B14F-4D97-AF65-F5344CB8AC3E}">
        <p14:creationId xmlns:p14="http://schemas.microsoft.com/office/powerpoint/2010/main" val="2526245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3389</TotalTime>
  <Words>988</Words>
  <Application>Microsoft Office PowerPoint</Application>
  <PresentationFormat>Widescreen</PresentationFormat>
  <Paragraphs>80</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Smart Attendance Marking System using Face Recognition</vt:lpstr>
      <vt:lpstr>CONTENTS</vt:lpstr>
      <vt:lpstr>Introduction</vt:lpstr>
      <vt:lpstr>Objective</vt:lpstr>
      <vt:lpstr>Tools Used</vt:lpstr>
      <vt:lpstr>Literature Survey</vt:lpstr>
      <vt:lpstr>Design Flow</vt:lpstr>
      <vt:lpstr>PowerPoint Presentation</vt:lpstr>
      <vt:lpstr>Steps for Image Processing</vt:lpstr>
      <vt:lpstr>Local Binary Patterns Histograms (LBPH)</vt:lpstr>
      <vt:lpstr>Advantages</vt:lpstr>
      <vt:lpstr>Limitations</vt:lpstr>
      <vt:lpstr>Conclusion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 Marking System using Face Recognition</dc:title>
  <dc:creator>Windows User</dc:creator>
  <cp:lastModifiedBy>Windows User</cp:lastModifiedBy>
  <cp:revision>29</cp:revision>
  <dcterms:created xsi:type="dcterms:W3CDTF">2020-10-09T13:22:51Z</dcterms:created>
  <dcterms:modified xsi:type="dcterms:W3CDTF">2021-04-02T05:07:24Z</dcterms:modified>
</cp:coreProperties>
</file>