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Kollektif Bold" charset="1" panose="020B0604020101010102"/>
      <p:regular r:id="rId16"/>
    </p:embeddedFont>
    <p:embeddedFont>
      <p:font typeface="DM San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serverwatch.com/guides/what-is-a-server/" TargetMode="External" Type="http://schemas.openxmlformats.org/officeDocument/2006/relationships/hyperlink"/><Relationship Id="rId11" Target="https://www.geeksforgeeks.org/what-is-server/" TargetMode="External" Type="http://schemas.openxmlformats.org/officeDocument/2006/relationships/hyperlink"/><Relationship Id="rId12" Target="https://softwarelab.org/blog/what-is-a-server/" TargetMode="External" Type="http://schemas.openxmlformats.org/officeDocument/2006/relationships/hyperlink"/><Relationship Id="rId13" Target="https://techbriefers.com/what-are-servers-types-functions-and-how-servers-work/" TargetMode="External" Type="http://schemas.openxmlformats.org/officeDocument/2006/relationships/hyperlink"/><Relationship Id="rId14" Target="https://bluevps.com/blog/top-5-server-processors-in-2022#:~:text=Top%205%20Server%20Processors%20in%202022%201%20Intel,not%20as%20difficult%20as%20it%20might%20seem.%20" TargetMode="External" Type="http://schemas.openxmlformats.org/officeDocument/2006/relationships/hyperlink"/><Relationship Id="rId15" Target="https://www.geeksforgeeks.org/database-schemas/" TargetMode="External" Type="http://schemas.openxmlformats.org/officeDocument/2006/relationships/hyperlink"/><Relationship Id="rId16" Target="https://robots.net/tech/how-much-ram-do-servers-have/#:~:text=Types%20of%20RAM%20commonly%20used%20in%20servers%201,may%20occur%20during%20data%20transfers.%20...%20More%20items" TargetMode="External" Type="http://schemas.openxmlformats.org/officeDocument/2006/relationships/hyperlink"/><Relationship Id="rId17" Target="https://www.racksolutions.eu/news/blog/server-cooling-fans-airflow/" TargetMode="External" Type="http://schemas.openxmlformats.org/officeDocument/2006/relationships/hyperlink"/><Relationship Id="rId18" Target="https://learn.microsoft.com/en-us/windows-server/" TargetMode="External" Type="http://schemas.openxmlformats.org/officeDocument/2006/relationships/hyperlink"/><Relationship Id="rId19" Target="https://support.apple.com/en-gb/101601" TargetMode="External" Type="http://schemas.openxmlformats.org/officeDocument/2006/relationships/hyperlink"/><Relationship Id="rId2" Target="../media/image1.png" Type="http://schemas.openxmlformats.org/officeDocument/2006/relationships/image"/><Relationship Id="rId20" Target="https://www.geeksforgeeks.org/server-virtualization/" TargetMode="External" Type="http://schemas.openxmlformats.org/officeDocument/2006/relationships/hyperlink"/><Relationship Id="rId21" Target="https://www.colorsexplained.com/color-theory/" TargetMode="External" Type="http://schemas.openxmlformats.org/officeDocument/2006/relationships/hyperlink"/><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486377" y="3940175"/>
            <a:ext cx="11315247"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SERVERY</a:t>
            </a:r>
          </a:p>
        </p:txBody>
      </p:sp>
      <p:sp>
        <p:nvSpPr>
          <p:cNvPr name="TextBox 9" id="9"/>
          <p:cNvSpPr txBox="true"/>
          <p:nvPr/>
        </p:nvSpPr>
        <p:spPr>
          <a:xfrm rot="0">
            <a:off x="5545397" y="6809551"/>
            <a:ext cx="7197206" cy="1551946"/>
          </a:xfrm>
          <a:prstGeom prst="rect">
            <a:avLst/>
          </a:prstGeom>
        </p:spPr>
        <p:txBody>
          <a:bodyPr anchor="t" rtlCol="false" tIns="0" lIns="0" bIns="0" rIns="0">
            <a:spAutoFit/>
          </a:bodyPr>
          <a:lstStyle/>
          <a:p>
            <a:pPr algn="ctr">
              <a:lnSpc>
                <a:spcPts val="4070"/>
              </a:lnSpc>
            </a:pPr>
            <a:r>
              <a:rPr lang="en-US" sz="3700">
                <a:solidFill>
                  <a:srgbClr val="545454"/>
                </a:solidFill>
                <a:latin typeface="DM Sans"/>
              </a:rPr>
              <a:t>Jaroslav Petruň</a:t>
            </a:r>
          </a:p>
          <a:p>
            <a:pPr algn="ctr">
              <a:lnSpc>
                <a:spcPts val="4070"/>
              </a:lnSpc>
            </a:pPr>
            <a:r>
              <a:rPr lang="en-US" sz="3700">
                <a:solidFill>
                  <a:srgbClr val="545454"/>
                </a:solidFill>
                <a:latin typeface="DM Sans"/>
              </a:rPr>
              <a:t>SPŠE  Hálova 16</a:t>
            </a:r>
          </a:p>
          <a:p>
            <a:pPr algn="ctr">
              <a:lnSpc>
                <a:spcPts val="4070"/>
              </a:lnSpc>
            </a:pPr>
            <a:r>
              <a:rPr lang="en-US" sz="3700">
                <a:solidFill>
                  <a:srgbClr val="545454"/>
                </a:solidFill>
                <a:latin typeface="DM Sans"/>
              </a:rPr>
              <a:t>II.D</a:t>
            </a:r>
          </a:p>
        </p:txBody>
      </p:sp>
      <p:sp>
        <p:nvSpPr>
          <p:cNvPr name="Freeform 10" id="10"/>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2" id="32"/>
          <p:cNvGrpSpPr/>
          <p:nvPr/>
        </p:nvGrpSpPr>
        <p:grpSpPr>
          <a:xfrm rot="2700000">
            <a:off x="-1376391" y="-3093321"/>
            <a:ext cx="7415398" cy="3565095"/>
            <a:chOff x="0" y="0"/>
            <a:chExt cx="660400" cy="317500"/>
          </a:xfrm>
        </p:grpSpPr>
        <p:sp>
          <p:nvSpPr>
            <p:cNvPr name="Freeform 33" id="3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4" id="3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5" id="3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6" id="3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7" id="3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8" id="3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9" id="3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40" id="4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1" id="4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2" id="42"/>
          <p:cNvSpPr/>
          <p:nvPr/>
        </p:nvSpPr>
        <p:spPr>
          <a:xfrm>
            <a:off x="-2509797" y="905760"/>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13123603" y="5475036"/>
            <a:ext cx="8847511" cy="8855676"/>
            <a:chOff x="0" y="0"/>
            <a:chExt cx="11796681" cy="11807568"/>
          </a:xfrm>
        </p:grpSpPr>
        <p:grpSp>
          <p:nvGrpSpPr>
            <p:cNvPr name="Group 17" id="17"/>
            <p:cNvGrpSpPr/>
            <p:nvPr/>
          </p:nvGrpSpPr>
          <p:grpSpPr>
            <a:xfrm rot="2700000">
              <a:off x="1676828" y="2799524"/>
              <a:ext cx="9887197" cy="4753460"/>
              <a:chOff x="0" y="0"/>
              <a:chExt cx="660400" cy="317500"/>
            </a:xfrm>
          </p:grpSpPr>
          <p:sp>
            <p:nvSpPr>
              <p:cNvPr name="Freeform 18" id="1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9" id="1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0" id="20"/>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1" id="21"/>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2" id="22"/>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3" id="23"/>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4" id="24"/>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5" id="25"/>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26" id="26"/>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27" id="27"/>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28" id="28"/>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29" id="29"/>
          <p:cNvGrpSpPr/>
          <p:nvPr/>
        </p:nvGrpSpPr>
        <p:grpSpPr>
          <a:xfrm rot="0">
            <a:off x="-2634012" y="-5192964"/>
            <a:ext cx="8847511" cy="8855676"/>
            <a:chOff x="0" y="0"/>
            <a:chExt cx="11796681" cy="11807568"/>
          </a:xfrm>
        </p:grpSpPr>
        <p:grpSp>
          <p:nvGrpSpPr>
            <p:cNvPr name="Group 30" id="30"/>
            <p:cNvGrpSpPr/>
            <p:nvPr/>
          </p:nvGrpSpPr>
          <p:grpSpPr>
            <a:xfrm rot="2700000">
              <a:off x="1676828" y="2799524"/>
              <a:ext cx="9887197" cy="4753460"/>
              <a:chOff x="0" y="0"/>
              <a:chExt cx="660400" cy="317500"/>
            </a:xfrm>
          </p:grpSpPr>
          <p:sp>
            <p:nvSpPr>
              <p:cNvPr name="Freeform 31" id="3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2" id="3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3" id="33"/>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4" id="34"/>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5" id="35"/>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36" id="36"/>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37" id="37"/>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38" id="38"/>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9" id="39"/>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0" id="40"/>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1" id="41"/>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
        <p:nvSpPr>
          <p:cNvPr name="TextBox 42" id="42"/>
          <p:cNvSpPr txBox="true"/>
          <p:nvPr/>
        </p:nvSpPr>
        <p:spPr>
          <a:xfrm rot="0">
            <a:off x="969435" y="996429"/>
            <a:ext cx="10620170" cy="16579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ZDROJE</a:t>
            </a:r>
          </a:p>
        </p:txBody>
      </p:sp>
      <p:sp>
        <p:nvSpPr>
          <p:cNvPr name="TextBox 43" id="43"/>
          <p:cNvSpPr txBox="true"/>
          <p:nvPr/>
        </p:nvSpPr>
        <p:spPr>
          <a:xfrm rot="0">
            <a:off x="2302280" y="2347416"/>
            <a:ext cx="15245078" cy="6921507"/>
          </a:xfrm>
          <a:prstGeom prst="rect">
            <a:avLst/>
          </a:prstGeom>
        </p:spPr>
        <p:txBody>
          <a:bodyPr anchor="t" rtlCol="false" tIns="0" lIns="0" bIns="0" rIns="0">
            <a:spAutoFit/>
          </a:bodyPr>
          <a:lstStyle/>
          <a:p>
            <a:pPr algn="ctr">
              <a:lnSpc>
                <a:spcPts val="2200"/>
              </a:lnSpc>
            </a:pPr>
            <a:r>
              <a:rPr lang="en-US" sz="2000">
                <a:solidFill>
                  <a:srgbClr val="545454"/>
                </a:solidFill>
                <a:latin typeface="DM Sans"/>
              </a:rPr>
              <a:t> [1]      Monteclaro, Allan Jay What Is a Server? | Definition, Types, and Features [online]. [cit. 2024-04-12] Dostupné na internete: </a:t>
            </a:r>
            <a:r>
              <a:rPr lang="en-US" sz="2000" u="sng">
                <a:solidFill>
                  <a:srgbClr val="545454"/>
                </a:solidFill>
                <a:latin typeface="DM Sans"/>
                <a:hlinkClick r:id="rId10" tooltip="https://www.serverwatch.com/guides/what-is-a-server/"/>
              </a:rPr>
              <a:t>What Is a Server? | Definition, Types, and Features (serverwatch.com)</a:t>
            </a:r>
          </a:p>
          <a:p>
            <a:pPr algn="ctr">
              <a:lnSpc>
                <a:spcPts val="2200"/>
              </a:lnSpc>
            </a:pPr>
            <a:r>
              <a:rPr lang="en-US" sz="2000">
                <a:solidFill>
                  <a:srgbClr val="545454"/>
                </a:solidFill>
                <a:latin typeface="DM Sans"/>
              </a:rPr>
              <a:t> [2]       ayusharma0698 What is a Server? [online]. [cit. 2024-04-12] Dostupné na internete: </a:t>
            </a:r>
            <a:r>
              <a:rPr lang="en-US" sz="2000" u="sng">
                <a:solidFill>
                  <a:srgbClr val="545454"/>
                </a:solidFill>
                <a:latin typeface="DM Sans"/>
                <a:hlinkClick r:id="rId11" tooltip="https://www.geeksforgeeks.org/what-is-server/"/>
              </a:rPr>
              <a:t>What is a Server? - GeeksforGeeks</a:t>
            </a:r>
          </a:p>
          <a:p>
            <a:pPr algn="ctr">
              <a:lnSpc>
                <a:spcPts val="2200"/>
              </a:lnSpc>
            </a:pPr>
            <a:r>
              <a:rPr lang="en-US" sz="2000">
                <a:solidFill>
                  <a:srgbClr val="545454"/>
                </a:solidFill>
                <a:latin typeface="DM Sans"/>
              </a:rPr>
              <a:t> [3]      Moes, Tibor What is a Server? Everything You Need to Know [online]. [cit. 2024-04-12] Dostupné na internete: </a:t>
            </a:r>
            <a:r>
              <a:rPr lang="en-US" sz="2000" u="sng">
                <a:solidFill>
                  <a:srgbClr val="545454"/>
                </a:solidFill>
                <a:latin typeface="DM Sans"/>
                <a:hlinkClick r:id="rId12" tooltip="https://softwarelab.org/blog/what-is-a-server/"/>
              </a:rPr>
              <a:t>What is a Server? Everything You Need to Know (softwarelab.org)</a:t>
            </a:r>
          </a:p>
          <a:p>
            <a:pPr algn="ctr">
              <a:lnSpc>
                <a:spcPts val="2200"/>
              </a:lnSpc>
            </a:pPr>
            <a:r>
              <a:rPr lang="en-US" sz="2000">
                <a:solidFill>
                  <a:srgbClr val="545454"/>
                </a:solidFill>
                <a:latin typeface="DM Sans"/>
              </a:rPr>
              <a:t> [4]      What Are Servers? Types, Functions, &amp; How It Works! [online]. [cit. 2024-04-13] Dostupné na internete: </a:t>
            </a:r>
            <a:r>
              <a:rPr lang="en-US" sz="2000" u="sng">
                <a:solidFill>
                  <a:srgbClr val="545454"/>
                </a:solidFill>
                <a:latin typeface="DM Sans"/>
                <a:hlinkClick r:id="rId13" tooltip="https://techbriefers.com/what-are-servers-types-functions-and-how-servers-work/"/>
              </a:rPr>
              <a:t>What are Servers? Types, functions, &amp; how it works! | TechBriefers</a:t>
            </a:r>
          </a:p>
          <a:p>
            <a:pPr algn="ctr">
              <a:lnSpc>
                <a:spcPts val="2200"/>
              </a:lnSpc>
            </a:pPr>
            <a:r>
              <a:rPr lang="en-US" sz="2000">
                <a:solidFill>
                  <a:srgbClr val="545454"/>
                </a:solidFill>
                <a:latin typeface="DM Sans"/>
              </a:rPr>
              <a:t> [5]      TOP 5 SERVER PROCESSORS IN 2022 [online]. [cit. 2024-04-14] Dostupné na internete: </a:t>
            </a:r>
            <a:r>
              <a:rPr lang="en-US" sz="2000" u="sng">
                <a:solidFill>
                  <a:srgbClr val="545454"/>
                </a:solidFill>
                <a:latin typeface="DM Sans"/>
                <a:hlinkClick r:id="rId14" tooltip="https://bluevps.com/blog/top-5-server-processors-in-2022#:~:text=Top%205%20Server%20Processors%20in%202022%201%20Intel,not%20as%20difficult%20as%20it%20might%20seem.%20"/>
              </a:rPr>
              <a:t>Top 5 Server Processors in 2022 | BlueVPS</a:t>
            </a:r>
          </a:p>
          <a:p>
            <a:pPr algn="ctr">
              <a:lnSpc>
                <a:spcPts val="2200"/>
              </a:lnSpc>
            </a:pPr>
            <a:r>
              <a:rPr lang="en-US" sz="2000">
                <a:solidFill>
                  <a:srgbClr val="545454"/>
                </a:solidFill>
                <a:latin typeface="DM Sans"/>
              </a:rPr>
              <a:t> [6]      himanshubanodha Database Schemas [online]. [cit. 2024-04-14] Dostupné na internete: </a:t>
            </a:r>
            <a:r>
              <a:rPr lang="en-US" sz="2000" u="sng">
                <a:solidFill>
                  <a:srgbClr val="545454"/>
                </a:solidFill>
                <a:latin typeface="DM Sans"/>
                <a:hlinkClick r:id="rId15" tooltip="https://www.geeksforgeeks.org/database-schemas/"/>
              </a:rPr>
              <a:t>Database Schemas - GeeksforGeeks</a:t>
            </a:r>
          </a:p>
          <a:p>
            <a:pPr algn="ctr">
              <a:lnSpc>
                <a:spcPts val="2200"/>
              </a:lnSpc>
            </a:pPr>
            <a:r>
              <a:rPr lang="en-US" sz="2000">
                <a:solidFill>
                  <a:srgbClr val="545454"/>
                </a:solidFill>
                <a:latin typeface="DM Sans"/>
              </a:rPr>
              <a:t> [7]      Mayhew, Rubie How Much RAM Do Servers Have [online]. [cit. 2024-04-14] Dostupné na internete: </a:t>
            </a:r>
            <a:r>
              <a:rPr lang="en-US" sz="2000" u="sng">
                <a:solidFill>
                  <a:srgbClr val="545454"/>
                </a:solidFill>
                <a:latin typeface="DM Sans"/>
                <a:hlinkClick r:id="rId16" tooltip="https://robots.net/tech/how-much-ram-do-servers-have/#:~:text=Types%20of%20RAM%20commonly%20used%20in%20servers%201,may%20occur%20during%20data%20transfers.%20...%20More%20items"/>
              </a:rPr>
              <a:t>How Much RAM Do Servers Have | Robots.net</a:t>
            </a:r>
          </a:p>
          <a:p>
            <a:pPr algn="ctr">
              <a:lnSpc>
                <a:spcPts val="2200"/>
              </a:lnSpc>
            </a:pPr>
            <a:r>
              <a:rPr lang="en-US" sz="2000">
                <a:solidFill>
                  <a:srgbClr val="545454"/>
                </a:solidFill>
                <a:latin typeface="DM Sans"/>
              </a:rPr>
              <a:t> [8]      Server Rack Cooling: Airflow, Fans and Methods [online]. [cit. 2024-04-16] Dostupné na internete: </a:t>
            </a:r>
            <a:r>
              <a:rPr lang="en-US" sz="2000" u="sng">
                <a:solidFill>
                  <a:srgbClr val="545454"/>
                </a:solidFill>
                <a:latin typeface="DM Sans"/>
                <a:hlinkClick r:id="rId17" tooltip="https://www.racksolutions.eu/news/blog/server-cooling-fans-airflow/"/>
              </a:rPr>
              <a:t>Server Rack Cooling: Airflow, Fans and Methods - RackSolutions</a:t>
            </a:r>
          </a:p>
          <a:p>
            <a:pPr algn="ctr">
              <a:lnSpc>
                <a:spcPts val="2200"/>
              </a:lnSpc>
            </a:pPr>
            <a:r>
              <a:rPr lang="en-US" sz="2000">
                <a:solidFill>
                  <a:srgbClr val="545454"/>
                </a:solidFill>
                <a:latin typeface="DM Sans"/>
              </a:rPr>
              <a:t> [9]Windows Server documentation [online]. [cit. 2024-04-17] Dostupné na internete: </a:t>
            </a:r>
            <a:r>
              <a:rPr lang="en-US" sz="2000" u="sng">
                <a:solidFill>
                  <a:srgbClr val="545454"/>
                </a:solidFill>
                <a:latin typeface="DM Sans"/>
                <a:hlinkClick r:id="rId18" tooltip="https://learn.microsoft.com/en-us/windows-server/"/>
              </a:rPr>
              <a:t>Windows Server documentation | Microsoft Learn</a:t>
            </a:r>
          </a:p>
          <a:p>
            <a:pPr algn="ctr">
              <a:lnSpc>
                <a:spcPts val="2200"/>
              </a:lnSpc>
            </a:pPr>
            <a:r>
              <a:rPr lang="en-US" sz="2000">
                <a:solidFill>
                  <a:srgbClr val="545454"/>
                </a:solidFill>
                <a:latin typeface="DM Sans"/>
              </a:rPr>
              <a:t>[10]About macOS Server 5.7.1 and later [online]. [cit. 2024-04-17] Dostupné na internete: </a:t>
            </a:r>
            <a:r>
              <a:rPr lang="en-US" sz="2000" u="sng">
                <a:solidFill>
                  <a:srgbClr val="545454"/>
                </a:solidFill>
                <a:latin typeface="DM Sans"/>
                <a:hlinkClick r:id="rId19" tooltip="https://support.apple.com/en-gb/101601"/>
              </a:rPr>
              <a:t>About macOS Server 5.7.1 and later – Apple Support (UK)</a:t>
            </a:r>
          </a:p>
          <a:p>
            <a:pPr algn="ctr">
              <a:lnSpc>
                <a:spcPts val="2200"/>
              </a:lnSpc>
            </a:pPr>
            <a:r>
              <a:rPr lang="en-US" sz="2000">
                <a:solidFill>
                  <a:srgbClr val="545454"/>
                </a:solidFill>
                <a:latin typeface="DM Sans"/>
              </a:rPr>
              <a:t>[11]adarsh_sahni Server Virtualization [online]. [cit. 2024-04-17] Dostupné na internete: </a:t>
            </a:r>
            <a:r>
              <a:rPr lang="en-US" sz="2000" u="sng">
                <a:solidFill>
                  <a:srgbClr val="545454"/>
                </a:solidFill>
                <a:latin typeface="DM Sans"/>
                <a:hlinkClick r:id="rId20" tooltip="https://www.geeksforgeeks.org/server-virtualization/"/>
              </a:rPr>
              <a:t>Server Virtualization - GeeksforGeeks</a:t>
            </a:r>
          </a:p>
          <a:p>
            <a:pPr algn="ctr">
              <a:lnSpc>
                <a:spcPts val="2200"/>
              </a:lnSpc>
            </a:pPr>
            <a:r>
              <a:rPr lang="en-US" sz="2000">
                <a:solidFill>
                  <a:srgbClr val="545454"/>
                </a:solidFill>
                <a:latin typeface="DM Sans"/>
              </a:rPr>
              <a:t>[13]Petruň, Jaroslav Servery [online]. [cit. 2024-05-25] Dostupné na internete: &lt;https://github.com/JaukoKakauko/Petrun_rocnikova/tree/756113ee798f7c37c2a4038ed9457011239e58bc/Document&gt;</a:t>
            </a:r>
          </a:p>
          <a:p>
            <a:pPr algn="ctr">
              <a:lnSpc>
                <a:spcPts val="2200"/>
              </a:lnSpc>
            </a:pPr>
            <a:r>
              <a:rPr lang="en-US" sz="2000">
                <a:solidFill>
                  <a:srgbClr val="545454"/>
                </a:solidFill>
                <a:latin typeface="DM Sans"/>
              </a:rPr>
              <a:t>[14]Color Theory [online]. [cit. 2024-04-23] Dostupné na internete: </a:t>
            </a:r>
            <a:r>
              <a:rPr lang="en-US" sz="2000" u="sng">
                <a:solidFill>
                  <a:srgbClr val="545454"/>
                </a:solidFill>
                <a:latin typeface="DM Sans"/>
                <a:hlinkClick r:id="rId21" tooltip="https://www.colorsexplained.com/color-theory/"/>
              </a:rPr>
              <a:t>Color Theory 101: A Complete Color Guide (2024) • Colors Explained</a:t>
            </a:r>
          </a:p>
          <a:p>
            <a:pPr algn="ctr">
              <a:lnSpc>
                <a:spcPts val="22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232553" y="458788"/>
            <a:ext cx="12866041"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OBSAH</a:t>
            </a:r>
          </a:p>
        </p:txBody>
      </p:sp>
      <p:sp>
        <p:nvSpPr>
          <p:cNvPr name="TextBox 11" id="11"/>
          <p:cNvSpPr txBox="true"/>
          <p:nvPr/>
        </p:nvSpPr>
        <p:spPr>
          <a:xfrm rot="0">
            <a:off x="1339718" y="2708912"/>
            <a:ext cx="10719600" cy="2918461"/>
          </a:xfrm>
          <a:prstGeom prst="rect">
            <a:avLst/>
          </a:prstGeom>
        </p:spPr>
        <p:txBody>
          <a:bodyPr anchor="t" rtlCol="false" tIns="0" lIns="0" bIns="0" rIns="0">
            <a:spAutoFit/>
          </a:bodyPr>
          <a:lstStyle/>
          <a:p>
            <a:pPr algn="l" marL="928363" indent="-464181" lvl="1">
              <a:lnSpc>
                <a:spcPts val="5804"/>
              </a:lnSpc>
              <a:buFont typeface="Arial"/>
              <a:buChar char="•"/>
            </a:pPr>
            <a:r>
              <a:rPr lang="en-US" sz="4299">
                <a:solidFill>
                  <a:srgbClr val="545454"/>
                </a:solidFill>
                <a:latin typeface="DM Sans"/>
              </a:rPr>
              <a:t>Výber témy</a:t>
            </a:r>
          </a:p>
          <a:p>
            <a:pPr algn="l" marL="928363" indent="-464181" lvl="1">
              <a:lnSpc>
                <a:spcPts val="5804"/>
              </a:lnSpc>
              <a:buFont typeface="Arial"/>
              <a:buChar char="•"/>
            </a:pPr>
            <a:r>
              <a:rPr lang="en-US" sz="4299">
                <a:solidFill>
                  <a:srgbClr val="545454"/>
                </a:solidFill>
                <a:latin typeface="DM Sans"/>
              </a:rPr>
              <a:t>Cieľ práce</a:t>
            </a:r>
          </a:p>
          <a:p>
            <a:pPr algn="l" marL="928363" indent="-464181" lvl="1">
              <a:lnSpc>
                <a:spcPts val="5804"/>
              </a:lnSpc>
              <a:buFont typeface="Arial"/>
              <a:buChar char="•"/>
            </a:pPr>
            <a:r>
              <a:rPr lang="en-US" sz="4299">
                <a:solidFill>
                  <a:srgbClr val="545454"/>
                </a:solidFill>
                <a:latin typeface="DM Sans"/>
              </a:rPr>
              <a:t>Tvorba produktu</a:t>
            </a:r>
          </a:p>
          <a:p>
            <a:pPr algn="l" marL="928363" indent="-464181" lvl="1">
              <a:lnSpc>
                <a:spcPts val="5804"/>
              </a:lnSpc>
              <a:buFont typeface="Arial"/>
              <a:buChar char="•"/>
            </a:pPr>
            <a:r>
              <a:rPr lang="en-US" sz="4299">
                <a:solidFill>
                  <a:srgbClr val="545454"/>
                </a:solidFill>
                <a:latin typeface="DM Sans"/>
              </a:rPr>
              <a:t>Záver</a:t>
            </a:r>
          </a:p>
        </p:txBody>
      </p:sp>
      <p:grpSp>
        <p:nvGrpSpPr>
          <p:cNvPr name="Group 12" id="12"/>
          <p:cNvGrpSpPr/>
          <p:nvPr/>
        </p:nvGrpSpPr>
        <p:grpSpPr>
          <a:xfrm rot="2700000">
            <a:off x="-1376391" y="-3093321"/>
            <a:ext cx="7415398" cy="3565095"/>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4" id="1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5" id="1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6" id="1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7" id="1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0">
            <a:off x="7261248" y="1028700"/>
            <a:ext cx="6593266" cy="9258300"/>
          </a:xfrm>
          <a:custGeom>
            <a:avLst/>
            <a:gdLst/>
            <a:ahLst/>
            <a:cxnLst/>
            <a:rect r="r" b="b" t="t" l="l"/>
            <a:pathLst>
              <a:path h="9258300" w="6593266">
                <a:moveTo>
                  <a:pt x="0" y="0"/>
                </a:moveTo>
                <a:lnTo>
                  <a:pt x="6593266" y="0"/>
                </a:lnTo>
                <a:lnTo>
                  <a:pt x="6593266" y="9258300"/>
                </a:lnTo>
                <a:lnTo>
                  <a:pt x="0" y="9258300"/>
                </a:lnTo>
                <a:lnTo>
                  <a:pt x="0" y="0"/>
                </a:lnTo>
                <a:close/>
              </a:path>
            </a:pathLst>
          </a:custGeom>
          <a:blipFill>
            <a:blip r:embed="rId10"/>
            <a:stretch>
              <a:fillRect l="0" t="-379" r="0" b="-379"/>
            </a:stretch>
          </a:blipFill>
        </p:spPr>
      </p:sp>
      <p:sp>
        <p:nvSpPr>
          <p:cNvPr name="Freeform 33" id="33"/>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6" id="36"/>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9" id="39"/>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0" id="40"/>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943653" y="677296"/>
            <a:ext cx="12866041"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VÝBER TÉMY</a:t>
            </a:r>
          </a:p>
        </p:txBody>
      </p:sp>
      <p:sp>
        <p:nvSpPr>
          <p:cNvPr name="TextBox 11" id="11"/>
          <p:cNvSpPr txBox="true"/>
          <p:nvPr/>
        </p:nvSpPr>
        <p:spPr>
          <a:xfrm rot="0">
            <a:off x="1339718" y="2755021"/>
            <a:ext cx="10719600" cy="1295400"/>
          </a:xfrm>
          <a:prstGeom prst="rect">
            <a:avLst/>
          </a:prstGeom>
        </p:spPr>
        <p:txBody>
          <a:bodyPr anchor="t" rtlCol="false" tIns="0" lIns="0" bIns="0" rIns="0">
            <a:spAutoFit/>
          </a:bodyPr>
          <a:lstStyle/>
          <a:p>
            <a:pPr algn="l" marL="928363" indent="-464181" lvl="1">
              <a:lnSpc>
                <a:spcPts val="5159"/>
              </a:lnSpc>
              <a:buFont typeface="Arial"/>
              <a:buChar char="•"/>
            </a:pPr>
            <a:r>
              <a:rPr lang="en-US" sz="4299">
                <a:solidFill>
                  <a:srgbClr val="545454"/>
                </a:solidFill>
                <a:latin typeface="DM Sans"/>
              </a:rPr>
              <a:t>Prečo som si vybral túto tému?</a:t>
            </a:r>
          </a:p>
          <a:p>
            <a:pPr algn="l">
              <a:lnSpc>
                <a:spcPts val="5159"/>
              </a:lnSpc>
            </a:pPr>
          </a:p>
        </p:txBody>
      </p:sp>
      <p:grpSp>
        <p:nvGrpSpPr>
          <p:cNvPr name="Group 12" id="12"/>
          <p:cNvGrpSpPr/>
          <p:nvPr/>
        </p:nvGrpSpPr>
        <p:grpSpPr>
          <a:xfrm rot="2700000">
            <a:off x="-1376391" y="-3093321"/>
            <a:ext cx="7415398" cy="3565095"/>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4" id="1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5" id="1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6" id="1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7" id="1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9" id="3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0" id="40"/>
          <p:cNvSpPr/>
          <p:nvPr/>
        </p:nvSpPr>
        <p:spPr>
          <a:xfrm flipH="false" flipV="false" rot="0">
            <a:off x="6841477" y="3727727"/>
            <a:ext cx="6683585" cy="7146919"/>
          </a:xfrm>
          <a:custGeom>
            <a:avLst/>
            <a:gdLst/>
            <a:ahLst/>
            <a:cxnLst/>
            <a:rect r="r" b="b" t="t" l="l"/>
            <a:pathLst>
              <a:path h="7146919" w="6683585">
                <a:moveTo>
                  <a:pt x="0" y="0"/>
                </a:moveTo>
                <a:lnTo>
                  <a:pt x="6683585" y="0"/>
                </a:lnTo>
                <a:lnTo>
                  <a:pt x="6683585" y="7146918"/>
                </a:lnTo>
                <a:lnTo>
                  <a:pt x="0" y="7146918"/>
                </a:lnTo>
                <a:lnTo>
                  <a:pt x="0" y="0"/>
                </a:lnTo>
                <a:close/>
              </a:path>
            </a:pathLst>
          </a:custGeom>
          <a:blipFill>
            <a:blip r:embed="rId10"/>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1376391" y="-3093321"/>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TextBox 19" id="19"/>
          <p:cNvSpPr txBox="true"/>
          <p:nvPr/>
        </p:nvSpPr>
        <p:spPr>
          <a:xfrm rot="0">
            <a:off x="1339718" y="2755021"/>
            <a:ext cx="10719600" cy="1295400"/>
          </a:xfrm>
          <a:prstGeom prst="rect">
            <a:avLst/>
          </a:prstGeom>
        </p:spPr>
        <p:txBody>
          <a:bodyPr anchor="t" rtlCol="false" tIns="0" lIns="0" bIns="0" rIns="0">
            <a:spAutoFit/>
          </a:bodyPr>
          <a:lstStyle/>
          <a:p>
            <a:pPr algn="l" marL="928363" indent="-464181" lvl="1">
              <a:lnSpc>
                <a:spcPts val="5159"/>
              </a:lnSpc>
              <a:buFont typeface="Arial"/>
              <a:buChar char="•"/>
            </a:pPr>
            <a:r>
              <a:rPr lang="en-US" sz="4299">
                <a:solidFill>
                  <a:srgbClr val="545454"/>
                </a:solidFill>
                <a:latin typeface="DM Sans"/>
              </a:rPr>
              <a:t>Čo som sa snažil docieliť?</a:t>
            </a:r>
          </a:p>
          <a:p>
            <a:pPr algn="l">
              <a:lnSpc>
                <a:spcPts val="5159"/>
              </a:lnSpc>
            </a:pPr>
          </a:p>
        </p:txBody>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9" id="39"/>
          <p:cNvSpPr/>
          <p:nvPr/>
        </p:nvSpPr>
        <p:spPr>
          <a:xfrm flipH="false" flipV="false" rot="0">
            <a:off x="4087416" y="4327256"/>
            <a:ext cx="11491061" cy="6025475"/>
          </a:xfrm>
          <a:custGeom>
            <a:avLst/>
            <a:gdLst/>
            <a:ahLst/>
            <a:cxnLst/>
            <a:rect r="r" b="b" t="t" l="l"/>
            <a:pathLst>
              <a:path h="6025475" w="11491061">
                <a:moveTo>
                  <a:pt x="0" y="0"/>
                </a:moveTo>
                <a:lnTo>
                  <a:pt x="11491062" y="0"/>
                </a:lnTo>
                <a:lnTo>
                  <a:pt x="11491062" y="6025476"/>
                </a:lnTo>
                <a:lnTo>
                  <a:pt x="0" y="6025476"/>
                </a:lnTo>
                <a:lnTo>
                  <a:pt x="0" y="0"/>
                </a:lnTo>
                <a:close/>
              </a:path>
            </a:pathLst>
          </a:custGeom>
          <a:blipFill>
            <a:blip r:embed="rId10"/>
            <a:stretch>
              <a:fillRect l="0" t="0" r="0" b="0"/>
            </a:stretch>
          </a:blipFill>
        </p:spPr>
      </p:sp>
      <p:sp>
        <p:nvSpPr>
          <p:cNvPr name="TextBox 40" id="40"/>
          <p:cNvSpPr txBox="true"/>
          <p:nvPr/>
        </p:nvSpPr>
        <p:spPr>
          <a:xfrm rot="0">
            <a:off x="-943653" y="677296"/>
            <a:ext cx="12866041"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CIEĽ PRÁCE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1376391" y="-3093321"/>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9" id="19"/>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0" id="20"/>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1" id="21"/>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5" id="35"/>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8" id="38"/>
          <p:cNvSpPr txBox="true"/>
          <p:nvPr/>
        </p:nvSpPr>
        <p:spPr>
          <a:xfrm rot="0">
            <a:off x="388512" y="677296"/>
            <a:ext cx="12866041"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TVORBA PRODUKTU</a:t>
            </a:r>
          </a:p>
        </p:txBody>
      </p:sp>
      <p:sp>
        <p:nvSpPr>
          <p:cNvPr name="Freeform 39" id="39"/>
          <p:cNvSpPr/>
          <p:nvPr/>
        </p:nvSpPr>
        <p:spPr>
          <a:xfrm flipH="false" flipV="false" rot="0">
            <a:off x="5784643" y="3304179"/>
            <a:ext cx="12503357" cy="6982821"/>
          </a:xfrm>
          <a:custGeom>
            <a:avLst/>
            <a:gdLst/>
            <a:ahLst/>
            <a:cxnLst/>
            <a:rect r="r" b="b" t="t" l="l"/>
            <a:pathLst>
              <a:path h="6982821" w="12503357">
                <a:moveTo>
                  <a:pt x="0" y="0"/>
                </a:moveTo>
                <a:lnTo>
                  <a:pt x="12503357" y="0"/>
                </a:lnTo>
                <a:lnTo>
                  <a:pt x="12503357" y="6982821"/>
                </a:lnTo>
                <a:lnTo>
                  <a:pt x="0" y="6982821"/>
                </a:lnTo>
                <a:lnTo>
                  <a:pt x="0" y="0"/>
                </a:lnTo>
                <a:close/>
              </a:path>
            </a:pathLst>
          </a:custGeom>
          <a:blipFill>
            <a:blip r:embed="rId10"/>
            <a:stretch>
              <a:fillRect l="0" t="0" r="0" b="0"/>
            </a:stretch>
          </a:blipFill>
        </p:spPr>
      </p:sp>
      <p:sp>
        <p:nvSpPr>
          <p:cNvPr name="TextBox 40" id="40"/>
          <p:cNvSpPr txBox="true"/>
          <p:nvPr/>
        </p:nvSpPr>
        <p:spPr>
          <a:xfrm rot="0">
            <a:off x="1339718" y="2680895"/>
            <a:ext cx="10719600" cy="3651886"/>
          </a:xfrm>
          <a:prstGeom prst="rect">
            <a:avLst/>
          </a:prstGeom>
        </p:spPr>
        <p:txBody>
          <a:bodyPr anchor="t" rtlCol="false" tIns="0" lIns="0" bIns="0" rIns="0">
            <a:spAutoFit/>
          </a:bodyPr>
          <a:lstStyle/>
          <a:p>
            <a:pPr algn="l" marL="928363" indent="-464181" lvl="1">
              <a:lnSpc>
                <a:spcPts val="5804"/>
              </a:lnSpc>
              <a:buFont typeface="Arial"/>
              <a:buChar char="•"/>
            </a:pPr>
            <a:r>
              <a:rPr lang="en-US" sz="4299">
                <a:solidFill>
                  <a:srgbClr val="545454"/>
                </a:solidFill>
                <a:latin typeface="DM Sans"/>
              </a:rPr>
              <a:t>Hľadanie inšpirácie</a:t>
            </a:r>
          </a:p>
          <a:p>
            <a:pPr algn="l" marL="928363" indent="-464181" lvl="1">
              <a:lnSpc>
                <a:spcPts val="5804"/>
              </a:lnSpc>
              <a:buFont typeface="Arial"/>
              <a:buChar char="•"/>
            </a:pPr>
            <a:r>
              <a:rPr lang="en-US" sz="4299">
                <a:solidFill>
                  <a:srgbClr val="545454"/>
                </a:solidFill>
                <a:latin typeface="DM Sans"/>
              </a:rPr>
              <a:t>Spracovanie informácií</a:t>
            </a:r>
          </a:p>
          <a:p>
            <a:pPr algn="l" marL="928363" indent="-464181" lvl="1">
              <a:lnSpc>
                <a:spcPts val="5804"/>
              </a:lnSpc>
              <a:buFont typeface="Arial"/>
              <a:buChar char="•"/>
            </a:pPr>
            <a:r>
              <a:rPr lang="en-US" sz="4299">
                <a:solidFill>
                  <a:srgbClr val="545454"/>
                </a:solidFill>
                <a:latin typeface="DM Sans"/>
              </a:rPr>
              <a:t>Obsah práce</a:t>
            </a:r>
          </a:p>
          <a:p>
            <a:pPr algn="l" marL="928363" indent="-464181" lvl="1">
              <a:lnSpc>
                <a:spcPts val="5804"/>
              </a:lnSpc>
              <a:buFont typeface="Arial"/>
              <a:buChar char="•"/>
            </a:pPr>
            <a:r>
              <a:rPr lang="en-US" sz="4299">
                <a:solidFill>
                  <a:srgbClr val="545454"/>
                </a:solidFill>
                <a:latin typeface="DM Sans"/>
              </a:rPr>
              <a:t>Voľba dizajnu</a:t>
            </a:r>
          </a:p>
          <a:p>
            <a:pPr algn="l">
              <a:lnSpc>
                <a:spcPts val="580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1376391" y="-3093321"/>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9" id="19"/>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0" id="20"/>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1" id="21"/>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5" id="35"/>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8" id="38"/>
          <p:cNvSpPr/>
          <p:nvPr/>
        </p:nvSpPr>
        <p:spPr>
          <a:xfrm flipH="false" flipV="false" rot="0">
            <a:off x="5081834" y="2898230"/>
            <a:ext cx="13310370" cy="7454502"/>
          </a:xfrm>
          <a:custGeom>
            <a:avLst/>
            <a:gdLst/>
            <a:ahLst/>
            <a:cxnLst/>
            <a:rect r="r" b="b" t="t" l="l"/>
            <a:pathLst>
              <a:path h="7454502" w="13310370">
                <a:moveTo>
                  <a:pt x="0" y="0"/>
                </a:moveTo>
                <a:lnTo>
                  <a:pt x="13310369" y="0"/>
                </a:lnTo>
                <a:lnTo>
                  <a:pt x="13310369" y="7454502"/>
                </a:lnTo>
                <a:lnTo>
                  <a:pt x="0" y="7454502"/>
                </a:lnTo>
                <a:lnTo>
                  <a:pt x="0" y="0"/>
                </a:lnTo>
                <a:close/>
              </a:path>
            </a:pathLst>
          </a:custGeom>
          <a:blipFill>
            <a:blip r:embed="rId10"/>
            <a:stretch>
              <a:fillRect l="0" t="0" r="0" b="0"/>
            </a:stretch>
          </a:blipFill>
        </p:spPr>
      </p:sp>
      <p:sp>
        <p:nvSpPr>
          <p:cNvPr name="TextBox 39" id="39"/>
          <p:cNvSpPr txBox="true"/>
          <p:nvPr/>
        </p:nvSpPr>
        <p:spPr>
          <a:xfrm rot="0">
            <a:off x="388512" y="677296"/>
            <a:ext cx="12866041"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TVORBA PRODUKTU</a:t>
            </a:r>
          </a:p>
        </p:txBody>
      </p:sp>
      <p:sp>
        <p:nvSpPr>
          <p:cNvPr name="TextBox 40" id="40"/>
          <p:cNvSpPr txBox="true"/>
          <p:nvPr/>
        </p:nvSpPr>
        <p:spPr>
          <a:xfrm rot="0">
            <a:off x="1339718" y="2680895"/>
            <a:ext cx="10719600" cy="3651886"/>
          </a:xfrm>
          <a:prstGeom prst="rect">
            <a:avLst/>
          </a:prstGeom>
        </p:spPr>
        <p:txBody>
          <a:bodyPr anchor="t" rtlCol="false" tIns="0" lIns="0" bIns="0" rIns="0">
            <a:spAutoFit/>
          </a:bodyPr>
          <a:lstStyle/>
          <a:p>
            <a:pPr algn="l" marL="928363" indent="-464181" lvl="1">
              <a:lnSpc>
                <a:spcPts val="5804"/>
              </a:lnSpc>
              <a:buFont typeface="Arial"/>
              <a:buChar char="•"/>
            </a:pPr>
            <a:r>
              <a:rPr lang="en-US" sz="4299">
                <a:solidFill>
                  <a:srgbClr val="545454"/>
                </a:solidFill>
                <a:latin typeface="DM Sans"/>
              </a:rPr>
              <a:t>Hľadanie inšpirácie</a:t>
            </a:r>
          </a:p>
          <a:p>
            <a:pPr algn="l" marL="928363" indent="-464181" lvl="1">
              <a:lnSpc>
                <a:spcPts val="5804"/>
              </a:lnSpc>
              <a:buFont typeface="Arial"/>
              <a:buChar char="•"/>
            </a:pPr>
            <a:r>
              <a:rPr lang="en-US" sz="4299">
                <a:solidFill>
                  <a:srgbClr val="545454"/>
                </a:solidFill>
                <a:latin typeface="DM Sans"/>
              </a:rPr>
              <a:t>Spracovanie informácií</a:t>
            </a:r>
          </a:p>
          <a:p>
            <a:pPr algn="l" marL="928363" indent="-464181" lvl="1">
              <a:lnSpc>
                <a:spcPts val="5804"/>
              </a:lnSpc>
              <a:buFont typeface="Arial"/>
              <a:buChar char="•"/>
            </a:pPr>
            <a:r>
              <a:rPr lang="en-US" sz="4299">
                <a:solidFill>
                  <a:srgbClr val="545454"/>
                </a:solidFill>
                <a:latin typeface="DM Sans"/>
              </a:rPr>
              <a:t>Obsah práce</a:t>
            </a:r>
          </a:p>
          <a:p>
            <a:pPr algn="l" marL="928363" indent="-464181" lvl="1">
              <a:lnSpc>
                <a:spcPts val="5804"/>
              </a:lnSpc>
              <a:buFont typeface="Arial"/>
              <a:buChar char="•"/>
            </a:pPr>
            <a:r>
              <a:rPr lang="en-US" sz="4299">
                <a:solidFill>
                  <a:srgbClr val="545454"/>
                </a:solidFill>
                <a:latin typeface="DM Sans"/>
              </a:rPr>
              <a:t>Voľba dizajnu</a:t>
            </a:r>
          </a:p>
          <a:p>
            <a:pPr algn="l">
              <a:lnSpc>
                <a:spcPts val="580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1376391" y="-3093321"/>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9" id="19"/>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0" id="20"/>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1" id="21"/>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5" id="35"/>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8" id="38"/>
          <p:cNvSpPr/>
          <p:nvPr/>
        </p:nvSpPr>
        <p:spPr>
          <a:xfrm flipH="false" flipV="false" rot="0">
            <a:off x="6880348" y="4282168"/>
            <a:ext cx="11511856" cy="2649449"/>
          </a:xfrm>
          <a:custGeom>
            <a:avLst/>
            <a:gdLst/>
            <a:ahLst/>
            <a:cxnLst/>
            <a:rect r="r" b="b" t="t" l="l"/>
            <a:pathLst>
              <a:path h="2649449" w="11511856">
                <a:moveTo>
                  <a:pt x="0" y="0"/>
                </a:moveTo>
                <a:lnTo>
                  <a:pt x="11511855" y="0"/>
                </a:lnTo>
                <a:lnTo>
                  <a:pt x="11511855" y="2649449"/>
                </a:lnTo>
                <a:lnTo>
                  <a:pt x="0" y="2649449"/>
                </a:lnTo>
                <a:lnTo>
                  <a:pt x="0" y="0"/>
                </a:lnTo>
                <a:close/>
              </a:path>
            </a:pathLst>
          </a:custGeom>
          <a:blipFill>
            <a:blip r:embed="rId10"/>
            <a:stretch>
              <a:fillRect l="0" t="0" r="0" b="0"/>
            </a:stretch>
          </a:blipFill>
        </p:spPr>
      </p:sp>
      <p:sp>
        <p:nvSpPr>
          <p:cNvPr name="TextBox 39" id="39"/>
          <p:cNvSpPr txBox="true"/>
          <p:nvPr/>
        </p:nvSpPr>
        <p:spPr>
          <a:xfrm rot="0">
            <a:off x="1339718" y="2680895"/>
            <a:ext cx="10719600" cy="3651886"/>
          </a:xfrm>
          <a:prstGeom prst="rect">
            <a:avLst/>
          </a:prstGeom>
        </p:spPr>
        <p:txBody>
          <a:bodyPr anchor="t" rtlCol="false" tIns="0" lIns="0" bIns="0" rIns="0">
            <a:spAutoFit/>
          </a:bodyPr>
          <a:lstStyle/>
          <a:p>
            <a:pPr algn="l" marL="928363" indent="-464181" lvl="1">
              <a:lnSpc>
                <a:spcPts val="5804"/>
              </a:lnSpc>
              <a:buFont typeface="Arial"/>
              <a:buChar char="•"/>
            </a:pPr>
            <a:r>
              <a:rPr lang="en-US" sz="4299">
                <a:solidFill>
                  <a:srgbClr val="545454"/>
                </a:solidFill>
                <a:latin typeface="DM Sans"/>
              </a:rPr>
              <a:t>Hľadanie inšpirácie</a:t>
            </a:r>
          </a:p>
          <a:p>
            <a:pPr algn="l" marL="928363" indent="-464181" lvl="1">
              <a:lnSpc>
                <a:spcPts val="5804"/>
              </a:lnSpc>
              <a:buFont typeface="Arial"/>
              <a:buChar char="•"/>
            </a:pPr>
            <a:r>
              <a:rPr lang="en-US" sz="4299">
                <a:solidFill>
                  <a:srgbClr val="545454"/>
                </a:solidFill>
                <a:latin typeface="DM Sans"/>
              </a:rPr>
              <a:t>Spracovanie informácií</a:t>
            </a:r>
          </a:p>
          <a:p>
            <a:pPr algn="l" marL="928363" indent="-464181" lvl="1">
              <a:lnSpc>
                <a:spcPts val="5804"/>
              </a:lnSpc>
              <a:buFont typeface="Arial"/>
              <a:buChar char="•"/>
            </a:pPr>
            <a:r>
              <a:rPr lang="en-US" sz="4299">
                <a:solidFill>
                  <a:srgbClr val="545454"/>
                </a:solidFill>
                <a:latin typeface="DM Sans"/>
              </a:rPr>
              <a:t>Obsah práce</a:t>
            </a:r>
          </a:p>
          <a:p>
            <a:pPr algn="l" marL="928363" indent="-464181" lvl="1">
              <a:lnSpc>
                <a:spcPts val="5804"/>
              </a:lnSpc>
              <a:buFont typeface="Arial"/>
              <a:buChar char="•"/>
            </a:pPr>
            <a:r>
              <a:rPr lang="en-US" sz="4299">
                <a:solidFill>
                  <a:srgbClr val="545454"/>
                </a:solidFill>
                <a:latin typeface="DM Sans"/>
              </a:rPr>
              <a:t>Voľba dizajnu</a:t>
            </a:r>
          </a:p>
          <a:p>
            <a:pPr algn="l">
              <a:lnSpc>
                <a:spcPts val="5804"/>
              </a:lnSpc>
            </a:pPr>
          </a:p>
        </p:txBody>
      </p:sp>
      <p:sp>
        <p:nvSpPr>
          <p:cNvPr name="TextBox 40" id="40"/>
          <p:cNvSpPr txBox="true"/>
          <p:nvPr/>
        </p:nvSpPr>
        <p:spPr>
          <a:xfrm rot="0">
            <a:off x="388512" y="677296"/>
            <a:ext cx="12866041"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TVORBA PRODUKTU</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79283" y="677296"/>
            <a:ext cx="10620170"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ZÁVER</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784200" y="4624805"/>
            <a:ext cx="10719600" cy="3600450"/>
          </a:xfrm>
          <a:prstGeom prst="rect">
            <a:avLst/>
          </a:prstGeom>
        </p:spPr>
        <p:txBody>
          <a:bodyPr anchor="t" rtlCol="false" tIns="0" lIns="0" bIns="0" rIns="0">
            <a:spAutoFit/>
          </a:bodyPr>
          <a:lstStyle/>
          <a:p>
            <a:pPr algn="ctr">
              <a:lnSpc>
                <a:spcPts val="4799"/>
              </a:lnSpc>
            </a:pPr>
            <a:r>
              <a:rPr lang="en-US" sz="3999">
                <a:solidFill>
                  <a:srgbClr val="545454"/>
                </a:solidFill>
                <a:latin typeface="DM Sans"/>
              </a:rPr>
              <a:t>Lorem ipsum dolor sit amet, consectetur adipiscing elit. Etiam mattis, nunc vitae eleifend posuere, turpis mauris vestibulum purus, in pellentesque tellus elit vel nisl. Nam elementum nunc quis sapien pretium, at tincidunt mauris dignissim.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607368" y="2245427"/>
            <a:ext cx="10620170" cy="3229609"/>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ĎAKUJEM ZA POZORNOSŤ</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DAGGRVshbXA</dc:identifier>
  <dcterms:modified xsi:type="dcterms:W3CDTF">2011-08-01T06:04:30Z</dcterms:modified>
  <cp:revision>1</cp:revision>
  <dc:title>Servery</dc:title>
</cp:coreProperties>
</file>