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ollektif Bold" charset="1" panose="020B0604020101010102"/>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749675"/>
            <a:ext cx="11315247"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SERVERY</a:t>
            </a:r>
          </a:p>
        </p:txBody>
      </p:sp>
      <p:sp>
        <p:nvSpPr>
          <p:cNvPr name="TextBox 9" id="9"/>
          <p:cNvSpPr txBox="true"/>
          <p:nvPr/>
        </p:nvSpPr>
        <p:spPr>
          <a:xfrm rot="0">
            <a:off x="5545397" y="6809551"/>
            <a:ext cx="7197206" cy="15519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Jaroslav Petruň</a:t>
            </a:r>
          </a:p>
          <a:p>
            <a:pPr algn="ctr">
              <a:lnSpc>
                <a:spcPts val="4070"/>
              </a:lnSpc>
            </a:pPr>
            <a:r>
              <a:rPr lang="en-US" sz="3700">
                <a:solidFill>
                  <a:srgbClr val="545454"/>
                </a:solidFill>
                <a:latin typeface="DM Sans"/>
              </a:rPr>
              <a:t>SPŠE  Hálova 16</a:t>
            </a:r>
          </a:p>
          <a:p>
            <a:pPr algn="ctr">
              <a:lnSpc>
                <a:spcPts val="4070"/>
              </a:lnSpc>
            </a:pPr>
            <a:r>
              <a:rPr lang="en-US" sz="3700">
                <a:solidFill>
                  <a:srgbClr val="545454"/>
                </a:solidFill>
                <a:latin typeface="DM Sans"/>
              </a:rPr>
              <a:t>II.D</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3123603" y="5475036"/>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29" id="29"/>
          <p:cNvGrpSpPr/>
          <p:nvPr/>
        </p:nvGrpSpPr>
        <p:grpSpPr>
          <a:xfrm rot="0">
            <a:off x="-2634012" y="-5192964"/>
            <a:ext cx="8847511" cy="8855676"/>
            <a:chOff x="0" y="0"/>
            <a:chExt cx="11796681" cy="11807568"/>
          </a:xfrm>
        </p:grpSpPr>
        <p:grpSp>
          <p:nvGrpSpPr>
            <p:cNvPr name="Group 30" id="30"/>
            <p:cNvGrpSpPr/>
            <p:nvPr/>
          </p:nvGrpSpPr>
          <p:grpSpPr>
            <a:xfrm rot="2700000">
              <a:off x="1676828" y="2799524"/>
              <a:ext cx="9887197" cy="4753460"/>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4" id="34"/>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5" id="35"/>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36" id="36"/>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37" id="37"/>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8" id="38"/>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9" id="39"/>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0" id="40"/>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1" id="41"/>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42" id="42"/>
          <p:cNvSpPr txBox="true"/>
          <p:nvPr/>
        </p:nvSpPr>
        <p:spPr>
          <a:xfrm rot="0">
            <a:off x="4405559" y="1397685"/>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ZDROJE</a:t>
            </a:r>
          </a:p>
        </p:txBody>
      </p:sp>
      <p:sp>
        <p:nvSpPr>
          <p:cNvPr name="TextBox 43" id="43"/>
          <p:cNvSpPr txBox="true"/>
          <p:nvPr/>
        </p:nvSpPr>
        <p:spPr>
          <a:xfrm rot="0">
            <a:off x="2167618" y="3672305"/>
            <a:ext cx="15245078" cy="3371850"/>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[1] Petruň, Jaroslav Servery [online]. [cit. 2024-05-25] Dostupné na internete: &lt;https://github.com/JaukoKakauko/Petrun_rocnikova/tree/756113ee798f7c37c2a4038ed9457011239e58bc/Document&gt;</a:t>
            </a:r>
          </a:p>
          <a:p>
            <a:pPr algn="ctr">
              <a:lnSpc>
                <a:spcPts val="3300"/>
              </a:lnSpc>
            </a:pPr>
          </a:p>
          <a:p>
            <a:pPr algn="ctr">
              <a:lnSpc>
                <a:spcPts val="3300"/>
              </a:lnSpc>
            </a:pPr>
            <a:r>
              <a:rPr lang="en-US" sz="3000">
                <a:solidFill>
                  <a:srgbClr val="545454"/>
                </a:solidFill>
                <a:latin typeface="DM Sans"/>
              </a:rPr>
              <a:t>[2] Petruň, Jaroslav Servery [online]. [cit. 2024-05-25] Dostupné na internete: &lt;https://github.com/JaukoKakauko/Petrun_rocnikova/tree/a5813895e69f13f1dc1ab8c6fd25cd54adc88818/Produkt&gt;</a:t>
            </a:r>
          </a:p>
          <a:p>
            <a:pPr algn="ctr">
              <a:lnSpc>
                <a:spcPts val="33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232553" y="268288"/>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OBSAH</a:t>
            </a:r>
          </a:p>
        </p:txBody>
      </p:sp>
      <p:sp>
        <p:nvSpPr>
          <p:cNvPr name="TextBox 11" id="11"/>
          <p:cNvSpPr txBox="true"/>
          <p:nvPr/>
        </p:nvSpPr>
        <p:spPr>
          <a:xfrm rot="0">
            <a:off x="1339718" y="2708912"/>
            <a:ext cx="10719600" cy="2918461"/>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Výber témy</a:t>
            </a:r>
          </a:p>
          <a:p>
            <a:pPr algn="l" marL="928363" indent="-464181" lvl="1">
              <a:lnSpc>
                <a:spcPts val="5804"/>
              </a:lnSpc>
              <a:buFont typeface="Arial"/>
              <a:buChar char="•"/>
            </a:pPr>
            <a:r>
              <a:rPr lang="en-US" sz="4299">
                <a:solidFill>
                  <a:srgbClr val="545454"/>
                </a:solidFill>
                <a:latin typeface="DM Sans"/>
              </a:rPr>
              <a:t>Cieľ práce</a:t>
            </a:r>
          </a:p>
          <a:p>
            <a:pPr algn="l" marL="928363" indent="-464181" lvl="1">
              <a:lnSpc>
                <a:spcPts val="5804"/>
              </a:lnSpc>
              <a:buFont typeface="Arial"/>
              <a:buChar char="•"/>
            </a:pPr>
            <a:r>
              <a:rPr lang="en-US" sz="4299">
                <a:solidFill>
                  <a:srgbClr val="545454"/>
                </a:solidFill>
                <a:latin typeface="DM Sans"/>
              </a:rPr>
              <a:t>Tvorba produktu</a:t>
            </a:r>
          </a:p>
          <a:p>
            <a:pPr algn="l" marL="928363" indent="-464181" lvl="1">
              <a:lnSpc>
                <a:spcPts val="5804"/>
              </a:lnSpc>
              <a:buFont typeface="Arial"/>
              <a:buChar char="•"/>
            </a:pPr>
            <a:r>
              <a:rPr lang="en-US" sz="4299">
                <a:solidFill>
                  <a:srgbClr val="545454"/>
                </a:solidFill>
                <a:latin typeface="DM Sans"/>
              </a:rPr>
              <a:t>Záver</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7261248" y="1028700"/>
            <a:ext cx="6593266" cy="9258300"/>
          </a:xfrm>
          <a:custGeom>
            <a:avLst/>
            <a:gdLst/>
            <a:ahLst/>
            <a:cxnLst/>
            <a:rect r="r" b="b" t="t" l="l"/>
            <a:pathLst>
              <a:path h="9258300" w="6593266">
                <a:moveTo>
                  <a:pt x="0" y="0"/>
                </a:moveTo>
                <a:lnTo>
                  <a:pt x="6593266" y="0"/>
                </a:lnTo>
                <a:lnTo>
                  <a:pt x="6593266" y="9258300"/>
                </a:lnTo>
                <a:lnTo>
                  <a:pt x="0" y="9258300"/>
                </a:lnTo>
                <a:lnTo>
                  <a:pt x="0" y="0"/>
                </a:lnTo>
                <a:close/>
              </a:path>
            </a:pathLst>
          </a:custGeom>
          <a:blipFill>
            <a:blip r:embed="rId10"/>
            <a:stretch>
              <a:fillRect l="0" t="-379" r="0" b="-379"/>
            </a:stretch>
          </a:blipFill>
        </p:spPr>
      </p:sp>
      <p:sp>
        <p:nvSpPr>
          <p:cNvPr name="Freeform 33" id="3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9" id="3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943653" y="486796"/>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VÝBER TÉMY</a:t>
            </a:r>
          </a:p>
        </p:txBody>
      </p:sp>
      <p:sp>
        <p:nvSpPr>
          <p:cNvPr name="TextBox 11" id="11"/>
          <p:cNvSpPr txBox="true"/>
          <p:nvPr/>
        </p:nvSpPr>
        <p:spPr>
          <a:xfrm rot="0">
            <a:off x="1339718" y="2755021"/>
            <a:ext cx="10719600" cy="1295400"/>
          </a:xfrm>
          <a:prstGeom prst="rect">
            <a:avLst/>
          </a:prstGeom>
        </p:spPr>
        <p:txBody>
          <a:bodyPr anchor="t" rtlCol="false" tIns="0" lIns="0" bIns="0" rIns="0">
            <a:spAutoFit/>
          </a:bodyPr>
          <a:lstStyle/>
          <a:p>
            <a:pPr algn="l" marL="928363" indent="-464181" lvl="1">
              <a:lnSpc>
                <a:spcPts val="5159"/>
              </a:lnSpc>
              <a:buFont typeface="Arial"/>
              <a:buChar char="•"/>
            </a:pPr>
            <a:r>
              <a:rPr lang="en-US" sz="4299">
                <a:solidFill>
                  <a:srgbClr val="545454"/>
                </a:solidFill>
                <a:latin typeface="DM Sans"/>
              </a:rPr>
              <a:t>Prečo som si vybral túto tému?</a:t>
            </a:r>
          </a:p>
          <a:p>
            <a:pPr algn="l">
              <a:lnSpc>
                <a:spcPts val="5159"/>
              </a:lnSpc>
            </a:pP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6841477" y="3727727"/>
            <a:ext cx="6683585" cy="7146919"/>
          </a:xfrm>
          <a:custGeom>
            <a:avLst/>
            <a:gdLst/>
            <a:ahLst/>
            <a:cxnLst/>
            <a:rect r="r" b="b" t="t" l="l"/>
            <a:pathLst>
              <a:path h="7146919" w="6683585">
                <a:moveTo>
                  <a:pt x="0" y="0"/>
                </a:moveTo>
                <a:lnTo>
                  <a:pt x="6683585" y="0"/>
                </a:lnTo>
                <a:lnTo>
                  <a:pt x="6683585" y="7146918"/>
                </a:lnTo>
                <a:lnTo>
                  <a:pt x="0" y="7146918"/>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1339718" y="2755021"/>
            <a:ext cx="10719600" cy="1295400"/>
          </a:xfrm>
          <a:prstGeom prst="rect">
            <a:avLst/>
          </a:prstGeom>
        </p:spPr>
        <p:txBody>
          <a:bodyPr anchor="t" rtlCol="false" tIns="0" lIns="0" bIns="0" rIns="0">
            <a:spAutoFit/>
          </a:bodyPr>
          <a:lstStyle/>
          <a:p>
            <a:pPr algn="l" marL="928363" indent="-464181" lvl="1">
              <a:lnSpc>
                <a:spcPts val="5159"/>
              </a:lnSpc>
              <a:buFont typeface="Arial"/>
              <a:buChar char="•"/>
            </a:pPr>
            <a:r>
              <a:rPr lang="en-US" sz="4299">
                <a:solidFill>
                  <a:srgbClr val="545454"/>
                </a:solidFill>
                <a:latin typeface="DM Sans"/>
              </a:rPr>
              <a:t>Čo som sa snažil docieliť?</a:t>
            </a:r>
          </a:p>
          <a:p>
            <a:pPr algn="l">
              <a:lnSpc>
                <a:spcPts val="5159"/>
              </a:lnSpc>
            </a:pPr>
          </a:p>
        </p:txBody>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4087416" y="4327256"/>
            <a:ext cx="11491061" cy="6025475"/>
          </a:xfrm>
          <a:custGeom>
            <a:avLst/>
            <a:gdLst/>
            <a:ahLst/>
            <a:cxnLst/>
            <a:rect r="r" b="b" t="t" l="l"/>
            <a:pathLst>
              <a:path h="6025475" w="11491061">
                <a:moveTo>
                  <a:pt x="0" y="0"/>
                </a:moveTo>
                <a:lnTo>
                  <a:pt x="11491062" y="0"/>
                </a:lnTo>
                <a:lnTo>
                  <a:pt x="11491062" y="6025476"/>
                </a:lnTo>
                <a:lnTo>
                  <a:pt x="0" y="6025476"/>
                </a:lnTo>
                <a:lnTo>
                  <a:pt x="0" y="0"/>
                </a:lnTo>
                <a:close/>
              </a:path>
            </a:pathLst>
          </a:custGeom>
          <a:blipFill>
            <a:blip r:embed="rId10"/>
            <a:stretch>
              <a:fillRect l="0" t="0" r="0" b="0"/>
            </a:stretch>
          </a:blipFill>
        </p:spPr>
      </p:sp>
      <p:sp>
        <p:nvSpPr>
          <p:cNvPr name="TextBox 40" id="40"/>
          <p:cNvSpPr txBox="true"/>
          <p:nvPr/>
        </p:nvSpPr>
        <p:spPr>
          <a:xfrm rot="0">
            <a:off x="-943653" y="486796"/>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CIEĽ PRÁCE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8" id="38"/>
          <p:cNvSpPr txBox="true"/>
          <p:nvPr/>
        </p:nvSpPr>
        <p:spPr>
          <a:xfrm rot="0">
            <a:off x="388512" y="486796"/>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
        <p:nvSpPr>
          <p:cNvPr name="Freeform 39" id="39"/>
          <p:cNvSpPr/>
          <p:nvPr/>
        </p:nvSpPr>
        <p:spPr>
          <a:xfrm flipH="false" flipV="false" rot="0">
            <a:off x="5784643" y="3304179"/>
            <a:ext cx="12503357" cy="6982821"/>
          </a:xfrm>
          <a:custGeom>
            <a:avLst/>
            <a:gdLst/>
            <a:ahLst/>
            <a:cxnLst/>
            <a:rect r="r" b="b" t="t" l="l"/>
            <a:pathLst>
              <a:path h="6982821" w="12503357">
                <a:moveTo>
                  <a:pt x="0" y="0"/>
                </a:moveTo>
                <a:lnTo>
                  <a:pt x="12503357" y="0"/>
                </a:lnTo>
                <a:lnTo>
                  <a:pt x="12503357" y="6982821"/>
                </a:lnTo>
                <a:lnTo>
                  <a:pt x="0" y="6982821"/>
                </a:lnTo>
                <a:lnTo>
                  <a:pt x="0" y="0"/>
                </a:lnTo>
                <a:close/>
              </a:path>
            </a:pathLst>
          </a:custGeom>
          <a:blipFill>
            <a:blip r:embed="rId10"/>
            <a:stretch>
              <a:fillRect l="0" t="0" r="0" b="0"/>
            </a:stretch>
          </a:blipFill>
        </p:spPr>
      </p:sp>
      <p:sp>
        <p:nvSpPr>
          <p:cNvPr name="TextBox 40" id="40"/>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5081834" y="2898230"/>
            <a:ext cx="13310370" cy="7454502"/>
          </a:xfrm>
          <a:custGeom>
            <a:avLst/>
            <a:gdLst/>
            <a:ahLst/>
            <a:cxnLst/>
            <a:rect r="r" b="b" t="t" l="l"/>
            <a:pathLst>
              <a:path h="7454502" w="13310370">
                <a:moveTo>
                  <a:pt x="0" y="0"/>
                </a:moveTo>
                <a:lnTo>
                  <a:pt x="13310369" y="0"/>
                </a:lnTo>
                <a:lnTo>
                  <a:pt x="13310369" y="7454502"/>
                </a:lnTo>
                <a:lnTo>
                  <a:pt x="0" y="7454502"/>
                </a:lnTo>
                <a:lnTo>
                  <a:pt x="0" y="0"/>
                </a:lnTo>
                <a:close/>
              </a:path>
            </a:pathLst>
          </a:custGeom>
          <a:blipFill>
            <a:blip r:embed="rId10"/>
            <a:stretch>
              <a:fillRect l="0" t="0" r="0" b="0"/>
            </a:stretch>
          </a:blipFill>
        </p:spPr>
      </p:sp>
      <p:sp>
        <p:nvSpPr>
          <p:cNvPr name="TextBox 39" id="39"/>
          <p:cNvSpPr txBox="true"/>
          <p:nvPr/>
        </p:nvSpPr>
        <p:spPr>
          <a:xfrm rot="0">
            <a:off x="388512" y="486796"/>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
        <p:nvSpPr>
          <p:cNvPr name="TextBox 40" id="40"/>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6880348" y="4282168"/>
            <a:ext cx="11511856" cy="2649449"/>
          </a:xfrm>
          <a:custGeom>
            <a:avLst/>
            <a:gdLst/>
            <a:ahLst/>
            <a:cxnLst/>
            <a:rect r="r" b="b" t="t" l="l"/>
            <a:pathLst>
              <a:path h="2649449" w="11511856">
                <a:moveTo>
                  <a:pt x="0" y="0"/>
                </a:moveTo>
                <a:lnTo>
                  <a:pt x="11511855" y="0"/>
                </a:lnTo>
                <a:lnTo>
                  <a:pt x="11511855" y="2649449"/>
                </a:lnTo>
                <a:lnTo>
                  <a:pt x="0" y="2649449"/>
                </a:lnTo>
                <a:lnTo>
                  <a:pt x="0" y="0"/>
                </a:lnTo>
                <a:close/>
              </a:path>
            </a:pathLst>
          </a:custGeom>
          <a:blipFill>
            <a:blip r:embed="rId10"/>
            <a:stretch>
              <a:fillRect l="0" t="0" r="0" b="0"/>
            </a:stretch>
          </a:blipFill>
        </p:spPr>
      </p:sp>
      <p:sp>
        <p:nvSpPr>
          <p:cNvPr name="TextBox 39" id="39"/>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
        <p:nvSpPr>
          <p:cNvPr name="TextBox 40" id="40"/>
          <p:cNvSpPr txBox="true"/>
          <p:nvPr/>
        </p:nvSpPr>
        <p:spPr>
          <a:xfrm rot="0">
            <a:off x="388512" y="486796"/>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79283" y="486796"/>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ZÁVER</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4624805"/>
            <a:ext cx="10719600" cy="3600450"/>
          </a:xfrm>
          <a:prstGeom prst="rect">
            <a:avLst/>
          </a:prstGeom>
        </p:spPr>
        <p:txBody>
          <a:bodyPr anchor="t" rtlCol="false" tIns="0" lIns="0" bIns="0" rIns="0">
            <a:spAutoFit/>
          </a:bodyPr>
          <a:lstStyle/>
          <a:p>
            <a:pPr algn="ctr">
              <a:lnSpc>
                <a:spcPts val="4799"/>
              </a:lnSpc>
            </a:pPr>
            <a:r>
              <a:rPr lang="en-US" sz="3999">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607368" y="2016827"/>
            <a:ext cx="10620170" cy="3458209"/>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ĎAKUJEM ZA POZORNOSŤ</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DAGGRVshbXA</dc:identifier>
  <dcterms:modified xsi:type="dcterms:W3CDTF">2011-08-01T06:04:30Z</dcterms:modified>
  <cp:revision>1</cp:revision>
  <dc:title>Servery</dc:title>
</cp:coreProperties>
</file>