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27"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7C385-FE4A-490B-B90B-A51AC8A34894}" type="datetimeFigureOut">
              <a:rPr lang="en-ZA" smtClean="0"/>
              <a:t>2024-06-16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0578D-E182-4490-81D3-3BD18D797DA1}" type="slidenum">
              <a:rPr lang="en-ZA" smtClean="0"/>
              <a:t>‹#›</a:t>
            </a:fld>
            <a:endParaRPr lang="en-ZA"/>
          </a:p>
        </p:txBody>
      </p:sp>
    </p:spTree>
    <p:extLst>
      <p:ext uri="{BB962C8B-B14F-4D97-AF65-F5344CB8AC3E}">
        <p14:creationId xmlns:p14="http://schemas.microsoft.com/office/powerpoint/2010/main" val="268799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CB60578D-E182-4490-81D3-3BD18D797DA1}" type="slidenum">
              <a:rPr lang="en-ZA" smtClean="0"/>
              <a:t>1</a:t>
            </a:fld>
            <a:endParaRPr lang="en-ZA"/>
          </a:p>
        </p:txBody>
      </p:sp>
    </p:spTree>
    <p:extLst>
      <p:ext uri="{BB962C8B-B14F-4D97-AF65-F5344CB8AC3E}">
        <p14:creationId xmlns:p14="http://schemas.microsoft.com/office/powerpoint/2010/main" val="3358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94CFCD-06E6-4E78-9106-9FCB2ABF0856}"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6207352"/>
      </p:ext>
    </p:extLst>
  </p:cSld>
  <p:clrMapOvr>
    <a:masterClrMapping/>
  </p:clrMapOvr>
  <p:transition spd="med">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6E756D-CF36-45D4-906B-F425B3FEDEC7}"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3310598"/>
      </p:ext>
    </p:extLst>
  </p:cSld>
  <p:clrMapOvr>
    <a:masterClrMapping/>
  </p:clrMapOvr>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6E756D-CF36-45D4-906B-F425B3FEDEC7}"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73867044"/>
      </p:ext>
    </p:extLst>
  </p:cSld>
  <p:clrMapOvr>
    <a:masterClrMapping/>
  </p:clrMapOvr>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6E756D-CF36-45D4-906B-F425B3FEDEC7}"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4240214"/>
      </p:ext>
    </p:extLst>
  </p:cSld>
  <p:clrMapOvr>
    <a:masterClrMapping/>
  </p:clrMapOvr>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6E756D-CF36-45D4-906B-F425B3FEDEC7}"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0344199"/>
      </p:ext>
    </p:extLst>
  </p:cSld>
  <p:clrMapOvr>
    <a:masterClrMapping/>
  </p:clrMapOvr>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6E756D-CF36-45D4-906B-F425B3FEDEC7}"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665503"/>
      </p:ext>
    </p:extLst>
  </p:cSld>
  <p:clrMapOvr>
    <a:masterClrMapping/>
  </p:clrMapOvr>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876202-E563-4E87-A992-EC0DB6B9D93B}"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8622316"/>
      </p:ext>
    </p:extLst>
  </p:cSld>
  <p:clrMapOvr>
    <a:masterClrMapping/>
  </p:clrMapOvr>
  <p:transition spd="med">
    <p:pull/>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FA449F-090E-4A56-8AEE-E30DCD661D86}"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7414259"/>
      </p:ext>
    </p:extLst>
  </p:cSld>
  <p:clrMapOvr>
    <a:masterClrMapping/>
  </p:clrMapOvr>
  <p:transition spd="med">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0987775"/>
      </p:ext>
    </p:extLst>
  </p:cSld>
  <p:clrMapOvr>
    <a:masterClrMapping/>
  </p:clrMapOvr>
  <p:transition spd="med">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6A6C11-B49E-4403-9200-DF9057D0327B}"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033316"/>
      </p:ext>
    </p:extLst>
  </p:cSld>
  <p:clrMapOvr>
    <a:masterClrMapping/>
  </p:clrMapOvr>
  <p:transition spd="med">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9CA080-66F3-4E34-AED2-C108C87F6306}" type="datetime1">
              <a:rPr lang="en-US" smtClean="0"/>
              <a:t>6/16/2024</a:t>
            </a:fld>
            <a:endParaRPr lang="en-US" dirty="0"/>
          </a:p>
        </p:txBody>
      </p:sp>
      <p:sp>
        <p:nvSpPr>
          <p:cNvPr id="6" name="Footer Placeholder 5"/>
          <p:cNvSpPr>
            <a:spLocks noGrp="1"/>
          </p:cNvSpPr>
          <p:nvPr>
            <p:ph type="ftr" sz="quarter" idx="11"/>
          </p:nvPr>
        </p:nvSpPr>
        <p:spPr/>
        <p:txBody>
          <a:bodyPr/>
          <a:lstStyle/>
          <a:p>
            <a:r>
              <a:rPr lang="en-US" smtClean="0"/>
              <a:t>Author: Jacob Jaroya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7400235"/>
      </p:ext>
    </p:extLst>
  </p:cSld>
  <p:clrMapOvr>
    <a:masterClrMapping/>
  </p:clrMapOvr>
  <p:transition spd="med">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414CF3-D792-40E3-AFC8-2E3BC1204B72}" type="datetime1">
              <a:rPr lang="en-US" smtClean="0"/>
              <a:t>6/16/2024</a:t>
            </a:fld>
            <a:endParaRPr lang="en-US" dirty="0"/>
          </a:p>
        </p:txBody>
      </p:sp>
      <p:sp>
        <p:nvSpPr>
          <p:cNvPr id="8" name="Footer Placeholder 7"/>
          <p:cNvSpPr>
            <a:spLocks noGrp="1"/>
          </p:cNvSpPr>
          <p:nvPr>
            <p:ph type="ftr" sz="quarter" idx="11"/>
          </p:nvPr>
        </p:nvSpPr>
        <p:spPr/>
        <p:txBody>
          <a:bodyPr/>
          <a:lstStyle/>
          <a:p>
            <a:r>
              <a:rPr lang="en-US" smtClean="0"/>
              <a:t>Author: Jacob Jaroya</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6771449"/>
      </p:ext>
    </p:extLst>
  </p:cSld>
  <p:clrMapOvr>
    <a:masterClrMapping/>
  </p:clrMapOvr>
  <p:transition spd="med">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4A0DE6-BD06-44CD-92DE-D964C9EDEE82}" type="datetime1">
              <a:rPr lang="en-US" smtClean="0"/>
              <a:t>6/16/2024</a:t>
            </a:fld>
            <a:endParaRPr lang="en-US" dirty="0"/>
          </a:p>
        </p:txBody>
      </p:sp>
      <p:sp>
        <p:nvSpPr>
          <p:cNvPr id="4" name="Footer Placeholder 3"/>
          <p:cNvSpPr>
            <a:spLocks noGrp="1"/>
          </p:cNvSpPr>
          <p:nvPr>
            <p:ph type="ftr" sz="quarter" idx="11"/>
          </p:nvPr>
        </p:nvSpPr>
        <p:spPr/>
        <p:txBody>
          <a:bodyPr/>
          <a:lstStyle/>
          <a:p>
            <a:r>
              <a:rPr lang="en-US" smtClean="0"/>
              <a:t>Author: Jacob Jaroya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9176681"/>
      </p:ext>
    </p:extLst>
  </p:cSld>
  <p:clrMapOvr>
    <a:masterClrMapping/>
  </p:clrMapOvr>
  <p:transition spd="med">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22549"/>
      </p:ext>
    </p:extLst>
  </p:cSld>
  <p:clrMapOvr>
    <a:masterClrMapping/>
  </p:clrMapOvr>
  <p:transition spd="med">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91091-C043-4F4B-984E-D621B63B9961}" type="datetime1">
              <a:rPr lang="en-US" smtClean="0"/>
              <a:t>6/16/2024</a:t>
            </a:fld>
            <a:endParaRPr lang="en-US" dirty="0"/>
          </a:p>
        </p:txBody>
      </p:sp>
      <p:sp>
        <p:nvSpPr>
          <p:cNvPr id="6" name="Footer Placeholder 5"/>
          <p:cNvSpPr>
            <a:spLocks noGrp="1"/>
          </p:cNvSpPr>
          <p:nvPr>
            <p:ph type="ftr" sz="quarter" idx="11"/>
          </p:nvPr>
        </p:nvSpPr>
        <p:spPr/>
        <p:txBody>
          <a:bodyPr/>
          <a:lstStyle/>
          <a:p>
            <a:r>
              <a:rPr lang="en-US" smtClean="0"/>
              <a:t>Author: Jacob Jaroya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1466709"/>
      </p:ext>
    </p:extLst>
  </p:cSld>
  <p:clrMapOvr>
    <a:masterClrMapping/>
  </p:clrMapOvr>
  <p:transition spd="med">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E50A3-8FA2-41CF-92CB-25A57F82832C}" type="datetime1">
              <a:rPr lang="en-US" smtClean="0"/>
              <a:t>6/16/2024</a:t>
            </a:fld>
            <a:endParaRPr lang="en-US" dirty="0"/>
          </a:p>
        </p:txBody>
      </p:sp>
      <p:sp>
        <p:nvSpPr>
          <p:cNvPr id="6" name="Footer Placeholder 5"/>
          <p:cNvSpPr>
            <a:spLocks noGrp="1"/>
          </p:cNvSpPr>
          <p:nvPr>
            <p:ph type="ftr" sz="quarter" idx="11"/>
          </p:nvPr>
        </p:nvSpPr>
        <p:spPr/>
        <p:txBody>
          <a:bodyPr/>
          <a:lstStyle/>
          <a:p>
            <a:r>
              <a:rPr lang="en-US" smtClean="0"/>
              <a:t>Author: Jacob Jaroya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0101084"/>
      </p:ext>
    </p:extLst>
  </p:cSld>
  <p:clrMapOvr>
    <a:masterClrMapping/>
  </p:clrMapOvr>
  <p:transition spd="med">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6E756D-CF36-45D4-906B-F425B3FEDEC7}" type="datetime1">
              <a:rPr lang="en-US" smtClean="0"/>
              <a:t>6/16/2024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Author: Jacob Jaroya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09807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ransition spd="med">
    <p:pull/>
  </p:transition>
  <p:timing>
    <p:tnLst>
      <p:par>
        <p:cTn id="1" dur="indefinite" restart="never" nodeType="tmRoot"/>
      </p:par>
    </p:tnLst>
  </p:timing>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Exploratory data analysis on global terrorism</a:t>
            </a:r>
            <a:endParaRPr lang="en-ZA" dirty="0"/>
          </a:p>
        </p:txBody>
      </p:sp>
      <p:sp>
        <p:nvSpPr>
          <p:cNvPr id="3" name="Subtitle 2"/>
          <p:cNvSpPr>
            <a:spLocks noGrp="1"/>
          </p:cNvSpPr>
          <p:nvPr>
            <p:ph type="subTitle" idx="1"/>
          </p:nvPr>
        </p:nvSpPr>
        <p:spPr/>
        <p:txBody>
          <a:bodyPr/>
          <a:lstStyle/>
          <a:p>
            <a:r>
              <a:rPr lang="en-ZA" dirty="0" smtClean="0"/>
              <a:t>(between 1970 to 2017)</a:t>
            </a:r>
            <a:endParaRPr lang="en-ZA" dirty="0"/>
          </a:p>
        </p:txBody>
      </p:sp>
    </p:spTree>
    <p:extLst>
      <p:ext uri="{BB962C8B-B14F-4D97-AF65-F5344CB8AC3E}">
        <p14:creationId xmlns:p14="http://schemas.microsoft.com/office/powerpoint/2010/main" val="250138718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TextBox 5"/>
          <p:cNvSpPr txBox="1"/>
          <p:nvPr/>
        </p:nvSpPr>
        <p:spPr>
          <a:xfrm>
            <a:off x="1094704" y="128789"/>
            <a:ext cx="8179298" cy="369332"/>
          </a:xfrm>
          <a:prstGeom prst="rect">
            <a:avLst/>
          </a:prstGeom>
          <a:noFill/>
        </p:spPr>
        <p:txBody>
          <a:bodyPr wrap="square" rtlCol="0">
            <a:spAutoFit/>
          </a:bodyPr>
          <a:lstStyle/>
          <a:p>
            <a:r>
              <a:rPr lang="en-ZA" dirty="0" err="1"/>
              <a:t>region_txt</a:t>
            </a:r>
            <a:r>
              <a:rPr lang="en-ZA" dirty="0"/>
              <a:t> (Region): Understand regional patterns and hotspots</a:t>
            </a:r>
            <a:endParaRPr lang="en-ZA" dirty="0"/>
          </a:p>
        </p:txBody>
      </p:sp>
      <p:sp>
        <p:nvSpPr>
          <p:cNvPr id="7" name="TextBox 6"/>
          <p:cNvSpPr txBox="1"/>
          <p:nvPr/>
        </p:nvSpPr>
        <p:spPr>
          <a:xfrm>
            <a:off x="218940" y="4853051"/>
            <a:ext cx="10908405" cy="646331"/>
          </a:xfrm>
          <a:prstGeom prst="rect">
            <a:avLst/>
          </a:prstGeom>
          <a:noFill/>
        </p:spPr>
        <p:txBody>
          <a:bodyPr wrap="square" rtlCol="0">
            <a:spAutoFit/>
          </a:bodyPr>
          <a:lstStyle/>
          <a:p>
            <a:r>
              <a:rPr lang="en-ZA" dirty="0"/>
              <a:t>The </a:t>
            </a:r>
            <a:r>
              <a:rPr lang="en-ZA" b="1" dirty="0"/>
              <a:t>Middle-East and North Africa</a:t>
            </a:r>
            <a:r>
              <a:rPr lang="en-ZA" dirty="0"/>
              <a:t> is the region with the highest number of Terrorism incidents and particularly in </a:t>
            </a:r>
            <a:r>
              <a:rPr lang="en-ZA" b="1" dirty="0"/>
              <a:t>Iraq</a:t>
            </a:r>
            <a:r>
              <a:rPr lang="en-ZA" dirty="0"/>
              <a:t>.</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77335" y="783362"/>
            <a:ext cx="9303792" cy="3337877"/>
          </a:xfrm>
          <a:prstGeom prst="rect">
            <a:avLst/>
          </a:prstGeom>
        </p:spPr>
      </p:pic>
    </p:spTree>
    <p:extLst>
      <p:ext uri="{BB962C8B-B14F-4D97-AF65-F5344CB8AC3E}">
        <p14:creationId xmlns:p14="http://schemas.microsoft.com/office/powerpoint/2010/main" val="15123719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
        <p:nvSpPr>
          <p:cNvPr id="6" name="TextBox 5"/>
          <p:cNvSpPr txBox="1"/>
          <p:nvPr/>
        </p:nvSpPr>
        <p:spPr>
          <a:xfrm>
            <a:off x="1094704" y="128789"/>
            <a:ext cx="8551572" cy="369332"/>
          </a:xfrm>
          <a:prstGeom prst="rect">
            <a:avLst/>
          </a:prstGeom>
          <a:noFill/>
        </p:spPr>
        <p:txBody>
          <a:bodyPr wrap="square" rtlCol="0">
            <a:spAutoFit/>
          </a:bodyPr>
          <a:lstStyle/>
          <a:p>
            <a:r>
              <a:rPr lang="en-ZA" dirty="0" err="1"/>
              <a:t>provstate</a:t>
            </a:r>
            <a:r>
              <a:rPr lang="en-ZA" dirty="0"/>
              <a:t> (Province/State): Drill down to more specific locations within countries</a:t>
            </a:r>
            <a:endParaRPr lang="en-ZA" dirty="0"/>
          </a:p>
        </p:txBody>
      </p:sp>
      <p:sp>
        <p:nvSpPr>
          <p:cNvPr id="7" name="TextBox 6"/>
          <p:cNvSpPr txBox="1"/>
          <p:nvPr/>
        </p:nvSpPr>
        <p:spPr>
          <a:xfrm>
            <a:off x="218940" y="4853051"/>
            <a:ext cx="10908405" cy="646331"/>
          </a:xfrm>
          <a:prstGeom prst="rect">
            <a:avLst/>
          </a:prstGeom>
          <a:noFill/>
        </p:spPr>
        <p:txBody>
          <a:bodyPr wrap="square" rtlCol="0">
            <a:spAutoFit/>
          </a:bodyPr>
          <a:lstStyle/>
          <a:p>
            <a:r>
              <a:rPr lang="en-ZA" dirty="0"/>
              <a:t>The top three states with the highest number of terrorism incidents are </a:t>
            </a:r>
            <a:r>
              <a:rPr lang="en-ZA" b="1" dirty="0"/>
              <a:t>Iraq (particularly in Baghdad), </a:t>
            </a:r>
            <a:r>
              <a:rPr lang="en-ZA" dirty="0"/>
              <a:t>Pakistan and </a:t>
            </a:r>
            <a:r>
              <a:rPr lang="en-ZA" dirty="0" smtClean="0"/>
              <a:t>Afghanistan.</a:t>
            </a:r>
            <a:endParaRPr lang="en-ZA"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278624" y="799160"/>
            <a:ext cx="9075990" cy="3837233"/>
          </a:xfrm>
          <a:prstGeom prst="rect">
            <a:avLst/>
          </a:prstGeom>
        </p:spPr>
      </p:pic>
    </p:spTree>
    <p:extLst>
      <p:ext uri="{BB962C8B-B14F-4D97-AF65-F5344CB8AC3E}">
        <p14:creationId xmlns:p14="http://schemas.microsoft.com/office/powerpoint/2010/main" val="1606084641"/>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
        <p:nvSpPr>
          <p:cNvPr id="6" name="TextBox 5"/>
          <p:cNvSpPr txBox="1"/>
          <p:nvPr/>
        </p:nvSpPr>
        <p:spPr>
          <a:xfrm>
            <a:off x="1094704" y="128789"/>
            <a:ext cx="8551572" cy="369332"/>
          </a:xfrm>
          <a:prstGeom prst="rect">
            <a:avLst/>
          </a:prstGeom>
          <a:noFill/>
        </p:spPr>
        <p:txBody>
          <a:bodyPr wrap="square" rtlCol="0">
            <a:spAutoFit/>
          </a:bodyPr>
          <a:lstStyle/>
          <a:p>
            <a:r>
              <a:rPr lang="en-ZA" dirty="0" smtClean="0"/>
              <a:t>Top 5 Cities in 3 countries with the highest incidents</a:t>
            </a:r>
            <a:endParaRPr lang="en-ZA" dirty="0"/>
          </a:p>
        </p:txBody>
      </p:sp>
      <p:sp>
        <p:nvSpPr>
          <p:cNvPr id="7" name="TextBox 6"/>
          <p:cNvSpPr txBox="1"/>
          <p:nvPr/>
        </p:nvSpPr>
        <p:spPr>
          <a:xfrm>
            <a:off x="218940" y="4853051"/>
            <a:ext cx="10908405" cy="646331"/>
          </a:xfrm>
          <a:prstGeom prst="rect">
            <a:avLst/>
          </a:prstGeom>
          <a:noFill/>
        </p:spPr>
        <p:txBody>
          <a:bodyPr wrap="square" rtlCol="0">
            <a:spAutoFit/>
          </a:bodyPr>
          <a:lstStyle/>
          <a:p>
            <a:r>
              <a:rPr lang="en-ZA" dirty="0" smtClean="0"/>
              <a:t>The leading </a:t>
            </a:r>
            <a:r>
              <a:rPr lang="en-ZA" dirty="0"/>
              <a:t>cities with the highest number of terrorism attacks are: </a:t>
            </a:r>
            <a:r>
              <a:rPr lang="en-ZA" b="1" dirty="0" smtClean="0"/>
              <a:t>Baghdad and Mosul in Iraq, Karachi and Quetta in Pakistan </a:t>
            </a:r>
            <a:r>
              <a:rPr lang="en-ZA" b="1" dirty="0"/>
              <a:t>and </a:t>
            </a:r>
            <a:r>
              <a:rPr lang="en-ZA" b="1" dirty="0" smtClean="0"/>
              <a:t>Kabul in Iraq</a:t>
            </a:r>
            <a:r>
              <a:rPr lang="en-ZA" dirty="0" smtClean="0"/>
              <a:t>.</a:t>
            </a:r>
            <a:endParaRPr lang="en-ZA"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094704" y="609501"/>
            <a:ext cx="9401578" cy="4129924"/>
          </a:xfrm>
          <a:prstGeom prst="rect">
            <a:avLst/>
          </a:prstGeom>
        </p:spPr>
      </p:pic>
    </p:spTree>
    <p:extLst>
      <p:ext uri="{BB962C8B-B14F-4D97-AF65-F5344CB8AC3E}">
        <p14:creationId xmlns:p14="http://schemas.microsoft.com/office/powerpoint/2010/main" val="2477515216"/>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
        <p:nvSpPr>
          <p:cNvPr id="6" name="TextBox 5"/>
          <p:cNvSpPr txBox="1"/>
          <p:nvPr/>
        </p:nvSpPr>
        <p:spPr>
          <a:xfrm>
            <a:off x="1094704" y="128789"/>
            <a:ext cx="8551572" cy="369332"/>
          </a:xfrm>
          <a:prstGeom prst="rect">
            <a:avLst/>
          </a:prstGeom>
          <a:noFill/>
        </p:spPr>
        <p:txBody>
          <a:bodyPr wrap="square" rtlCol="0">
            <a:spAutoFit/>
          </a:bodyPr>
          <a:lstStyle/>
          <a:p>
            <a:r>
              <a:rPr lang="en-ZA" dirty="0"/>
              <a:t>latitude and longitude: Map the incidents for spatial analysis</a:t>
            </a:r>
            <a:endParaRPr lang="en-ZA" dirty="0"/>
          </a:p>
        </p:txBody>
      </p:sp>
      <p:sp>
        <p:nvSpPr>
          <p:cNvPr id="7" name="TextBox 6"/>
          <p:cNvSpPr txBox="1"/>
          <p:nvPr/>
        </p:nvSpPr>
        <p:spPr>
          <a:xfrm>
            <a:off x="244698" y="5212630"/>
            <a:ext cx="10908405" cy="646331"/>
          </a:xfrm>
          <a:prstGeom prst="rect">
            <a:avLst/>
          </a:prstGeom>
          <a:noFill/>
        </p:spPr>
        <p:txBody>
          <a:bodyPr wrap="square" rtlCol="0">
            <a:spAutoFit/>
          </a:bodyPr>
          <a:lstStyle/>
          <a:p>
            <a:r>
              <a:rPr lang="en-ZA" dirty="0"/>
              <a:t>The map shows the global distribution of terrorism incidents between years 1970 and </a:t>
            </a:r>
            <a:r>
              <a:rPr lang="en-ZA" dirty="0" smtClean="0"/>
              <a:t>2017 with more incidents in the Middle East, India and Pakistan.</a:t>
            </a:r>
            <a:endParaRPr lang="en-ZA" dirty="0"/>
          </a:p>
        </p:txBody>
      </p:sp>
      <p:pic>
        <p:nvPicPr>
          <p:cNvPr id="8" name="Picture 7"/>
          <p:cNvPicPr/>
          <p:nvPr/>
        </p:nvPicPr>
        <p:blipFill rotWithShape="1">
          <a:blip r:embed="rId2"/>
          <a:srcRect l="16550" t="29051" r="9406" b="5963"/>
          <a:stretch/>
        </p:blipFill>
        <p:spPr bwMode="auto">
          <a:xfrm>
            <a:off x="922314" y="498121"/>
            <a:ext cx="9277753" cy="45321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6646359"/>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normAutofit fontScale="90000"/>
          </a:bodyPr>
          <a:lstStyle/>
          <a:p>
            <a:r>
              <a:rPr lang="en-ZA" b="1" dirty="0"/>
              <a:t>(C) Incidents Characteristics</a:t>
            </a:r>
            <a:br>
              <a:rPr lang="en-ZA" b="1" dirty="0"/>
            </a:br>
            <a:r>
              <a:rPr lang="en-ZA" b="1" dirty="0"/>
              <a:t/>
            </a:r>
            <a:br>
              <a:rPr lang="en-ZA" b="1" dirty="0"/>
            </a:br>
            <a:endParaRPr lang="en-ZA" dirty="0"/>
          </a:p>
        </p:txBody>
      </p:sp>
      <p:sp>
        <p:nvSpPr>
          <p:cNvPr id="3" name="Content Placeholder 2"/>
          <p:cNvSpPr>
            <a:spLocks noGrp="1"/>
          </p:cNvSpPr>
          <p:nvPr>
            <p:ph idx="1"/>
          </p:nvPr>
        </p:nvSpPr>
        <p:spPr>
          <a:xfrm>
            <a:off x="677334" y="1807951"/>
            <a:ext cx="8596668" cy="3880773"/>
          </a:xfrm>
        </p:spPr>
        <p:txBody>
          <a:bodyPr/>
          <a:lstStyle/>
          <a:p>
            <a:r>
              <a:rPr lang="en-ZA" dirty="0" smtClean="0"/>
              <a:t>attacktype1_txt </a:t>
            </a:r>
            <a:r>
              <a:rPr lang="en-ZA" dirty="0"/>
              <a:t>(Primary Attack Type): Determine the most common types of attack</a:t>
            </a:r>
          </a:p>
          <a:p>
            <a:r>
              <a:rPr lang="en-ZA" dirty="0" smtClean="0"/>
              <a:t>attacktype2_txt </a:t>
            </a:r>
            <a:r>
              <a:rPr lang="en-ZA" dirty="0"/>
              <a:t>(Secondary Attack Type): </a:t>
            </a:r>
            <a:r>
              <a:rPr lang="en-ZA" dirty="0" smtClean="0"/>
              <a:t>Analyze </a:t>
            </a:r>
            <a:r>
              <a:rPr lang="en-ZA" dirty="0"/>
              <a:t>the combination of attack types</a:t>
            </a:r>
          </a:p>
          <a:p>
            <a:r>
              <a:rPr lang="en-ZA" dirty="0" smtClean="0"/>
              <a:t>success</a:t>
            </a:r>
            <a:r>
              <a:rPr lang="en-ZA" dirty="0"/>
              <a:t>: Evaluate the success rate of attacks</a:t>
            </a:r>
          </a:p>
          <a:p>
            <a:r>
              <a:rPr lang="en-ZA" dirty="0" smtClean="0"/>
              <a:t>suicide</a:t>
            </a:r>
            <a:r>
              <a:rPr lang="en-ZA" dirty="0"/>
              <a:t>: Understand the prevalence of suicide attacks (1=Yes, 0=No)</a:t>
            </a:r>
          </a:p>
          <a:p>
            <a:r>
              <a:rPr lang="en-ZA" dirty="0" smtClean="0"/>
              <a:t>extended</a:t>
            </a:r>
            <a:r>
              <a:rPr lang="en-ZA" dirty="0"/>
              <a:t>: Investigate incidents lasting more than 24 hours (1=Yes, 0=No)</a:t>
            </a:r>
          </a:p>
          <a:p>
            <a:endParaRPr lang="en-ZA" dirty="0"/>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763388255"/>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a:t>attacktype1_txt (Primary Attack Type): Determine the most common types of attack</a:t>
            </a:r>
            <a:endParaRPr lang="en-ZA" dirty="0"/>
          </a:p>
        </p:txBody>
      </p:sp>
      <p:sp>
        <p:nvSpPr>
          <p:cNvPr id="7" name="TextBox 6"/>
          <p:cNvSpPr txBox="1"/>
          <p:nvPr/>
        </p:nvSpPr>
        <p:spPr>
          <a:xfrm>
            <a:off x="244698" y="5212630"/>
            <a:ext cx="10908405" cy="646331"/>
          </a:xfrm>
          <a:prstGeom prst="rect">
            <a:avLst/>
          </a:prstGeom>
          <a:noFill/>
        </p:spPr>
        <p:txBody>
          <a:bodyPr wrap="square" rtlCol="0">
            <a:spAutoFit/>
          </a:bodyPr>
          <a:lstStyle/>
          <a:p>
            <a:r>
              <a:rPr lang="en-ZA" dirty="0"/>
              <a:t>The </a:t>
            </a:r>
            <a:r>
              <a:rPr lang="en-ZA" dirty="0" smtClean="0"/>
              <a:t>visual </a:t>
            </a:r>
            <a:r>
              <a:rPr lang="en-ZA" dirty="0"/>
              <a:t>representation of </a:t>
            </a:r>
            <a:r>
              <a:rPr lang="en-ZA" dirty="0" smtClean="0"/>
              <a:t>the 3 </a:t>
            </a:r>
            <a:r>
              <a:rPr lang="en-ZA" dirty="0"/>
              <a:t>most common types of attacks </a:t>
            </a:r>
            <a:r>
              <a:rPr lang="en-ZA" dirty="0" smtClean="0"/>
              <a:t>are: Bombing/Explosion; Armed Assault and Assassination respectively.</a:t>
            </a:r>
            <a:endParaRPr lang="en-ZA"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410672" y="551681"/>
            <a:ext cx="8488629" cy="4660950"/>
          </a:xfrm>
          <a:prstGeom prst="rect">
            <a:avLst/>
          </a:prstGeom>
        </p:spPr>
      </p:pic>
    </p:spTree>
    <p:extLst>
      <p:ext uri="{BB962C8B-B14F-4D97-AF65-F5344CB8AC3E}">
        <p14:creationId xmlns:p14="http://schemas.microsoft.com/office/powerpoint/2010/main" val="2957699746"/>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a:t>attacktype2_txt (Secondary Attack Type): Analyze the combination of attack types</a:t>
            </a:r>
            <a:endParaRPr lang="en-ZA" dirty="0"/>
          </a:p>
        </p:txBody>
      </p:sp>
      <p:sp>
        <p:nvSpPr>
          <p:cNvPr id="7" name="TextBox 6"/>
          <p:cNvSpPr txBox="1"/>
          <p:nvPr/>
        </p:nvSpPr>
        <p:spPr>
          <a:xfrm>
            <a:off x="244698" y="5212630"/>
            <a:ext cx="10908405" cy="646331"/>
          </a:xfrm>
          <a:prstGeom prst="rect">
            <a:avLst/>
          </a:prstGeom>
          <a:noFill/>
        </p:spPr>
        <p:txBody>
          <a:bodyPr wrap="square" rtlCol="0">
            <a:spAutoFit/>
          </a:bodyPr>
          <a:lstStyle/>
          <a:p>
            <a:r>
              <a:rPr lang="en-ZA" dirty="0"/>
              <a:t>The graph shows that the most common </a:t>
            </a:r>
            <a:r>
              <a:rPr lang="en-ZA" b="1" dirty="0"/>
              <a:t>4 combinations</a:t>
            </a:r>
            <a:r>
              <a:rPr lang="en-ZA" dirty="0"/>
              <a:t> of terrorism attack are: </a:t>
            </a:r>
            <a:r>
              <a:rPr lang="en-ZA" b="1" dirty="0"/>
              <a:t>bombing/explosion, armed assault, </a:t>
            </a:r>
            <a:r>
              <a:rPr lang="en-ZA" b="1" dirty="0" smtClean="0"/>
              <a:t>facility/</a:t>
            </a:r>
            <a:r>
              <a:rPr lang="en-ZA" b="1" dirty="0" err="1" smtClean="0"/>
              <a:t>infrustracture</a:t>
            </a:r>
            <a:r>
              <a:rPr lang="en-ZA" b="1" dirty="0" smtClean="0"/>
              <a:t> </a:t>
            </a:r>
            <a:r>
              <a:rPr lang="en-ZA" b="1" dirty="0"/>
              <a:t>attack and hostage taking (kidnapping)</a:t>
            </a:r>
            <a:r>
              <a:rPr lang="en-ZA" dirty="0"/>
              <a:t>.</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943117" y="711615"/>
            <a:ext cx="9076645" cy="4318614"/>
          </a:xfrm>
          <a:prstGeom prst="rect">
            <a:avLst/>
          </a:prstGeom>
        </p:spPr>
      </p:pic>
    </p:spTree>
    <p:extLst>
      <p:ext uri="{BB962C8B-B14F-4D97-AF65-F5344CB8AC3E}">
        <p14:creationId xmlns:p14="http://schemas.microsoft.com/office/powerpoint/2010/main" val="929457973"/>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a:t>success: Evaluate the success rate of attacks</a:t>
            </a:r>
            <a:endParaRPr lang="en-ZA" dirty="0"/>
          </a:p>
        </p:txBody>
      </p:sp>
      <p:sp>
        <p:nvSpPr>
          <p:cNvPr id="7" name="TextBox 6"/>
          <p:cNvSpPr txBox="1"/>
          <p:nvPr/>
        </p:nvSpPr>
        <p:spPr>
          <a:xfrm>
            <a:off x="244698" y="5212630"/>
            <a:ext cx="10908405" cy="646331"/>
          </a:xfrm>
          <a:prstGeom prst="rect">
            <a:avLst/>
          </a:prstGeom>
          <a:noFill/>
        </p:spPr>
        <p:txBody>
          <a:bodyPr wrap="square" rtlCol="0">
            <a:spAutoFit/>
          </a:bodyPr>
          <a:lstStyle/>
          <a:p>
            <a:r>
              <a:rPr lang="en-ZA" dirty="0"/>
              <a:t>The above graphs shows a visual representation of the proportion of successful vs. unsuccessful attacks. With </a:t>
            </a:r>
            <a:r>
              <a:rPr lang="en-ZA" b="1" i="1" dirty="0"/>
              <a:t>successful</a:t>
            </a:r>
            <a:r>
              <a:rPr lang="en-ZA" dirty="0"/>
              <a:t> rate standing at </a:t>
            </a:r>
            <a:r>
              <a:rPr lang="en-ZA" b="1" dirty="0"/>
              <a:t>88.5%</a:t>
            </a:r>
            <a:r>
              <a:rPr lang="en-ZA" dirty="0"/>
              <a:t>.</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2634765" y="498121"/>
            <a:ext cx="4340181" cy="4555768"/>
          </a:xfrm>
          <a:prstGeom prst="rect">
            <a:avLst/>
          </a:prstGeom>
        </p:spPr>
      </p:pic>
    </p:spTree>
    <p:extLst>
      <p:ext uri="{BB962C8B-B14F-4D97-AF65-F5344CB8AC3E}">
        <p14:creationId xmlns:p14="http://schemas.microsoft.com/office/powerpoint/2010/main" val="3601670124"/>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a:t>suicide: Understand the prevalence of suicide attacks (1=Yes, 0=No)</a:t>
            </a:r>
            <a:endParaRPr lang="en-ZA" dirty="0"/>
          </a:p>
        </p:txBody>
      </p:sp>
      <p:sp>
        <p:nvSpPr>
          <p:cNvPr id="7" name="TextBox 6"/>
          <p:cNvSpPr txBox="1"/>
          <p:nvPr/>
        </p:nvSpPr>
        <p:spPr>
          <a:xfrm>
            <a:off x="244698" y="5212630"/>
            <a:ext cx="10908405" cy="646331"/>
          </a:xfrm>
          <a:prstGeom prst="rect">
            <a:avLst/>
          </a:prstGeom>
          <a:noFill/>
        </p:spPr>
        <p:txBody>
          <a:bodyPr wrap="square" rtlCol="0">
            <a:spAutoFit/>
          </a:bodyPr>
          <a:lstStyle/>
          <a:p>
            <a:r>
              <a:rPr lang="en-ZA" dirty="0"/>
              <a:t>The above graph shows a visual representation of the proportion of suicide vs. non-suicide attacks with </a:t>
            </a:r>
            <a:r>
              <a:rPr lang="en-ZA" b="1" dirty="0"/>
              <a:t>Non-suicide attacks being the highest at 96.4%.</a:t>
            </a:r>
            <a:endParaRPr lang="en-ZA"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413236" y="863380"/>
            <a:ext cx="4391025" cy="3983990"/>
          </a:xfrm>
          <a:prstGeom prst="rect">
            <a:avLst/>
          </a:prstGeom>
        </p:spPr>
      </p:pic>
    </p:spTree>
    <p:extLst>
      <p:ext uri="{BB962C8B-B14F-4D97-AF65-F5344CB8AC3E}">
        <p14:creationId xmlns:p14="http://schemas.microsoft.com/office/powerpoint/2010/main" val="2749342852"/>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a:t>extended: Investigate incidents lasting more than 24 hours (1=Yes, 0=No)</a:t>
            </a:r>
            <a:endParaRPr lang="en-ZA" dirty="0"/>
          </a:p>
        </p:txBody>
      </p:sp>
      <p:sp>
        <p:nvSpPr>
          <p:cNvPr id="7" name="TextBox 6"/>
          <p:cNvSpPr txBox="1"/>
          <p:nvPr/>
        </p:nvSpPr>
        <p:spPr>
          <a:xfrm>
            <a:off x="244698" y="5212630"/>
            <a:ext cx="10908405" cy="923330"/>
          </a:xfrm>
          <a:prstGeom prst="rect">
            <a:avLst/>
          </a:prstGeom>
          <a:noFill/>
        </p:spPr>
        <p:txBody>
          <a:bodyPr wrap="square" rtlCol="0">
            <a:spAutoFit/>
          </a:bodyPr>
          <a:lstStyle/>
          <a:p>
            <a:r>
              <a:rPr lang="en-ZA" dirty="0"/>
              <a:t>The above code provides us with the proportion of incidents lasting more than 24 hours and a visual representation of the proportion of extended vs. non-extended incidents. The </a:t>
            </a:r>
            <a:r>
              <a:rPr lang="en-ZA" b="1" dirty="0"/>
              <a:t>Non-extended </a:t>
            </a:r>
            <a:r>
              <a:rPr lang="en-ZA" b="1" dirty="0" smtClean="0"/>
              <a:t>incidents </a:t>
            </a:r>
            <a:r>
              <a:rPr lang="en-ZA" b="1" dirty="0"/>
              <a:t>are at 95.2%.</a:t>
            </a:r>
            <a:endParaRPr lang="en-ZA"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3065172" y="498121"/>
            <a:ext cx="5512076" cy="4714509"/>
          </a:xfrm>
          <a:prstGeom prst="rect">
            <a:avLst/>
          </a:prstGeom>
        </p:spPr>
      </p:pic>
    </p:spTree>
    <p:extLst>
      <p:ext uri="{BB962C8B-B14F-4D97-AF65-F5344CB8AC3E}">
        <p14:creationId xmlns:p14="http://schemas.microsoft.com/office/powerpoint/2010/main" val="405778799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Exploratory Data </a:t>
            </a:r>
            <a:r>
              <a:rPr lang="en-ZA" b="1" dirty="0" smtClean="0"/>
              <a:t>Analysis (EDA) </a:t>
            </a:r>
            <a:r>
              <a:rPr lang="en-ZA" b="1" dirty="0"/>
              <a:t>on Global Terrorism</a:t>
            </a:r>
            <a:r>
              <a:rPr lang="en-ZA" dirty="0"/>
              <a:t/>
            </a:r>
            <a:br>
              <a:rPr lang="en-ZA" dirty="0"/>
            </a:br>
            <a:endParaRPr lang="en-ZA" dirty="0"/>
          </a:p>
        </p:txBody>
      </p:sp>
      <p:sp>
        <p:nvSpPr>
          <p:cNvPr id="3" name="Content Placeholder 2"/>
          <p:cNvSpPr>
            <a:spLocks noGrp="1"/>
          </p:cNvSpPr>
          <p:nvPr>
            <p:ph idx="1"/>
          </p:nvPr>
        </p:nvSpPr>
        <p:spPr/>
        <p:txBody>
          <a:bodyPr/>
          <a:lstStyle/>
          <a:p>
            <a:r>
              <a:rPr lang="en-ZA" cap="none" dirty="0" smtClean="0"/>
              <a:t>This project involves an exploratory data analysis (EDA) on global terrorism data spanning from 1970 to 2017. The analysis aims to uncover patterns and trends in terrorism incidents worldwide, providing insights into various aspects such as temporal trends, geographical hotspots, attack characteristics, target information, and more.</a:t>
            </a:r>
          </a:p>
          <a:p>
            <a:endParaRPr lang="en-ZA" cap="none" dirty="0" smtClean="0"/>
          </a:p>
          <a:p>
            <a:endParaRPr lang="en-ZA" dirty="0"/>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01949129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normAutofit fontScale="90000"/>
          </a:bodyPr>
          <a:lstStyle/>
          <a:p>
            <a:r>
              <a:rPr lang="en-ZA" b="1" dirty="0"/>
              <a:t>(D) Target and Victim Information</a:t>
            </a:r>
            <a:br>
              <a:rPr lang="en-ZA" b="1" dirty="0"/>
            </a:br>
            <a:r>
              <a:rPr lang="en-ZA" b="1" dirty="0"/>
              <a:t/>
            </a:r>
            <a:br>
              <a:rPr lang="en-ZA" b="1" dirty="0"/>
            </a:br>
            <a:r>
              <a:rPr lang="en-ZA" b="1" dirty="0"/>
              <a:t/>
            </a:r>
            <a:br>
              <a:rPr lang="en-ZA" b="1" dirty="0"/>
            </a:br>
            <a:endParaRPr lang="en-ZA" dirty="0"/>
          </a:p>
        </p:txBody>
      </p:sp>
      <p:sp>
        <p:nvSpPr>
          <p:cNvPr id="3" name="Content Placeholder 2"/>
          <p:cNvSpPr>
            <a:spLocks noGrp="1"/>
          </p:cNvSpPr>
          <p:nvPr>
            <p:ph idx="1"/>
          </p:nvPr>
        </p:nvSpPr>
        <p:spPr>
          <a:xfrm>
            <a:off x="677334" y="1807951"/>
            <a:ext cx="8596668" cy="3880773"/>
          </a:xfrm>
        </p:spPr>
        <p:txBody>
          <a:bodyPr/>
          <a:lstStyle/>
          <a:p>
            <a:r>
              <a:rPr lang="en-ZA" dirty="0" smtClean="0"/>
              <a:t>targtype1_txt </a:t>
            </a:r>
            <a:r>
              <a:rPr lang="en-ZA" dirty="0"/>
              <a:t>(Primary Target Type): Identify common target of attacks.</a:t>
            </a:r>
          </a:p>
          <a:p>
            <a:r>
              <a:rPr lang="en-ZA" dirty="0" smtClean="0"/>
              <a:t>corp1 </a:t>
            </a:r>
            <a:r>
              <a:rPr lang="en-ZA" dirty="0"/>
              <a:t>(Target Entity): Details of specific target entities.</a:t>
            </a:r>
          </a:p>
          <a:p>
            <a:r>
              <a:rPr lang="en-ZA" dirty="0" err="1" smtClean="0"/>
              <a:t>nkill</a:t>
            </a:r>
            <a:r>
              <a:rPr lang="en-ZA" dirty="0" smtClean="0"/>
              <a:t> </a:t>
            </a:r>
            <a:r>
              <a:rPr lang="en-ZA" dirty="0"/>
              <a:t>(Number of Fatalities): Analyse the human cost of terrorism.</a:t>
            </a:r>
          </a:p>
          <a:p>
            <a:r>
              <a:rPr lang="en-ZA" dirty="0" err="1" smtClean="0"/>
              <a:t>nwound</a:t>
            </a:r>
            <a:r>
              <a:rPr lang="en-ZA" dirty="0" smtClean="0"/>
              <a:t> </a:t>
            </a:r>
            <a:r>
              <a:rPr lang="en-ZA" dirty="0"/>
              <a:t>(Number of injuries): Assess the impact of victims.</a:t>
            </a:r>
          </a:p>
          <a:p>
            <a:r>
              <a:rPr lang="en-ZA" dirty="0" err="1" smtClean="0"/>
              <a:t>nhostkid</a:t>
            </a:r>
            <a:r>
              <a:rPr lang="en-ZA" dirty="0" smtClean="0"/>
              <a:t> </a:t>
            </a:r>
            <a:r>
              <a:rPr lang="en-ZA" dirty="0"/>
              <a:t>(Number of Hostages/Kidnapping Victims): Examine incidents involving hostages.</a:t>
            </a:r>
          </a:p>
          <a:p>
            <a:endParaRPr lang="en-ZA" dirty="0"/>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4170545322"/>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a:t>targtype1_txt (Primary Target Type): Identify common target of attacks.</a:t>
            </a:r>
            <a:endParaRPr lang="en-ZA" dirty="0"/>
          </a:p>
        </p:txBody>
      </p:sp>
      <p:sp>
        <p:nvSpPr>
          <p:cNvPr id="7" name="TextBox 6"/>
          <p:cNvSpPr txBox="1"/>
          <p:nvPr/>
        </p:nvSpPr>
        <p:spPr>
          <a:xfrm>
            <a:off x="244698" y="5212630"/>
            <a:ext cx="10908405" cy="923330"/>
          </a:xfrm>
          <a:prstGeom prst="rect">
            <a:avLst/>
          </a:prstGeom>
          <a:noFill/>
        </p:spPr>
        <p:txBody>
          <a:bodyPr wrap="square" rtlCol="0">
            <a:spAutoFit/>
          </a:bodyPr>
          <a:lstStyle/>
          <a:p>
            <a:r>
              <a:rPr lang="en-ZA" dirty="0"/>
              <a:t>The 5 leading incidents and their numbers </a:t>
            </a:r>
            <a:r>
              <a:rPr lang="en-ZA" dirty="0" smtClean="0"/>
              <a:t>are:</a:t>
            </a:r>
            <a:endParaRPr lang="en-ZA" dirty="0"/>
          </a:p>
          <a:p>
            <a:r>
              <a:rPr lang="en-ZA" dirty="0" smtClean="0"/>
              <a:t>Private </a:t>
            </a:r>
            <a:r>
              <a:rPr lang="en-ZA" dirty="0"/>
              <a:t>citizens &amp; property </a:t>
            </a:r>
            <a:r>
              <a:rPr lang="en-ZA" dirty="0" smtClean="0"/>
              <a:t>(40345); Police (23650); Government </a:t>
            </a:r>
            <a:r>
              <a:rPr lang="en-ZA" dirty="0"/>
              <a:t>(general) </a:t>
            </a:r>
            <a:r>
              <a:rPr lang="en-ZA" dirty="0" smtClean="0"/>
              <a:t>(20257); Business (19760); and Transportation (6484).</a:t>
            </a:r>
            <a:endParaRPr lang="en-ZA"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901519" y="657632"/>
            <a:ext cx="9903855" cy="4395487"/>
          </a:xfrm>
          <a:prstGeom prst="rect">
            <a:avLst/>
          </a:prstGeom>
        </p:spPr>
      </p:pic>
    </p:spTree>
    <p:extLst>
      <p:ext uri="{BB962C8B-B14F-4D97-AF65-F5344CB8AC3E}">
        <p14:creationId xmlns:p14="http://schemas.microsoft.com/office/powerpoint/2010/main" val="486340080"/>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a:t>corp1 (Target Entity): Details of specific target entities.</a:t>
            </a:r>
            <a:endParaRPr lang="en-ZA" dirty="0"/>
          </a:p>
        </p:txBody>
      </p:sp>
      <p:sp>
        <p:nvSpPr>
          <p:cNvPr id="7" name="TextBox 6"/>
          <p:cNvSpPr txBox="1"/>
          <p:nvPr/>
        </p:nvSpPr>
        <p:spPr>
          <a:xfrm>
            <a:off x="244698" y="5212630"/>
            <a:ext cx="10908405" cy="369332"/>
          </a:xfrm>
          <a:prstGeom prst="rect">
            <a:avLst/>
          </a:prstGeom>
          <a:noFill/>
        </p:spPr>
        <p:txBody>
          <a:bodyPr wrap="square" rtlCol="0">
            <a:spAutoFit/>
          </a:bodyPr>
          <a:lstStyle/>
          <a:p>
            <a:r>
              <a:rPr lang="en-ZA" dirty="0" smtClean="0"/>
              <a:t>From </a:t>
            </a:r>
            <a:r>
              <a:rPr lang="en-ZA" dirty="0"/>
              <a:t>the graph we see that </a:t>
            </a:r>
            <a:r>
              <a:rPr lang="en-ZA" dirty="0" smtClean="0"/>
              <a:t>the leading </a:t>
            </a:r>
            <a:r>
              <a:rPr lang="en-ZA" dirty="0"/>
              <a:t>target entities are: </a:t>
            </a:r>
            <a:r>
              <a:rPr lang="en-ZA" b="1" dirty="0" smtClean="0"/>
              <a:t>Police in general followed by Civilians.</a:t>
            </a:r>
            <a:endParaRPr lang="en-ZA"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990076" y="652878"/>
            <a:ext cx="9237345" cy="4404995"/>
          </a:xfrm>
          <a:prstGeom prst="rect">
            <a:avLst/>
          </a:prstGeom>
        </p:spPr>
      </p:pic>
    </p:spTree>
    <p:extLst>
      <p:ext uri="{BB962C8B-B14F-4D97-AF65-F5344CB8AC3E}">
        <p14:creationId xmlns:p14="http://schemas.microsoft.com/office/powerpoint/2010/main" val="2561006455"/>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err="1"/>
              <a:t>nkill</a:t>
            </a:r>
            <a:r>
              <a:rPr lang="en-ZA" dirty="0"/>
              <a:t> (Number of Fatalities): Analyse the human cost of terrorism.</a:t>
            </a:r>
            <a:endParaRPr lang="en-ZA" dirty="0"/>
          </a:p>
        </p:txBody>
      </p:sp>
      <p:sp>
        <p:nvSpPr>
          <p:cNvPr id="7" name="TextBox 6"/>
          <p:cNvSpPr txBox="1"/>
          <p:nvPr/>
        </p:nvSpPr>
        <p:spPr>
          <a:xfrm>
            <a:off x="244698" y="5212630"/>
            <a:ext cx="10908405" cy="369332"/>
          </a:xfrm>
          <a:prstGeom prst="rect">
            <a:avLst/>
          </a:prstGeom>
          <a:noFill/>
        </p:spPr>
        <p:txBody>
          <a:bodyPr wrap="square" rtlCol="0">
            <a:spAutoFit/>
          </a:bodyPr>
          <a:lstStyle/>
          <a:p>
            <a:r>
              <a:rPr lang="en-ZA" dirty="0" smtClean="0"/>
              <a:t>From </a:t>
            </a:r>
            <a:r>
              <a:rPr lang="en-ZA" dirty="0"/>
              <a:t>the graph we see that </a:t>
            </a:r>
            <a:r>
              <a:rPr lang="en-ZA" dirty="0" smtClean="0"/>
              <a:t>the number of fatalities in most incidents were between 1 and 50.</a:t>
            </a:r>
            <a:endParaRPr lang="en-ZA"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259464" y="494446"/>
            <a:ext cx="8863330" cy="4721860"/>
          </a:xfrm>
          <a:prstGeom prst="rect">
            <a:avLst/>
          </a:prstGeom>
        </p:spPr>
      </p:pic>
    </p:spTree>
    <p:extLst>
      <p:ext uri="{BB962C8B-B14F-4D97-AF65-F5344CB8AC3E}">
        <p14:creationId xmlns:p14="http://schemas.microsoft.com/office/powerpoint/2010/main" val="2355682528"/>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err="1"/>
              <a:t>nwound</a:t>
            </a:r>
            <a:r>
              <a:rPr lang="en-ZA" dirty="0"/>
              <a:t> (Number of injuries): Assess the impact of victims.</a:t>
            </a:r>
            <a:endParaRPr lang="en-ZA" dirty="0"/>
          </a:p>
        </p:txBody>
      </p:sp>
      <p:sp>
        <p:nvSpPr>
          <p:cNvPr id="7" name="TextBox 6"/>
          <p:cNvSpPr txBox="1"/>
          <p:nvPr/>
        </p:nvSpPr>
        <p:spPr>
          <a:xfrm>
            <a:off x="218941" y="5171520"/>
            <a:ext cx="11204620" cy="646331"/>
          </a:xfrm>
          <a:prstGeom prst="rect">
            <a:avLst/>
          </a:prstGeom>
          <a:noFill/>
        </p:spPr>
        <p:txBody>
          <a:bodyPr wrap="square" rtlCol="0">
            <a:spAutoFit/>
          </a:bodyPr>
          <a:lstStyle/>
          <a:p>
            <a:r>
              <a:rPr lang="en-ZA" dirty="0"/>
              <a:t>The graph shows the distribution of injuries in terrorism attacks </a:t>
            </a:r>
            <a:r>
              <a:rPr lang="en-ZA" dirty="0" smtClean="0"/>
              <a:t>in 8 most </a:t>
            </a:r>
            <a:r>
              <a:rPr lang="en-ZA" dirty="0"/>
              <a:t>affected countries. With United States of </a:t>
            </a:r>
            <a:r>
              <a:rPr lang="en-ZA" b="1" dirty="0"/>
              <a:t>America, Japan, Kenya, Iraq and Sri Lanka</a:t>
            </a:r>
            <a:r>
              <a:rPr lang="en-ZA" dirty="0"/>
              <a:t> leading respectively.</a:t>
            </a:r>
          </a:p>
        </p:txBody>
      </p:sp>
      <p:pic>
        <p:nvPicPr>
          <p:cNvPr id="9" name="Picture 8"/>
          <p:cNvPicPr>
            <a:picLocks noChangeAspect="1"/>
          </p:cNvPicPr>
          <p:nvPr/>
        </p:nvPicPr>
        <p:blipFill>
          <a:blip r:embed="rId2"/>
          <a:stretch>
            <a:fillRect/>
          </a:stretch>
        </p:blipFill>
        <p:spPr>
          <a:xfrm>
            <a:off x="603025" y="601488"/>
            <a:ext cx="8502338" cy="4346522"/>
          </a:xfrm>
          <a:prstGeom prst="rect">
            <a:avLst/>
          </a:prstGeom>
        </p:spPr>
      </p:pic>
    </p:spTree>
    <p:extLst>
      <p:ext uri="{BB962C8B-B14F-4D97-AF65-F5344CB8AC3E}">
        <p14:creationId xmlns:p14="http://schemas.microsoft.com/office/powerpoint/2010/main" val="3973210594"/>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sp>
        <p:nvSpPr>
          <p:cNvPr id="6" name="TextBox 5"/>
          <p:cNvSpPr txBox="1"/>
          <p:nvPr/>
        </p:nvSpPr>
        <p:spPr>
          <a:xfrm>
            <a:off x="1094704" y="128789"/>
            <a:ext cx="9028090" cy="646331"/>
          </a:xfrm>
          <a:prstGeom prst="rect">
            <a:avLst/>
          </a:prstGeom>
          <a:noFill/>
        </p:spPr>
        <p:txBody>
          <a:bodyPr wrap="square" rtlCol="0">
            <a:spAutoFit/>
          </a:bodyPr>
          <a:lstStyle/>
          <a:p>
            <a:r>
              <a:rPr lang="en-ZA" dirty="0" err="1"/>
              <a:t>nhostkid</a:t>
            </a:r>
            <a:r>
              <a:rPr lang="en-ZA" dirty="0"/>
              <a:t> (Number of Hostages/Kidnapping Victims): Examine incidents involving hostages.</a:t>
            </a:r>
            <a:endParaRPr lang="en-ZA" dirty="0"/>
          </a:p>
        </p:txBody>
      </p:sp>
      <p:sp>
        <p:nvSpPr>
          <p:cNvPr id="7" name="TextBox 6"/>
          <p:cNvSpPr txBox="1"/>
          <p:nvPr/>
        </p:nvSpPr>
        <p:spPr>
          <a:xfrm>
            <a:off x="218941" y="5171520"/>
            <a:ext cx="11204620" cy="369332"/>
          </a:xfrm>
          <a:prstGeom prst="rect">
            <a:avLst/>
          </a:prstGeom>
          <a:noFill/>
        </p:spPr>
        <p:txBody>
          <a:bodyPr wrap="square" rtlCol="0">
            <a:spAutoFit/>
          </a:bodyPr>
          <a:lstStyle/>
          <a:p>
            <a:r>
              <a:rPr lang="en-ZA" dirty="0" smtClean="0"/>
              <a:t>Most </a:t>
            </a:r>
            <a:r>
              <a:rPr lang="en-ZA" dirty="0"/>
              <a:t>hostages/kidnapping took place in </a:t>
            </a:r>
            <a:r>
              <a:rPr lang="en-ZA" b="1" dirty="0"/>
              <a:t>El Salvador, Iraq, Russia, Pakistan and Nepal</a:t>
            </a:r>
            <a:r>
              <a:rPr lang="en-ZA" dirty="0"/>
              <a:t>.</a:t>
            </a:r>
          </a:p>
        </p:txBody>
      </p:sp>
      <p:pic>
        <p:nvPicPr>
          <p:cNvPr id="5" name="Picture 4"/>
          <p:cNvPicPr>
            <a:picLocks noChangeAspect="1"/>
          </p:cNvPicPr>
          <p:nvPr/>
        </p:nvPicPr>
        <p:blipFill>
          <a:blip r:embed="rId2"/>
          <a:stretch>
            <a:fillRect/>
          </a:stretch>
        </p:blipFill>
        <p:spPr>
          <a:xfrm>
            <a:off x="614363" y="823913"/>
            <a:ext cx="8659640" cy="4115398"/>
          </a:xfrm>
          <a:prstGeom prst="rect">
            <a:avLst/>
          </a:prstGeom>
        </p:spPr>
      </p:pic>
    </p:spTree>
    <p:extLst>
      <p:ext uri="{BB962C8B-B14F-4D97-AF65-F5344CB8AC3E}">
        <p14:creationId xmlns:p14="http://schemas.microsoft.com/office/powerpoint/2010/main" val="985275926"/>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normAutofit fontScale="90000"/>
          </a:bodyPr>
          <a:lstStyle/>
          <a:p>
            <a:r>
              <a:rPr lang="en-ZA" b="1" dirty="0"/>
              <a:t>(E) Perpetrator Information</a:t>
            </a:r>
            <a:br>
              <a:rPr lang="en-ZA" b="1" dirty="0"/>
            </a:br>
            <a:r>
              <a:rPr lang="en-ZA" b="1" dirty="0"/>
              <a:t/>
            </a:r>
            <a:br>
              <a:rPr lang="en-ZA" b="1" dirty="0"/>
            </a:br>
            <a:r>
              <a:rPr lang="en-ZA" b="1" dirty="0"/>
              <a:t/>
            </a:r>
            <a:br>
              <a:rPr lang="en-ZA" b="1" dirty="0"/>
            </a:br>
            <a:r>
              <a:rPr lang="en-ZA" b="1" dirty="0"/>
              <a:t/>
            </a:r>
            <a:br>
              <a:rPr lang="en-ZA" b="1" dirty="0"/>
            </a:br>
            <a:endParaRPr lang="en-ZA" dirty="0"/>
          </a:p>
        </p:txBody>
      </p:sp>
      <p:sp>
        <p:nvSpPr>
          <p:cNvPr id="3" name="Content Placeholder 2"/>
          <p:cNvSpPr>
            <a:spLocks noGrp="1"/>
          </p:cNvSpPr>
          <p:nvPr>
            <p:ph idx="1"/>
          </p:nvPr>
        </p:nvSpPr>
        <p:spPr>
          <a:xfrm>
            <a:off x="677333" y="1807951"/>
            <a:ext cx="9303793" cy="3880773"/>
          </a:xfrm>
        </p:spPr>
        <p:txBody>
          <a:bodyPr/>
          <a:lstStyle/>
          <a:p>
            <a:r>
              <a:rPr lang="en-ZA" dirty="0" err="1" smtClean="0"/>
              <a:t>gname</a:t>
            </a:r>
            <a:r>
              <a:rPr lang="en-ZA" dirty="0" smtClean="0"/>
              <a:t> </a:t>
            </a:r>
            <a:r>
              <a:rPr lang="en-ZA" dirty="0"/>
              <a:t>(Perpetrator Group): Identify groups responsible for the most incidents</a:t>
            </a:r>
            <a:r>
              <a:rPr lang="en-ZA" dirty="0" smtClean="0"/>
              <a:t>.</a:t>
            </a:r>
          </a:p>
          <a:p>
            <a:endParaRPr lang="en-ZA" dirty="0"/>
          </a:p>
          <a:p>
            <a:r>
              <a:rPr lang="en-ZA" dirty="0" smtClean="0"/>
              <a:t>individual</a:t>
            </a:r>
            <a:r>
              <a:rPr lang="en-ZA" dirty="0"/>
              <a:t>: Look into incidents carried out by individuals. (1=Yes, 0=No</a:t>
            </a:r>
            <a:r>
              <a:rPr lang="en-ZA" dirty="0" smtClean="0"/>
              <a:t>)</a:t>
            </a:r>
          </a:p>
          <a:p>
            <a:endParaRPr lang="en-ZA" dirty="0"/>
          </a:p>
          <a:p>
            <a:r>
              <a:rPr lang="en-ZA" dirty="0" err="1" smtClean="0"/>
              <a:t>nperps</a:t>
            </a:r>
            <a:r>
              <a:rPr lang="en-ZA" dirty="0" smtClean="0"/>
              <a:t> </a:t>
            </a:r>
            <a:r>
              <a:rPr lang="en-ZA" dirty="0"/>
              <a:t>(Number of </a:t>
            </a:r>
            <a:r>
              <a:rPr lang="en-ZA" dirty="0" err="1"/>
              <a:t>Perpertrators</a:t>
            </a:r>
            <a:r>
              <a:rPr lang="en-ZA" dirty="0"/>
              <a:t>): Analyze group size involved in incidents.</a:t>
            </a:r>
          </a:p>
          <a:p>
            <a:endParaRPr lang="en-ZA" dirty="0"/>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02766374"/>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err="1"/>
              <a:t>gname</a:t>
            </a:r>
            <a:r>
              <a:rPr lang="en-ZA" dirty="0"/>
              <a:t> (Perpetrator Group): Identify groups responsible for the most incidents.</a:t>
            </a:r>
          </a:p>
        </p:txBody>
      </p:sp>
      <p:sp>
        <p:nvSpPr>
          <p:cNvPr id="7" name="TextBox 6"/>
          <p:cNvSpPr txBox="1"/>
          <p:nvPr/>
        </p:nvSpPr>
        <p:spPr>
          <a:xfrm>
            <a:off x="218941" y="5171520"/>
            <a:ext cx="11204620" cy="646331"/>
          </a:xfrm>
          <a:prstGeom prst="rect">
            <a:avLst/>
          </a:prstGeom>
          <a:noFill/>
        </p:spPr>
        <p:txBody>
          <a:bodyPr wrap="square" rtlCol="0">
            <a:spAutoFit/>
          </a:bodyPr>
          <a:lstStyle/>
          <a:p>
            <a:r>
              <a:rPr lang="en-ZA" dirty="0"/>
              <a:t>Most incidents were carried out by </a:t>
            </a:r>
            <a:r>
              <a:rPr lang="en-ZA" b="1" dirty="0"/>
              <a:t>unknown perpetrators</a:t>
            </a:r>
            <a:r>
              <a:rPr lang="en-ZA" dirty="0"/>
              <a:t> followed by the </a:t>
            </a:r>
            <a:r>
              <a:rPr lang="en-ZA" b="1" dirty="0"/>
              <a:t>Taliban, ISIL, Shining Path, Boko Haram and </a:t>
            </a:r>
            <a:r>
              <a:rPr lang="en-ZA" b="1" dirty="0" smtClean="0"/>
              <a:t>Al-Shabaab</a:t>
            </a:r>
            <a:r>
              <a:rPr lang="en-ZA" dirty="0"/>
              <a:t> respectively.</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389586" y="686450"/>
            <a:ext cx="9557456" cy="4297674"/>
          </a:xfrm>
          <a:prstGeom prst="rect">
            <a:avLst/>
          </a:prstGeom>
        </p:spPr>
      </p:pic>
    </p:spTree>
    <p:extLst>
      <p:ext uri="{BB962C8B-B14F-4D97-AF65-F5344CB8AC3E}">
        <p14:creationId xmlns:p14="http://schemas.microsoft.com/office/powerpoint/2010/main" val="2028420508"/>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a:t>individual: Look into incidents carried out by individuals. (1=Yes, 0=No)</a:t>
            </a:r>
          </a:p>
        </p:txBody>
      </p:sp>
      <p:sp>
        <p:nvSpPr>
          <p:cNvPr id="7" name="TextBox 6"/>
          <p:cNvSpPr txBox="1"/>
          <p:nvPr/>
        </p:nvSpPr>
        <p:spPr>
          <a:xfrm>
            <a:off x="218941" y="5171520"/>
            <a:ext cx="11204620" cy="369332"/>
          </a:xfrm>
          <a:prstGeom prst="rect">
            <a:avLst/>
          </a:prstGeom>
          <a:noFill/>
        </p:spPr>
        <p:txBody>
          <a:bodyPr wrap="square" rtlCol="0">
            <a:spAutoFit/>
          </a:bodyPr>
          <a:lstStyle/>
          <a:p>
            <a:r>
              <a:rPr lang="en-ZA" dirty="0" smtClean="0"/>
              <a:t>The graphs shows that most terrorism incidents are carried out by Groups. </a:t>
            </a:r>
            <a:endParaRPr lang="en-ZA"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743281" y="721632"/>
            <a:ext cx="7530721" cy="4030672"/>
          </a:xfrm>
          <a:prstGeom prst="rect">
            <a:avLst/>
          </a:prstGeom>
        </p:spPr>
      </p:pic>
    </p:spTree>
    <p:extLst>
      <p:ext uri="{BB962C8B-B14F-4D97-AF65-F5344CB8AC3E}">
        <p14:creationId xmlns:p14="http://schemas.microsoft.com/office/powerpoint/2010/main" val="3716444312"/>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29</a:t>
            </a:fld>
            <a:endParaRPr lang="en-US" dirty="0"/>
          </a:p>
        </p:txBody>
      </p:sp>
      <p:sp>
        <p:nvSpPr>
          <p:cNvPr id="6" name="TextBox 5"/>
          <p:cNvSpPr txBox="1"/>
          <p:nvPr/>
        </p:nvSpPr>
        <p:spPr>
          <a:xfrm>
            <a:off x="1094704" y="128789"/>
            <a:ext cx="9028090" cy="369332"/>
          </a:xfrm>
          <a:prstGeom prst="rect">
            <a:avLst/>
          </a:prstGeom>
          <a:noFill/>
        </p:spPr>
        <p:txBody>
          <a:bodyPr wrap="square" rtlCol="0">
            <a:spAutoFit/>
          </a:bodyPr>
          <a:lstStyle/>
          <a:p>
            <a:r>
              <a:rPr lang="en-ZA" dirty="0" err="1"/>
              <a:t>nperps</a:t>
            </a:r>
            <a:r>
              <a:rPr lang="en-ZA" dirty="0"/>
              <a:t> (Number of </a:t>
            </a:r>
            <a:r>
              <a:rPr lang="en-ZA" dirty="0" err="1"/>
              <a:t>Perpertrators</a:t>
            </a:r>
            <a:r>
              <a:rPr lang="en-ZA" dirty="0"/>
              <a:t>): Analyze group size involved in incidents.</a:t>
            </a:r>
            <a:endParaRPr lang="en-ZA" dirty="0"/>
          </a:p>
        </p:txBody>
      </p:sp>
      <p:sp>
        <p:nvSpPr>
          <p:cNvPr id="7" name="TextBox 6"/>
          <p:cNvSpPr txBox="1"/>
          <p:nvPr/>
        </p:nvSpPr>
        <p:spPr>
          <a:xfrm>
            <a:off x="218941" y="5171520"/>
            <a:ext cx="11204620" cy="646331"/>
          </a:xfrm>
          <a:prstGeom prst="rect">
            <a:avLst/>
          </a:prstGeom>
          <a:noFill/>
        </p:spPr>
        <p:txBody>
          <a:bodyPr wrap="square" rtlCol="0">
            <a:spAutoFit/>
          </a:bodyPr>
          <a:lstStyle/>
          <a:p>
            <a:r>
              <a:rPr lang="en-ZA" dirty="0"/>
              <a:t>The graph shows that incidents perpetrated by one person stood at 6867 although those </a:t>
            </a:r>
            <a:r>
              <a:rPr lang="en-ZA" b="1" dirty="0"/>
              <a:t>carried by groups summed to over 140,000</a:t>
            </a:r>
            <a:r>
              <a:rPr lang="en-ZA" dirty="0"/>
              <a:t>.</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77335" y="498122"/>
            <a:ext cx="8596668" cy="4382972"/>
          </a:xfrm>
          <a:prstGeom prst="rect">
            <a:avLst/>
          </a:prstGeom>
        </p:spPr>
      </p:pic>
    </p:spTree>
    <p:extLst>
      <p:ext uri="{BB962C8B-B14F-4D97-AF65-F5344CB8AC3E}">
        <p14:creationId xmlns:p14="http://schemas.microsoft.com/office/powerpoint/2010/main" val="385247758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68615"/>
          </a:xfrm>
        </p:spPr>
        <p:txBody>
          <a:bodyPr>
            <a:normAutofit fontScale="90000"/>
          </a:bodyPr>
          <a:lstStyle/>
          <a:p>
            <a:r>
              <a:rPr lang="en-ZA" b="1" dirty="0" smtClean="0"/>
              <a:t>EDA - Breakdown</a:t>
            </a:r>
            <a:r>
              <a:rPr lang="en-ZA" dirty="0"/>
              <a:t/>
            </a:r>
            <a:br>
              <a:rPr lang="en-ZA" dirty="0"/>
            </a:br>
            <a:endParaRPr lang="en-ZA" dirty="0"/>
          </a:p>
        </p:txBody>
      </p:sp>
      <p:sp>
        <p:nvSpPr>
          <p:cNvPr id="3" name="Content Placeholder 2"/>
          <p:cNvSpPr>
            <a:spLocks noGrp="1"/>
          </p:cNvSpPr>
          <p:nvPr>
            <p:ph idx="1"/>
          </p:nvPr>
        </p:nvSpPr>
        <p:spPr>
          <a:xfrm>
            <a:off x="913774" y="1287888"/>
            <a:ext cx="10363826" cy="4503312"/>
          </a:xfrm>
        </p:spPr>
        <p:txBody>
          <a:bodyPr>
            <a:normAutofit/>
          </a:bodyPr>
          <a:lstStyle/>
          <a:p>
            <a:pPr marL="0" indent="0">
              <a:buNone/>
            </a:pPr>
            <a:r>
              <a:rPr lang="en-ZA" cap="none" dirty="0" smtClean="0"/>
              <a:t>The EDA is based on dataset on global terrorism of more than 181,000 records and 135 attributes. The EDA is created in Python Google </a:t>
            </a:r>
            <a:r>
              <a:rPr lang="en-ZA" cap="none" dirty="0" err="1" smtClean="0"/>
              <a:t>Colab</a:t>
            </a:r>
            <a:r>
              <a:rPr lang="en-ZA" cap="none" dirty="0" smtClean="0"/>
              <a:t> Notebook and covers eight core areas as follows:</a:t>
            </a:r>
          </a:p>
          <a:p>
            <a:r>
              <a:rPr lang="en-ZA" b="1" dirty="0"/>
              <a:t>(A) Temporal </a:t>
            </a:r>
            <a:r>
              <a:rPr lang="en-ZA" b="1" dirty="0" smtClean="0"/>
              <a:t>Attributes</a:t>
            </a:r>
          </a:p>
          <a:p>
            <a:r>
              <a:rPr lang="en-ZA" b="1" dirty="0"/>
              <a:t>(B) Geographical Attributes</a:t>
            </a:r>
          </a:p>
          <a:p>
            <a:r>
              <a:rPr lang="en-ZA" b="1" dirty="0"/>
              <a:t>(C) Incidents Characteristics</a:t>
            </a:r>
          </a:p>
          <a:p>
            <a:r>
              <a:rPr lang="en-ZA" b="1" dirty="0"/>
              <a:t>(D) Target and Victim Information</a:t>
            </a:r>
          </a:p>
          <a:p>
            <a:r>
              <a:rPr lang="en-ZA" b="1" dirty="0"/>
              <a:t>(E) Perpetrator Information</a:t>
            </a:r>
          </a:p>
          <a:p>
            <a:r>
              <a:rPr lang="en-ZA" b="1" dirty="0"/>
              <a:t>(F) Weapon </a:t>
            </a:r>
            <a:r>
              <a:rPr lang="en-ZA" b="1" dirty="0" smtClean="0"/>
              <a:t>Information</a:t>
            </a:r>
          </a:p>
          <a:p>
            <a:r>
              <a:rPr lang="en-ZA" b="1" dirty="0"/>
              <a:t>(G) Property and Economic </a:t>
            </a:r>
            <a:r>
              <a:rPr lang="en-ZA" b="1" dirty="0" smtClean="0"/>
              <a:t>Impact</a:t>
            </a:r>
            <a:endParaRPr lang="en-ZA" b="1" dirty="0"/>
          </a:p>
          <a:p>
            <a:r>
              <a:rPr lang="en-ZA" b="1" dirty="0"/>
              <a:t>(H) Additional </a:t>
            </a:r>
            <a:r>
              <a:rPr lang="en-ZA" b="1" dirty="0" smtClean="0"/>
              <a:t>Context</a:t>
            </a:r>
            <a:endParaRPr lang="en-ZA" b="1" dirty="0"/>
          </a:p>
          <a:p>
            <a:endParaRPr lang="en-ZA" b="1" dirty="0" smtClean="0"/>
          </a:p>
          <a:p>
            <a:endParaRPr lang="en-ZA" cap="none" dirty="0" smtClean="0"/>
          </a:p>
          <a:p>
            <a:endParaRPr lang="en-ZA" cap="none" dirty="0" smtClean="0"/>
          </a:p>
          <a:p>
            <a:endParaRPr lang="en-ZA" dirty="0"/>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881136220"/>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normAutofit fontScale="90000"/>
          </a:bodyPr>
          <a:lstStyle/>
          <a:p>
            <a:r>
              <a:rPr lang="en-ZA" b="1" dirty="0"/>
              <a:t>(F) Weapon Information</a:t>
            </a:r>
            <a:br>
              <a:rPr lang="en-ZA" b="1" dirty="0"/>
            </a:br>
            <a:r>
              <a:rPr lang="en-ZA" b="1" dirty="0"/>
              <a:t/>
            </a:r>
            <a:br>
              <a:rPr lang="en-ZA" b="1" dirty="0"/>
            </a:br>
            <a:r>
              <a:rPr lang="en-ZA" b="1" dirty="0"/>
              <a:t/>
            </a:r>
            <a:br>
              <a:rPr lang="en-ZA" b="1" dirty="0"/>
            </a:br>
            <a:r>
              <a:rPr lang="en-ZA" b="1" dirty="0"/>
              <a:t/>
            </a:r>
            <a:br>
              <a:rPr lang="en-ZA" b="1" dirty="0"/>
            </a:br>
            <a:r>
              <a:rPr lang="en-ZA" b="1" dirty="0"/>
              <a:t/>
            </a:r>
            <a:br>
              <a:rPr lang="en-ZA" b="1" dirty="0"/>
            </a:br>
            <a:endParaRPr lang="en-ZA" dirty="0"/>
          </a:p>
        </p:txBody>
      </p:sp>
      <p:sp>
        <p:nvSpPr>
          <p:cNvPr id="3" name="Content Placeholder 2"/>
          <p:cNvSpPr>
            <a:spLocks noGrp="1"/>
          </p:cNvSpPr>
          <p:nvPr>
            <p:ph idx="1"/>
          </p:nvPr>
        </p:nvSpPr>
        <p:spPr>
          <a:xfrm>
            <a:off x="677333" y="1807951"/>
            <a:ext cx="9754554" cy="3880773"/>
          </a:xfrm>
        </p:spPr>
        <p:txBody>
          <a:bodyPr/>
          <a:lstStyle/>
          <a:p>
            <a:r>
              <a:rPr lang="en-ZA" dirty="0" smtClean="0"/>
              <a:t>weaptype1_txt </a:t>
            </a:r>
            <a:r>
              <a:rPr lang="en-ZA" dirty="0"/>
              <a:t>(primary Weapon Type): Determine the most commonly used weapons</a:t>
            </a:r>
            <a:r>
              <a:rPr lang="en-ZA" dirty="0" smtClean="0"/>
              <a:t>.</a:t>
            </a:r>
          </a:p>
          <a:p>
            <a:endParaRPr lang="en-ZA" dirty="0"/>
          </a:p>
          <a:p>
            <a:r>
              <a:rPr lang="en-ZA" dirty="0" smtClean="0"/>
              <a:t>weapsubtype1_txt </a:t>
            </a:r>
            <a:r>
              <a:rPr lang="en-ZA" dirty="0"/>
              <a:t>(Primary Weapon Subtype): Further detail on weaponry.</a:t>
            </a:r>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316543697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31</a:t>
            </a:fld>
            <a:endParaRPr lang="en-US" dirty="0"/>
          </a:p>
        </p:txBody>
      </p:sp>
      <p:sp>
        <p:nvSpPr>
          <p:cNvPr id="6" name="TextBox 5"/>
          <p:cNvSpPr txBox="1"/>
          <p:nvPr/>
        </p:nvSpPr>
        <p:spPr>
          <a:xfrm>
            <a:off x="1094703" y="128789"/>
            <a:ext cx="9337183" cy="369332"/>
          </a:xfrm>
          <a:prstGeom prst="rect">
            <a:avLst/>
          </a:prstGeom>
          <a:noFill/>
        </p:spPr>
        <p:txBody>
          <a:bodyPr wrap="square" rtlCol="0">
            <a:spAutoFit/>
          </a:bodyPr>
          <a:lstStyle/>
          <a:p>
            <a:r>
              <a:rPr lang="en-ZA" dirty="0"/>
              <a:t>weaptype1_txt (primary Weapon Type): Determine the most commonly used weapons.</a:t>
            </a:r>
          </a:p>
        </p:txBody>
      </p:sp>
      <p:sp>
        <p:nvSpPr>
          <p:cNvPr id="7" name="TextBox 6"/>
          <p:cNvSpPr txBox="1"/>
          <p:nvPr/>
        </p:nvSpPr>
        <p:spPr>
          <a:xfrm>
            <a:off x="218941" y="5171520"/>
            <a:ext cx="11204620" cy="646331"/>
          </a:xfrm>
          <a:prstGeom prst="rect">
            <a:avLst/>
          </a:prstGeom>
          <a:noFill/>
        </p:spPr>
        <p:txBody>
          <a:bodyPr wrap="square" rtlCol="0">
            <a:spAutoFit/>
          </a:bodyPr>
          <a:lstStyle/>
          <a:p>
            <a:r>
              <a:rPr lang="en-ZA" dirty="0"/>
              <a:t>From the graph we see that </a:t>
            </a:r>
            <a:r>
              <a:rPr lang="en-ZA" b="1" dirty="0"/>
              <a:t>Explosive and Firearms</a:t>
            </a:r>
            <a:r>
              <a:rPr lang="en-ZA" dirty="0"/>
              <a:t> are the two mostly used weapons in Terrorism incidents.</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312053" y="721632"/>
            <a:ext cx="10428927" cy="4226377"/>
          </a:xfrm>
          <a:prstGeom prst="rect">
            <a:avLst/>
          </a:prstGeom>
        </p:spPr>
      </p:pic>
    </p:spTree>
    <p:extLst>
      <p:ext uri="{BB962C8B-B14F-4D97-AF65-F5344CB8AC3E}">
        <p14:creationId xmlns:p14="http://schemas.microsoft.com/office/powerpoint/2010/main" val="3976949940"/>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sp>
        <p:nvSpPr>
          <p:cNvPr id="6" name="TextBox 5"/>
          <p:cNvSpPr txBox="1"/>
          <p:nvPr/>
        </p:nvSpPr>
        <p:spPr>
          <a:xfrm>
            <a:off x="1094703" y="128789"/>
            <a:ext cx="9337183" cy="369332"/>
          </a:xfrm>
          <a:prstGeom prst="rect">
            <a:avLst/>
          </a:prstGeom>
          <a:noFill/>
        </p:spPr>
        <p:txBody>
          <a:bodyPr wrap="square" rtlCol="0">
            <a:spAutoFit/>
          </a:bodyPr>
          <a:lstStyle/>
          <a:p>
            <a:r>
              <a:rPr lang="en-ZA" dirty="0"/>
              <a:t>weapsubtype1_txt (Primary Weapon Subtype): Further detail on weaponry.</a:t>
            </a:r>
            <a:endParaRPr lang="en-ZA" dirty="0"/>
          </a:p>
        </p:txBody>
      </p:sp>
      <p:sp>
        <p:nvSpPr>
          <p:cNvPr id="7" name="TextBox 6"/>
          <p:cNvSpPr txBox="1"/>
          <p:nvPr/>
        </p:nvSpPr>
        <p:spPr>
          <a:xfrm>
            <a:off x="218941" y="5171520"/>
            <a:ext cx="11204620" cy="923330"/>
          </a:xfrm>
          <a:prstGeom prst="rect">
            <a:avLst/>
          </a:prstGeom>
          <a:noFill/>
        </p:spPr>
        <p:txBody>
          <a:bodyPr wrap="square" rtlCol="0">
            <a:spAutoFit/>
          </a:bodyPr>
          <a:lstStyle/>
          <a:p>
            <a:r>
              <a:rPr lang="en-ZA" dirty="0" smtClean="0"/>
              <a:t>The 5 most commonly used weapon sub-types are: </a:t>
            </a:r>
            <a:r>
              <a:rPr lang="en-ZA" b="1" dirty="0"/>
              <a:t>Unknown </a:t>
            </a:r>
            <a:r>
              <a:rPr lang="en-ZA" b="1" dirty="0" smtClean="0"/>
              <a:t>Explosives; Unknown </a:t>
            </a:r>
            <a:r>
              <a:rPr lang="en-ZA" b="1" dirty="0"/>
              <a:t>Gun </a:t>
            </a:r>
            <a:r>
              <a:rPr lang="en-ZA" b="1" dirty="0" smtClean="0"/>
              <a:t>Types; Automatic </a:t>
            </a:r>
            <a:r>
              <a:rPr lang="en-ZA" b="1" dirty="0"/>
              <a:t>or Semi-Automatic </a:t>
            </a:r>
            <a:r>
              <a:rPr lang="en-ZA" b="1" dirty="0" smtClean="0"/>
              <a:t>Rifle; Vehicles;</a:t>
            </a:r>
            <a:r>
              <a:rPr lang="en-ZA" dirty="0"/>
              <a:t> </a:t>
            </a:r>
            <a:r>
              <a:rPr lang="en-ZA" dirty="0" smtClean="0"/>
              <a:t>and </a:t>
            </a:r>
            <a:r>
              <a:rPr lang="en-ZA" b="1" dirty="0" smtClean="0"/>
              <a:t>Projectile </a:t>
            </a:r>
            <a:r>
              <a:rPr lang="en-ZA" b="1" dirty="0"/>
              <a:t>(rockets, mortars, RPGs, etc</a:t>
            </a:r>
            <a:r>
              <a:rPr lang="en-ZA" b="1" dirty="0" smtClean="0"/>
              <a:t>.).</a:t>
            </a:r>
            <a:endParaRPr lang="en-ZA" dirty="0"/>
          </a:p>
          <a:p>
            <a:endParaRPr lang="en-ZA"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891602" y="721631"/>
            <a:ext cx="9308466" cy="4226377"/>
          </a:xfrm>
          <a:prstGeom prst="rect">
            <a:avLst/>
          </a:prstGeom>
        </p:spPr>
      </p:pic>
    </p:spTree>
    <p:extLst>
      <p:ext uri="{BB962C8B-B14F-4D97-AF65-F5344CB8AC3E}">
        <p14:creationId xmlns:p14="http://schemas.microsoft.com/office/powerpoint/2010/main" val="1596294482"/>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normAutofit fontScale="90000"/>
          </a:bodyPr>
          <a:lstStyle/>
          <a:p>
            <a:r>
              <a:rPr lang="en-ZA" b="1" dirty="0"/>
              <a:t>(G) Property and Economic Impact</a:t>
            </a:r>
            <a:br>
              <a:rPr lang="en-ZA" b="1" dirty="0"/>
            </a:br>
            <a:r>
              <a:rPr lang="en-ZA" b="1" dirty="0"/>
              <a:t/>
            </a:r>
            <a:br>
              <a:rPr lang="en-ZA" b="1" dirty="0"/>
            </a:br>
            <a:r>
              <a:rPr lang="en-ZA" b="1" dirty="0"/>
              <a:t/>
            </a:r>
            <a:br>
              <a:rPr lang="en-ZA" b="1" dirty="0"/>
            </a:br>
            <a:r>
              <a:rPr lang="en-ZA" b="1" dirty="0"/>
              <a:t/>
            </a:r>
            <a:br>
              <a:rPr lang="en-ZA" b="1" dirty="0"/>
            </a:br>
            <a:r>
              <a:rPr lang="en-ZA" b="1" dirty="0"/>
              <a:t/>
            </a:r>
            <a:br>
              <a:rPr lang="en-ZA" b="1" dirty="0"/>
            </a:br>
            <a:r>
              <a:rPr lang="en-ZA" b="1" dirty="0"/>
              <a:t/>
            </a:r>
            <a:br>
              <a:rPr lang="en-ZA" b="1" dirty="0"/>
            </a:br>
            <a:endParaRPr lang="en-ZA" dirty="0"/>
          </a:p>
        </p:txBody>
      </p:sp>
      <p:sp>
        <p:nvSpPr>
          <p:cNvPr id="3" name="Content Placeholder 2"/>
          <p:cNvSpPr>
            <a:spLocks noGrp="1"/>
          </p:cNvSpPr>
          <p:nvPr>
            <p:ph idx="1"/>
          </p:nvPr>
        </p:nvSpPr>
        <p:spPr>
          <a:xfrm>
            <a:off x="677333" y="1807951"/>
            <a:ext cx="9754554" cy="3880773"/>
          </a:xfrm>
        </p:spPr>
        <p:txBody>
          <a:bodyPr/>
          <a:lstStyle/>
          <a:p>
            <a:r>
              <a:rPr lang="en-ZA" dirty="0" smtClean="0"/>
              <a:t>property</a:t>
            </a:r>
            <a:r>
              <a:rPr lang="en-ZA" dirty="0"/>
              <a:t>: Incidents involving property damage</a:t>
            </a:r>
            <a:r>
              <a:rPr lang="en-ZA" dirty="0" smtClean="0"/>
              <a:t>.</a:t>
            </a:r>
          </a:p>
          <a:p>
            <a:endParaRPr lang="en-ZA" dirty="0"/>
          </a:p>
          <a:p>
            <a:r>
              <a:rPr lang="en-ZA" dirty="0" err="1" smtClean="0"/>
              <a:t>propvalue</a:t>
            </a:r>
            <a:r>
              <a:rPr lang="en-ZA" dirty="0" smtClean="0"/>
              <a:t> </a:t>
            </a:r>
            <a:r>
              <a:rPr lang="en-ZA" dirty="0"/>
              <a:t>(Value of Property Damaged): Financial cost of incidents.</a:t>
            </a:r>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2804868543"/>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sp>
        <p:nvSpPr>
          <p:cNvPr id="6" name="TextBox 5"/>
          <p:cNvSpPr txBox="1"/>
          <p:nvPr/>
        </p:nvSpPr>
        <p:spPr>
          <a:xfrm>
            <a:off x="1094703" y="128789"/>
            <a:ext cx="9337183" cy="369332"/>
          </a:xfrm>
          <a:prstGeom prst="rect">
            <a:avLst/>
          </a:prstGeom>
          <a:noFill/>
        </p:spPr>
        <p:txBody>
          <a:bodyPr wrap="square" rtlCol="0">
            <a:spAutoFit/>
          </a:bodyPr>
          <a:lstStyle/>
          <a:p>
            <a:r>
              <a:rPr lang="en-ZA" dirty="0"/>
              <a:t>property: Incidents involving property damage.</a:t>
            </a:r>
          </a:p>
        </p:txBody>
      </p:sp>
      <p:sp>
        <p:nvSpPr>
          <p:cNvPr id="7" name="TextBox 6"/>
          <p:cNvSpPr txBox="1"/>
          <p:nvPr/>
        </p:nvSpPr>
        <p:spPr>
          <a:xfrm>
            <a:off x="218941" y="5171520"/>
            <a:ext cx="11204620" cy="369332"/>
          </a:xfrm>
          <a:prstGeom prst="rect">
            <a:avLst/>
          </a:prstGeom>
          <a:noFill/>
        </p:spPr>
        <p:txBody>
          <a:bodyPr wrap="square" rtlCol="0">
            <a:spAutoFit/>
          </a:bodyPr>
          <a:lstStyle/>
          <a:p>
            <a:r>
              <a:rPr lang="en-ZA" dirty="0"/>
              <a:t>Highest property damage was reported in </a:t>
            </a:r>
            <a:r>
              <a:rPr lang="en-ZA" b="1" dirty="0"/>
              <a:t>Iraq, Pakistan, India, Peru and Colombia</a:t>
            </a:r>
            <a:r>
              <a:rPr lang="en-ZA" dirty="0"/>
              <a:t> respectively.</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917360" y="643118"/>
            <a:ext cx="8863330" cy="4383405"/>
          </a:xfrm>
          <a:prstGeom prst="rect">
            <a:avLst/>
          </a:prstGeom>
        </p:spPr>
      </p:pic>
    </p:spTree>
    <p:extLst>
      <p:ext uri="{BB962C8B-B14F-4D97-AF65-F5344CB8AC3E}">
        <p14:creationId xmlns:p14="http://schemas.microsoft.com/office/powerpoint/2010/main" val="960170663"/>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35</a:t>
            </a:fld>
            <a:endParaRPr lang="en-US" dirty="0"/>
          </a:p>
        </p:txBody>
      </p:sp>
      <p:sp>
        <p:nvSpPr>
          <p:cNvPr id="6" name="TextBox 5"/>
          <p:cNvSpPr txBox="1"/>
          <p:nvPr/>
        </p:nvSpPr>
        <p:spPr>
          <a:xfrm>
            <a:off x="1094703" y="128789"/>
            <a:ext cx="9337183" cy="369332"/>
          </a:xfrm>
          <a:prstGeom prst="rect">
            <a:avLst/>
          </a:prstGeom>
          <a:noFill/>
        </p:spPr>
        <p:txBody>
          <a:bodyPr wrap="square" rtlCol="0">
            <a:spAutoFit/>
          </a:bodyPr>
          <a:lstStyle/>
          <a:p>
            <a:r>
              <a:rPr lang="en-ZA" dirty="0" err="1"/>
              <a:t>propvalue</a:t>
            </a:r>
            <a:r>
              <a:rPr lang="en-ZA" dirty="0"/>
              <a:t> (Value of Property Damaged): Financial cost of incidents.</a:t>
            </a:r>
          </a:p>
        </p:txBody>
      </p:sp>
      <p:sp>
        <p:nvSpPr>
          <p:cNvPr id="7" name="TextBox 6"/>
          <p:cNvSpPr txBox="1"/>
          <p:nvPr/>
        </p:nvSpPr>
        <p:spPr>
          <a:xfrm>
            <a:off x="160984" y="5404999"/>
            <a:ext cx="11204620" cy="646331"/>
          </a:xfrm>
          <a:prstGeom prst="rect">
            <a:avLst/>
          </a:prstGeom>
          <a:noFill/>
        </p:spPr>
        <p:txBody>
          <a:bodyPr wrap="square" rtlCol="0">
            <a:spAutoFit/>
          </a:bodyPr>
          <a:lstStyle/>
          <a:p>
            <a:r>
              <a:rPr lang="en-ZA" dirty="0"/>
              <a:t>The 3 countries that suffered highest property damage in value($) were: </a:t>
            </a:r>
            <a:r>
              <a:rPr lang="en-ZA" b="1" dirty="0"/>
              <a:t>United Kingdom (over 4B dollars), United States of America (almost 1B dollars) and Peru (about 0.8B dollars)</a:t>
            </a:r>
            <a:r>
              <a:rPr lang="en-ZA" dirty="0"/>
              <a:t>.</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878723" y="731600"/>
            <a:ext cx="8863330" cy="4439920"/>
          </a:xfrm>
          <a:prstGeom prst="rect">
            <a:avLst/>
          </a:prstGeom>
        </p:spPr>
      </p:pic>
    </p:spTree>
    <p:extLst>
      <p:ext uri="{BB962C8B-B14F-4D97-AF65-F5344CB8AC3E}">
        <p14:creationId xmlns:p14="http://schemas.microsoft.com/office/powerpoint/2010/main" val="427076784"/>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normAutofit fontScale="90000"/>
          </a:bodyPr>
          <a:lstStyle/>
          <a:p>
            <a:r>
              <a:rPr lang="en-ZA" b="1" dirty="0"/>
              <a:t>(H) Additional Context</a:t>
            </a:r>
            <a:br>
              <a:rPr lang="en-ZA" b="1" dirty="0"/>
            </a:br>
            <a:r>
              <a:rPr lang="en-ZA" b="1" dirty="0"/>
              <a:t/>
            </a:r>
            <a:br>
              <a:rPr lang="en-ZA" b="1" dirty="0"/>
            </a:br>
            <a:r>
              <a:rPr lang="en-ZA" b="1" dirty="0"/>
              <a:t/>
            </a:r>
            <a:br>
              <a:rPr lang="en-ZA" b="1" dirty="0"/>
            </a:br>
            <a:r>
              <a:rPr lang="en-ZA" b="1" dirty="0"/>
              <a:t/>
            </a:r>
            <a:br>
              <a:rPr lang="en-ZA" b="1" dirty="0"/>
            </a:br>
            <a:r>
              <a:rPr lang="en-ZA" b="1" dirty="0"/>
              <a:t/>
            </a:r>
            <a:br>
              <a:rPr lang="en-ZA" b="1" dirty="0"/>
            </a:br>
            <a:r>
              <a:rPr lang="en-ZA" b="1" dirty="0"/>
              <a:t/>
            </a:r>
            <a:br>
              <a:rPr lang="en-ZA" b="1" dirty="0"/>
            </a:br>
            <a:r>
              <a:rPr lang="en-ZA" b="1" dirty="0"/>
              <a:t/>
            </a:r>
            <a:br>
              <a:rPr lang="en-ZA" b="1" dirty="0"/>
            </a:br>
            <a:endParaRPr lang="en-ZA" dirty="0"/>
          </a:p>
        </p:txBody>
      </p:sp>
      <p:sp>
        <p:nvSpPr>
          <p:cNvPr id="3" name="Content Placeholder 2"/>
          <p:cNvSpPr>
            <a:spLocks noGrp="1"/>
          </p:cNvSpPr>
          <p:nvPr>
            <p:ph idx="1"/>
          </p:nvPr>
        </p:nvSpPr>
        <p:spPr>
          <a:xfrm>
            <a:off x="677333" y="1807951"/>
            <a:ext cx="9754554" cy="3880773"/>
          </a:xfrm>
        </p:spPr>
        <p:txBody>
          <a:bodyPr/>
          <a:lstStyle/>
          <a:p>
            <a:r>
              <a:rPr lang="en-ZA" dirty="0" smtClean="0"/>
              <a:t>motive</a:t>
            </a:r>
            <a:r>
              <a:rPr lang="en-ZA" dirty="0"/>
              <a:t>: Explore the motives behind the attacks</a:t>
            </a:r>
            <a:r>
              <a:rPr lang="en-ZA" dirty="0" smtClean="0"/>
              <a:t>.</a:t>
            </a:r>
          </a:p>
          <a:p>
            <a:endParaRPr lang="en-ZA" dirty="0"/>
          </a:p>
          <a:p>
            <a:r>
              <a:rPr lang="en-ZA" dirty="0" smtClean="0"/>
              <a:t>claimed</a:t>
            </a:r>
            <a:r>
              <a:rPr lang="en-ZA" dirty="0"/>
              <a:t>: Understand if incidents were claimed by groups</a:t>
            </a:r>
            <a:r>
              <a:rPr lang="en-ZA" dirty="0" smtClean="0"/>
              <a:t>.</a:t>
            </a:r>
          </a:p>
          <a:p>
            <a:endParaRPr lang="en-ZA" dirty="0"/>
          </a:p>
          <a:p>
            <a:r>
              <a:rPr lang="en-ZA" dirty="0" smtClean="0"/>
              <a:t>ransom</a:t>
            </a:r>
            <a:r>
              <a:rPr lang="en-ZA" dirty="0"/>
              <a:t>: Investigate incidents involving ransom demands.</a:t>
            </a:r>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760601947"/>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37</a:t>
            </a:fld>
            <a:endParaRPr lang="en-US" dirty="0"/>
          </a:p>
        </p:txBody>
      </p:sp>
      <p:sp>
        <p:nvSpPr>
          <p:cNvPr id="6" name="TextBox 5"/>
          <p:cNvSpPr txBox="1"/>
          <p:nvPr/>
        </p:nvSpPr>
        <p:spPr>
          <a:xfrm>
            <a:off x="1094703" y="128789"/>
            <a:ext cx="9337183" cy="369332"/>
          </a:xfrm>
          <a:prstGeom prst="rect">
            <a:avLst/>
          </a:prstGeom>
          <a:noFill/>
        </p:spPr>
        <p:txBody>
          <a:bodyPr wrap="square" rtlCol="0">
            <a:spAutoFit/>
          </a:bodyPr>
          <a:lstStyle/>
          <a:p>
            <a:r>
              <a:rPr lang="en-ZA" dirty="0"/>
              <a:t>motive: Explore the motives behind the attacks.</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283541" y="647556"/>
            <a:ext cx="10650622" cy="3808533"/>
          </a:xfrm>
          <a:prstGeom prst="rect">
            <a:avLst/>
          </a:prstGeom>
        </p:spPr>
      </p:pic>
    </p:spTree>
    <p:extLst>
      <p:ext uri="{BB962C8B-B14F-4D97-AF65-F5344CB8AC3E}">
        <p14:creationId xmlns:p14="http://schemas.microsoft.com/office/powerpoint/2010/main" val="4103654482"/>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38</a:t>
            </a:fld>
            <a:endParaRPr lang="en-US" dirty="0"/>
          </a:p>
        </p:txBody>
      </p:sp>
      <p:sp>
        <p:nvSpPr>
          <p:cNvPr id="6" name="TextBox 5"/>
          <p:cNvSpPr txBox="1"/>
          <p:nvPr/>
        </p:nvSpPr>
        <p:spPr>
          <a:xfrm>
            <a:off x="1094703" y="128789"/>
            <a:ext cx="9337183" cy="369332"/>
          </a:xfrm>
          <a:prstGeom prst="rect">
            <a:avLst/>
          </a:prstGeom>
          <a:noFill/>
        </p:spPr>
        <p:txBody>
          <a:bodyPr wrap="square" rtlCol="0">
            <a:spAutoFit/>
          </a:bodyPr>
          <a:lstStyle/>
          <a:p>
            <a:r>
              <a:rPr lang="en-ZA" dirty="0"/>
              <a:t>motive: Explore the motives behind the attacks.</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094702" y="648773"/>
            <a:ext cx="8422785" cy="4373988"/>
          </a:xfrm>
          <a:prstGeom prst="rect">
            <a:avLst/>
          </a:prstGeom>
        </p:spPr>
      </p:pic>
      <p:sp>
        <p:nvSpPr>
          <p:cNvPr id="5" name="TextBox 4"/>
          <p:cNvSpPr txBox="1"/>
          <p:nvPr/>
        </p:nvSpPr>
        <p:spPr>
          <a:xfrm>
            <a:off x="901521" y="5203065"/>
            <a:ext cx="10277341" cy="646331"/>
          </a:xfrm>
          <a:prstGeom prst="rect">
            <a:avLst/>
          </a:prstGeom>
          <a:noFill/>
        </p:spPr>
        <p:txBody>
          <a:bodyPr wrap="square" rtlCol="0">
            <a:spAutoFit/>
          </a:bodyPr>
          <a:lstStyle/>
          <a:p>
            <a:r>
              <a:rPr lang="en-ZA" dirty="0"/>
              <a:t>From the word cloud, it is evident that the most pronounced motives behind terrorism attacks were those with </a:t>
            </a:r>
            <a:r>
              <a:rPr lang="en-ZA" b="1" dirty="0"/>
              <a:t>specific motives</a:t>
            </a:r>
            <a:r>
              <a:rPr lang="en-ZA" dirty="0"/>
              <a:t>, followed by sporadic </a:t>
            </a:r>
            <a:r>
              <a:rPr lang="en-ZA" b="1" dirty="0"/>
              <a:t>attacks</a:t>
            </a:r>
            <a:r>
              <a:rPr lang="en-ZA" dirty="0"/>
              <a:t> and the </a:t>
            </a:r>
            <a:r>
              <a:rPr lang="en-ZA" b="1" dirty="0"/>
              <a:t>unknown</a:t>
            </a:r>
            <a:r>
              <a:rPr lang="en-ZA" dirty="0"/>
              <a:t> reasons.</a:t>
            </a:r>
            <a:endParaRPr lang="en-ZA" dirty="0"/>
          </a:p>
        </p:txBody>
      </p:sp>
    </p:spTree>
    <p:extLst>
      <p:ext uri="{BB962C8B-B14F-4D97-AF65-F5344CB8AC3E}">
        <p14:creationId xmlns:p14="http://schemas.microsoft.com/office/powerpoint/2010/main" val="3043219711"/>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39</a:t>
            </a:fld>
            <a:endParaRPr lang="en-US" dirty="0"/>
          </a:p>
        </p:txBody>
      </p:sp>
      <p:sp>
        <p:nvSpPr>
          <p:cNvPr id="6" name="TextBox 5"/>
          <p:cNvSpPr txBox="1"/>
          <p:nvPr/>
        </p:nvSpPr>
        <p:spPr>
          <a:xfrm>
            <a:off x="1094703" y="128789"/>
            <a:ext cx="9337183" cy="369332"/>
          </a:xfrm>
          <a:prstGeom prst="rect">
            <a:avLst/>
          </a:prstGeom>
          <a:noFill/>
        </p:spPr>
        <p:txBody>
          <a:bodyPr wrap="square" rtlCol="0">
            <a:spAutoFit/>
          </a:bodyPr>
          <a:lstStyle/>
          <a:p>
            <a:r>
              <a:rPr lang="en-ZA" dirty="0"/>
              <a:t>ransom: Investigate incidents involving ransom demands.</a:t>
            </a:r>
            <a:endParaRPr lang="en-ZA" dirty="0"/>
          </a:p>
        </p:txBody>
      </p:sp>
      <p:sp>
        <p:nvSpPr>
          <p:cNvPr id="5" name="TextBox 4"/>
          <p:cNvSpPr txBox="1"/>
          <p:nvPr/>
        </p:nvSpPr>
        <p:spPr>
          <a:xfrm>
            <a:off x="901521" y="5203065"/>
            <a:ext cx="10277341" cy="369332"/>
          </a:xfrm>
          <a:prstGeom prst="rect">
            <a:avLst/>
          </a:prstGeom>
          <a:noFill/>
        </p:spPr>
        <p:txBody>
          <a:bodyPr wrap="square" rtlCol="0">
            <a:spAutoFit/>
          </a:bodyPr>
          <a:lstStyle/>
          <a:p>
            <a:r>
              <a:rPr lang="en-ZA" dirty="0"/>
              <a:t>The unclaimed incidents were about 85% with the claimed ones being 15%.</a:t>
            </a:r>
            <a:endParaRPr lang="en-ZA"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711213" y="810997"/>
            <a:ext cx="6531266" cy="4095854"/>
          </a:xfrm>
          <a:prstGeom prst="rect">
            <a:avLst/>
          </a:prstGeom>
        </p:spPr>
      </p:pic>
    </p:spTree>
    <p:extLst>
      <p:ext uri="{BB962C8B-B14F-4D97-AF65-F5344CB8AC3E}">
        <p14:creationId xmlns:p14="http://schemas.microsoft.com/office/powerpoint/2010/main" val="811997347"/>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(A) Temporal Attributes</a:t>
            </a:r>
            <a:br>
              <a:rPr lang="en-ZA" b="1" dirty="0"/>
            </a:br>
            <a:endParaRPr lang="en-ZA" dirty="0"/>
          </a:p>
        </p:txBody>
      </p:sp>
      <p:sp>
        <p:nvSpPr>
          <p:cNvPr id="3" name="Content Placeholder 2"/>
          <p:cNvSpPr>
            <a:spLocks noGrp="1"/>
          </p:cNvSpPr>
          <p:nvPr>
            <p:ph idx="1"/>
          </p:nvPr>
        </p:nvSpPr>
        <p:spPr/>
        <p:txBody>
          <a:bodyPr/>
          <a:lstStyle/>
          <a:p>
            <a:pPr latinLnBrk="1"/>
            <a:r>
              <a:rPr lang="en-ZA" dirty="0" err="1"/>
              <a:t>i</a:t>
            </a:r>
            <a:r>
              <a:rPr lang="en-ZA" dirty="0"/>
              <a:t>) Year: Analyze trends over time to understand how terrorism has evolved</a:t>
            </a:r>
          </a:p>
          <a:p>
            <a:pPr latinLnBrk="1"/>
            <a:r>
              <a:rPr lang="en-ZA" dirty="0"/>
              <a:t>(ii) Month: Examine seasonal patterns in terrorist activities.</a:t>
            </a:r>
          </a:p>
          <a:p>
            <a:pPr latinLnBrk="1"/>
            <a:r>
              <a:rPr lang="en-ZA" dirty="0"/>
              <a:t>(iii) Look for specific days with highest incidents.</a:t>
            </a:r>
          </a:p>
          <a:p>
            <a:endParaRPr lang="en-ZA" dirty="0"/>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617260161"/>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dirty="0"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40</a:t>
            </a:fld>
            <a:endParaRPr lang="en-US" dirty="0"/>
          </a:p>
        </p:txBody>
      </p:sp>
      <p:sp>
        <p:nvSpPr>
          <p:cNvPr id="6" name="TextBox 5"/>
          <p:cNvSpPr txBox="1"/>
          <p:nvPr/>
        </p:nvSpPr>
        <p:spPr>
          <a:xfrm>
            <a:off x="1094703" y="128789"/>
            <a:ext cx="9337183" cy="369332"/>
          </a:xfrm>
          <a:prstGeom prst="rect">
            <a:avLst/>
          </a:prstGeom>
          <a:noFill/>
        </p:spPr>
        <p:txBody>
          <a:bodyPr wrap="square" rtlCol="0">
            <a:spAutoFit/>
          </a:bodyPr>
          <a:lstStyle/>
          <a:p>
            <a:r>
              <a:rPr lang="en-ZA" dirty="0"/>
              <a:t>ransom: Investigate incidents involving ransom demands.</a:t>
            </a:r>
            <a:endParaRPr lang="en-ZA" dirty="0"/>
          </a:p>
        </p:txBody>
      </p:sp>
      <p:sp>
        <p:nvSpPr>
          <p:cNvPr id="5" name="TextBox 4"/>
          <p:cNvSpPr txBox="1"/>
          <p:nvPr/>
        </p:nvSpPr>
        <p:spPr>
          <a:xfrm>
            <a:off x="901521" y="5203065"/>
            <a:ext cx="10277341" cy="369332"/>
          </a:xfrm>
          <a:prstGeom prst="rect">
            <a:avLst/>
          </a:prstGeom>
          <a:noFill/>
        </p:spPr>
        <p:txBody>
          <a:bodyPr wrap="square" rtlCol="0">
            <a:spAutoFit/>
          </a:bodyPr>
          <a:lstStyle/>
          <a:p>
            <a:r>
              <a:rPr lang="en-ZA" dirty="0" smtClean="0"/>
              <a:t>The graph shows </a:t>
            </a:r>
            <a:r>
              <a:rPr lang="en-ZA" dirty="0"/>
              <a:t>that most incidents were without demand for ransom.</a:t>
            </a:r>
            <a:endParaRPr lang="en-ZA" dirty="0"/>
          </a:p>
        </p:txBody>
      </p:sp>
      <p:pic>
        <p:nvPicPr>
          <p:cNvPr id="7" name="Picture 6"/>
          <p:cNvPicPr>
            <a:picLocks noChangeAspect="1"/>
          </p:cNvPicPr>
          <p:nvPr/>
        </p:nvPicPr>
        <p:blipFill>
          <a:blip r:embed="rId2"/>
          <a:stretch>
            <a:fillRect/>
          </a:stretch>
        </p:blipFill>
        <p:spPr>
          <a:xfrm>
            <a:off x="1850852" y="498121"/>
            <a:ext cx="5124094" cy="4435281"/>
          </a:xfrm>
          <a:prstGeom prst="rect">
            <a:avLst/>
          </a:prstGeom>
        </p:spPr>
      </p:pic>
    </p:spTree>
    <p:extLst>
      <p:ext uri="{BB962C8B-B14F-4D97-AF65-F5344CB8AC3E}">
        <p14:creationId xmlns:p14="http://schemas.microsoft.com/office/powerpoint/2010/main" val="1674964970"/>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408"/>
          </a:xfrm>
        </p:spPr>
        <p:txBody>
          <a:bodyPr/>
          <a:lstStyle/>
          <a:p>
            <a:r>
              <a:rPr lang="en-ZA" dirty="0"/>
              <a:t>Key </a:t>
            </a:r>
            <a:r>
              <a:rPr lang="en-ZA" dirty="0" smtClean="0"/>
              <a:t>findings:</a:t>
            </a:r>
            <a:endParaRPr lang="en-ZA" dirty="0"/>
          </a:p>
        </p:txBody>
      </p:sp>
      <p:sp>
        <p:nvSpPr>
          <p:cNvPr id="3" name="Content Placeholder 2"/>
          <p:cNvSpPr>
            <a:spLocks noGrp="1"/>
          </p:cNvSpPr>
          <p:nvPr>
            <p:ph idx="1"/>
          </p:nvPr>
        </p:nvSpPr>
        <p:spPr>
          <a:xfrm>
            <a:off x="497029" y="1275008"/>
            <a:ext cx="10694711" cy="4262907"/>
          </a:xfrm>
        </p:spPr>
        <p:txBody>
          <a:bodyPr>
            <a:normAutofit fontScale="92500" lnSpcReduction="10000"/>
          </a:bodyPr>
          <a:lstStyle/>
          <a:p>
            <a:r>
              <a:rPr lang="en-ZA" b="1" dirty="0" smtClean="0"/>
              <a:t>Temporal </a:t>
            </a:r>
            <a:r>
              <a:rPr lang="en-ZA" b="1" dirty="0"/>
              <a:t>Trends</a:t>
            </a:r>
            <a:r>
              <a:rPr lang="en-ZA" dirty="0"/>
              <a:t>: Terrorism incidents fluctuated over the years, peaking around 2014.</a:t>
            </a:r>
          </a:p>
          <a:p>
            <a:r>
              <a:rPr lang="en-ZA" b="1" dirty="0"/>
              <a:t>Geographical Hotspots</a:t>
            </a:r>
            <a:r>
              <a:rPr lang="en-ZA" dirty="0"/>
              <a:t>: Iraq, Pakistan, and Afghanistan are among the countries with the highest incidents, with Baghdad, Karachi, and Kabul as the top cities.</a:t>
            </a:r>
          </a:p>
          <a:p>
            <a:r>
              <a:rPr lang="en-ZA" b="1" dirty="0"/>
              <a:t>Incident Characteristics</a:t>
            </a:r>
            <a:r>
              <a:rPr lang="en-ZA" dirty="0"/>
              <a:t>: Bombings, armed assaults, and assassinations are the most common attack types, with a high success rate of 88.5%.</a:t>
            </a:r>
          </a:p>
          <a:p>
            <a:r>
              <a:rPr lang="en-ZA" b="1" dirty="0"/>
              <a:t>Target and Victim Information</a:t>
            </a:r>
            <a:r>
              <a:rPr lang="en-ZA" dirty="0"/>
              <a:t>: Civilians and police are the primary targets, with significant fatalities and injuries reported.</a:t>
            </a:r>
          </a:p>
          <a:p>
            <a:r>
              <a:rPr lang="en-ZA" b="1" dirty="0"/>
              <a:t>Perpetrator Groups</a:t>
            </a:r>
            <a:r>
              <a:rPr lang="en-ZA" dirty="0"/>
              <a:t>: Unknown groups, the Taliban, ISIL, Shining Path, Boko Haram, and Al-Shabaab are the most active.</a:t>
            </a:r>
          </a:p>
          <a:p>
            <a:r>
              <a:rPr lang="en-ZA" b="1" dirty="0"/>
              <a:t>Weapon Usage</a:t>
            </a:r>
            <a:r>
              <a:rPr lang="en-ZA" dirty="0"/>
              <a:t>: Explosives and firearms are predominantly used in attacks.</a:t>
            </a:r>
          </a:p>
          <a:p>
            <a:r>
              <a:rPr lang="en-ZA" b="1" dirty="0"/>
              <a:t>Economic Impact</a:t>
            </a:r>
            <a:r>
              <a:rPr lang="en-ZA" dirty="0"/>
              <a:t>: Iraq, Pakistan, and India reported the highest property damages, with the UK, USA, and Peru facing the highest financial losses.</a:t>
            </a:r>
          </a:p>
          <a:p>
            <a:r>
              <a:rPr lang="en-ZA" b="1" dirty="0"/>
              <a:t>Additional Context</a:t>
            </a:r>
            <a:r>
              <a:rPr lang="en-ZA" dirty="0"/>
              <a:t>: The motives behind attacks vary, with many incidents remaining unclaimed or without ransom demands.</a:t>
            </a:r>
          </a:p>
          <a:p>
            <a:endParaRPr lang="en-ZA" dirty="0"/>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247631026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94704" y="643255"/>
            <a:ext cx="7553325" cy="3742690"/>
          </a:xfrm>
          <a:prstGeom prst="rect">
            <a:avLst/>
          </a:prstGeom>
        </p:spPr>
      </p:pic>
      <p:sp>
        <p:nvSpPr>
          <p:cNvPr id="6" name="TextBox 5"/>
          <p:cNvSpPr txBox="1"/>
          <p:nvPr/>
        </p:nvSpPr>
        <p:spPr>
          <a:xfrm>
            <a:off x="1094704" y="128789"/>
            <a:ext cx="8179298" cy="369332"/>
          </a:xfrm>
          <a:prstGeom prst="rect">
            <a:avLst/>
          </a:prstGeom>
          <a:noFill/>
        </p:spPr>
        <p:txBody>
          <a:bodyPr wrap="square" rtlCol="0">
            <a:spAutoFit/>
          </a:bodyPr>
          <a:lstStyle/>
          <a:p>
            <a:r>
              <a:rPr lang="en-ZA" dirty="0"/>
              <a:t>Year: Analyze trends over time to understand how terrorism has evolved</a:t>
            </a:r>
            <a:endParaRPr lang="en-ZA" dirty="0"/>
          </a:p>
        </p:txBody>
      </p:sp>
      <p:sp>
        <p:nvSpPr>
          <p:cNvPr id="7" name="TextBox 6"/>
          <p:cNvSpPr txBox="1"/>
          <p:nvPr/>
        </p:nvSpPr>
        <p:spPr>
          <a:xfrm>
            <a:off x="347729" y="4531079"/>
            <a:ext cx="10522040" cy="923330"/>
          </a:xfrm>
          <a:prstGeom prst="rect">
            <a:avLst/>
          </a:prstGeom>
          <a:noFill/>
        </p:spPr>
        <p:txBody>
          <a:bodyPr wrap="square" rtlCol="0">
            <a:spAutoFit/>
          </a:bodyPr>
          <a:lstStyle/>
          <a:p>
            <a:r>
              <a:rPr lang="en-ZA" dirty="0"/>
              <a:t>The graph indicates that there has been fluctuation in the number of terrorism incidents over the years. There appears to be a general increasing trend from the earlier years to a peak around 2014, followed by a gradual decrease in the number of incidents in recent years</a:t>
            </a:r>
            <a:r>
              <a:rPr lang="en-ZA" dirty="0" smtClean="0"/>
              <a:t>.</a:t>
            </a:r>
            <a:endParaRPr lang="en-ZA" dirty="0"/>
          </a:p>
        </p:txBody>
      </p:sp>
    </p:spTree>
    <p:extLst>
      <p:ext uri="{BB962C8B-B14F-4D97-AF65-F5344CB8AC3E}">
        <p14:creationId xmlns:p14="http://schemas.microsoft.com/office/powerpoint/2010/main" val="224324452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
        <p:nvSpPr>
          <p:cNvPr id="6" name="TextBox 5"/>
          <p:cNvSpPr txBox="1"/>
          <p:nvPr/>
        </p:nvSpPr>
        <p:spPr>
          <a:xfrm>
            <a:off x="1094704" y="128789"/>
            <a:ext cx="8179298" cy="369332"/>
          </a:xfrm>
          <a:prstGeom prst="rect">
            <a:avLst/>
          </a:prstGeom>
          <a:noFill/>
        </p:spPr>
        <p:txBody>
          <a:bodyPr wrap="square" rtlCol="0">
            <a:spAutoFit/>
          </a:bodyPr>
          <a:lstStyle/>
          <a:p>
            <a:pPr latinLnBrk="1"/>
            <a:r>
              <a:rPr lang="en-ZA" dirty="0"/>
              <a:t>Month: Examine seasonal patterns in terrorist activities.</a:t>
            </a:r>
          </a:p>
        </p:txBody>
      </p:sp>
      <p:sp>
        <p:nvSpPr>
          <p:cNvPr id="7" name="TextBox 6"/>
          <p:cNvSpPr txBox="1"/>
          <p:nvPr/>
        </p:nvSpPr>
        <p:spPr>
          <a:xfrm>
            <a:off x="218940" y="4531079"/>
            <a:ext cx="10908405" cy="1200329"/>
          </a:xfrm>
          <a:prstGeom prst="rect">
            <a:avLst/>
          </a:prstGeom>
          <a:noFill/>
        </p:spPr>
        <p:txBody>
          <a:bodyPr wrap="square" rtlCol="0">
            <a:spAutoFit/>
          </a:bodyPr>
          <a:lstStyle/>
          <a:p>
            <a:r>
              <a:rPr lang="en-ZA" dirty="0" smtClean="0"/>
              <a:t>From the graph, the </a:t>
            </a:r>
            <a:r>
              <a:rPr lang="en-ZA" dirty="0"/>
              <a:t>number of terrorism incidents by month, </a:t>
            </a:r>
            <a:r>
              <a:rPr lang="en-ZA" dirty="0" smtClean="0"/>
              <a:t>shows a variation across </a:t>
            </a:r>
            <a:r>
              <a:rPr lang="en-ZA" dirty="0"/>
              <a:t>different </a:t>
            </a:r>
            <a:r>
              <a:rPr lang="en-ZA" dirty="0" smtClean="0"/>
              <a:t>months with the months </a:t>
            </a:r>
            <a:r>
              <a:rPr lang="en-ZA" dirty="0"/>
              <a:t>of </a:t>
            </a:r>
            <a:r>
              <a:rPr lang="en-ZA" b="1" dirty="0"/>
              <a:t>May, June, July, and August</a:t>
            </a:r>
            <a:r>
              <a:rPr lang="en-ZA" dirty="0"/>
              <a:t> </a:t>
            </a:r>
            <a:r>
              <a:rPr lang="en-ZA" dirty="0" smtClean="0"/>
              <a:t>have </a:t>
            </a:r>
            <a:r>
              <a:rPr lang="en-ZA" dirty="0"/>
              <a:t>higher numbers of incidents compared to other months, suggesting a possible seasonal pattern. However, further analysis would be needed to confirm this pattern and understand its underlying causes.</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180503" y="657964"/>
            <a:ext cx="8007699" cy="3713271"/>
          </a:xfrm>
          <a:prstGeom prst="rect">
            <a:avLst/>
          </a:prstGeom>
        </p:spPr>
      </p:pic>
    </p:spTree>
    <p:extLst>
      <p:ext uri="{BB962C8B-B14F-4D97-AF65-F5344CB8AC3E}">
        <p14:creationId xmlns:p14="http://schemas.microsoft.com/office/powerpoint/2010/main" val="288039870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
        <p:nvSpPr>
          <p:cNvPr id="6" name="TextBox 5"/>
          <p:cNvSpPr txBox="1"/>
          <p:nvPr/>
        </p:nvSpPr>
        <p:spPr>
          <a:xfrm>
            <a:off x="1094704" y="128789"/>
            <a:ext cx="8179298" cy="369332"/>
          </a:xfrm>
          <a:prstGeom prst="rect">
            <a:avLst/>
          </a:prstGeom>
          <a:noFill/>
        </p:spPr>
        <p:txBody>
          <a:bodyPr wrap="square" rtlCol="0">
            <a:spAutoFit/>
          </a:bodyPr>
          <a:lstStyle/>
          <a:p>
            <a:pPr latinLnBrk="1"/>
            <a:r>
              <a:rPr lang="en-ZA" dirty="0"/>
              <a:t>Look for specific days with highest incidents.</a:t>
            </a:r>
          </a:p>
        </p:txBody>
      </p:sp>
      <p:sp>
        <p:nvSpPr>
          <p:cNvPr id="7" name="TextBox 6"/>
          <p:cNvSpPr txBox="1"/>
          <p:nvPr/>
        </p:nvSpPr>
        <p:spPr>
          <a:xfrm>
            <a:off x="180303" y="4543958"/>
            <a:ext cx="10908405" cy="923330"/>
          </a:xfrm>
          <a:prstGeom prst="rect">
            <a:avLst/>
          </a:prstGeom>
          <a:noFill/>
        </p:spPr>
        <p:txBody>
          <a:bodyPr wrap="square" rtlCol="0">
            <a:spAutoFit/>
          </a:bodyPr>
          <a:lstStyle/>
          <a:p>
            <a:r>
              <a:rPr lang="en-ZA" dirty="0"/>
              <a:t>The bar chart shows the top 10 days with the highest number of terrorism incidents. Each bar represents a day of the month, and the height of the bar indicates the number of incidents that occurred on that day. The chart </a:t>
            </a:r>
            <a:r>
              <a:rPr lang="en-ZA" dirty="0" smtClean="0"/>
              <a:t>suggest higher incidents at the </a:t>
            </a:r>
            <a:r>
              <a:rPr lang="en-ZA" b="1" u="sng" dirty="0" smtClean="0"/>
              <a:t>middle</a:t>
            </a:r>
            <a:r>
              <a:rPr lang="en-ZA" dirty="0" smtClean="0"/>
              <a:t> and </a:t>
            </a:r>
            <a:r>
              <a:rPr lang="en-ZA" b="1" u="sng" dirty="0" smtClean="0"/>
              <a:t>beginning </a:t>
            </a:r>
            <a:r>
              <a:rPr lang="en-ZA" dirty="0" smtClean="0"/>
              <a:t>of the month.</a:t>
            </a:r>
            <a:endParaRPr lang="en-ZA"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094704" y="808075"/>
            <a:ext cx="7753082" cy="3609379"/>
          </a:xfrm>
          <a:prstGeom prst="rect">
            <a:avLst/>
          </a:prstGeom>
        </p:spPr>
      </p:pic>
    </p:spTree>
    <p:extLst>
      <p:ext uri="{BB962C8B-B14F-4D97-AF65-F5344CB8AC3E}">
        <p14:creationId xmlns:p14="http://schemas.microsoft.com/office/powerpoint/2010/main" val="420905957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normAutofit fontScale="90000"/>
          </a:bodyPr>
          <a:lstStyle/>
          <a:p>
            <a:r>
              <a:rPr lang="en-ZA" b="1" dirty="0"/>
              <a:t>(B) Geographical </a:t>
            </a:r>
            <a:r>
              <a:rPr lang="en-ZA" b="1" dirty="0" smtClean="0"/>
              <a:t>Attributes</a:t>
            </a:r>
            <a:r>
              <a:rPr lang="en-ZA" b="1" dirty="0"/>
              <a:t/>
            </a:r>
            <a:br>
              <a:rPr lang="en-ZA" b="1" dirty="0"/>
            </a:br>
            <a:endParaRPr lang="en-ZA" dirty="0"/>
          </a:p>
        </p:txBody>
      </p:sp>
      <p:sp>
        <p:nvSpPr>
          <p:cNvPr id="3" name="Content Placeholder 2"/>
          <p:cNvSpPr>
            <a:spLocks noGrp="1"/>
          </p:cNvSpPr>
          <p:nvPr>
            <p:ph idx="1"/>
          </p:nvPr>
        </p:nvSpPr>
        <p:spPr>
          <a:xfrm>
            <a:off x="677334" y="1807951"/>
            <a:ext cx="8596668" cy="3880773"/>
          </a:xfrm>
        </p:spPr>
        <p:txBody>
          <a:bodyPr/>
          <a:lstStyle/>
          <a:p>
            <a:r>
              <a:rPr lang="en-ZA" dirty="0" err="1" smtClean="0"/>
              <a:t>country_txt</a:t>
            </a:r>
            <a:r>
              <a:rPr lang="en-ZA" dirty="0" smtClean="0"/>
              <a:t> </a:t>
            </a:r>
            <a:r>
              <a:rPr lang="en-ZA" dirty="0"/>
              <a:t>(Country): Identify countries with the highest number of incidents</a:t>
            </a:r>
          </a:p>
          <a:p>
            <a:r>
              <a:rPr lang="en-ZA" dirty="0" err="1" smtClean="0"/>
              <a:t>region_txt</a:t>
            </a:r>
            <a:r>
              <a:rPr lang="en-ZA" dirty="0" smtClean="0"/>
              <a:t> </a:t>
            </a:r>
            <a:r>
              <a:rPr lang="en-ZA" dirty="0"/>
              <a:t>(Region): Understand regional patterns and hotspots</a:t>
            </a:r>
          </a:p>
          <a:p>
            <a:r>
              <a:rPr lang="en-ZA" dirty="0" err="1" smtClean="0"/>
              <a:t>provstate</a:t>
            </a:r>
            <a:r>
              <a:rPr lang="en-ZA" dirty="0" smtClean="0"/>
              <a:t> </a:t>
            </a:r>
            <a:r>
              <a:rPr lang="en-ZA" dirty="0"/>
              <a:t>(Province/State): Drill down to more specific locations within </a:t>
            </a:r>
            <a:r>
              <a:rPr lang="en-ZA" dirty="0" smtClean="0"/>
              <a:t>countries</a:t>
            </a:r>
          </a:p>
          <a:p>
            <a:r>
              <a:rPr lang="en-ZA" dirty="0" smtClean="0"/>
              <a:t>Top 5 countries with the highest incidents.</a:t>
            </a:r>
            <a:endParaRPr lang="en-ZA" dirty="0"/>
          </a:p>
          <a:p>
            <a:r>
              <a:rPr lang="en-ZA" dirty="0" smtClean="0"/>
              <a:t>latitude </a:t>
            </a:r>
            <a:r>
              <a:rPr lang="en-ZA" dirty="0"/>
              <a:t>and longitude: Map the incidents for spatial analysis</a:t>
            </a:r>
          </a:p>
          <a:p>
            <a:endParaRPr lang="en-ZA" dirty="0"/>
          </a:p>
        </p:txBody>
      </p:sp>
      <p:sp>
        <p:nvSpPr>
          <p:cNvPr id="4" name="Date Placeholder 3"/>
          <p:cNvSpPr>
            <a:spLocks noGrp="1"/>
          </p:cNvSpPr>
          <p:nvPr>
            <p:ph type="dt" sz="half" idx="10"/>
          </p:nvPr>
        </p:nvSpPr>
        <p:spPr/>
        <p:txBody>
          <a:bodyPr/>
          <a:lstStyle/>
          <a:p>
            <a:fld id="{1986CF62-B70D-42E7-B4D4-0FCC6246B064}"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smtClean="0"/>
              <a:t>Author: Jacob Jaroya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71543058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0CFE6-F4CC-4F07-9216-0BC82C787407}" type="datetime1">
              <a:rPr lang="en-US" smtClean="0"/>
              <a:t>6/16/2024</a:t>
            </a:fld>
            <a:endParaRPr lang="en-US" dirty="0"/>
          </a:p>
        </p:txBody>
      </p:sp>
      <p:sp>
        <p:nvSpPr>
          <p:cNvPr id="3" name="Footer Placeholder 2"/>
          <p:cNvSpPr>
            <a:spLocks noGrp="1"/>
          </p:cNvSpPr>
          <p:nvPr>
            <p:ph type="ftr" sz="quarter" idx="11"/>
          </p:nvPr>
        </p:nvSpPr>
        <p:spPr/>
        <p:txBody>
          <a:bodyPr/>
          <a:lstStyle/>
          <a:p>
            <a:r>
              <a:rPr lang="en-US" smtClean="0"/>
              <a:t>Author: Jacob Jaroya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extBox 5"/>
          <p:cNvSpPr txBox="1"/>
          <p:nvPr/>
        </p:nvSpPr>
        <p:spPr>
          <a:xfrm>
            <a:off x="1094704" y="128789"/>
            <a:ext cx="8179298" cy="646331"/>
          </a:xfrm>
          <a:prstGeom prst="rect">
            <a:avLst/>
          </a:prstGeom>
          <a:noFill/>
        </p:spPr>
        <p:txBody>
          <a:bodyPr wrap="square" rtlCol="0">
            <a:spAutoFit/>
          </a:bodyPr>
          <a:lstStyle/>
          <a:p>
            <a:r>
              <a:rPr lang="en-ZA" dirty="0" err="1"/>
              <a:t>country_txt</a:t>
            </a:r>
            <a:r>
              <a:rPr lang="en-ZA" dirty="0"/>
              <a:t> (Country): Identify countries with the highest number of incidents</a:t>
            </a:r>
            <a:endParaRPr lang="en-ZA" dirty="0"/>
          </a:p>
        </p:txBody>
      </p:sp>
      <p:sp>
        <p:nvSpPr>
          <p:cNvPr id="7" name="TextBox 6"/>
          <p:cNvSpPr txBox="1"/>
          <p:nvPr/>
        </p:nvSpPr>
        <p:spPr>
          <a:xfrm>
            <a:off x="180303" y="4543958"/>
            <a:ext cx="10908405" cy="646331"/>
          </a:xfrm>
          <a:prstGeom prst="rect">
            <a:avLst/>
          </a:prstGeom>
          <a:noFill/>
        </p:spPr>
        <p:txBody>
          <a:bodyPr wrap="square" rtlCol="0">
            <a:spAutoFit/>
          </a:bodyPr>
          <a:lstStyle/>
          <a:p>
            <a:r>
              <a:rPr lang="en-ZA" dirty="0"/>
              <a:t>The graph shows top 10 countries with highest number of Terrorism incidents. Leading is </a:t>
            </a:r>
            <a:r>
              <a:rPr lang="en-ZA" b="1" dirty="0"/>
              <a:t>Iraq with over 20,000</a:t>
            </a:r>
            <a:r>
              <a:rPr lang="en-ZA" dirty="0"/>
              <a:t> incidents and </a:t>
            </a:r>
            <a:r>
              <a:rPr lang="en-ZA" b="1" dirty="0"/>
              <a:t>El Salvador</a:t>
            </a:r>
            <a:r>
              <a:rPr lang="en-ZA" dirty="0"/>
              <a:t> at position 10 with about </a:t>
            </a:r>
            <a:r>
              <a:rPr lang="en-ZA" b="1" dirty="0"/>
              <a:t>3,000 incidents</a:t>
            </a:r>
            <a:r>
              <a:rPr lang="en-ZA" dirty="0"/>
              <a:t>.</a:t>
            </a:r>
            <a:r>
              <a:rPr lang="en-ZA" dirty="0" smtClean="0"/>
              <a:t>.</a:t>
            </a:r>
            <a:endParaRPr lang="en-ZA"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628775" y="730567"/>
            <a:ext cx="7360679" cy="3429309"/>
          </a:xfrm>
          <a:prstGeom prst="rect">
            <a:avLst/>
          </a:prstGeom>
        </p:spPr>
      </p:pic>
    </p:spTree>
    <p:extLst>
      <p:ext uri="{BB962C8B-B14F-4D97-AF65-F5344CB8AC3E}">
        <p14:creationId xmlns:p14="http://schemas.microsoft.com/office/powerpoint/2010/main" val="690677544"/>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319</TotalTime>
  <Words>1763</Words>
  <Application>Microsoft Office PowerPoint</Application>
  <PresentationFormat>Widescreen</PresentationFormat>
  <Paragraphs>246</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Trebuchet MS</vt:lpstr>
      <vt:lpstr>Wingdings 3</vt:lpstr>
      <vt:lpstr>Facet</vt:lpstr>
      <vt:lpstr>Exploratory data analysis on global terrorism</vt:lpstr>
      <vt:lpstr>Exploratory Data Analysis (EDA) on Global Terrorism </vt:lpstr>
      <vt:lpstr>EDA - Breakdown </vt:lpstr>
      <vt:lpstr>(A) Temporal Attributes </vt:lpstr>
      <vt:lpstr>PowerPoint Presentation</vt:lpstr>
      <vt:lpstr>PowerPoint Presentation</vt:lpstr>
      <vt:lpstr>PowerPoint Presentation</vt:lpstr>
      <vt:lpstr>(B) Geographical Attributes </vt:lpstr>
      <vt:lpstr>PowerPoint Presentation</vt:lpstr>
      <vt:lpstr>PowerPoint Presentation</vt:lpstr>
      <vt:lpstr>PowerPoint Presentation</vt:lpstr>
      <vt:lpstr>PowerPoint Presentation</vt:lpstr>
      <vt:lpstr>PowerPoint Presentation</vt:lpstr>
      <vt:lpstr>(C) Incidents Characteristics  </vt:lpstr>
      <vt:lpstr>PowerPoint Presentation</vt:lpstr>
      <vt:lpstr>PowerPoint Presentation</vt:lpstr>
      <vt:lpstr>PowerPoint Presentation</vt:lpstr>
      <vt:lpstr>PowerPoint Presentation</vt:lpstr>
      <vt:lpstr>PowerPoint Presentation</vt:lpstr>
      <vt:lpstr>(D) Target and Victim Information   </vt:lpstr>
      <vt:lpstr>PowerPoint Presentation</vt:lpstr>
      <vt:lpstr>PowerPoint Presentation</vt:lpstr>
      <vt:lpstr>PowerPoint Presentation</vt:lpstr>
      <vt:lpstr>PowerPoint Presentation</vt:lpstr>
      <vt:lpstr>PowerPoint Presentation</vt:lpstr>
      <vt:lpstr>(E) Perpetrator Information    </vt:lpstr>
      <vt:lpstr>PowerPoint Presentation</vt:lpstr>
      <vt:lpstr>PowerPoint Presentation</vt:lpstr>
      <vt:lpstr>PowerPoint Presentation</vt:lpstr>
      <vt:lpstr>(F) Weapon Information     </vt:lpstr>
      <vt:lpstr>PowerPoint Presentation</vt:lpstr>
      <vt:lpstr>PowerPoint Presentation</vt:lpstr>
      <vt:lpstr>(G) Property and Economic Impact      </vt:lpstr>
      <vt:lpstr>PowerPoint Presentation</vt:lpstr>
      <vt:lpstr>PowerPoint Presentation</vt:lpstr>
      <vt:lpstr>(H) Additional Context       </vt:lpstr>
      <vt:lpstr>PowerPoint Presentation</vt:lpstr>
      <vt:lpstr>PowerPoint Presentation</vt:lpstr>
      <vt:lpstr>PowerPoint Presentation</vt:lpstr>
      <vt:lpstr>PowerPoint Presentation</vt:lpstr>
      <vt:lpstr>Key findings: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global terrorism</dc:title>
  <dc:creator>Jaroya</dc:creator>
  <cp:lastModifiedBy>Jaroya</cp:lastModifiedBy>
  <cp:revision>28</cp:revision>
  <dcterms:created xsi:type="dcterms:W3CDTF">2024-06-16T07:28:23Z</dcterms:created>
  <dcterms:modified xsi:type="dcterms:W3CDTF">2024-06-16T12:47:43Z</dcterms:modified>
</cp:coreProperties>
</file>