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Layouts/slideLayout1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.xml.rels" ContentType="application/vnd.openxmlformats-package.relationships+xml"/>
  <Override PartName="/ppt/slideLayouts/slideLayout17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_rels/slide12.xml.rels" ContentType="application/vnd.openxmlformats-package.relationships+xml"/>
  <Override PartName="/ppt/slides/_rels/slide20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1.xml.rels" ContentType="application/vnd.openxmlformats-package.relationships+xml"/>
  <Override PartName="/ppt/slides/_rels/slide21.xml.rels" ContentType="application/vnd.openxmlformats-package.relationships+xml"/>
  <Override PartName="/ppt/slides/_rels/slide13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19.xml.rels" ContentType="application/vnd.openxmlformats-package.relationships+xml"/>
  <Override PartName="/ppt/slides/_rels/slide6.xml.rels" ContentType="application/vnd.openxmlformats-package.relationships+xml"/>
  <Override PartName="/ppt/slides/_rels/slide18.xml.rels" ContentType="application/vnd.openxmlformats-package.relationships+xml"/>
  <Override PartName="/ppt/slides/_rels/slide5.xml.rels" ContentType="application/vnd.openxmlformats-package.relationships+xml"/>
  <Override PartName="/ppt/slides/_rels/slide17.xml.rels" ContentType="application/vnd.openxmlformats-package.relationships+xml"/>
  <Override PartName="/ppt/slides/_rels/slide4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4.xml.rels" ContentType="application/vnd.openxmlformats-package.relationships+xml"/>
  <Override PartName="/ppt/slides/slide11.xml" ContentType="application/vnd.openxmlformats-officedocument.presentationml.slide+xml"/>
  <Override PartName="/ppt/slides/slide3.xml" ContentType="application/vnd.openxmlformats-officedocument.presentationml.slide+xml"/>
  <Override PartName="/ppt/slides/slide20.xml" ContentType="application/vnd.openxmlformats-officedocument.presentationml.slide+xml"/>
  <Override PartName="/ppt/slides/slide12.xml" ContentType="application/vnd.openxmlformats-officedocument.presentationml.slide+xml"/>
  <Override PartName="/ppt/media/image14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9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13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x="9144000" cy="51435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Click to edit the notes format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&lt;header&gt;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dt" idx="4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ftr" idx="5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 type="sldNum" idx="6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6F37853D-173C-44D5-A13A-A166E31298D3}" type="slidenum"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sldImg"/>
          </p:nvPr>
        </p:nvSpPr>
        <p:spPr>
          <a:xfrm>
            <a:off x="573120" y="1336680"/>
            <a:ext cx="6409800" cy="3604680"/>
          </a:xfrm>
          <a:prstGeom prst="rect">
            <a:avLst/>
          </a:prstGeom>
          <a:ln w="0">
            <a:noFill/>
          </a:ln>
        </p:spPr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755640" y="5145120"/>
            <a:ext cx="6045120" cy="4206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 type="sldNum" idx="7"/>
          </p:nvPr>
        </p:nvSpPr>
        <p:spPr>
          <a:xfrm>
            <a:off x="4281480" y="10155240"/>
            <a:ext cx="3273480" cy="533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A69454A-B3F2-46DD-89B2-35E74B36482A}" type="slidenum"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E1FF609-DBB6-4E02-B857-0F55708D33D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5D0C8CD-0A28-41FE-8CB5-18A2C711C16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3BDAE4A-42EF-4B7A-B0BA-A62FB336773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998BFA2-8905-4981-937F-31565C5A249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90EDF6D-4B4C-47AB-9248-CF300FD17A6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CB62FF2-32FB-447D-AA2D-ADD3B23663C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1DB0AEE-BF23-45F0-8A29-F2FBA4C28BB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92ECAC5-EAF5-4ED0-A832-E7CC0EA67DF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9F3FEAF-8D63-4846-AF05-E2C256B5491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2436F12-0E1F-42B2-8A33-75B8105BE78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7AF9932-B57E-4955-A5A5-4BBADA19D8F6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A72FD74-9871-4AAC-B17D-85F0FB8876C3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Google Shape;11;p20"/>
          <p:cNvSpPr/>
          <p:nvPr/>
        </p:nvSpPr>
        <p:spPr>
          <a:xfrm>
            <a:off x="7456680" y="1361520"/>
            <a:ext cx="1407240" cy="1206000"/>
          </a:xfrm>
          <a:custGeom>
            <a:avLst/>
            <a:gdLst>
              <a:gd name="textAreaLeft" fmla="*/ 0 w 1407240"/>
              <a:gd name="textAreaRight" fmla="*/ 1411560 w 1407240"/>
              <a:gd name="textAreaTop" fmla="*/ 0 h 1206000"/>
              <a:gd name="textAreaBottom" fmla="*/ 1210320 h 1206000"/>
            </a:gdLst>
            <a:ahLst/>
            <a:rect l="textAreaLeft" t="textAreaTop" r="textAreaRight" b="textAreaBottom"/>
            <a:pathLst>
              <a:path w="50808" h="43566">
                <a:moveTo>
                  <a:pt x="28976" y="9167"/>
                </a:moveTo>
                <a:cubicBezTo>
                  <a:pt x="29001" y="9167"/>
                  <a:pt x="29026" y="9167"/>
                  <a:pt x="29051" y="9167"/>
                </a:cubicBezTo>
                <a:cubicBezTo>
                  <a:pt x="36040" y="9167"/>
                  <a:pt x="41692" y="14819"/>
                  <a:pt x="41692" y="21808"/>
                </a:cubicBezTo>
                <a:cubicBezTo>
                  <a:pt x="41692" y="29418"/>
                  <a:pt x="35428" y="34466"/>
                  <a:pt x="28911" y="34466"/>
                </a:cubicBezTo>
                <a:cubicBezTo>
                  <a:pt x="25799" y="34466"/>
                  <a:pt x="22629" y="33315"/>
                  <a:pt x="20056" y="30742"/>
                </a:cubicBezTo>
                <a:cubicBezTo>
                  <a:pt x="12112" y="22798"/>
                  <a:pt x="17722" y="9167"/>
                  <a:pt x="28976" y="9167"/>
                </a:cubicBezTo>
                <a:close/>
                <a:moveTo>
                  <a:pt x="28920" y="1"/>
                </a:moveTo>
                <a:cubicBezTo>
                  <a:pt x="23573" y="1"/>
                  <a:pt x="18118" y="1989"/>
                  <a:pt x="13675" y="6432"/>
                </a:cubicBezTo>
                <a:cubicBezTo>
                  <a:pt x="1" y="20107"/>
                  <a:pt x="9664" y="43505"/>
                  <a:pt x="29051" y="43566"/>
                </a:cubicBezTo>
                <a:cubicBezTo>
                  <a:pt x="41084" y="43505"/>
                  <a:pt x="50808" y="33781"/>
                  <a:pt x="50808" y="21808"/>
                </a:cubicBezTo>
                <a:cubicBezTo>
                  <a:pt x="50808" y="8693"/>
                  <a:pt x="40100" y="1"/>
                  <a:pt x="28920" y="1"/>
                </a:cubicBezTo>
                <a:close/>
              </a:path>
            </a:pathLst>
          </a:custGeom>
          <a:solidFill>
            <a:srgbClr val="ff546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ftr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5000" bIns="-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sldNum" idx="2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5000" bIns="-4500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pt-BR" sz="1400" spc="-1" strike="noStrike">
                <a:solidFill>
                  <a:srgbClr val="000000"/>
                </a:solidFill>
                <a:latin typeface="Arial"/>
                <a:ea typeface="Arial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fld id="{4CDCC2CB-5D91-44F8-ACFA-D75A3BF3E3D2}" type="slidenum"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 idx="3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5000" bIns="-45000" anchor="t">
            <a:noAutofit/>
          </a:bodyPr>
          <a:lstStyle>
            <a:lvl1pPr indent="0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900000" y="565560"/>
            <a:ext cx="8072280" cy="177084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2000" spc="-1" strike="noStrike">
                <a:solidFill>
                  <a:schemeClr val="dk1"/>
                </a:solidFill>
                <a:latin typeface="Trebuchet MS"/>
                <a:ea typeface="Overpass"/>
              </a:rPr>
              <a:t>Técnico em Informática </a:t>
            </a:r>
            <a:r>
              <a:rPr b="1" lang="pt-BR" sz="2000" spc="-1" strike="noStrike">
                <a:solidFill>
                  <a:srgbClr val="ffde59"/>
                </a:solidFill>
                <a:latin typeface="Trebuchet MS"/>
                <a:ea typeface="Overpass"/>
              </a:rPr>
              <a:t>UC13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subTitle"/>
          </p:nvPr>
        </p:nvSpPr>
        <p:spPr>
          <a:xfrm>
            <a:off x="5115960" y="4136760"/>
            <a:ext cx="4889520" cy="89928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marL="228600" indent="0">
              <a:lnSpc>
                <a:spcPct val="115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pt-BR" sz="2600" spc="-1" strike="noStrike">
                <a:solidFill>
                  <a:schemeClr val="dk2"/>
                </a:solidFill>
                <a:latin typeface="Trebuchet MS"/>
                <a:ea typeface="Overpass"/>
              </a:rPr>
              <a:t>Prof. Daniel Mesquita </a:t>
            </a:r>
            <a:r>
              <a:rPr b="0" lang="pt-BR" sz="1200" spc="-1" strike="noStrike">
                <a:solidFill>
                  <a:schemeClr val="dk2"/>
                </a:solidFill>
                <a:latin typeface="Overpass"/>
                <a:ea typeface="Overpass"/>
              </a:rPr>
              <a:t>        </a:t>
            </a:r>
            <a:r>
              <a:rPr b="0" lang="pt-BR" sz="1200" spc="-1" strike="noStrike" u="sng">
                <a:solidFill>
                  <a:schemeClr val="hlink"/>
                </a:solidFill>
                <a:uFillTx/>
                <a:latin typeface="Overpass"/>
                <a:ea typeface="Overpass"/>
              </a:rPr>
              <a:t>danielme17@gmail.com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88" name="Google Shape;127;p1"/>
          <p:cNvCxnSpPr/>
          <p:nvPr/>
        </p:nvCxnSpPr>
        <p:spPr>
          <a:xfrm>
            <a:off x="1988280" y="-968400"/>
            <a:ext cx="4320" cy="1583640"/>
          </a:xfrm>
          <a:prstGeom prst="straightConnector1">
            <a:avLst/>
          </a:prstGeom>
          <a:ln w="28575">
            <a:solidFill>
              <a:srgbClr val="f8931d"/>
            </a:solidFill>
            <a:round/>
          </a:ln>
        </p:spPr>
      </p:cxnSp>
      <p:sp>
        <p:nvSpPr>
          <p:cNvPr id="89" name="Google Shape;129;p1"/>
          <p:cNvSpPr/>
          <p:nvPr/>
        </p:nvSpPr>
        <p:spPr>
          <a:xfrm>
            <a:off x="5220000" y="1118520"/>
            <a:ext cx="1870920" cy="344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pt-BR" sz="2000" spc="-1" strike="noStrike">
                <a:solidFill>
                  <a:schemeClr val="dk1"/>
                </a:solidFill>
                <a:latin typeface="Trebuchet MS"/>
                <a:ea typeface="Overpass"/>
              </a:rPr>
              <a:t>AULA 11</a:t>
            </a:r>
            <a:br>
              <a:rPr sz="2000"/>
            </a:b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Google Shape;129;p 2"/>
          <p:cNvSpPr/>
          <p:nvPr/>
        </p:nvSpPr>
        <p:spPr>
          <a:xfrm>
            <a:off x="1080000" y="1599480"/>
            <a:ext cx="4853160" cy="34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pt-BR" sz="2000" spc="-1" strike="noStrike">
                <a:solidFill>
                  <a:schemeClr val="dk1"/>
                </a:solidFill>
                <a:latin typeface="Comic Relief"/>
                <a:ea typeface="DejaVu Sans"/>
              </a:rPr>
              <a:t>Frase do dia:</a:t>
            </a:r>
            <a:br>
              <a:rPr sz="2000"/>
            </a:b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Retângulo 84"/>
          <p:cNvSpPr/>
          <p:nvPr/>
        </p:nvSpPr>
        <p:spPr>
          <a:xfrm>
            <a:off x="770040" y="2231280"/>
            <a:ext cx="5645160" cy="229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Erros são apenas o compilador te ensinando a ser um dev melhor. Leia, ajuste e tente de novo!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Nenhum bug sobrevive a persistência + café. Você está mais perto do que imagina!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Não seja 'o melhor do mundo', seja 'melhor que você ontem'.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ítulo 34"/>
          <p:cNvSpPr/>
          <p:nvPr/>
        </p:nvSpPr>
        <p:spPr>
          <a:xfrm>
            <a:off x="291960" y="189000"/>
            <a:ext cx="7481160" cy="90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pt-BR" sz="5400" spc="-1" strike="noStrike">
                <a:solidFill>
                  <a:srgbClr val="002060"/>
                </a:solidFill>
                <a:latin typeface="Overpass"/>
                <a:ea typeface="Overpass"/>
              </a:rPr>
              <a:t>Recap </a:t>
            </a: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5" name="Imagem 12" descr=""/>
          <p:cNvPicPr/>
          <p:nvPr/>
        </p:nvPicPr>
        <p:blipFill>
          <a:blip r:embed="rId1"/>
          <a:srcRect l="0" t="0" r="0" b="20507"/>
          <a:stretch/>
        </p:blipFill>
        <p:spPr>
          <a:xfrm>
            <a:off x="8100720" y="900720"/>
            <a:ext cx="2143440" cy="3604320"/>
          </a:xfrm>
          <a:prstGeom prst="rect">
            <a:avLst/>
          </a:prstGeom>
          <a:ln w="0">
            <a:noFill/>
          </a:ln>
        </p:spPr>
      </p:pic>
      <p:pic>
        <p:nvPicPr>
          <p:cNvPr id="126" name="" descr=""/>
          <p:cNvPicPr/>
          <p:nvPr/>
        </p:nvPicPr>
        <p:blipFill>
          <a:blip r:embed="rId2"/>
          <a:stretch/>
        </p:blipFill>
        <p:spPr>
          <a:xfrm>
            <a:off x="1080000" y="669960"/>
            <a:ext cx="7522560" cy="4189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ítulo 29"/>
          <p:cNvSpPr/>
          <p:nvPr/>
        </p:nvSpPr>
        <p:spPr>
          <a:xfrm>
            <a:off x="291960" y="32040"/>
            <a:ext cx="5588280" cy="90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pt-BR" sz="5400" spc="-1" strike="noStrike">
                <a:solidFill>
                  <a:srgbClr val="002060"/>
                </a:solidFill>
                <a:latin typeface="Overpass"/>
                <a:ea typeface="Overpass"/>
              </a:rPr>
              <a:t>Let’s Work</a:t>
            </a: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8" name="Imagem 13" descr=""/>
          <p:cNvPicPr/>
          <p:nvPr/>
        </p:nvPicPr>
        <p:blipFill>
          <a:blip r:embed="rId1"/>
          <a:stretch/>
        </p:blipFill>
        <p:spPr>
          <a:xfrm rot="5400000">
            <a:off x="7713360" y="-111960"/>
            <a:ext cx="2974680" cy="3198600"/>
          </a:xfrm>
          <a:prstGeom prst="rect">
            <a:avLst/>
          </a:prstGeom>
          <a:ln w="0">
            <a:noFill/>
          </a:ln>
        </p:spPr>
      </p:pic>
      <p:sp>
        <p:nvSpPr>
          <p:cNvPr id="129" name="CaixaDeTexto 17"/>
          <p:cNvSpPr/>
          <p:nvPr/>
        </p:nvSpPr>
        <p:spPr>
          <a:xfrm>
            <a:off x="180000" y="1122840"/>
            <a:ext cx="5939280" cy="198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Problema 1: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Crie uma variavel para cada tipo e use o  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	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 print(type(nome_da_variavel))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para exibi-la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0" name="" descr=""/>
          <p:cNvPicPr/>
          <p:nvPr/>
        </p:nvPicPr>
        <p:blipFill>
          <a:blip r:embed="rId2"/>
          <a:stretch/>
        </p:blipFill>
        <p:spPr>
          <a:xfrm>
            <a:off x="4320000" y="2700000"/>
            <a:ext cx="5579280" cy="2379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ítulo 28"/>
          <p:cNvSpPr/>
          <p:nvPr/>
        </p:nvSpPr>
        <p:spPr>
          <a:xfrm>
            <a:off x="291960" y="189000"/>
            <a:ext cx="7481160" cy="90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pt-BR" sz="5400" spc="-1" strike="noStrike">
                <a:solidFill>
                  <a:srgbClr val="002060"/>
                </a:solidFill>
                <a:latin typeface="Overpass"/>
                <a:ea typeface="Overpass"/>
              </a:rPr>
              <a:t>POO </a:t>
            </a: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2" name="Imagem 14" descr=""/>
          <p:cNvPicPr/>
          <p:nvPr/>
        </p:nvPicPr>
        <p:blipFill>
          <a:blip r:embed="rId1"/>
          <a:srcRect l="0" t="0" r="0" b="20507"/>
          <a:stretch/>
        </p:blipFill>
        <p:spPr>
          <a:xfrm>
            <a:off x="8100720" y="900720"/>
            <a:ext cx="2143440" cy="3604320"/>
          </a:xfrm>
          <a:prstGeom prst="rect">
            <a:avLst/>
          </a:prstGeom>
          <a:ln w="0">
            <a:noFill/>
          </a:ln>
        </p:spPr>
      </p:pic>
      <p:sp>
        <p:nvSpPr>
          <p:cNvPr id="133" name="CaixaDeTexto 18"/>
          <p:cNvSpPr/>
          <p:nvPr/>
        </p:nvSpPr>
        <p:spPr>
          <a:xfrm>
            <a:off x="291960" y="1286640"/>
            <a:ext cx="6365880" cy="22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Programação Orientada a Objeto.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O que é um objeto?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ítulo 37"/>
          <p:cNvSpPr/>
          <p:nvPr/>
        </p:nvSpPr>
        <p:spPr>
          <a:xfrm>
            <a:off x="291960" y="189000"/>
            <a:ext cx="7481160" cy="90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pt-BR" sz="5400" spc="-1" strike="noStrike">
                <a:solidFill>
                  <a:srgbClr val="002060"/>
                </a:solidFill>
                <a:latin typeface="Overpass"/>
                <a:ea typeface="Overpass"/>
              </a:rPr>
              <a:t>POO </a:t>
            </a: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5" name="Imagem 16" descr=""/>
          <p:cNvPicPr/>
          <p:nvPr/>
        </p:nvPicPr>
        <p:blipFill>
          <a:blip r:embed="rId1"/>
          <a:srcRect l="0" t="0" r="0" b="20507"/>
          <a:stretch/>
        </p:blipFill>
        <p:spPr>
          <a:xfrm>
            <a:off x="8100720" y="900720"/>
            <a:ext cx="2143440" cy="3604320"/>
          </a:xfrm>
          <a:prstGeom prst="rect">
            <a:avLst/>
          </a:prstGeom>
          <a:ln w="0">
            <a:noFill/>
          </a:ln>
        </p:spPr>
      </p:pic>
      <p:sp>
        <p:nvSpPr>
          <p:cNvPr id="136" name="CaixaDeTexto 20"/>
          <p:cNvSpPr/>
          <p:nvPr/>
        </p:nvSpPr>
        <p:spPr>
          <a:xfrm>
            <a:off x="291960" y="1286640"/>
            <a:ext cx="6365880" cy="418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Programação Orientada a Objeto.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O que é um objeto?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Em Python, objeto é um conceito fundamental da programação orientada a objetos (POO). Um objeto é uma instância de uma classe e representa uma entidade concreta que possui: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864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Atributos (dados/características).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864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Métodos (ações/funções que o objeto pode realizar).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ítulo 38"/>
          <p:cNvSpPr/>
          <p:nvPr/>
        </p:nvSpPr>
        <p:spPr>
          <a:xfrm>
            <a:off x="291960" y="189000"/>
            <a:ext cx="7481160" cy="90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pt-BR" sz="5400" spc="-1" strike="noStrike">
                <a:solidFill>
                  <a:srgbClr val="002060"/>
                </a:solidFill>
                <a:latin typeface="Overpass"/>
                <a:ea typeface="Overpass"/>
              </a:rPr>
              <a:t>POO </a:t>
            </a: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8" name="Imagem 21" descr=""/>
          <p:cNvPicPr/>
          <p:nvPr/>
        </p:nvPicPr>
        <p:blipFill>
          <a:blip r:embed="rId1"/>
          <a:srcRect l="0" t="0" r="0" b="20507"/>
          <a:stretch/>
        </p:blipFill>
        <p:spPr>
          <a:xfrm>
            <a:off x="8100720" y="900720"/>
            <a:ext cx="2143440" cy="3604320"/>
          </a:xfrm>
          <a:prstGeom prst="rect">
            <a:avLst/>
          </a:prstGeom>
          <a:ln w="0">
            <a:noFill/>
          </a:ln>
        </p:spPr>
      </p:pic>
      <p:sp>
        <p:nvSpPr>
          <p:cNvPr id="139" name="CaixaDeTexto 21"/>
          <p:cNvSpPr/>
          <p:nvPr/>
        </p:nvSpPr>
        <p:spPr>
          <a:xfrm>
            <a:off x="291960" y="1286640"/>
            <a:ext cx="6365880" cy="103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Por que objetos são importantes?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 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ítulo 39"/>
          <p:cNvSpPr/>
          <p:nvPr/>
        </p:nvSpPr>
        <p:spPr>
          <a:xfrm>
            <a:off x="291960" y="189000"/>
            <a:ext cx="7481160" cy="90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pt-BR" sz="5400" spc="-1" strike="noStrike">
                <a:solidFill>
                  <a:srgbClr val="002060"/>
                </a:solidFill>
                <a:latin typeface="Overpass"/>
                <a:ea typeface="Overpass"/>
              </a:rPr>
              <a:t>POO </a:t>
            </a: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1" name="Imagem 22" descr=""/>
          <p:cNvPicPr/>
          <p:nvPr/>
        </p:nvPicPr>
        <p:blipFill>
          <a:blip r:embed="rId1"/>
          <a:srcRect l="0" t="0" r="0" b="20507"/>
          <a:stretch/>
        </p:blipFill>
        <p:spPr>
          <a:xfrm>
            <a:off x="8100720" y="900720"/>
            <a:ext cx="2143440" cy="3604320"/>
          </a:xfrm>
          <a:prstGeom prst="rect">
            <a:avLst/>
          </a:prstGeom>
          <a:ln w="0">
            <a:noFill/>
          </a:ln>
        </p:spPr>
      </p:pic>
      <p:sp>
        <p:nvSpPr>
          <p:cNvPr id="142" name="CaixaDeTexto 22"/>
          <p:cNvSpPr/>
          <p:nvPr/>
        </p:nvSpPr>
        <p:spPr>
          <a:xfrm>
            <a:off x="291960" y="1286640"/>
            <a:ext cx="6365880" cy="261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Por que objetos são importantes?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Organização: Agrupam dados e comportamentos relacionados.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Reúso: Classes podem ser reaproveitadas para criar múltiplos objetos.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Abstração: Simplificam problemas complexos modelando entidades do mundo real.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ítulo 40"/>
          <p:cNvSpPr/>
          <p:nvPr/>
        </p:nvSpPr>
        <p:spPr>
          <a:xfrm>
            <a:off x="291960" y="189000"/>
            <a:ext cx="7481160" cy="90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pt-BR" sz="5400" spc="-1" strike="noStrike">
                <a:solidFill>
                  <a:srgbClr val="002060"/>
                </a:solidFill>
                <a:latin typeface="Overpass"/>
                <a:ea typeface="Overpass"/>
              </a:rPr>
              <a:t>POO </a:t>
            </a: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4" name="Imagem 23" descr=""/>
          <p:cNvPicPr/>
          <p:nvPr/>
        </p:nvPicPr>
        <p:blipFill>
          <a:blip r:embed="rId1"/>
          <a:srcRect l="0" t="0" r="0" b="20507"/>
          <a:stretch/>
        </p:blipFill>
        <p:spPr>
          <a:xfrm>
            <a:off x="8100720" y="900720"/>
            <a:ext cx="2143440" cy="3604320"/>
          </a:xfrm>
          <a:prstGeom prst="rect">
            <a:avLst/>
          </a:prstGeom>
          <a:ln w="0">
            <a:noFill/>
          </a:ln>
        </p:spPr>
      </p:pic>
      <p:sp>
        <p:nvSpPr>
          <p:cNvPr id="145" name="CaixaDeTexto 23"/>
          <p:cNvSpPr/>
          <p:nvPr/>
        </p:nvSpPr>
        <p:spPr>
          <a:xfrm>
            <a:off x="291960" y="1286640"/>
            <a:ext cx="6365880" cy="261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Por que objetos são importantes?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Organização: Agrupam dados e comportamentos relacionados.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Reúso: Classes podem ser reaproveitadas para criar múltiplos objetos.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Abstração: Simplificam problemas complexos modelando entidades do mundo real.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6" name="" descr=""/>
          <p:cNvPicPr/>
          <p:nvPr/>
        </p:nvPicPr>
        <p:blipFill>
          <a:blip r:embed="rId2"/>
          <a:stretch/>
        </p:blipFill>
        <p:spPr>
          <a:xfrm>
            <a:off x="180000" y="1304280"/>
            <a:ext cx="7398720" cy="2475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ítulo 41"/>
          <p:cNvSpPr/>
          <p:nvPr/>
        </p:nvSpPr>
        <p:spPr>
          <a:xfrm>
            <a:off x="291960" y="32040"/>
            <a:ext cx="5588280" cy="90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pt-BR" sz="5400" spc="-1" strike="noStrike">
                <a:solidFill>
                  <a:srgbClr val="002060"/>
                </a:solidFill>
                <a:latin typeface="Overpass"/>
                <a:ea typeface="Overpass"/>
              </a:rPr>
              <a:t>Let’s Work</a:t>
            </a: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8" name="Imagem 24" descr=""/>
          <p:cNvPicPr/>
          <p:nvPr/>
        </p:nvPicPr>
        <p:blipFill>
          <a:blip r:embed="rId1"/>
          <a:stretch/>
        </p:blipFill>
        <p:spPr>
          <a:xfrm rot="5400000">
            <a:off x="7713720" y="-111600"/>
            <a:ext cx="2974680" cy="3198600"/>
          </a:xfrm>
          <a:prstGeom prst="rect">
            <a:avLst/>
          </a:prstGeom>
          <a:ln w="0">
            <a:noFill/>
          </a:ln>
        </p:spPr>
      </p:pic>
      <p:pic>
        <p:nvPicPr>
          <p:cNvPr id="149" name="" descr=""/>
          <p:cNvPicPr/>
          <p:nvPr/>
        </p:nvPicPr>
        <p:blipFill>
          <a:blip r:embed="rId2"/>
          <a:stretch/>
        </p:blipFill>
        <p:spPr>
          <a:xfrm>
            <a:off x="2880000" y="2700000"/>
            <a:ext cx="5668200" cy="3070080"/>
          </a:xfrm>
          <a:prstGeom prst="rect">
            <a:avLst/>
          </a:prstGeom>
          <a:ln w="0">
            <a:noFill/>
          </a:ln>
        </p:spPr>
      </p:pic>
      <p:sp>
        <p:nvSpPr>
          <p:cNvPr id="150" name="CaixaDeTexto 24"/>
          <p:cNvSpPr/>
          <p:nvPr/>
        </p:nvSpPr>
        <p:spPr>
          <a:xfrm>
            <a:off x="180000" y="900000"/>
            <a:ext cx="7420320" cy="261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Problema 2: 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Crie uma classe Carro com os atributos marca (string) e velocidade (int, valor inicial 0).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Adicione um método acelerar() que aumenta a velocidade em 10 unidades e um método mostrar_velocidade() que imprime a velocidade atual.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ítulo 42"/>
          <p:cNvSpPr/>
          <p:nvPr/>
        </p:nvSpPr>
        <p:spPr>
          <a:xfrm>
            <a:off x="291960" y="32040"/>
            <a:ext cx="5588280" cy="90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pt-BR" sz="5400" spc="-1" strike="noStrike">
                <a:solidFill>
                  <a:srgbClr val="002060"/>
                </a:solidFill>
                <a:latin typeface="Overpass"/>
                <a:ea typeface="Overpass"/>
              </a:rPr>
              <a:t>Let’s Work</a:t>
            </a: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2" name="Imagem 25" descr=""/>
          <p:cNvPicPr/>
          <p:nvPr/>
        </p:nvPicPr>
        <p:blipFill>
          <a:blip r:embed="rId1"/>
          <a:stretch/>
        </p:blipFill>
        <p:spPr>
          <a:xfrm rot="5400000">
            <a:off x="7713720" y="-111600"/>
            <a:ext cx="2974680" cy="3198600"/>
          </a:xfrm>
          <a:prstGeom prst="rect">
            <a:avLst/>
          </a:prstGeom>
          <a:ln w="0">
            <a:noFill/>
          </a:ln>
        </p:spPr>
      </p:pic>
      <p:sp>
        <p:nvSpPr>
          <p:cNvPr id="153" name="CaixaDeTexto 25"/>
          <p:cNvSpPr/>
          <p:nvPr/>
        </p:nvSpPr>
        <p:spPr>
          <a:xfrm>
            <a:off x="180000" y="900000"/>
            <a:ext cx="7420320" cy="22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Problema 3: 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Crie uma classe CarroEletrico que herda de Carro.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Adicione o atributo bateria (int, valor inicial 100).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Sobrescreva o método acelerar() para reduzir a bateria em 5% a cada aceleração e não permita acelerar se a bateria estiver abaixo de 10%.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4" name="" descr=""/>
          <p:cNvPicPr/>
          <p:nvPr/>
        </p:nvPicPr>
        <p:blipFill>
          <a:blip r:embed="rId2"/>
          <a:stretch/>
        </p:blipFill>
        <p:spPr>
          <a:xfrm>
            <a:off x="3784320" y="4140000"/>
            <a:ext cx="6474960" cy="655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" descr=""/>
          <p:cNvPicPr/>
          <p:nvPr/>
        </p:nvPicPr>
        <p:blipFill>
          <a:blip r:embed="rId1"/>
          <a:stretch/>
        </p:blipFill>
        <p:spPr>
          <a:xfrm>
            <a:off x="675360" y="11520"/>
            <a:ext cx="7857720" cy="5142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ítulo 3"/>
          <p:cNvSpPr/>
          <p:nvPr/>
        </p:nvSpPr>
        <p:spPr>
          <a:xfrm>
            <a:off x="291960" y="189000"/>
            <a:ext cx="7481160" cy="90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pt-BR" sz="5400" spc="-1" strike="noStrike">
                <a:solidFill>
                  <a:srgbClr val="002060"/>
                </a:solidFill>
                <a:latin typeface="Overpass"/>
                <a:ea typeface="Overpass"/>
              </a:rPr>
              <a:t>Recap </a:t>
            </a: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3" name="Imagem 2" descr=""/>
          <p:cNvPicPr/>
          <p:nvPr/>
        </p:nvPicPr>
        <p:blipFill>
          <a:blip r:embed="rId1"/>
          <a:srcRect l="0" t="0" r="0" b="20507"/>
          <a:stretch/>
        </p:blipFill>
        <p:spPr>
          <a:xfrm>
            <a:off x="6706080" y="1536120"/>
            <a:ext cx="2143440" cy="3604320"/>
          </a:xfrm>
          <a:prstGeom prst="rect">
            <a:avLst/>
          </a:prstGeom>
          <a:ln w="0">
            <a:noFill/>
          </a:ln>
        </p:spPr>
      </p:pic>
      <p:sp>
        <p:nvSpPr>
          <p:cNvPr id="94" name="CaixaDeTexto 5"/>
          <p:cNvSpPr/>
          <p:nvPr/>
        </p:nvSpPr>
        <p:spPr>
          <a:xfrm>
            <a:off x="291960" y="1286640"/>
            <a:ext cx="6365880" cy="40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Memória RAM ?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ítulo 2"/>
          <p:cNvSpPr/>
          <p:nvPr/>
        </p:nvSpPr>
        <p:spPr>
          <a:xfrm>
            <a:off x="291960" y="189000"/>
            <a:ext cx="7479720" cy="8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pt-BR" sz="4200" spc="-1" strike="noStrike">
                <a:solidFill>
                  <a:srgbClr val="002060"/>
                </a:solidFill>
                <a:latin typeface="Overpass"/>
                <a:ea typeface="Overpass"/>
              </a:rPr>
              <a:t>Boa noite! </a:t>
            </a:r>
            <a:endParaRPr b="0" lang="pt-BR" sz="4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CaixaDeTexto 2"/>
          <p:cNvSpPr/>
          <p:nvPr/>
        </p:nvSpPr>
        <p:spPr>
          <a:xfrm rot="7200">
            <a:off x="290520" y="1149840"/>
            <a:ext cx="6187680" cy="92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600" spc="-1" strike="noStrike">
                <a:solidFill>
                  <a:srgbClr val="01498e"/>
                </a:solidFill>
                <a:latin typeface="Arial"/>
                <a:ea typeface="Calibri"/>
              </a:rPr>
              <a:t>Favor salvar o conteúdo de hoje pois vamos utilizar. </a:t>
            </a:r>
            <a:endParaRPr b="0" lang="pt-BR" sz="16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6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8" name="Imagem 11" descr=""/>
          <p:cNvPicPr/>
          <p:nvPr/>
        </p:nvPicPr>
        <p:blipFill>
          <a:blip r:embed="rId1"/>
          <a:srcRect l="0" t="0" r="0" b="20507"/>
          <a:stretch/>
        </p:blipFill>
        <p:spPr>
          <a:xfrm>
            <a:off x="8071560" y="316800"/>
            <a:ext cx="2142000" cy="3602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ítulo 25"/>
          <p:cNvSpPr/>
          <p:nvPr/>
        </p:nvSpPr>
        <p:spPr>
          <a:xfrm>
            <a:off x="291960" y="189000"/>
            <a:ext cx="7481160" cy="90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pt-BR" sz="5400" spc="-1" strike="noStrike">
                <a:solidFill>
                  <a:srgbClr val="002060"/>
                </a:solidFill>
                <a:latin typeface="Overpass"/>
                <a:ea typeface="Overpass"/>
              </a:rPr>
              <a:t>Recap </a:t>
            </a: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6" name="Imagem 1" descr=""/>
          <p:cNvPicPr/>
          <p:nvPr/>
        </p:nvPicPr>
        <p:blipFill>
          <a:blip r:embed="rId1"/>
          <a:srcRect l="0" t="0" r="0" b="20507"/>
          <a:stretch/>
        </p:blipFill>
        <p:spPr>
          <a:xfrm>
            <a:off x="8100000" y="900000"/>
            <a:ext cx="2143440" cy="3604320"/>
          </a:xfrm>
          <a:prstGeom prst="rect">
            <a:avLst/>
          </a:prstGeom>
          <a:ln w="0">
            <a:noFill/>
          </a:ln>
        </p:spPr>
      </p:pic>
      <p:sp>
        <p:nvSpPr>
          <p:cNvPr id="97" name="CaixaDeTexto 1"/>
          <p:cNvSpPr/>
          <p:nvPr/>
        </p:nvSpPr>
        <p:spPr>
          <a:xfrm>
            <a:off x="291960" y="1090800"/>
            <a:ext cx="7626960" cy="324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Memória RAM ?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A memória de acesso randômico (do inglês Random Access Memory, conhecido pela abreviatura RAM), também chamado de memória volátil de leitura e escrita, é uma memória temporária computacional de acesso rápido; ou seja, é um local de armazenamento de informações digitais usada pelo processador para armazenar informações temporariamente e que possui um acesso feito de forma aleatória e rápido. O termo acesso aleatório permite acessar qualquer informação armazenada em qualquer posição.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8" name="" descr=""/>
          <p:cNvPicPr/>
          <p:nvPr/>
        </p:nvPicPr>
        <p:blipFill>
          <a:blip r:embed="rId2"/>
          <a:stretch/>
        </p:blipFill>
        <p:spPr>
          <a:xfrm>
            <a:off x="6398640" y="-900000"/>
            <a:ext cx="2960640" cy="1932120"/>
          </a:xfrm>
          <a:prstGeom prst="rect">
            <a:avLst/>
          </a:prstGeom>
          <a:ln w="0">
            <a:noFill/>
          </a:ln>
        </p:spPr>
      </p:pic>
      <p:sp>
        <p:nvSpPr>
          <p:cNvPr id="99" name=""/>
          <p:cNvSpPr/>
          <p:nvPr/>
        </p:nvSpPr>
        <p:spPr>
          <a:xfrm flipH="1">
            <a:off x="4778640" y="9000"/>
            <a:ext cx="1620000" cy="351000"/>
          </a:xfrm>
          <a:prstGeom prst="line">
            <a:avLst/>
          </a:prstGeom>
          <a:ln w="0">
            <a:solidFill>
              <a:srgbClr val="069a2e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00" name=""/>
          <p:cNvSpPr/>
          <p:nvPr/>
        </p:nvSpPr>
        <p:spPr>
          <a:xfrm>
            <a:off x="4140000" y="360000"/>
            <a:ext cx="1619280" cy="60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0x01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0x02...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ítulo 4"/>
          <p:cNvSpPr/>
          <p:nvPr/>
        </p:nvSpPr>
        <p:spPr>
          <a:xfrm>
            <a:off x="291960" y="189000"/>
            <a:ext cx="7481160" cy="90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pt-BR" sz="5400" spc="-1" strike="noStrike">
                <a:solidFill>
                  <a:srgbClr val="002060"/>
                </a:solidFill>
                <a:latin typeface="Overpass"/>
                <a:ea typeface="Overpass"/>
              </a:rPr>
              <a:t>Recap </a:t>
            </a: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CaixaDeTexto 6"/>
          <p:cNvSpPr/>
          <p:nvPr/>
        </p:nvSpPr>
        <p:spPr>
          <a:xfrm>
            <a:off x="291960" y="1286640"/>
            <a:ext cx="6365880" cy="103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Variáveis?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3" name="Imagem 4" descr=""/>
          <p:cNvPicPr/>
          <p:nvPr/>
        </p:nvPicPr>
        <p:blipFill>
          <a:blip r:embed="rId1"/>
          <a:srcRect l="0" t="0" r="0" b="20507"/>
          <a:stretch/>
        </p:blipFill>
        <p:spPr>
          <a:xfrm>
            <a:off x="8100360" y="900360"/>
            <a:ext cx="2143440" cy="3604320"/>
          </a:xfrm>
          <a:prstGeom prst="rect">
            <a:avLst/>
          </a:prstGeom>
          <a:ln w="0">
            <a:noFill/>
          </a:ln>
        </p:spPr>
      </p:pic>
      <p:pic>
        <p:nvPicPr>
          <p:cNvPr id="104" name="" descr=""/>
          <p:cNvPicPr/>
          <p:nvPr/>
        </p:nvPicPr>
        <p:blipFill>
          <a:blip r:embed="rId2"/>
          <a:stretch/>
        </p:blipFill>
        <p:spPr>
          <a:xfrm>
            <a:off x="4500360" y="1433880"/>
            <a:ext cx="3036600" cy="3065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ítulo 26"/>
          <p:cNvSpPr/>
          <p:nvPr/>
        </p:nvSpPr>
        <p:spPr>
          <a:xfrm>
            <a:off x="291960" y="189000"/>
            <a:ext cx="7481160" cy="90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pt-BR" sz="5400" spc="-1" strike="noStrike">
                <a:solidFill>
                  <a:srgbClr val="002060"/>
                </a:solidFill>
                <a:latin typeface="Overpass"/>
                <a:ea typeface="Overpass"/>
              </a:rPr>
              <a:t>Recap </a:t>
            </a: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CaixaDeTexto 7"/>
          <p:cNvSpPr/>
          <p:nvPr/>
        </p:nvSpPr>
        <p:spPr>
          <a:xfrm>
            <a:off x="291960" y="1286640"/>
            <a:ext cx="6365880" cy="166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Variáveis?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O que são tipos de variáveis?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7" name="Imagem 5" descr=""/>
          <p:cNvPicPr/>
          <p:nvPr/>
        </p:nvPicPr>
        <p:blipFill>
          <a:blip r:embed="rId1"/>
          <a:srcRect l="0" t="0" r="0" b="20507"/>
          <a:stretch/>
        </p:blipFill>
        <p:spPr>
          <a:xfrm>
            <a:off x="8100720" y="900720"/>
            <a:ext cx="2143440" cy="3604320"/>
          </a:xfrm>
          <a:prstGeom prst="rect">
            <a:avLst/>
          </a:prstGeom>
          <a:ln w="0">
            <a:noFill/>
          </a:ln>
        </p:spPr>
      </p:pic>
      <p:pic>
        <p:nvPicPr>
          <p:cNvPr id="108" name="" descr=""/>
          <p:cNvPicPr/>
          <p:nvPr/>
        </p:nvPicPr>
        <p:blipFill>
          <a:blip r:embed="rId2"/>
          <a:stretch/>
        </p:blipFill>
        <p:spPr>
          <a:xfrm>
            <a:off x="3960000" y="2520000"/>
            <a:ext cx="3970080" cy="2208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ítulo 27"/>
          <p:cNvSpPr/>
          <p:nvPr/>
        </p:nvSpPr>
        <p:spPr>
          <a:xfrm>
            <a:off x="291960" y="189000"/>
            <a:ext cx="7481160" cy="90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pt-BR" sz="5400" spc="-1" strike="noStrike">
                <a:solidFill>
                  <a:srgbClr val="002060"/>
                </a:solidFill>
                <a:latin typeface="Overpass"/>
                <a:ea typeface="Overpass"/>
              </a:rPr>
              <a:t>Recap </a:t>
            </a: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0" name="Imagem 6" descr=""/>
          <p:cNvPicPr/>
          <p:nvPr/>
        </p:nvPicPr>
        <p:blipFill>
          <a:blip r:embed="rId1"/>
          <a:srcRect l="0" t="0" r="0" b="20507"/>
          <a:stretch/>
        </p:blipFill>
        <p:spPr>
          <a:xfrm>
            <a:off x="8100720" y="900720"/>
            <a:ext cx="2143440" cy="3604320"/>
          </a:xfrm>
          <a:prstGeom prst="rect">
            <a:avLst/>
          </a:prstGeom>
          <a:ln w="0">
            <a:noFill/>
          </a:ln>
        </p:spPr>
      </p:pic>
      <p:sp>
        <p:nvSpPr>
          <p:cNvPr id="111" name="CaixaDeTexto 8"/>
          <p:cNvSpPr/>
          <p:nvPr/>
        </p:nvSpPr>
        <p:spPr>
          <a:xfrm>
            <a:off x="291960" y="1286640"/>
            <a:ext cx="6365880" cy="418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Variáveis?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O que são tipos de variáveis?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Inteiro (int)                   x = 0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Ponto Flutuante ou Decimal (float)     x = 3.14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String (str)                    x = ”Python”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Boolean (bool)             x = True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List (list)                       x = [1, 2, 3]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Tuple                           x = (4, 5, 6)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Dictionary (dict)           x = { ‘nome’: ‘Maria’, idade: 25 }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Set                               x = { 7,8,9 }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ítulo 33"/>
          <p:cNvSpPr/>
          <p:nvPr/>
        </p:nvSpPr>
        <p:spPr>
          <a:xfrm>
            <a:off x="291960" y="189000"/>
            <a:ext cx="7481160" cy="90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pt-BR" sz="5400" spc="-1" strike="noStrike">
                <a:solidFill>
                  <a:srgbClr val="002060"/>
                </a:solidFill>
                <a:latin typeface="Overpass"/>
                <a:ea typeface="Overpass"/>
              </a:rPr>
              <a:t>Recap </a:t>
            </a: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3" name="Imagem 7" descr=""/>
          <p:cNvPicPr/>
          <p:nvPr/>
        </p:nvPicPr>
        <p:blipFill>
          <a:blip r:embed="rId1"/>
          <a:srcRect l="0" t="0" r="0" b="20507"/>
          <a:stretch/>
        </p:blipFill>
        <p:spPr>
          <a:xfrm>
            <a:off x="8100720" y="900720"/>
            <a:ext cx="2143440" cy="3604320"/>
          </a:xfrm>
          <a:prstGeom prst="rect">
            <a:avLst/>
          </a:prstGeom>
          <a:ln w="0">
            <a:noFill/>
          </a:ln>
        </p:spPr>
      </p:pic>
      <p:sp>
        <p:nvSpPr>
          <p:cNvPr id="114" name="CaixaDeTexto 9"/>
          <p:cNvSpPr/>
          <p:nvPr/>
        </p:nvSpPr>
        <p:spPr>
          <a:xfrm>
            <a:off x="291960" y="1286640"/>
            <a:ext cx="6365880" cy="418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Variáveis?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O que são tipos de variáveis?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Inteiro (int)                   x = 0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Ponto Flutuante ou Decimal (float)     x = 3.14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String (str)                    x = ”Python”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Boolean (bool)             x = True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c9211e"/>
                </a:solidFill>
                <a:latin typeface="Arial"/>
                <a:ea typeface="Calibri"/>
              </a:rPr>
              <a:t>List (list)                       x = [1, 2, 3]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Tuple                           x = (4, 5, 6)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Dictionary (dict)           x = { ‘nome’: ‘Maria’, idade: 25 }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Set                               x = { 7,8,9 }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5" name="" descr=""/>
          <p:cNvPicPr/>
          <p:nvPr/>
        </p:nvPicPr>
        <p:blipFill>
          <a:blip r:embed="rId2"/>
          <a:stretch/>
        </p:blipFill>
        <p:spPr>
          <a:xfrm>
            <a:off x="2340000" y="180000"/>
            <a:ext cx="6684840" cy="3419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ítulo 36"/>
          <p:cNvSpPr/>
          <p:nvPr/>
        </p:nvSpPr>
        <p:spPr>
          <a:xfrm>
            <a:off x="291960" y="189000"/>
            <a:ext cx="7481160" cy="90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pt-BR" sz="5400" spc="-1" strike="noStrike">
                <a:solidFill>
                  <a:srgbClr val="002060"/>
                </a:solidFill>
                <a:latin typeface="Overpass"/>
                <a:ea typeface="Overpass"/>
              </a:rPr>
              <a:t>Recap </a:t>
            </a: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7" name="Imagem 9" descr=""/>
          <p:cNvPicPr/>
          <p:nvPr/>
        </p:nvPicPr>
        <p:blipFill>
          <a:blip r:embed="rId1"/>
          <a:srcRect l="0" t="0" r="0" b="20507"/>
          <a:stretch/>
        </p:blipFill>
        <p:spPr>
          <a:xfrm>
            <a:off x="8100720" y="900720"/>
            <a:ext cx="2143440" cy="3604320"/>
          </a:xfrm>
          <a:prstGeom prst="rect">
            <a:avLst/>
          </a:prstGeom>
          <a:ln w="0">
            <a:noFill/>
          </a:ln>
        </p:spPr>
      </p:pic>
      <p:sp>
        <p:nvSpPr>
          <p:cNvPr id="118" name="CaixaDeTexto 15"/>
          <p:cNvSpPr/>
          <p:nvPr/>
        </p:nvSpPr>
        <p:spPr>
          <a:xfrm>
            <a:off x="291960" y="1286640"/>
            <a:ext cx="6365880" cy="418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Variáveis?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O que são tipos de variáveis?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Inteiro (int)                   x = 0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Ponto Flutuante ou Decimal (float)     x = 3.14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String (str)                    x = ”Python”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Boolean (bool)             x = True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List (list)                       x = [1, 2, 3]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Tuple                           x = (4, 5, 6)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c9211e"/>
                </a:solidFill>
                <a:latin typeface="Arial"/>
                <a:ea typeface="Calibri"/>
              </a:rPr>
              <a:t>Dictionary (dict)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           x = { ‘nome’: ‘Maria’, idade: 25 }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Set                               x = { 7,8,9 }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9" name="" descr=""/>
          <p:cNvPicPr/>
          <p:nvPr/>
        </p:nvPicPr>
        <p:blipFill>
          <a:blip r:embed="rId2"/>
          <a:stretch/>
        </p:blipFill>
        <p:spPr>
          <a:xfrm>
            <a:off x="2160000" y="180000"/>
            <a:ext cx="6839640" cy="3043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ítulo 35"/>
          <p:cNvSpPr/>
          <p:nvPr/>
        </p:nvSpPr>
        <p:spPr>
          <a:xfrm>
            <a:off x="291960" y="189000"/>
            <a:ext cx="7481160" cy="90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pt-BR" sz="5400" spc="-1" strike="noStrike">
                <a:solidFill>
                  <a:srgbClr val="002060"/>
                </a:solidFill>
                <a:latin typeface="Overpass"/>
                <a:ea typeface="Overpass"/>
              </a:rPr>
              <a:t>Recap </a:t>
            </a: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1" name="Imagem 10" descr=""/>
          <p:cNvPicPr/>
          <p:nvPr/>
        </p:nvPicPr>
        <p:blipFill>
          <a:blip r:embed="rId1"/>
          <a:srcRect l="0" t="0" r="0" b="20507"/>
          <a:stretch/>
        </p:blipFill>
        <p:spPr>
          <a:xfrm>
            <a:off x="8100720" y="900720"/>
            <a:ext cx="2143440" cy="3604320"/>
          </a:xfrm>
          <a:prstGeom prst="rect">
            <a:avLst/>
          </a:prstGeom>
          <a:ln w="0">
            <a:noFill/>
          </a:ln>
        </p:spPr>
      </p:pic>
      <p:sp>
        <p:nvSpPr>
          <p:cNvPr id="122" name="CaixaDeTexto 16"/>
          <p:cNvSpPr/>
          <p:nvPr/>
        </p:nvSpPr>
        <p:spPr>
          <a:xfrm>
            <a:off x="291960" y="1286640"/>
            <a:ext cx="6365880" cy="418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Variáveis?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O que são tipos de variáveis?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Inteiro (int)                   x = 0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Ponto Flutuante ou Decimal (float)     x = 3.14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String (str)                    x = ”Python”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Boolean (bool)             x = True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List (list)                       x = [1, 2, 3]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Tuple                           x = (4, 5, 6)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Dictionary (dict)           x = { ‘nome’: ‘Maria’, idade: 25 }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c9211e"/>
                </a:solidFill>
                <a:latin typeface="Arial"/>
                <a:ea typeface="Calibri"/>
              </a:rPr>
              <a:t>Set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                               x = { 7,8,9 }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3" name="" descr=""/>
          <p:cNvPicPr/>
          <p:nvPr/>
        </p:nvPicPr>
        <p:blipFill>
          <a:blip r:embed="rId2"/>
          <a:stretch/>
        </p:blipFill>
        <p:spPr>
          <a:xfrm>
            <a:off x="2409120" y="180000"/>
            <a:ext cx="6590160" cy="2879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Yearly Planner by Slidesgo">
  <a:themeElements>
    <a:clrScheme name="Amarelo">
      <a:dk1>
        <a:srgbClr val="000000"/>
      </a:dk1>
      <a:lt1>
        <a:srgbClr val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Yearly Planner by Slidesgo">
  <a:themeElements>
    <a:clrScheme name="Amarelo">
      <a:dk1>
        <a:srgbClr val="000000"/>
      </a:dk1>
      <a:lt1>
        <a:srgbClr val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3979</TotalTime>
  <Application>LibreOffice/7.5.5.2$Linux_X86_64 LibreOffice_project/50$Build-2</Application>
  <AppVersion>15.0000</AppVersion>
  <Words>459</Words>
  <Paragraphs>81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Viviane</dc:creator>
  <dc:description/>
  <dc:language>pt-BR</dc:language>
  <cp:lastModifiedBy/>
  <dcterms:modified xsi:type="dcterms:W3CDTF">2025-04-02T17:23:32Z</dcterms:modified>
  <cp:revision>54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</vt:i4>
  </property>
  <property fmtid="{D5CDD505-2E9C-101B-9397-08002B2CF9AE}" pid="3" name="PresentationFormat">
    <vt:lpwstr>Apresentação na tela (16:9)</vt:lpwstr>
  </property>
  <property fmtid="{D5CDD505-2E9C-101B-9397-08002B2CF9AE}" pid="4" name="Slides">
    <vt:i4>9</vt:i4>
  </property>
</Properties>
</file>