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60" r:id="rId4"/>
    <p:sldId id="293" r:id="rId5"/>
    <p:sldId id="294" r:id="rId6"/>
    <p:sldId id="263" r:id="rId7"/>
    <p:sldId id="269" r:id="rId8"/>
    <p:sldId id="289" r:id="rId9"/>
    <p:sldId id="262" r:id="rId10"/>
    <p:sldId id="278" r:id="rId11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D5E1B97-627A-4784-B06C-EF4DBFA5DE51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0325" cy="3605213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5480" cy="42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0"/>
          </p:nvPr>
        </p:nvSpPr>
        <p:spPr>
          <a:xfrm>
            <a:off x="4281480" y="10155240"/>
            <a:ext cx="327384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5B02DCD-87F2-4773-A6ED-00C65051C30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B68BE0-8388-4F22-A448-A558AB1AFA2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AB92EA-8F68-4E9D-8566-8433599754B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779DC8-6E84-4677-8DD5-2936DA53205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7C4195-51D5-49A4-8A0D-97341785C3D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78173C-B746-4313-8F89-EB9EC2A6572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53755E-9B52-41FA-86F0-B5EF8A52CD5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832A27-CB1F-4F32-AEB5-4244A812EE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849D8A-B11A-45C5-A0BA-EA6313EE267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A217F4-12E1-4612-B3F6-3B977B5E0B7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212A00-2120-4602-98CF-28A814C2D2B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597177-6874-408E-B14F-F1F54D4B147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BB5D6E-D331-414D-860B-4482D45B2A0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7600" cy="1206360"/>
          </a:xfrm>
          <a:custGeom>
            <a:avLst/>
            <a:gdLst>
              <a:gd name="textAreaLeft" fmla="*/ 0 w 1407600"/>
              <a:gd name="textAreaRight" fmla="*/ 1411560 w 1407600"/>
              <a:gd name="textAreaTop" fmla="*/ 0 h 1206360"/>
              <a:gd name="textAreaBottom" fmla="*/ 1210320 h 120636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FF5A056A-28E9-4932-9A16-3A12591FD9D9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2640" cy="1771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lang="pt-BR" sz="2000" b="1" strike="noStrike" spc="-1">
                <a:solidFill>
                  <a:srgbClr val="FFDE59"/>
                </a:solidFill>
                <a:latin typeface="Trebuchet MS"/>
                <a:ea typeface="Overpass"/>
              </a:rPr>
              <a:t>UC15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367960" y="3956760"/>
            <a:ext cx="4889880" cy="899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127;p1"/>
          <p:cNvCxnSpPr/>
          <p:nvPr/>
        </p:nvCxnSpPr>
        <p:spPr>
          <a:xfrm>
            <a:off x="1988280" y="-968400"/>
            <a:ext cx="3960" cy="158328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30" name="Google Shape;129;p 2"/>
          <p:cNvSpPr/>
          <p:nvPr/>
        </p:nvSpPr>
        <p:spPr>
          <a:xfrm>
            <a:off x="1080000" y="1597320"/>
            <a:ext cx="485460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 dirty="0"/>
            </a:b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tângulo 84"/>
          <p:cNvSpPr/>
          <p:nvPr/>
        </p:nvSpPr>
        <p:spPr>
          <a:xfrm>
            <a:off x="738720" y="2231280"/>
            <a:ext cx="5645880" cy="22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Até o algoritmo mais complexo começa com um '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Hello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World!’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P</a:t>
            </a: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ense como um </a:t>
            </a:r>
            <a:r>
              <a:rPr lang="pt-BR" sz="1400" strike="noStrike" spc="-1" dirty="0" err="1">
                <a:solidFill>
                  <a:srgbClr val="000000"/>
                </a:solidFill>
                <a:latin typeface="Arial"/>
              </a:rPr>
              <a:t>try</a:t>
            </a: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-catch: tente de novo, capture a lição e não pare de rodar!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Não espere por oportunidades, crie você mesmo as suas</a:t>
            </a:r>
          </a:p>
        </p:txBody>
      </p:sp>
      <p:sp>
        <p:nvSpPr>
          <p:cNvPr id="133" name="Google Shape;129;p1"/>
          <p:cNvSpPr/>
          <p:nvPr/>
        </p:nvSpPr>
        <p:spPr>
          <a:xfrm>
            <a:off x="5220000" y="1118520"/>
            <a:ext cx="187128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AULA </a:t>
            </a:r>
            <a:r>
              <a:rPr lang="pt-BR" sz="2000" b="1" spc="-1" dirty="0">
                <a:solidFill>
                  <a:schemeClr val="dk1"/>
                </a:solidFill>
                <a:latin typeface="Trebuchet MS"/>
                <a:ea typeface="Overpass"/>
              </a:rPr>
              <a:t>10</a:t>
            </a:r>
            <a:br>
              <a:rPr sz="2000" dirty="0"/>
            </a:b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ítulo 11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Revisão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Imagem 1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81" name="CaixaDeTexto 11"/>
          <p:cNvSpPr/>
          <p:nvPr/>
        </p:nvSpPr>
        <p:spPr>
          <a:xfrm>
            <a:off x="291960" y="1113480"/>
            <a:ext cx="7692480" cy="26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Banco de dados?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ítulo 12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Imagem 1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84" name="CaixaDeTexto 12"/>
          <p:cNvSpPr/>
          <p:nvPr/>
        </p:nvSpPr>
        <p:spPr>
          <a:xfrm>
            <a:off x="291960" y="1113480"/>
            <a:ext cx="7692480" cy="545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Banco de dados?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É um sistema organizado para armazenar, gerenciar e recuperar informações de forma eficiente.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Tipos: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Relacionais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ex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 MySQL, PostgreSQL,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sqllite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): Armazenam dados em tabelas com relações definidas (linhas = registros; colunas = atributos).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Não relacionais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ex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MongoDB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, Redis): Flexíveis, sem esquema fixo (documentos, chave-valor, grafos).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Vantagens: Escalabilidade, Segurança, integridade dos dados e consultas estruturadas.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ítulo 13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1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87" name="CaixaDeTexto 13"/>
          <p:cNvSpPr/>
          <p:nvPr/>
        </p:nvSpPr>
        <p:spPr>
          <a:xfrm>
            <a:off x="291960" y="1113480"/>
            <a:ext cx="7692480" cy="482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SQL é a linguagem padrão para interagir com bancos de dados relacionais.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Operações Básicas (CRUD):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CREATE: INSERT INTO tabela (coluna) VALUES (valor);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READ: SELECT * FROM tabela WHERE condição;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UPDATE: UPDATE tabela SET coluna = valor WHERE condição;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DELETE: DELETE FROM tabela WHERE condição;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Características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Sintaxe declarativa (diz "o quê" fazer, não "como").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Suporta definição de esquemas, restrições e transações (ACID).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ítulo 14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m 2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90" name="CaixaDeTexto 14"/>
          <p:cNvSpPr/>
          <p:nvPr/>
        </p:nvSpPr>
        <p:spPr>
          <a:xfrm>
            <a:off x="291960" y="1113480"/>
            <a:ext cx="769248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Flask-SQLAlchemy é uma extensão do framework Flask que integra o SQLAlchemy (ORM - Object-Relational Mapping) para simplificar o trabalho com bancos de dados.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ORM: Mapeia tabelas para classes Py e registros para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Vantagens: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Abstração do SQL: Escreve-se código Python, não SQL puro.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Gerenciamento de sessões e transações automático.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Suporte a migrações (via Flask-Migrate)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Imagem 190"/>
          <p:cNvPicPr/>
          <p:nvPr/>
        </p:nvPicPr>
        <p:blipFill>
          <a:blip r:embed="rId3"/>
          <a:stretch/>
        </p:blipFill>
        <p:spPr>
          <a:xfrm>
            <a:off x="1980000" y="2416320"/>
            <a:ext cx="4923360" cy="1075680"/>
          </a:xfrm>
          <a:prstGeom prst="rect">
            <a:avLst/>
          </a:prstGeom>
          <a:ln w="0">
            <a:noFill/>
          </a:ln>
        </p:spPr>
      </p:pic>
      <p:pic>
        <p:nvPicPr>
          <p:cNvPr id="192" name="Imagem 191"/>
          <p:cNvPicPr/>
          <p:nvPr/>
        </p:nvPicPr>
        <p:blipFill>
          <a:blip r:embed="rId4"/>
          <a:stretch/>
        </p:blipFill>
        <p:spPr>
          <a:xfrm>
            <a:off x="2564280" y="3523680"/>
            <a:ext cx="3951720" cy="44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422A4-AA08-D746-2AB8-D4CADC7E0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ítulo 14">
            <a:extLst>
              <a:ext uri="{FF2B5EF4-FFF2-40B4-BE49-F238E27FC236}">
                <a16:creationId xmlns:a16="http://schemas.microsoft.com/office/drawing/2014/main" id="{162CF4BB-6E33-2EE7-3A15-01C13785109D}"/>
              </a:ext>
            </a:extLst>
          </p:cNvPr>
          <p:cNvSpPr/>
          <p:nvPr/>
        </p:nvSpPr>
        <p:spPr>
          <a:xfrm>
            <a:off x="291960" y="58372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m 20">
            <a:extLst>
              <a:ext uri="{FF2B5EF4-FFF2-40B4-BE49-F238E27FC236}">
                <a16:creationId xmlns:a16="http://schemas.microsoft.com/office/drawing/2014/main" id="{E32BBDAE-4E7F-F321-32E7-A2C00CB9C7F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90" name="CaixaDeTexto 14">
            <a:extLst>
              <a:ext uri="{FF2B5EF4-FFF2-40B4-BE49-F238E27FC236}">
                <a16:creationId xmlns:a16="http://schemas.microsoft.com/office/drawing/2014/main" id="{A6235B1D-8041-C647-096E-FC766CE34191}"/>
              </a:ext>
            </a:extLst>
          </p:cNvPr>
          <p:cNvSpPr/>
          <p:nvPr/>
        </p:nvSpPr>
        <p:spPr>
          <a:xfrm>
            <a:off x="243360" y="900720"/>
            <a:ext cx="7692480" cy="54791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Conceitos</a:t>
            </a:r>
            <a:endParaRPr lang="pt-BR" sz="18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tabela?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uma chave primaria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chave estrangeira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ou para que serve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índice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trigger (gatilho)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constraint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(restrição)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transação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é um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commit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(banco de dados)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rollback</a:t>
            </a:r>
            <a:endParaRPr lang="pt-BR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Quando usamos um BD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Tipos de banco de dados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Qual a diferença entre BD e um JSON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34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4EC2C-7831-B5E8-ACAC-83E07C1CF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1">
            <a:extLst>
              <a:ext uri="{FF2B5EF4-FFF2-40B4-BE49-F238E27FC236}">
                <a16:creationId xmlns:a16="http://schemas.microsoft.com/office/drawing/2014/main" id="{DB951458-1C1F-6575-96A6-EADC70A3DED1}"/>
              </a:ext>
            </a:extLst>
          </p:cNvPr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Ativ 01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ixaDeTexto 3">
            <a:extLst>
              <a:ext uri="{FF2B5EF4-FFF2-40B4-BE49-F238E27FC236}">
                <a16:creationId xmlns:a16="http://schemas.microsoft.com/office/drawing/2014/main" id="{0B5F7322-112B-FF53-456C-02F4699561F0}"/>
              </a:ext>
            </a:extLst>
          </p:cNvPr>
          <p:cNvSpPr/>
          <p:nvPr/>
        </p:nvSpPr>
        <p:spPr>
          <a:xfrm rot="7200">
            <a:off x="289440" y="1289160"/>
            <a:ext cx="58276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aixaDeTexto 4">
            <a:extLst>
              <a:ext uri="{FF2B5EF4-FFF2-40B4-BE49-F238E27FC236}">
                <a16:creationId xmlns:a16="http://schemas.microsoft.com/office/drawing/2014/main" id="{2EDA741F-88E8-97E9-26B1-1EF07053B2D5}"/>
              </a:ext>
            </a:extLst>
          </p:cNvPr>
          <p:cNvSpPr/>
          <p:nvPr/>
        </p:nvSpPr>
        <p:spPr>
          <a:xfrm rot="7200">
            <a:off x="179790" y="1149190"/>
            <a:ext cx="7364160" cy="28983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Formar grupos de 2 alunos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Escolher um projeto para desenvolvimento (em que se aplique as tecnologias que aprendemos) 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Fazer o levantamento de requisitos para o projeto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Fazer breve apresentação sobre o projeto, o problema que vai solucionar e qual parte cada integrante do grupo vai fazer 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Iniciar o desenvolvimento;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Imagem 3">
            <a:extLst>
              <a:ext uri="{FF2B5EF4-FFF2-40B4-BE49-F238E27FC236}">
                <a16:creationId xmlns:a16="http://schemas.microsoft.com/office/drawing/2014/main" id="{26D4108C-446E-1D43-1514-D659DA4BFE8F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58640" y="11880"/>
            <a:ext cx="2973600" cy="3197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4047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2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aixaDeTexto 2"/>
          <p:cNvSpPr/>
          <p:nvPr/>
        </p:nvSpPr>
        <p:spPr>
          <a:xfrm rot="7200">
            <a:off x="290520" y="1150200"/>
            <a:ext cx="618804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2360" cy="3603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3971</TotalTime>
  <Words>459</Words>
  <Application>Microsoft Office PowerPoint</Application>
  <PresentationFormat>Apresentação na tela (16:9)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 UC15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53</cp:revision>
  <dcterms:modified xsi:type="dcterms:W3CDTF">2025-03-27T01:21:48Z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30</vt:i4>
  </property>
</Properties>
</file>