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7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2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F37853D-173C-44D5-A13A-A166E31298D3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09800" cy="360468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120" cy="4206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3480" cy="53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A69454A-B3F2-46DD-89B2-35E74B36482A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1FF609-DBB6-4E02-B857-0F55708D33D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D0C8CD-0A28-41FE-8CB5-18A2C711C16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BDAE4A-42EF-4B7A-B0BA-A62FB336773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8BFA2-8905-4981-937F-31565C5A249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0EDF6D-4B4C-47AB-9248-CF300FD17A6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B62FF2-32FB-447D-AA2D-ADD3B23663C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DB0AEE-BF23-45F0-8A29-F2FBA4C28BB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2ECAC5-EAF5-4ED0-A832-E7CC0EA67DF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F3FEAF-8D63-4846-AF05-E2C256B5491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2436F12-0E1F-42B2-8A33-75B8105BE78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AF9932-B57E-4955-A5A5-4BBADA19D8F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72FD74-9871-4AAC-B17D-85F0FB8876C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7240" cy="1206000"/>
          </a:xfrm>
          <a:custGeom>
            <a:avLst/>
            <a:gdLst>
              <a:gd name="textAreaLeft" fmla="*/ 0 w 1407240"/>
              <a:gd name="textAreaRight" fmla="*/ 1411560 w 1407240"/>
              <a:gd name="textAreaTop" fmla="*/ 0 h 1206000"/>
              <a:gd name="textAreaBottom" fmla="*/ 1210320 h 120600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4CDCC2CB-5D91-44F8-ACFA-D75A3BF3E3D2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2280" cy="1770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9520" cy="8992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4320" cy="15836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7092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11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3160" cy="34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5160" cy="229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Erros são apenas o compilador te ensinando a ser um dev melhor. Leia, ajuste e tente de novo!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Nenhum bug sobrevive a persistência + café. Você está mais perto do que imagina!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seja 'o melhor do mundo', seja 'melhor que você ontem'.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35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2" name="CaixaDeTexto 16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List (list)                       x = [1, 2, 3]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Dictionary (dict)           x = { ‘nome’: ‘Maria’, idade: 25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C9211E"/>
                </a:solidFill>
                <a:latin typeface="Arial"/>
                <a:ea typeface="Calibri"/>
              </a:rPr>
              <a:t>Set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                             x = { 7,8,9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122"/>
          <p:cNvPicPr/>
          <p:nvPr/>
        </p:nvPicPr>
        <p:blipFill>
          <a:blip r:embed="rId3"/>
          <a:stretch/>
        </p:blipFill>
        <p:spPr>
          <a:xfrm>
            <a:off x="2409120" y="180000"/>
            <a:ext cx="6590160" cy="287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3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m 1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125"/>
          <p:cNvPicPr/>
          <p:nvPr/>
        </p:nvPicPr>
        <p:blipFill>
          <a:blip r:embed="rId3"/>
          <a:stretch/>
        </p:blipFill>
        <p:spPr>
          <a:xfrm>
            <a:off x="1080000" y="669960"/>
            <a:ext cx="7522560" cy="418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29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13"/>
          <p:cNvPicPr/>
          <p:nvPr/>
        </p:nvPicPr>
        <p:blipFill>
          <a:blip r:embed="rId2"/>
          <a:stretch/>
        </p:blipFill>
        <p:spPr>
          <a:xfrm rot="5400000">
            <a:off x="7713360" y="-11196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17"/>
          <p:cNvSpPr/>
          <p:nvPr/>
        </p:nvSpPr>
        <p:spPr>
          <a:xfrm>
            <a:off x="180000" y="1122840"/>
            <a:ext cx="59392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variavel para cada tipo e use o  	 print(type(nome_da_variavel))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exibi-la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129"/>
          <p:cNvPicPr/>
          <p:nvPr/>
        </p:nvPicPr>
        <p:blipFill>
          <a:blip r:embed="rId3"/>
          <a:stretch/>
        </p:blipFill>
        <p:spPr>
          <a:xfrm>
            <a:off x="4320000" y="2700000"/>
            <a:ext cx="5579280" cy="237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28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m 1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3" name="CaixaDeTexto 18"/>
          <p:cNvSpPr/>
          <p:nvPr/>
        </p:nvSpPr>
        <p:spPr>
          <a:xfrm>
            <a:off x="291960" y="1286640"/>
            <a:ext cx="636588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Programação Orientada a Objeto.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 objeto?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37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1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20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Programação Orientada a Objeto.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 objeto?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objeto é um conceito fundamental da programação orientada a objetos (POO). Um objeto é uma instância de uma classe e representa uma entidade concreta que possui: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Atributos (dados/características).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Métodos (ações/funções que o objeto pode realizar).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38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9" name="CaixaDeTexto 21"/>
          <p:cNvSpPr/>
          <p:nvPr/>
        </p:nvSpPr>
        <p:spPr>
          <a:xfrm>
            <a:off x="291960" y="1286640"/>
            <a:ext cx="636588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2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2" name="CaixaDeTexto 22"/>
          <p:cNvSpPr/>
          <p:nvPr/>
        </p:nvSpPr>
        <p:spPr>
          <a:xfrm>
            <a:off x="291960" y="1286640"/>
            <a:ext cx="636588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Abstração: Simplificam problemas complexos modelando entidades do mundo real.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40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5" name="CaixaDeTexto 23"/>
          <p:cNvSpPr/>
          <p:nvPr/>
        </p:nvSpPr>
        <p:spPr>
          <a:xfrm>
            <a:off x="291960" y="1286640"/>
            <a:ext cx="636588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Abstração: Simplificam problemas complexos modelando entidades do mundo real.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Imagem 145"/>
          <p:cNvPicPr/>
          <p:nvPr/>
        </p:nvPicPr>
        <p:blipFill>
          <a:blip r:embed="rId3"/>
          <a:stretch/>
        </p:blipFill>
        <p:spPr>
          <a:xfrm>
            <a:off x="180000" y="1304280"/>
            <a:ext cx="7398720" cy="247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41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24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148"/>
          <p:cNvPicPr/>
          <p:nvPr/>
        </p:nvPicPr>
        <p:blipFill>
          <a:blip r:embed="rId3"/>
          <a:stretch/>
        </p:blipFill>
        <p:spPr>
          <a:xfrm>
            <a:off x="2880000" y="2700000"/>
            <a:ext cx="5668200" cy="3070080"/>
          </a:xfrm>
          <a:prstGeom prst="rect">
            <a:avLst/>
          </a:prstGeom>
          <a:ln w="0">
            <a:noFill/>
          </a:ln>
        </p:spPr>
      </p:pic>
      <p:sp>
        <p:nvSpPr>
          <p:cNvPr id="150" name="CaixaDeTexto 24"/>
          <p:cNvSpPr/>
          <p:nvPr/>
        </p:nvSpPr>
        <p:spPr>
          <a:xfrm>
            <a:off x="180000" y="900000"/>
            <a:ext cx="74203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Carro com os atributos marca (string) e velocidade (int, valor inicial 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um método acelerar() que aumenta a velocidade em 10 unidades e um método mostrar_velocidade() que imprime a velocidade atual.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42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25"/>
          <p:cNvPicPr/>
          <p:nvPr/>
        </p:nvPicPr>
        <p:blipFill>
          <a:blip r:embed="rId2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53" name="CaixaDeTexto 25"/>
          <p:cNvSpPr/>
          <p:nvPr/>
        </p:nvSpPr>
        <p:spPr>
          <a:xfrm>
            <a:off x="180000" y="900000"/>
            <a:ext cx="74203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3: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CarroEletrico que herda de Carro.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Adicione o atributo bateria (int, valor inicial 100).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Sobrescreva o método acelerar() para reduzir a bateria em 5% a cada aceleração e não permita acelerar se a bateria estiver abaixo de 10%.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Imagem 153"/>
          <p:cNvPicPr/>
          <p:nvPr/>
        </p:nvPicPr>
        <p:blipFill>
          <a:blip r:embed="rId3"/>
          <a:stretch/>
        </p:blipFill>
        <p:spPr>
          <a:xfrm>
            <a:off x="3784320" y="4140000"/>
            <a:ext cx="6474960" cy="65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2"/>
          <p:cNvPicPr/>
          <p:nvPr/>
        </p:nvPicPr>
        <p:blipFill>
          <a:blip r:embed="rId2"/>
          <a:srcRect b="20507"/>
          <a:stretch/>
        </p:blipFill>
        <p:spPr>
          <a:xfrm>
            <a:off x="6706080" y="15361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5"/>
          <p:cNvSpPr/>
          <p:nvPr/>
        </p:nvSpPr>
        <p:spPr>
          <a:xfrm>
            <a:off x="291960" y="1286640"/>
            <a:ext cx="6365880" cy="40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Memória RAM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m 154"/>
          <p:cNvPicPr/>
          <p:nvPr/>
        </p:nvPicPr>
        <p:blipFill>
          <a:blip r:embed="rId2"/>
          <a:stretch/>
        </p:blipFill>
        <p:spPr>
          <a:xfrm>
            <a:off x="675360" y="11520"/>
            <a:ext cx="7857720" cy="51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2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ixaDeTexto 2"/>
          <p:cNvSpPr/>
          <p:nvPr/>
        </p:nvSpPr>
        <p:spPr>
          <a:xfrm rot="7200">
            <a:off x="290520" y="1149840"/>
            <a:ext cx="618768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2000" cy="360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25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000" y="90000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1"/>
          <p:cNvSpPr/>
          <p:nvPr/>
        </p:nvSpPr>
        <p:spPr>
          <a:xfrm>
            <a:off x="291960" y="1090800"/>
            <a:ext cx="762696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Memória RAM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memória de acesso randômico (do inglês Random Access Memory, conhecido pela abreviatura RAM), também chamado de memória volátil de leitura e escrita, é uma memória temporária computacional de acesso rápido; ou seja, é um local de armazenamento de informações digitais usada pelo processador para armazenar informações temporariamente e que possui um acesso feito de forma aleatória e rápido. O termo acesso aleatório permite acessar qualquer informação armazenada em qualquer posição.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Imagem 97"/>
          <p:cNvPicPr/>
          <p:nvPr/>
        </p:nvPicPr>
        <p:blipFill>
          <a:blip r:embed="rId3"/>
          <a:stretch/>
        </p:blipFill>
        <p:spPr>
          <a:xfrm>
            <a:off x="6398640" y="-900000"/>
            <a:ext cx="2960640" cy="1932120"/>
          </a:xfrm>
          <a:prstGeom prst="rect">
            <a:avLst/>
          </a:prstGeom>
          <a:ln w="0">
            <a:noFill/>
          </a:ln>
        </p:spPr>
      </p:pic>
      <p:sp>
        <p:nvSpPr>
          <p:cNvPr id="99" name="Conector reto 98"/>
          <p:cNvSpPr/>
          <p:nvPr/>
        </p:nvSpPr>
        <p:spPr>
          <a:xfrm flipH="1">
            <a:off x="4778640" y="9000"/>
            <a:ext cx="1620000" cy="351000"/>
          </a:xfrm>
          <a:prstGeom prst="line">
            <a:avLst/>
          </a:prstGeom>
          <a:ln w="0">
            <a:solidFill>
              <a:srgbClr val="069A2E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4140000" y="360000"/>
            <a:ext cx="1619280" cy="60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0x01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0x02...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6"/>
          <p:cNvSpPr/>
          <p:nvPr/>
        </p:nvSpPr>
        <p:spPr>
          <a:xfrm>
            <a:off x="291960" y="1286640"/>
            <a:ext cx="636588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Imagem 4"/>
          <p:cNvPicPr/>
          <p:nvPr/>
        </p:nvPicPr>
        <p:blipFill>
          <a:blip r:embed="rId2"/>
          <a:srcRect b="20507"/>
          <a:stretch/>
        </p:blipFill>
        <p:spPr>
          <a:xfrm>
            <a:off x="8100360" y="900360"/>
            <a:ext cx="2143440" cy="3604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5A7D-CC2D-DEC8-4EEC-B54F7CBD0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4">
            <a:extLst>
              <a:ext uri="{FF2B5EF4-FFF2-40B4-BE49-F238E27FC236}">
                <a16:creationId xmlns:a16="http://schemas.microsoft.com/office/drawing/2014/main" id="{6F3F91F3-46FE-2A31-9968-3D47DF392813}"/>
              </a:ext>
            </a:extLst>
          </p:cNvPr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6">
            <a:extLst>
              <a:ext uri="{FF2B5EF4-FFF2-40B4-BE49-F238E27FC236}">
                <a16:creationId xmlns:a16="http://schemas.microsoft.com/office/drawing/2014/main" id="{0D68D94F-1DF1-7A86-CBFC-25E17F539038}"/>
              </a:ext>
            </a:extLst>
          </p:cNvPr>
          <p:cNvSpPr/>
          <p:nvPr/>
        </p:nvSpPr>
        <p:spPr>
          <a:xfrm>
            <a:off x="291960" y="1286640"/>
            <a:ext cx="63658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Variáveis são segmentações da memória atribuídas ao um nome e tipo de dado especifico.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Imagem 4">
            <a:extLst>
              <a:ext uri="{FF2B5EF4-FFF2-40B4-BE49-F238E27FC236}">
                <a16:creationId xmlns:a16="http://schemas.microsoft.com/office/drawing/2014/main" id="{7A74A447-70BE-28F7-4F1C-C56DBFB546F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360" y="900360"/>
            <a:ext cx="2143440" cy="360432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AA4181C4-3EE1-3D5C-C898-594A029AD35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038214" y="1889460"/>
            <a:ext cx="3036600" cy="30650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6084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ítulo 26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aixaDeTexto 7"/>
          <p:cNvSpPr/>
          <p:nvPr/>
        </p:nvSpPr>
        <p:spPr>
          <a:xfrm>
            <a:off x="291960" y="1286640"/>
            <a:ext cx="63658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107"/>
          <p:cNvPicPr/>
          <p:nvPr/>
        </p:nvPicPr>
        <p:blipFill>
          <a:blip r:embed="rId3"/>
          <a:stretch/>
        </p:blipFill>
        <p:spPr>
          <a:xfrm>
            <a:off x="3960000" y="2520000"/>
            <a:ext cx="3970080" cy="220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ítulo 27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m 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11" name="CaixaDeTexto 8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List (list)                       x = [1, 2, 3]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Dictionary (dict)           x = { ‘nome’: ‘Maria’, idade: 25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Set                               x = { 7,8,9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ítulo 3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9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C9211E"/>
                </a:solidFill>
                <a:latin typeface="Arial"/>
                <a:ea typeface="Calibri"/>
              </a:rPr>
              <a:t>List (list)                       x = [1, 2, 3]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Dictionary (dict)           x = { ‘nome’: ‘Maria’, idade: 25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Set                               x = { 7,8,9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114"/>
          <p:cNvPicPr/>
          <p:nvPr/>
        </p:nvPicPr>
        <p:blipFill>
          <a:blip r:embed="rId3"/>
          <a:stretch/>
        </p:blipFill>
        <p:spPr>
          <a:xfrm>
            <a:off x="2340000" y="180000"/>
            <a:ext cx="6684840" cy="341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36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18" name="CaixaDeTexto 15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List (list)                       x = [1, 2, 3]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C9211E"/>
                </a:solidFill>
                <a:latin typeface="Arial"/>
                <a:ea typeface="Calibri"/>
              </a:rPr>
              <a:t>Dictionary (dict)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         x = { ‘nome’: ‘Maria’, idade: 25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Set                               x = { 7,8,9 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Imagem 118"/>
          <p:cNvPicPr/>
          <p:nvPr/>
        </p:nvPicPr>
        <p:blipFill>
          <a:blip r:embed="rId3"/>
          <a:stretch/>
        </p:blipFill>
        <p:spPr>
          <a:xfrm>
            <a:off x="2160000" y="180000"/>
            <a:ext cx="6839640" cy="304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4024</TotalTime>
  <Words>848</Words>
  <Application>Microsoft Office PowerPoint</Application>
  <PresentationFormat>Apresentação na tela (16:9)</PresentationFormat>
  <Paragraphs>115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55</cp:revision>
  <dcterms:modified xsi:type="dcterms:W3CDTF">2025-04-02T22:31:04Z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9</vt:i4>
  </property>
</Properties>
</file>