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30"/>
  </p:notesMasterIdLst>
  <p:sldIdLst>
    <p:sldId id="256" r:id="rId3"/>
    <p:sldId id="257" r:id="rId4"/>
    <p:sldId id="269" r:id="rId5"/>
    <p:sldId id="270" r:id="rId6"/>
    <p:sldId id="272" r:id="rId7"/>
    <p:sldId id="271" r:id="rId8"/>
    <p:sldId id="288" r:id="rId9"/>
    <p:sldId id="273" r:id="rId10"/>
    <p:sldId id="287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58" r:id="rId25"/>
    <p:sldId id="259" r:id="rId26"/>
    <p:sldId id="267" r:id="rId27"/>
    <p:sldId id="268" r:id="rId28"/>
    <p:sldId id="260" r:id="rId29"/>
  </p:sldIdLst>
  <p:sldSz cx="9144000" cy="5143500" type="screen16x9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15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13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Click to edit the notes format</a:t>
            </a:r>
          </a:p>
        </p:txBody>
      </p:sp>
      <p:sp>
        <p:nvSpPr>
          <p:cNvPr id="8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&lt;header&gt;</a:t>
            </a:r>
          </a:p>
        </p:txBody>
      </p:sp>
      <p:sp>
        <p:nvSpPr>
          <p:cNvPr id="83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84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85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3DBC3088-E123-44D0-B5BB-28B156821A57}" type="slidenum"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3120" y="1336680"/>
            <a:ext cx="6408720" cy="3603600"/>
          </a:xfrm>
          <a:prstGeom prst="rect">
            <a:avLst/>
          </a:prstGeom>
          <a:ln w="0">
            <a:noFill/>
          </a:ln>
        </p:spPr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4040" cy="42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sldNum" idx="7"/>
          </p:nvPr>
        </p:nvSpPr>
        <p:spPr>
          <a:xfrm>
            <a:off x="4281480" y="10155240"/>
            <a:ext cx="3272400" cy="532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B07A173-A4F9-4B22-B279-F935EFA09634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7C9A332-5880-4E9D-89D6-E4A715B7B165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B6E8322-DAEA-45FB-8762-683786860A60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FD5EA64-F9A5-4A1B-99BD-2D7EA798501D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FE1E8FF-D279-4AF8-8647-D8935E6CF77A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1F345C4-9704-467A-AC68-1703D38B2703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E700C77-AC8C-49AB-B2C1-887941E7932D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381ECA0-5E8B-49EE-B51B-F7A7D83E2A19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E4DD93B-70AD-4356-B35B-0935D908DDB2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EBAF31C-7DCF-47FA-A2B3-77BBF502D950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BB8EB22-DCBC-42B0-B631-6B8586604D06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7E45C96-DC77-4949-9346-177FEDA753F7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A3F744C-BDA0-4EC4-A571-41F1D54DD6B6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1;p20"/>
          <p:cNvSpPr/>
          <p:nvPr/>
        </p:nvSpPr>
        <p:spPr>
          <a:xfrm>
            <a:off x="7456680" y="1361520"/>
            <a:ext cx="1406160" cy="1204920"/>
          </a:xfrm>
          <a:custGeom>
            <a:avLst/>
            <a:gdLst>
              <a:gd name="textAreaLeft" fmla="*/ 0 w 1406160"/>
              <a:gd name="textAreaRight" fmla="*/ 1411560 w 1406160"/>
              <a:gd name="textAreaTop" fmla="*/ 0 h 1204920"/>
              <a:gd name="textAreaBottom" fmla="*/ 1210320 h 1204920"/>
            </a:gdLst>
            <a:ahLst/>
            <a:cxnLst/>
            <a:rect l="textAreaLeft" t="textAreaTop" r="textAreaRight" b="textAreaBottom"/>
            <a:pathLst>
              <a:path w="50808" h="43566">
                <a:moveTo>
                  <a:pt x="28976" y="9167"/>
                </a:moveTo>
                <a:cubicBezTo>
                  <a:pt x="29001" y="9167"/>
                  <a:pt x="29026" y="9167"/>
                  <a:pt x="29051" y="9167"/>
                </a:cubicBezTo>
                <a:cubicBezTo>
                  <a:pt x="36040" y="9167"/>
                  <a:pt x="41692" y="14819"/>
                  <a:pt x="41692" y="21808"/>
                </a:cubicBezTo>
                <a:cubicBezTo>
                  <a:pt x="41692" y="29418"/>
                  <a:pt x="35428" y="34466"/>
                  <a:pt x="28911" y="34466"/>
                </a:cubicBezTo>
                <a:cubicBezTo>
                  <a:pt x="25799" y="34466"/>
                  <a:pt x="22629" y="33315"/>
                  <a:pt x="20056" y="30742"/>
                </a:cubicBezTo>
                <a:cubicBezTo>
                  <a:pt x="12112" y="22798"/>
                  <a:pt x="17722" y="9167"/>
                  <a:pt x="28976" y="9167"/>
                </a:cubicBezTo>
                <a:close/>
                <a:moveTo>
                  <a:pt x="28920" y="1"/>
                </a:moveTo>
                <a:cubicBezTo>
                  <a:pt x="23573" y="1"/>
                  <a:pt x="18118" y="1989"/>
                  <a:pt x="13675" y="6432"/>
                </a:cubicBezTo>
                <a:cubicBezTo>
                  <a:pt x="1" y="20107"/>
                  <a:pt x="9664" y="43505"/>
                  <a:pt x="29051" y="43566"/>
                </a:cubicBezTo>
                <a:cubicBezTo>
                  <a:pt x="41084" y="43505"/>
                  <a:pt x="50808" y="33781"/>
                  <a:pt x="50808" y="21808"/>
                </a:cubicBezTo>
                <a:cubicBezTo>
                  <a:pt x="50808" y="8693"/>
                  <a:pt x="40100" y="1"/>
                  <a:pt x="28920" y="1"/>
                </a:cubicBezTo>
                <a:close/>
              </a:path>
            </a:pathLst>
          </a:custGeom>
          <a:solidFill>
            <a:srgbClr val="FF546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pt-BR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ftr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pt-BR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ldNum" idx="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pt-BR" sz="1400" b="0" strike="noStrike" spc="-1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029875AE-5D6F-42FD-9AE2-B72AED4F28B7}" type="slidenum">
              <a:rPr lang="pt-BR" sz="1400" b="0" strike="noStrike" spc="-1">
                <a:solidFill>
                  <a:srgbClr val="000000"/>
                </a:solidFill>
                <a:latin typeface="Arial"/>
                <a:ea typeface="Arial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 idx="3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42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900000" y="565560"/>
            <a:ext cx="8071200" cy="176976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2000" b="1" strike="noStrike" spc="-1">
                <a:solidFill>
                  <a:schemeClr val="dk1"/>
                </a:solidFill>
                <a:latin typeface="Trebuchet MS"/>
                <a:ea typeface="Overpass"/>
              </a:rPr>
              <a:t>Técnico em Informática </a:t>
            </a:r>
            <a:r>
              <a:rPr lang="pt-BR" sz="2000" b="1" strike="noStrike" spc="-1">
                <a:solidFill>
                  <a:srgbClr val="FFDE59"/>
                </a:solidFill>
                <a:latin typeface="Trebuchet MS"/>
                <a:ea typeface="Overpass"/>
              </a:rPr>
              <a:t>UC13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5115960" y="4136760"/>
            <a:ext cx="4888440" cy="89820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marL="228600" indent="0">
              <a:lnSpc>
                <a:spcPct val="115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600" b="0" strike="noStrike" spc="-1">
                <a:solidFill>
                  <a:schemeClr val="dk2"/>
                </a:solidFill>
                <a:latin typeface="Trebuchet MS"/>
                <a:ea typeface="Overpass"/>
              </a:rPr>
              <a:t>Prof. Daniel Mesquita </a:t>
            </a:r>
            <a:r>
              <a:rPr lang="pt-BR" sz="1200" b="0" strike="noStrike" spc="-1">
                <a:solidFill>
                  <a:schemeClr val="dk2"/>
                </a:solidFill>
                <a:latin typeface="Overpass"/>
                <a:ea typeface="Overpass"/>
              </a:rPr>
              <a:t>        </a:t>
            </a:r>
            <a:r>
              <a:rPr lang="pt-BR" sz="1200" b="0" u="sng" strike="noStrike" spc="-1">
                <a:solidFill>
                  <a:schemeClr val="hlink"/>
                </a:solidFill>
                <a:uFillTx/>
                <a:latin typeface="Overpass"/>
                <a:ea typeface="Overpass"/>
              </a:rPr>
              <a:t>danielme17@gmail.com</a:t>
            </a:r>
            <a:endParaRPr lang="pt-BR" sz="12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8" name="Google Shape;127;p1"/>
          <p:cNvCxnSpPr/>
          <p:nvPr/>
        </p:nvCxnSpPr>
        <p:spPr>
          <a:xfrm>
            <a:off x="1988280" y="-968400"/>
            <a:ext cx="5400" cy="1584720"/>
          </a:xfrm>
          <a:prstGeom prst="straightConnector1">
            <a:avLst/>
          </a:prstGeom>
          <a:ln w="28575">
            <a:solidFill>
              <a:srgbClr val="F8931D"/>
            </a:solidFill>
            <a:round/>
          </a:ln>
        </p:spPr>
      </p:cxnSp>
      <p:sp>
        <p:nvSpPr>
          <p:cNvPr id="89" name="Google Shape;129;p1"/>
          <p:cNvSpPr/>
          <p:nvPr/>
        </p:nvSpPr>
        <p:spPr>
          <a:xfrm>
            <a:off x="5220000" y="1118520"/>
            <a:ext cx="1869840" cy="343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000" b="1" strike="noStrike" spc="-1">
                <a:solidFill>
                  <a:schemeClr val="dk1"/>
                </a:solidFill>
                <a:latin typeface="Trebuchet MS"/>
                <a:ea typeface="Overpass"/>
              </a:rPr>
              <a:t>AULA 14</a:t>
            </a:r>
            <a:br>
              <a:rPr sz="2000"/>
            </a:b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Google Shape;129;p 2"/>
          <p:cNvSpPr/>
          <p:nvPr/>
        </p:nvSpPr>
        <p:spPr>
          <a:xfrm>
            <a:off x="1080000" y="1599480"/>
            <a:ext cx="4852080" cy="343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000" b="1" strike="noStrike" spc="-1">
                <a:solidFill>
                  <a:schemeClr val="dk1"/>
                </a:solidFill>
                <a:latin typeface="Comic Relief"/>
                <a:ea typeface="DejaVu Sans"/>
              </a:rPr>
              <a:t>Frase do dia:</a:t>
            </a:r>
            <a:br>
              <a:rPr sz="2000"/>
            </a:b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Retângulo 84"/>
          <p:cNvSpPr/>
          <p:nvPr/>
        </p:nvSpPr>
        <p:spPr>
          <a:xfrm>
            <a:off x="770040" y="2231280"/>
            <a:ext cx="5644080" cy="2294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Código é como a vida: quanto mais você entende os problemas, mais elegante fica a solução.</a:t>
            </a: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Hoje, codifique como se não houvesse Ctrl+Z: confie no processo e no seu stack overflow interno.</a:t>
            </a: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A9A728-E588-8DD1-267E-4ADCF25BBA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ítulo 23">
            <a:extLst>
              <a:ext uri="{FF2B5EF4-FFF2-40B4-BE49-F238E27FC236}">
                <a16:creationId xmlns:a16="http://schemas.microsoft.com/office/drawing/2014/main" id="{007FF11F-55D9-DFCE-4ECD-306086A83E67}"/>
              </a:ext>
            </a:extLst>
          </p:cNvPr>
          <p:cNvSpPr/>
          <p:nvPr/>
        </p:nvSpPr>
        <p:spPr>
          <a:xfrm>
            <a:off x="291960" y="189000"/>
            <a:ext cx="7479000" cy="89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pc="-1" dirty="0">
                <a:solidFill>
                  <a:srgbClr val="002060"/>
                </a:solidFill>
                <a:latin typeface="Overpass"/>
              </a:rPr>
              <a:t>Perguntas</a:t>
            </a:r>
            <a:endParaRPr lang="pt-BR" sz="5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6" name="Imagem 29">
            <a:extLst>
              <a:ext uri="{FF2B5EF4-FFF2-40B4-BE49-F238E27FC236}">
                <a16:creationId xmlns:a16="http://schemas.microsoft.com/office/drawing/2014/main" id="{8AD7D3CE-ED0B-F030-F336-498446CA2580}"/>
              </a:ext>
            </a:extLst>
          </p:cNvPr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280" cy="3602160"/>
          </a:xfrm>
          <a:prstGeom prst="rect">
            <a:avLst/>
          </a:prstGeom>
          <a:ln w="0">
            <a:noFill/>
          </a:ln>
        </p:spPr>
      </p:pic>
      <p:sp>
        <p:nvSpPr>
          <p:cNvPr id="177" name="CaixaDeTexto 23">
            <a:extLst>
              <a:ext uri="{FF2B5EF4-FFF2-40B4-BE49-F238E27FC236}">
                <a16:creationId xmlns:a16="http://schemas.microsoft.com/office/drawing/2014/main" id="{327A1767-E6FA-568D-04EC-D23BBC80B7C4}"/>
              </a:ext>
            </a:extLst>
          </p:cNvPr>
          <p:cNvSpPr/>
          <p:nvPr/>
        </p:nvSpPr>
        <p:spPr>
          <a:xfrm>
            <a:off x="291960" y="1113480"/>
            <a:ext cx="7692480" cy="197511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Explique esse trecho: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99C80C2-CCDA-0F08-A127-4D433DBDA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30" y="1635221"/>
            <a:ext cx="3172268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090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7B764F-4E29-B559-703C-89293B60C1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ítulo 23">
            <a:extLst>
              <a:ext uri="{FF2B5EF4-FFF2-40B4-BE49-F238E27FC236}">
                <a16:creationId xmlns:a16="http://schemas.microsoft.com/office/drawing/2014/main" id="{1420295F-E920-03A3-C5B6-993087FAA8A7}"/>
              </a:ext>
            </a:extLst>
          </p:cNvPr>
          <p:cNvSpPr/>
          <p:nvPr/>
        </p:nvSpPr>
        <p:spPr>
          <a:xfrm>
            <a:off x="291960" y="189000"/>
            <a:ext cx="7479000" cy="89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pc="-1" dirty="0">
                <a:solidFill>
                  <a:srgbClr val="002060"/>
                </a:solidFill>
                <a:latin typeface="Overpass"/>
              </a:rPr>
              <a:t>Perguntas</a:t>
            </a:r>
            <a:endParaRPr lang="pt-BR" sz="5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6" name="Imagem 29">
            <a:extLst>
              <a:ext uri="{FF2B5EF4-FFF2-40B4-BE49-F238E27FC236}">
                <a16:creationId xmlns:a16="http://schemas.microsoft.com/office/drawing/2014/main" id="{D98C8D5D-9E42-D405-7877-2AFA1681E17C}"/>
              </a:ext>
            </a:extLst>
          </p:cNvPr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280" cy="3602160"/>
          </a:xfrm>
          <a:prstGeom prst="rect">
            <a:avLst/>
          </a:prstGeom>
          <a:ln w="0">
            <a:noFill/>
          </a:ln>
        </p:spPr>
      </p:pic>
      <p:sp>
        <p:nvSpPr>
          <p:cNvPr id="177" name="CaixaDeTexto 23">
            <a:extLst>
              <a:ext uri="{FF2B5EF4-FFF2-40B4-BE49-F238E27FC236}">
                <a16:creationId xmlns:a16="http://schemas.microsoft.com/office/drawing/2014/main" id="{4C58DCC6-6CD0-914B-FD5B-6D3A5E71006D}"/>
              </a:ext>
            </a:extLst>
          </p:cNvPr>
          <p:cNvSpPr/>
          <p:nvPr/>
        </p:nvSpPr>
        <p:spPr>
          <a:xfrm>
            <a:off x="291960" y="1113480"/>
            <a:ext cx="7692480" cy="197511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Explique esse trecho: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8EA8EA9-0B5D-2B2D-2A7F-128130150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011" y="1829535"/>
            <a:ext cx="3162741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982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A653F-FCCD-403E-2E63-DB96FBF697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ítulo 23">
            <a:extLst>
              <a:ext uri="{FF2B5EF4-FFF2-40B4-BE49-F238E27FC236}">
                <a16:creationId xmlns:a16="http://schemas.microsoft.com/office/drawing/2014/main" id="{387D9F76-C572-05D5-51FB-4BBDED580488}"/>
              </a:ext>
            </a:extLst>
          </p:cNvPr>
          <p:cNvSpPr/>
          <p:nvPr/>
        </p:nvSpPr>
        <p:spPr>
          <a:xfrm>
            <a:off x="291960" y="189000"/>
            <a:ext cx="7479000" cy="89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pc="-1" dirty="0">
                <a:solidFill>
                  <a:srgbClr val="002060"/>
                </a:solidFill>
                <a:latin typeface="Overpass"/>
              </a:rPr>
              <a:t>Perguntas</a:t>
            </a:r>
            <a:endParaRPr lang="pt-BR" sz="5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6" name="Imagem 29">
            <a:extLst>
              <a:ext uri="{FF2B5EF4-FFF2-40B4-BE49-F238E27FC236}">
                <a16:creationId xmlns:a16="http://schemas.microsoft.com/office/drawing/2014/main" id="{DEB05396-DDF8-EE9F-FCA8-D458E545863A}"/>
              </a:ext>
            </a:extLst>
          </p:cNvPr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280" cy="3602160"/>
          </a:xfrm>
          <a:prstGeom prst="rect">
            <a:avLst/>
          </a:prstGeom>
          <a:ln w="0">
            <a:noFill/>
          </a:ln>
        </p:spPr>
      </p:pic>
      <p:sp>
        <p:nvSpPr>
          <p:cNvPr id="177" name="CaixaDeTexto 23">
            <a:extLst>
              <a:ext uri="{FF2B5EF4-FFF2-40B4-BE49-F238E27FC236}">
                <a16:creationId xmlns:a16="http://schemas.microsoft.com/office/drawing/2014/main" id="{BC87FED9-E72A-0D59-6CC6-8312F512F12E}"/>
              </a:ext>
            </a:extLst>
          </p:cNvPr>
          <p:cNvSpPr/>
          <p:nvPr/>
        </p:nvSpPr>
        <p:spPr>
          <a:xfrm>
            <a:off x="291960" y="1113480"/>
            <a:ext cx="7692480" cy="197511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Explique esse trecho: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D2A0CC8-EF01-8272-4E68-7EBA4B527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823" y="1609209"/>
            <a:ext cx="3486637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830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2604E4-9E63-C453-F422-6B5274B7D7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ítulo 23">
            <a:extLst>
              <a:ext uri="{FF2B5EF4-FFF2-40B4-BE49-F238E27FC236}">
                <a16:creationId xmlns:a16="http://schemas.microsoft.com/office/drawing/2014/main" id="{D6631F44-8F12-74D7-C9FC-2ECE73DB6F68}"/>
              </a:ext>
            </a:extLst>
          </p:cNvPr>
          <p:cNvSpPr/>
          <p:nvPr/>
        </p:nvSpPr>
        <p:spPr>
          <a:xfrm>
            <a:off x="291960" y="189000"/>
            <a:ext cx="7479000" cy="89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pc="-1" dirty="0">
                <a:solidFill>
                  <a:srgbClr val="002060"/>
                </a:solidFill>
                <a:latin typeface="Overpass"/>
              </a:rPr>
              <a:t>Perguntas</a:t>
            </a:r>
            <a:endParaRPr lang="pt-BR" sz="5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6" name="Imagem 29">
            <a:extLst>
              <a:ext uri="{FF2B5EF4-FFF2-40B4-BE49-F238E27FC236}">
                <a16:creationId xmlns:a16="http://schemas.microsoft.com/office/drawing/2014/main" id="{36431155-438D-4BF9-B870-EB9A67EB1EE6}"/>
              </a:ext>
            </a:extLst>
          </p:cNvPr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280" cy="3602160"/>
          </a:xfrm>
          <a:prstGeom prst="rect">
            <a:avLst/>
          </a:prstGeom>
          <a:ln w="0">
            <a:noFill/>
          </a:ln>
        </p:spPr>
      </p:pic>
      <p:sp>
        <p:nvSpPr>
          <p:cNvPr id="177" name="CaixaDeTexto 23">
            <a:extLst>
              <a:ext uri="{FF2B5EF4-FFF2-40B4-BE49-F238E27FC236}">
                <a16:creationId xmlns:a16="http://schemas.microsoft.com/office/drawing/2014/main" id="{4CF2A327-40CF-C1D3-E38B-27C33081853F}"/>
              </a:ext>
            </a:extLst>
          </p:cNvPr>
          <p:cNvSpPr/>
          <p:nvPr/>
        </p:nvSpPr>
        <p:spPr>
          <a:xfrm>
            <a:off x="291960" y="1113480"/>
            <a:ext cx="7692480" cy="197511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Explique esse trecho: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D69B3D8-DB5F-E86F-0AED-060F68A33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49" y="1667588"/>
            <a:ext cx="2657846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327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764F04-E6C9-4A92-E013-F9E72355E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ítulo 23">
            <a:extLst>
              <a:ext uri="{FF2B5EF4-FFF2-40B4-BE49-F238E27FC236}">
                <a16:creationId xmlns:a16="http://schemas.microsoft.com/office/drawing/2014/main" id="{428CA225-CE1F-A779-AA49-DBD5C294AA04}"/>
              </a:ext>
            </a:extLst>
          </p:cNvPr>
          <p:cNvSpPr/>
          <p:nvPr/>
        </p:nvSpPr>
        <p:spPr>
          <a:xfrm>
            <a:off x="291960" y="189000"/>
            <a:ext cx="7479000" cy="89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pc="-1" dirty="0">
                <a:solidFill>
                  <a:srgbClr val="002060"/>
                </a:solidFill>
                <a:latin typeface="Overpass"/>
              </a:rPr>
              <a:t>Perguntas</a:t>
            </a:r>
            <a:endParaRPr lang="pt-BR" sz="5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6" name="Imagem 29">
            <a:extLst>
              <a:ext uri="{FF2B5EF4-FFF2-40B4-BE49-F238E27FC236}">
                <a16:creationId xmlns:a16="http://schemas.microsoft.com/office/drawing/2014/main" id="{C0C527D3-ED21-E0DA-AE7B-6D901CAF58AF}"/>
              </a:ext>
            </a:extLst>
          </p:cNvPr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280" cy="3602160"/>
          </a:xfrm>
          <a:prstGeom prst="rect">
            <a:avLst/>
          </a:prstGeom>
          <a:ln w="0">
            <a:noFill/>
          </a:ln>
        </p:spPr>
      </p:pic>
      <p:sp>
        <p:nvSpPr>
          <p:cNvPr id="177" name="CaixaDeTexto 23">
            <a:extLst>
              <a:ext uri="{FF2B5EF4-FFF2-40B4-BE49-F238E27FC236}">
                <a16:creationId xmlns:a16="http://schemas.microsoft.com/office/drawing/2014/main" id="{EF282BE3-BD61-64F1-2B7D-844A5EF0ACC8}"/>
              </a:ext>
            </a:extLst>
          </p:cNvPr>
          <p:cNvSpPr/>
          <p:nvPr/>
        </p:nvSpPr>
        <p:spPr>
          <a:xfrm>
            <a:off x="291960" y="1113480"/>
            <a:ext cx="7692480" cy="197511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O que faz continue em um loop?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A194B64-7047-3A1A-7C74-CA70F0132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901" y="1670695"/>
            <a:ext cx="2800741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503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E425D-FAC8-E767-CA63-CE579D6DCD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ítulo 23">
            <a:extLst>
              <a:ext uri="{FF2B5EF4-FFF2-40B4-BE49-F238E27FC236}">
                <a16:creationId xmlns:a16="http://schemas.microsoft.com/office/drawing/2014/main" id="{7C27F014-36E6-A307-DC58-9BE9EF6DB6D0}"/>
              </a:ext>
            </a:extLst>
          </p:cNvPr>
          <p:cNvSpPr/>
          <p:nvPr/>
        </p:nvSpPr>
        <p:spPr>
          <a:xfrm>
            <a:off x="291960" y="189000"/>
            <a:ext cx="7479000" cy="89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pc="-1" dirty="0">
                <a:solidFill>
                  <a:srgbClr val="002060"/>
                </a:solidFill>
                <a:latin typeface="Overpass"/>
              </a:rPr>
              <a:t>Perguntas</a:t>
            </a:r>
            <a:endParaRPr lang="pt-BR" sz="5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6" name="Imagem 29">
            <a:extLst>
              <a:ext uri="{FF2B5EF4-FFF2-40B4-BE49-F238E27FC236}">
                <a16:creationId xmlns:a16="http://schemas.microsoft.com/office/drawing/2014/main" id="{66A9C68F-3599-E1F4-A665-609190D501D9}"/>
              </a:ext>
            </a:extLst>
          </p:cNvPr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280" cy="3602160"/>
          </a:xfrm>
          <a:prstGeom prst="rect">
            <a:avLst/>
          </a:prstGeom>
          <a:ln w="0">
            <a:noFill/>
          </a:ln>
        </p:spPr>
      </p:pic>
      <p:sp>
        <p:nvSpPr>
          <p:cNvPr id="177" name="CaixaDeTexto 23">
            <a:extLst>
              <a:ext uri="{FF2B5EF4-FFF2-40B4-BE49-F238E27FC236}">
                <a16:creationId xmlns:a16="http://schemas.microsoft.com/office/drawing/2014/main" id="{ECB76432-1CE6-1027-AB9D-9546B37DD0FC}"/>
              </a:ext>
            </a:extLst>
          </p:cNvPr>
          <p:cNvSpPr/>
          <p:nvPr/>
        </p:nvSpPr>
        <p:spPr>
          <a:xfrm>
            <a:off x="291960" y="1113480"/>
            <a:ext cx="7692480" cy="165656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O que faz break em um loop?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339CA35-B0E2-37B8-2537-EDFA9D66E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535" y="1633752"/>
            <a:ext cx="3105583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766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1635FF-7C0D-C80A-262E-3F35BA6451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ítulo 23">
            <a:extLst>
              <a:ext uri="{FF2B5EF4-FFF2-40B4-BE49-F238E27FC236}">
                <a16:creationId xmlns:a16="http://schemas.microsoft.com/office/drawing/2014/main" id="{E5342800-EF92-34AE-72DE-0E3CD7D9D004}"/>
              </a:ext>
            </a:extLst>
          </p:cNvPr>
          <p:cNvSpPr/>
          <p:nvPr/>
        </p:nvSpPr>
        <p:spPr>
          <a:xfrm>
            <a:off x="291960" y="189000"/>
            <a:ext cx="7479000" cy="89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pc="-1" dirty="0">
                <a:solidFill>
                  <a:srgbClr val="002060"/>
                </a:solidFill>
                <a:latin typeface="Overpass"/>
              </a:rPr>
              <a:t>Perguntas</a:t>
            </a:r>
            <a:endParaRPr lang="pt-BR" sz="5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6" name="Imagem 29">
            <a:extLst>
              <a:ext uri="{FF2B5EF4-FFF2-40B4-BE49-F238E27FC236}">
                <a16:creationId xmlns:a16="http://schemas.microsoft.com/office/drawing/2014/main" id="{CE87C641-7DF3-5753-A32A-98DBCE3BD98A}"/>
              </a:ext>
            </a:extLst>
          </p:cNvPr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280" cy="3602160"/>
          </a:xfrm>
          <a:prstGeom prst="rect">
            <a:avLst/>
          </a:prstGeom>
          <a:ln w="0">
            <a:noFill/>
          </a:ln>
        </p:spPr>
      </p:pic>
      <p:sp>
        <p:nvSpPr>
          <p:cNvPr id="177" name="CaixaDeTexto 23">
            <a:extLst>
              <a:ext uri="{FF2B5EF4-FFF2-40B4-BE49-F238E27FC236}">
                <a16:creationId xmlns:a16="http://schemas.microsoft.com/office/drawing/2014/main" id="{6BC3C8CA-FA5D-8957-7DBC-3815481D53D3}"/>
              </a:ext>
            </a:extLst>
          </p:cNvPr>
          <p:cNvSpPr/>
          <p:nvPr/>
        </p:nvSpPr>
        <p:spPr>
          <a:xfrm>
            <a:off x="291960" y="1113480"/>
            <a:ext cx="7692480" cy="165656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O que é um loop infinito?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7101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407A3-3AAF-BB42-5541-CC482766B3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ítulo 23">
            <a:extLst>
              <a:ext uri="{FF2B5EF4-FFF2-40B4-BE49-F238E27FC236}">
                <a16:creationId xmlns:a16="http://schemas.microsoft.com/office/drawing/2014/main" id="{AC5CA27A-56F1-ADE0-5C51-A028FC9CC392}"/>
              </a:ext>
            </a:extLst>
          </p:cNvPr>
          <p:cNvSpPr/>
          <p:nvPr/>
        </p:nvSpPr>
        <p:spPr>
          <a:xfrm>
            <a:off x="291960" y="189000"/>
            <a:ext cx="7479000" cy="89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pc="-1" dirty="0">
                <a:solidFill>
                  <a:srgbClr val="002060"/>
                </a:solidFill>
                <a:latin typeface="Overpass"/>
              </a:rPr>
              <a:t>Perguntas</a:t>
            </a:r>
            <a:endParaRPr lang="pt-BR" sz="5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6" name="Imagem 29">
            <a:extLst>
              <a:ext uri="{FF2B5EF4-FFF2-40B4-BE49-F238E27FC236}">
                <a16:creationId xmlns:a16="http://schemas.microsoft.com/office/drawing/2014/main" id="{8BC1E789-0D24-EDD5-B6C5-FB07DDEAC80B}"/>
              </a:ext>
            </a:extLst>
          </p:cNvPr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280" cy="3602160"/>
          </a:xfrm>
          <a:prstGeom prst="rect">
            <a:avLst/>
          </a:prstGeom>
          <a:ln w="0">
            <a:noFill/>
          </a:ln>
        </p:spPr>
      </p:pic>
      <p:sp>
        <p:nvSpPr>
          <p:cNvPr id="177" name="CaixaDeTexto 23">
            <a:extLst>
              <a:ext uri="{FF2B5EF4-FFF2-40B4-BE49-F238E27FC236}">
                <a16:creationId xmlns:a16="http://schemas.microsoft.com/office/drawing/2014/main" id="{9936B82F-4811-6C3C-7D23-6BDDD6CCE354}"/>
              </a:ext>
            </a:extLst>
          </p:cNvPr>
          <p:cNvSpPr/>
          <p:nvPr/>
        </p:nvSpPr>
        <p:spPr>
          <a:xfrm>
            <a:off x="291960" y="1113480"/>
            <a:ext cx="7692480" cy="197511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Explique esse trecho: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E5CF0D7-AFA3-8B1D-B48C-CC6928C1F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484" y="1681950"/>
            <a:ext cx="2800741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46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ABC0AB-36CE-6155-0DD4-AF8F6ACAB1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ítulo 23">
            <a:extLst>
              <a:ext uri="{FF2B5EF4-FFF2-40B4-BE49-F238E27FC236}">
                <a16:creationId xmlns:a16="http://schemas.microsoft.com/office/drawing/2014/main" id="{E1F5DB3B-E478-FDC2-B528-CFC52FACE64B}"/>
              </a:ext>
            </a:extLst>
          </p:cNvPr>
          <p:cNvSpPr/>
          <p:nvPr/>
        </p:nvSpPr>
        <p:spPr>
          <a:xfrm>
            <a:off x="291960" y="189000"/>
            <a:ext cx="7479000" cy="89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pc="-1" dirty="0">
                <a:solidFill>
                  <a:srgbClr val="002060"/>
                </a:solidFill>
                <a:latin typeface="Overpass"/>
              </a:rPr>
              <a:t>Perguntas</a:t>
            </a:r>
            <a:endParaRPr lang="pt-BR" sz="5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6" name="Imagem 29">
            <a:extLst>
              <a:ext uri="{FF2B5EF4-FFF2-40B4-BE49-F238E27FC236}">
                <a16:creationId xmlns:a16="http://schemas.microsoft.com/office/drawing/2014/main" id="{E770E14F-A81F-1C5A-5B87-540C4BF3519C}"/>
              </a:ext>
            </a:extLst>
          </p:cNvPr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280" cy="3602160"/>
          </a:xfrm>
          <a:prstGeom prst="rect">
            <a:avLst/>
          </a:prstGeom>
          <a:ln w="0">
            <a:noFill/>
          </a:ln>
        </p:spPr>
      </p:pic>
      <p:sp>
        <p:nvSpPr>
          <p:cNvPr id="177" name="CaixaDeTexto 23">
            <a:extLst>
              <a:ext uri="{FF2B5EF4-FFF2-40B4-BE49-F238E27FC236}">
                <a16:creationId xmlns:a16="http://schemas.microsoft.com/office/drawing/2014/main" id="{9DC97F9E-D91C-04F5-8817-4188E4AB9929}"/>
              </a:ext>
            </a:extLst>
          </p:cNvPr>
          <p:cNvSpPr/>
          <p:nvPr/>
        </p:nvSpPr>
        <p:spPr>
          <a:xfrm>
            <a:off x="291960" y="1113480"/>
            <a:ext cx="7692480" cy="165656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O que faz </a:t>
            </a: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return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 em uma função?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8419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194DAD-0F3C-98AE-445C-DA36794AD8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ítulo 23">
            <a:extLst>
              <a:ext uri="{FF2B5EF4-FFF2-40B4-BE49-F238E27FC236}">
                <a16:creationId xmlns:a16="http://schemas.microsoft.com/office/drawing/2014/main" id="{D157CCEB-13C3-3158-9A51-79D571F94DAF}"/>
              </a:ext>
            </a:extLst>
          </p:cNvPr>
          <p:cNvSpPr/>
          <p:nvPr/>
        </p:nvSpPr>
        <p:spPr>
          <a:xfrm>
            <a:off x="291960" y="189000"/>
            <a:ext cx="7479000" cy="89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pc="-1" dirty="0">
                <a:solidFill>
                  <a:srgbClr val="002060"/>
                </a:solidFill>
                <a:latin typeface="Overpass"/>
              </a:rPr>
              <a:t>Perguntas</a:t>
            </a:r>
            <a:endParaRPr lang="pt-BR" sz="5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6" name="Imagem 29">
            <a:extLst>
              <a:ext uri="{FF2B5EF4-FFF2-40B4-BE49-F238E27FC236}">
                <a16:creationId xmlns:a16="http://schemas.microsoft.com/office/drawing/2014/main" id="{D2EFFB48-48EC-8ADB-DF93-94856D97C3B9}"/>
              </a:ext>
            </a:extLst>
          </p:cNvPr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280" cy="3602160"/>
          </a:xfrm>
          <a:prstGeom prst="rect">
            <a:avLst/>
          </a:prstGeom>
          <a:ln w="0">
            <a:noFill/>
          </a:ln>
        </p:spPr>
      </p:pic>
      <p:sp>
        <p:nvSpPr>
          <p:cNvPr id="177" name="CaixaDeTexto 23">
            <a:extLst>
              <a:ext uri="{FF2B5EF4-FFF2-40B4-BE49-F238E27FC236}">
                <a16:creationId xmlns:a16="http://schemas.microsoft.com/office/drawing/2014/main" id="{C938DEC0-329B-5F1D-A336-690F0A2DE6E3}"/>
              </a:ext>
            </a:extLst>
          </p:cNvPr>
          <p:cNvSpPr/>
          <p:nvPr/>
        </p:nvSpPr>
        <p:spPr>
          <a:xfrm>
            <a:off x="291960" y="1113480"/>
            <a:ext cx="7692480" cy="197511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Qual a saída desse código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4D8A119-5C07-0F76-9D0C-9AF08F691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42" y="1689344"/>
            <a:ext cx="2495898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222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ítulo 1"/>
          <p:cNvSpPr/>
          <p:nvPr/>
        </p:nvSpPr>
        <p:spPr>
          <a:xfrm>
            <a:off x="291960" y="32040"/>
            <a:ext cx="5587200" cy="89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3" name="Imagem 2"/>
          <p:cNvPicPr/>
          <p:nvPr/>
        </p:nvPicPr>
        <p:blipFill>
          <a:blip r:embed="rId2"/>
          <a:stretch/>
        </p:blipFill>
        <p:spPr>
          <a:xfrm rot="5400000">
            <a:off x="7714800" y="-111600"/>
            <a:ext cx="2973600" cy="3197520"/>
          </a:xfrm>
          <a:prstGeom prst="rect">
            <a:avLst/>
          </a:prstGeom>
          <a:ln w="0">
            <a:noFill/>
          </a:ln>
        </p:spPr>
      </p:pic>
      <p:sp>
        <p:nvSpPr>
          <p:cNvPr id="94" name="CaixaDeTexto 1"/>
          <p:cNvSpPr/>
          <p:nvPr/>
        </p:nvSpPr>
        <p:spPr>
          <a:xfrm>
            <a:off x="180000" y="900000"/>
            <a:ext cx="7419240" cy="166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Ativ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 01: 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Complete a classe Receita e crie um menu para utiliza-la mais facilmente, com as funções cadastrar, listar e mostrar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8B9943-46D2-552A-B02F-4E58214B8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ítulo 23">
            <a:extLst>
              <a:ext uri="{FF2B5EF4-FFF2-40B4-BE49-F238E27FC236}">
                <a16:creationId xmlns:a16="http://schemas.microsoft.com/office/drawing/2014/main" id="{4A7BB829-269C-9011-E342-4F1F3FFD89BB}"/>
              </a:ext>
            </a:extLst>
          </p:cNvPr>
          <p:cNvSpPr/>
          <p:nvPr/>
        </p:nvSpPr>
        <p:spPr>
          <a:xfrm>
            <a:off x="291960" y="189000"/>
            <a:ext cx="7479000" cy="89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pc="-1" dirty="0">
                <a:solidFill>
                  <a:srgbClr val="002060"/>
                </a:solidFill>
                <a:latin typeface="Overpass"/>
              </a:rPr>
              <a:t>Perguntas</a:t>
            </a:r>
            <a:endParaRPr lang="pt-BR" sz="5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6" name="Imagem 29">
            <a:extLst>
              <a:ext uri="{FF2B5EF4-FFF2-40B4-BE49-F238E27FC236}">
                <a16:creationId xmlns:a16="http://schemas.microsoft.com/office/drawing/2014/main" id="{3624E1A8-1B05-5557-84D2-AF43723D5151}"/>
              </a:ext>
            </a:extLst>
          </p:cNvPr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280" cy="3602160"/>
          </a:xfrm>
          <a:prstGeom prst="rect">
            <a:avLst/>
          </a:prstGeom>
          <a:ln w="0">
            <a:noFill/>
          </a:ln>
        </p:spPr>
      </p:pic>
      <p:sp>
        <p:nvSpPr>
          <p:cNvPr id="177" name="CaixaDeTexto 23">
            <a:extLst>
              <a:ext uri="{FF2B5EF4-FFF2-40B4-BE49-F238E27FC236}">
                <a16:creationId xmlns:a16="http://schemas.microsoft.com/office/drawing/2014/main" id="{3922A73F-29FA-83FB-2520-C868DD87849B}"/>
              </a:ext>
            </a:extLst>
          </p:cNvPr>
          <p:cNvSpPr/>
          <p:nvPr/>
        </p:nvSpPr>
        <p:spPr>
          <a:xfrm>
            <a:off x="291960" y="1113480"/>
            <a:ext cx="7692480" cy="165656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Como criar um dicionário?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95267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240DA1-5130-4930-EE85-728A18C54B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ítulo 23">
            <a:extLst>
              <a:ext uri="{FF2B5EF4-FFF2-40B4-BE49-F238E27FC236}">
                <a16:creationId xmlns:a16="http://schemas.microsoft.com/office/drawing/2014/main" id="{20A9282E-25BA-4A97-CFFD-FB7397FDBA16}"/>
              </a:ext>
            </a:extLst>
          </p:cNvPr>
          <p:cNvSpPr/>
          <p:nvPr/>
        </p:nvSpPr>
        <p:spPr>
          <a:xfrm>
            <a:off x="291960" y="189000"/>
            <a:ext cx="7479000" cy="89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pc="-1" dirty="0">
                <a:solidFill>
                  <a:srgbClr val="002060"/>
                </a:solidFill>
                <a:latin typeface="Overpass"/>
              </a:rPr>
              <a:t>Perguntas</a:t>
            </a:r>
            <a:endParaRPr lang="pt-BR" sz="5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6" name="Imagem 29">
            <a:extLst>
              <a:ext uri="{FF2B5EF4-FFF2-40B4-BE49-F238E27FC236}">
                <a16:creationId xmlns:a16="http://schemas.microsoft.com/office/drawing/2014/main" id="{1521CC20-F323-582E-DB19-5899E2F2CAB8}"/>
              </a:ext>
            </a:extLst>
          </p:cNvPr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280" cy="3602160"/>
          </a:xfrm>
          <a:prstGeom prst="rect">
            <a:avLst/>
          </a:prstGeom>
          <a:ln w="0">
            <a:noFill/>
          </a:ln>
        </p:spPr>
      </p:pic>
      <p:sp>
        <p:nvSpPr>
          <p:cNvPr id="177" name="CaixaDeTexto 23">
            <a:extLst>
              <a:ext uri="{FF2B5EF4-FFF2-40B4-BE49-F238E27FC236}">
                <a16:creationId xmlns:a16="http://schemas.microsoft.com/office/drawing/2014/main" id="{08B47954-E549-0E22-2C9F-D747957E750B}"/>
              </a:ext>
            </a:extLst>
          </p:cNvPr>
          <p:cNvSpPr/>
          <p:nvPr/>
        </p:nvSpPr>
        <p:spPr>
          <a:xfrm>
            <a:off x="291960" y="1113480"/>
            <a:ext cx="7692480" cy="165656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Como concatenar duas </a:t>
            </a: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strings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?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6292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35F2F4-63DF-CD86-374B-5B39AAB14E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ítulo 23">
            <a:extLst>
              <a:ext uri="{FF2B5EF4-FFF2-40B4-BE49-F238E27FC236}">
                <a16:creationId xmlns:a16="http://schemas.microsoft.com/office/drawing/2014/main" id="{D7B3F8DC-6D0C-651F-7CD9-B2D31DB9653A}"/>
              </a:ext>
            </a:extLst>
          </p:cNvPr>
          <p:cNvSpPr/>
          <p:nvPr/>
        </p:nvSpPr>
        <p:spPr>
          <a:xfrm>
            <a:off x="291960" y="189000"/>
            <a:ext cx="7479000" cy="89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pc="-1" dirty="0">
                <a:solidFill>
                  <a:srgbClr val="002060"/>
                </a:solidFill>
                <a:latin typeface="Overpass"/>
              </a:rPr>
              <a:t>Perguntas</a:t>
            </a:r>
            <a:endParaRPr lang="pt-BR" sz="5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6" name="Imagem 29">
            <a:extLst>
              <a:ext uri="{FF2B5EF4-FFF2-40B4-BE49-F238E27FC236}">
                <a16:creationId xmlns:a16="http://schemas.microsoft.com/office/drawing/2014/main" id="{1529B661-4F4F-E60B-56BC-343F6C241CD2}"/>
              </a:ext>
            </a:extLst>
          </p:cNvPr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280" cy="3602160"/>
          </a:xfrm>
          <a:prstGeom prst="rect">
            <a:avLst/>
          </a:prstGeom>
          <a:ln w="0">
            <a:noFill/>
          </a:ln>
        </p:spPr>
      </p:pic>
      <p:sp>
        <p:nvSpPr>
          <p:cNvPr id="177" name="CaixaDeTexto 23">
            <a:extLst>
              <a:ext uri="{FF2B5EF4-FFF2-40B4-BE49-F238E27FC236}">
                <a16:creationId xmlns:a16="http://schemas.microsoft.com/office/drawing/2014/main" id="{0BA8503C-D9C4-7EEC-E452-ABBF610667C4}"/>
              </a:ext>
            </a:extLst>
          </p:cNvPr>
          <p:cNvSpPr/>
          <p:nvPr/>
        </p:nvSpPr>
        <p:spPr>
          <a:xfrm>
            <a:off x="291960" y="1113480"/>
            <a:ext cx="7692480" cy="165656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Qual a saída de </a:t>
            </a:r>
            <a:r>
              <a:rPr lang="pt-BR" sz="1800" b="0" strike="noStrike" spc="-1" dirty="0" err="1">
                <a:solidFill>
                  <a:srgbClr val="01498E"/>
                </a:solidFill>
                <a:highlight>
                  <a:srgbClr val="FFFF00"/>
                </a:highlight>
                <a:latin typeface="Arial"/>
                <a:ea typeface="Calibri"/>
              </a:rPr>
              <a:t>len</a:t>
            </a:r>
            <a:r>
              <a:rPr lang="pt-BR" sz="1800" b="0" strike="noStrike" spc="-1" dirty="0">
                <a:solidFill>
                  <a:srgbClr val="01498E"/>
                </a:solidFill>
                <a:highlight>
                  <a:srgbClr val="FFFF00"/>
                </a:highlight>
                <a:latin typeface="Arial"/>
                <a:ea typeface="Calibri"/>
              </a:rPr>
              <a:t>("Python")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?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61186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ítulo 3"/>
          <p:cNvSpPr/>
          <p:nvPr/>
        </p:nvSpPr>
        <p:spPr>
          <a:xfrm>
            <a:off x="291960" y="32040"/>
            <a:ext cx="5587200" cy="89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Imagem 1"/>
          <p:cNvPicPr/>
          <p:nvPr/>
        </p:nvPicPr>
        <p:blipFill>
          <a:blip r:embed="rId2"/>
          <a:stretch/>
        </p:blipFill>
        <p:spPr>
          <a:xfrm rot="5400000">
            <a:off x="7714800" y="-111600"/>
            <a:ext cx="2973600" cy="3197520"/>
          </a:xfrm>
          <a:prstGeom prst="rect">
            <a:avLst/>
          </a:prstGeom>
          <a:ln w="0">
            <a:noFill/>
          </a:ln>
        </p:spPr>
      </p:pic>
      <p:sp>
        <p:nvSpPr>
          <p:cNvPr id="97" name="CaixaDeTexto 3"/>
          <p:cNvSpPr/>
          <p:nvPr/>
        </p:nvSpPr>
        <p:spPr>
          <a:xfrm>
            <a:off x="180000" y="900000"/>
            <a:ext cx="7419240" cy="166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Ativ 02: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Converta a aplicação do exercicio anterior em uma aplicação WEB usando flask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3AD9B9-E027-BB68-B759-23C0583BB5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80479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FB039B-E049-7CA8-2A41-6813E41A4F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1349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ítulo 2"/>
          <p:cNvSpPr/>
          <p:nvPr/>
        </p:nvSpPr>
        <p:spPr>
          <a:xfrm>
            <a:off x="291960" y="189000"/>
            <a:ext cx="7478640" cy="898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200" b="1" strike="noStrike" spc="-1">
                <a:solidFill>
                  <a:srgbClr val="002060"/>
                </a:solidFill>
                <a:latin typeface="Overpass"/>
                <a:ea typeface="Overpass"/>
              </a:rPr>
              <a:t>Boa noite! </a:t>
            </a: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CaixaDeTexto 2"/>
          <p:cNvSpPr/>
          <p:nvPr/>
        </p:nvSpPr>
        <p:spPr>
          <a:xfrm rot="7200">
            <a:off x="290520" y="1148760"/>
            <a:ext cx="6186600" cy="928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600" b="0" strike="noStrike" spc="-1">
                <a:solidFill>
                  <a:srgbClr val="01498E"/>
                </a:solidFill>
                <a:latin typeface="Arial"/>
                <a:ea typeface="Calibri"/>
              </a:rPr>
              <a:t>Favor salvar o conteúdo de hoje pois vamos utilizar. </a:t>
            </a: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0" name="Imagem 11"/>
          <p:cNvPicPr/>
          <p:nvPr/>
        </p:nvPicPr>
        <p:blipFill>
          <a:blip r:embed="rId2"/>
          <a:srcRect b="20507"/>
          <a:stretch/>
        </p:blipFill>
        <p:spPr>
          <a:xfrm>
            <a:off x="8071560" y="316800"/>
            <a:ext cx="2140920" cy="3601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E9EB72-93BD-92AA-3F43-1D97A4E0B9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ítulo 18">
            <a:extLst>
              <a:ext uri="{FF2B5EF4-FFF2-40B4-BE49-F238E27FC236}">
                <a16:creationId xmlns:a16="http://schemas.microsoft.com/office/drawing/2014/main" id="{14DBF714-69D9-2E62-7AA9-49DF46AF8CC6}"/>
              </a:ext>
            </a:extLst>
          </p:cNvPr>
          <p:cNvSpPr/>
          <p:nvPr/>
        </p:nvSpPr>
        <p:spPr>
          <a:xfrm>
            <a:off x="291960" y="189000"/>
            <a:ext cx="7479000" cy="89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Flask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9" name="Imagem 24">
            <a:extLst>
              <a:ext uri="{FF2B5EF4-FFF2-40B4-BE49-F238E27FC236}">
                <a16:creationId xmlns:a16="http://schemas.microsoft.com/office/drawing/2014/main" id="{4213FC0D-AD08-FC5F-756B-243D164C98D9}"/>
              </a:ext>
            </a:extLst>
          </p:cNvPr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280" cy="3602160"/>
          </a:xfrm>
          <a:prstGeom prst="rect">
            <a:avLst/>
          </a:prstGeom>
          <a:ln w="0">
            <a:noFill/>
          </a:ln>
        </p:spPr>
      </p:pic>
      <p:sp>
        <p:nvSpPr>
          <p:cNvPr id="170" name="CaixaDeTexto 18">
            <a:extLst>
              <a:ext uri="{FF2B5EF4-FFF2-40B4-BE49-F238E27FC236}">
                <a16:creationId xmlns:a16="http://schemas.microsoft.com/office/drawing/2014/main" id="{CA22EF1A-E4A9-1997-201C-B5C9D80F741E}"/>
              </a:ext>
            </a:extLst>
          </p:cNvPr>
          <p:cNvSpPr/>
          <p:nvPr/>
        </p:nvSpPr>
        <p:spPr>
          <a:xfrm>
            <a:off x="291960" y="1113480"/>
            <a:ext cx="7692480" cy="4189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Estrutura Básica de um Projeto </a:t>
            </a: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Flask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: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app.py: Ponto de entrada da aplicação.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templates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/: Local onde salvamos o esqueleto HTML </a:t>
            </a: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daas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 nossas paginas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static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/ :Arquivos </a:t>
            </a: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Estaticos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 como downloads, </a:t>
            </a: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css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. (conteúdo não </a:t>
            </a: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dinamico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) 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1" name="Imagem 230">
            <a:extLst>
              <a:ext uri="{FF2B5EF4-FFF2-40B4-BE49-F238E27FC236}">
                <a16:creationId xmlns:a16="http://schemas.microsoft.com/office/drawing/2014/main" id="{18302B2C-6955-D1FE-0F11-FE3DDE71623B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782640" y="3310560"/>
            <a:ext cx="2636640" cy="118872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848348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6F2E84-9BBE-9182-695B-ED110880DD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ítulo 23">
            <a:extLst>
              <a:ext uri="{FF2B5EF4-FFF2-40B4-BE49-F238E27FC236}">
                <a16:creationId xmlns:a16="http://schemas.microsoft.com/office/drawing/2014/main" id="{C49090E1-DAE1-082F-E92E-4B03D74B9FB9}"/>
              </a:ext>
            </a:extLst>
          </p:cNvPr>
          <p:cNvSpPr/>
          <p:nvPr/>
        </p:nvSpPr>
        <p:spPr>
          <a:xfrm>
            <a:off x="291960" y="189000"/>
            <a:ext cx="7479000" cy="89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Flask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6" name="Imagem 29">
            <a:extLst>
              <a:ext uri="{FF2B5EF4-FFF2-40B4-BE49-F238E27FC236}">
                <a16:creationId xmlns:a16="http://schemas.microsoft.com/office/drawing/2014/main" id="{AC3060AE-CFFB-1EA2-B06D-0509FB43E440}"/>
              </a:ext>
            </a:extLst>
          </p:cNvPr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280" cy="3602160"/>
          </a:xfrm>
          <a:prstGeom prst="rect">
            <a:avLst/>
          </a:prstGeom>
          <a:ln w="0">
            <a:noFill/>
          </a:ln>
        </p:spPr>
      </p:pic>
      <p:sp>
        <p:nvSpPr>
          <p:cNvPr id="177" name="CaixaDeTexto 23">
            <a:extLst>
              <a:ext uri="{FF2B5EF4-FFF2-40B4-BE49-F238E27FC236}">
                <a16:creationId xmlns:a16="http://schemas.microsoft.com/office/drawing/2014/main" id="{A08779A7-EB61-F7BE-C8A5-DFB2DB295D2A}"/>
              </a:ext>
            </a:extLst>
          </p:cNvPr>
          <p:cNvSpPr/>
          <p:nvPr/>
        </p:nvSpPr>
        <p:spPr>
          <a:xfrm>
            <a:off x="291960" y="1113480"/>
            <a:ext cx="7692480" cy="355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Rotas: Como o Flask Responde a URLs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O que é uma rota?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Mapeia uma URL para uma função.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Exemplo de rota dinâmica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8" name="Imagem 238">
            <a:extLst>
              <a:ext uri="{FF2B5EF4-FFF2-40B4-BE49-F238E27FC236}">
                <a16:creationId xmlns:a16="http://schemas.microsoft.com/office/drawing/2014/main" id="{A9849003-1F72-5D8C-0018-8A41F434B7DF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360000" y="3420000"/>
            <a:ext cx="9142920" cy="80820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244748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742D77-449A-3C94-7818-23395F7240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ítulo 23">
            <a:extLst>
              <a:ext uri="{FF2B5EF4-FFF2-40B4-BE49-F238E27FC236}">
                <a16:creationId xmlns:a16="http://schemas.microsoft.com/office/drawing/2014/main" id="{CB577511-D47A-2478-17DA-6F844345644D}"/>
              </a:ext>
            </a:extLst>
          </p:cNvPr>
          <p:cNvSpPr/>
          <p:nvPr/>
        </p:nvSpPr>
        <p:spPr>
          <a:xfrm>
            <a:off x="291960" y="189000"/>
            <a:ext cx="7479000" cy="89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Flask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6" name="Imagem 29">
            <a:extLst>
              <a:ext uri="{FF2B5EF4-FFF2-40B4-BE49-F238E27FC236}">
                <a16:creationId xmlns:a16="http://schemas.microsoft.com/office/drawing/2014/main" id="{B8106FAC-5F59-0A08-E88C-510BC0A1B640}"/>
              </a:ext>
            </a:extLst>
          </p:cNvPr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280" cy="3602160"/>
          </a:xfrm>
          <a:prstGeom prst="rect">
            <a:avLst/>
          </a:prstGeom>
          <a:ln w="0">
            <a:noFill/>
          </a:ln>
        </p:spPr>
      </p:pic>
      <p:sp>
        <p:nvSpPr>
          <p:cNvPr id="177" name="CaixaDeTexto 23">
            <a:extLst>
              <a:ext uri="{FF2B5EF4-FFF2-40B4-BE49-F238E27FC236}">
                <a16:creationId xmlns:a16="http://schemas.microsoft.com/office/drawing/2014/main" id="{3E923EEF-1F41-BBC1-7F88-68122ADCA026}"/>
              </a:ext>
            </a:extLst>
          </p:cNvPr>
          <p:cNvSpPr/>
          <p:nvPr/>
        </p:nvSpPr>
        <p:spPr>
          <a:xfrm>
            <a:off x="291960" y="1113480"/>
            <a:ext cx="7692480" cy="165656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Exemplo básico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9A25C41-382D-9A7D-9953-77F055A89ED9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78480" y="1532427"/>
            <a:ext cx="7479000" cy="360216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594494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839127-5F79-919B-67AE-DE0259F6F3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ítulo 23">
            <a:extLst>
              <a:ext uri="{FF2B5EF4-FFF2-40B4-BE49-F238E27FC236}">
                <a16:creationId xmlns:a16="http://schemas.microsoft.com/office/drawing/2014/main" id="{BCA1F5A9-401C-5E0D-024D-A9BE35EF348C}"/>
              </a:ext>
            </a:extLst>
          </p:cNvPr>
          <p:cNvSpPr/>
          <p:nvPr/>
        </p:nvSpPr>
        <p:spPr>
          <a:xfrm>
            <a:off x="291960" y="189000"/>
            <a:ext cx="7479000" cy="89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Flask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6" name="Imagem 29">
            <a:extLst>
              <a:ext uri="{FF2B5EF4-FFF2-40B4-BE49-F238E27FC236}">
                <a16:creationId xmlns:a16="http://schemas.microsoft.com/office/drawing/2014/main" id="{A8EA9808-4A56-FB7C-21C5-389A8002D42E}"/>
              </a:ext>
            </a:extLst>
          </p:cNvPr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280" cy="3602160"/>
          </a:xfrm>
          <a:prstGeom prst="rect">
            <a:avLst/>
          </a:prstGeom>
          <a:ln w="0">
            <a:noFill/>
          </a:ln>
        </p:spPr>
      </p:pic>
      <p:sp>
        <p:nvSpPr>
          <p:cNvPr id="177" name="CaixaDeTexto 23">
            <a:extLst>
              <a:ext uri="{FF2B5EF4-FFF2-40B4-BE49-F238E27FC236}">
                <a16:creationId xmlns:a16="http://schemas.microsoft.com/office/drawing/2014/main" id="{DC2EEB46-1699-F75D-9EB9-B80A78F5BD8D}"/>
              </a:ext>
            </a:extLst>
          </p:cNvPr>
          <p:cNvSpPr/>
          <p:nvPr/>
        </p:nvSpPr>
        <p:spPr>
          <a:xfrm>
            <a:off x="291960" y="1113480"/>
            <a:ext cx="7692480" cy="197511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Como utilizar uma variável dentro de um </a:t>
            </a: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template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?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DE164E8-925B-B432-A74B-7D39A9538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84" y="1619956"/>
            <a:ext cx="6830378" cy="96215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77D73E8-8EB9-1921-97A7-5924B70CAA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884" y="2937752"/>
            <a:ext cx="6849431" cy="13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741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7B2216-17F4-184E-2524-7CF9087FAE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ítulo 23">
            <a:extLst>
              <a:ext uri="{FF2B5EF4-FFF2-40B4-BE49-F238E27FC236}">
                <a16:creationId xmlns:a16="http://schemas.microsoft.com/office/drawing/2014/main" id="{BCC5D4B9-3EEE-DBF4-7DE2-1158BB83518A}"/>
              </a:ext>
            </a:extLst>
          </p:cNvPr>
          <p:cNvSpPr/>
          <p:nvPr/>
        </p:nvSpPr>
        <p:spPr>
          <a:xfrm>
            <a:off x="291960" y="189000"/>
            <a:ext cx="7479000" cy="89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Flask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6" name="Imagem 29">
            <a:extLst>
              <a:ext uri="{FF2B5EF4-FFF2-40B4-BE49-F238E27FC236}">
                <a16:creationId xmlns:a16="http://schemas.microsoft.com/office/drawing/2014/main" id="{41096ABC-2C91-1BCE-42F2-4744D03D43C3}"/>
              </a:ext>
            </a:extLst>
          </p:cNvPr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280" cy="3602160"/>
          </a:xfrm>
          <a:prstGeom prst="rect">
            <a:avLst/>
          </a:prstGeom>
          <a:ln w="0">
            <a:noFill/>
          </a:ln>
        </p:spPr>
      </p:pic>
      <p:sp>
        <p:nvSpPr>
          <p:cNvPr id="177" name="CaixaDeTexto 23">
            <a:extLst>
              <a:ext uri="{FF2B5EF4-FFF2-40B4-BE49-F238E27FC236}">
                <a16:creationId xmlns:a16="http://schemas.microsoft.com/office/drawing/2014/main" id="{3C362017-8EA3-AE59-2770-09791F202E3E}"/>
              </a:ext>
            </a:extLst>
          </p:cNvPr>
          <p:cNvSpPr/>
          <p:nvPr/>
        </p:nvSpPr>
        <p:spPr>
          <a:xfrm>
            <a:off x="291960" y="1113480"/>
            <a:ext cx="7692480" cy="197511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Como criar uma rota que processa o retorno de um formulário: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6F45AC8-1381-CEA3-99A2-1F91F8C23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89" y="1632579"/>
            <a:ext cx="7497221" cy="132416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BFE7D66-AE66-F182-13E5-E4948CFA68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589" y="3388299"/>
            <a:ext cx="6258798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583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5A1D2E-66BA-901A-168D-CC29E253B4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ítulo 23">
            <a:extLst>
              <a:ext uri="{FF2B5EF4-FFF2-40B4-BE49-F238E27FC236}">
                <a16:creationId xmlns:a16="http://schemas.microsoft.com/office/drawing/2014/main" id="{6789144C-B93B-E052-C15E-EA12340F8E13}"/>
              </a:ext>
            </a:extLst>
          </p:cNvPr>
          <p:cNvSpPr/>
          <p:nvPr/>
        </p:nvSpPr>
        <p:spPr>
          <a:xfrm>
            <a:off x="291960" y="189000"/>
            <a:ext cx="7479000" cy="89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pc="-1" dirty="0">
                <a:solidFill>
                  <a:srgbClr val="002060"/>
                </a:solidFill>
                <a:latin typeface="Overpass"/>
              </a:rPr>
              <a:t>Perguntas</a:t>
            </a:r>
            <a:endParaRPr lang="pt-BR" sz="5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6" name="Imagem 29">
            <a:extLst>
              <a:ext uri="{FF2B5EF4-FFF2-40B4-BE49-F238E27FC236}">
                <a16:creationId xmlns:a16="http://schemas.microsoft.com/office/drawing/2014/main" id="{273FAF46-2C70-0537-3BBA-26719B6EFB23}"/>
              </a:ext>
            </a:extLst>
          </p:cNvPr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280" cy="3602160"/>
          </a:xfrm>
          <a:prstGeom prst="rect">
            <a:avLst/>
          </a:prstGeom>
          <a:ln w="0">
            <a:noFill/>
          </a:ln>
        </p:spPr>
      </p:pic>
      <p:sp>
        <p:nvSpPr>
          <p:cNvPr id="177" name="CaixaDeTexto 23">
            <a:extLst>
              <a:ext uri="{FF2B5EF4-FFF2-40B4-BE49-F238E27FC236}">
                <a16:creationId xmlns:a16="http://schemas.microsoft.com/office/drawing/2014/main" id="{41D61615-CDD9-28A2-63D1-931B9D10D49F}"/>
              </a:ext>
            </a:extLst>
          </p:cNvPr>
          <p:cNvSpPr/>
          <p:nvPr/>
        </p:nvSpPr>
        <p:spPr>
          <a:xfrm>
            <a:off x="291960" y="1113480"/>
            <a:ext cx="7692480" cy="197511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Como ler entrada do usuário?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480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F7BF6A-1B2B-7D9A-9691-39E69127D5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ítulo 23">
            <a:extLst>
              <a:ext uri="{FF2B5EF4-FFF2-40B4-BE49-F238E27FC236}">
                <a16:creationId xmlns:a16="http://schemas.microsoft.com/office/drawing/2014/main" id="{540EDD59-AE8D-A824-04FD-2800FBD473B1}"/>
              </a:ext>
            </a:extLst>
          </p:cNvPr>
          <p:cNvSpPr/>
          <p:nvPr/>
        </p:nvSpPr>
        <p:spPr>
          <a:xfrm>
            <a:off x="291960" y="189000"/>
            <a:ext cx="7479000" cy="89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pc="-1" dirty="0">
                <a:solidFill>
                  <a:srgbClr val="002060"/>
                </a:solidFill>
                <a:latin typeface="Overpass"/>
              </a:rPr>
              <a:t>Perguntas</a:t>
            </a:r>
            <a:endParaRPr lang="pt-BR" sz="5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6" name="Imagem 29">
            <a:extLst>
              <a:ext uri="{FF2B5EF4-FFF2-40B4-BE49-F238E27FC236}">
                <a16:creationId xmlns:a16="http://schemas.microsoft.com/office/drawing/2014/main" id="{5E378ED1-2D49-87A5-8D8A-15D91704B5C3}"/>
              </a:ext>
            </a:extLst>
          </p:cNvPr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280" cy="3602160"/>
          </a:xfrm>
          <a:prstGeom prst="rect">
            <a:avLst/>
          </a:prstGeom>
          <a:ln w="0">
            <a:noFill/>
          </a:ln>
        </p:spPr>
      </p:pic>
      <p:sp>
        <p:nvSpPr>
          <p:cNvPr id="177" name="CaixaDeTexto 23">
            <a:extLst>
              <a:ext uri="{FF2B5EF4-FFF2-40B4-BE49-F238E27FC236}">
                <a16:creationId xmlns:a16="http://schemas.microsoft.com/office/drawing/2014/main" id="{1DE25682-8835-7EBE-A85F-EF821B59E4A5}"/>
              </a:ext>
            </a:extLst>
          </p:cNvPr>
          <p:cNvSpPr/>
          <p:nvPr/>
        </p:nvSpPr>
        <p:spPr>
          <a:xfrm>
            <a:off x="291960" y="1113480"/>
            <a:ext cx="7692480" cy="165656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Qual a saída de </a:t>
            </a:r>
            <a:r>
              <a:rPr lang="pt-BR" sz="1800" strike="noStrike" spc="-1" dirty="0">
                <a:solidFill>
                  <a:srgbClr val="01498E"/>
                </a:solidFill>
                <a:highlight>
                  <a:srgbClr val="FFFF00"/>
                </a:highlight>
                <a:latin typeface="Arial"/>
                <a:ea typeface="Calibri"/>
              </a:rPr>
              <a:t>print(</a:t>
            </a:r>
            <a:r>
              <a:rPr lang="pt-BR" sz="1800" strike="noStrike" spc="-1" dirty="0" err="1">
                <a:solidFill>
                  <a:srgbClr val="01498E"/>
                </a:solidFill>
                <a:highlight>
                  <a:srgbClr val="FFFF00"/>
                </a:highlight>
                <a:latin typeface="Arial"/>
                <a:ea typeface="Calibri"/>
              </a:rPr>
              <a:t>type</a:t>
            </a:r>
            <a:r>
              <a:rPr lang="pt-BR" sz="1800" strike="noStrike" spc="-1" dirty="0">
                <a:solidFill>
                  <a:srgbClr val="01498E"/>
                </a:solidFill>
                <a:highlight>
                  <a:srgbClr val="FFFF00"/>
                </a:highlight>
                <a:latin typeface="Arial"/>
                <a:ea typeface="Calibri"/>
              </a:rPr>
              <a:t>(5.5))</a:t>
            </a:r>
            <a:endParaRPr lang="pt-BR" sz="1800" strike="noStrike" spc="-1" dirty="0">
              <a:solidFill>
                <a:srgbClr val="000000"/>
              </a:solidFill>
              <a:highlight>
                <a:srgbClr val="FFFF00"/>
              </a:highlight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3403791"/>
      </p:ext>
    </p:extLst>
  </p:cSld>
  <p:clrMapOvr>
    <a:masterClrMapping/>
  </p:clrMapOvr>
</p:sld>
</file>

<file path=ppt/theme/theme1.xml><?xml version="1.0" encoding="utf-8"?>
<a:theme xmlns:a="http://schemas.openxmlformats.org/drawingml/2006/main" name="Yearly Planner by Slidesgo">
  <a:themeElements>
    <a:clrScheme name="Amare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Yearly Planner by Slidesgo">
  <a:themeElements>
    <a:clrScheme name="Amare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4630</TotalTime>
  <Words>319</Words>
  <Application>Microsoft Office PowerPoint</Application>
  <PresentationFormat>Apresentação na tela (16:9)</PresentationFormat>
  <Paragraphs>117</Paragraphs>
  <Slides>27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27</vt:i4>
      </vt:variant>
    </vt:vector>
  </HeadingPairs>
  <TitlesOfParts>
    <vt:vector size="36" baseType="lpstr">
      <vt:lpstr>Arial</vt:lpstr>
      <vt:lpstr>Comic Relief</vt:lpstr>
      <vt:lpstr>Overpass</vt:lpstr>
      <vt:lpstr>Symbol</vt:lpstr>
      <vt:lpstr>Times New Roman</vt:lpstr>
      <vt:lpstr>Trebuchet MS</vt:lpstr>
      <vt:lpstr>Wingdings</vt:lpstr>
      <vt:lpstr>Yearly Planner by Slidesgo</vt:lpstr>
      <vt:lpstr>Yearly Planner by Slidesgo</vt:lpstr>
      <vt:lpstr>Técnico em Informática UC13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Viviane</dc:creator>
  <dc:description/>
  <cp:lastModifiedBy>DANIEL DE MESQUITA</cp:lastModifiedBy>
  <cp:revision>63</cp:revision>
  <dcterms:modified xsi:type="dcterms:W3CDTF">2025-04-16T22:42:54Z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Apresentação na tela (16:9)</vt:lpwstr>
  </property>
  <property fmtid="{D5CDD505-2E9C-101B-9397-08002B2CF9AE}" pid="4" name="Slides">
    <vt:i4>22</vt:i4>
  </property>
</Properties>
</file>