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3"/>
  </p:sldMasterIdLst>
  <p:notesMasterIdLst>
    <p:notesMasterId r:id="rId36"/>
  </p:notesMasterIdLst>
  <p:handoutMasterIdLst>
    <p:handoutMasterId r:id="rId37"/>
  </p:handoutMasterIdLst>
  <p:sldIdLst>
    <p:sldId id="258" r:id="rId4"/>
    <p:sldId id="306" r:id="rId5"/>
    <p:sldId id="294" r:id="rId6"/>
    <p:sldId id="307" r:id="rId7"/>
    <p:sldId id="308" r:id="rId8"/>
    <p:sldId id="300" r:id="rId9"/>
    <p:sldId id="309" r:id="rId10"/>
    <p:sldId id="273" r:id="rId11"/>
    <p:sldId id="293" r:id="rId12"/>
    <p:sldId id="298" r:id="rId13"/>
    <p:sldId id="299" r:id="rId14"/>
    <p:sldId id="315" r:id="rId15"/>
    <p:sldId id="289" r:id="rId16"/>
    <p:sldId id="279" r:id="rId17"/>
    <p:sldId id="271" r:id="rId18"/>
    <p:sldId id="272" r:id="rId19"/>
    <p:sldId id="266" r:id="rId20"/>
    <p:sldId id="313" r:id="rId21"/>
    <p:sldId id="274" r:id="rId22"/>
    <p:sldId id="304" r:id="rId23"/>
    <p:sldId id="305" r:id="rId24"/>
    <p:sldId id="318" r:id="rId25"/>
    <p:sldId id="310" r:id="rId26"/>
    <p:sldId id="311" r:id="rId27"/>
    <p:sldId id="312" r:id="rId28"/>
    <p:sldId id="267" r:id="rId29"/>
    <p:sldId id="314" r:id="rId30"/>
    <p:sldId id="302" r:id="rId31"/>
    <p:sldId id="264" r:id="rId32"/>
    <p:sldId id="316" r:id="rId33"/>
    <p:sldId id="317" r:id="rId34"/>
    <p:sldId id="30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867E3-E0EB-46F3-A6D0-C3AE9B0DFD85}" v="26" dt="2024-04-29T19:42:0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3" autoAdjust="0"/>
    <p:restoredTop sz="90724" autoAdjust="0"/>
  </p:normalViewPr>
  <p:slideViewPr>
    <p:cSldViewPr snapToGrid="0">
      <p:cViewPr varScale="1">
        <p:scale>
          <a:sx n="65" d="100"/>
          <a:sy n="65" d="100"/>
        </p:scale>
        <p:origin x="558" y="72"/>
      </p:cViewPr>
      <p:guideLst/>
    </p:cSldViewPr>
  </p:slideViewPr>
  <p:outlineViewPr>
    <p:cViewPr>
      <p:scale>
        <a:sx n="33" d="100"/>
        <a:sy n="33" d="100"/>
      </p:scale>
      <p:origin x="0" y="-19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3F5730-0905-A0B2-258F-20107A6A68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A9B5A-46F8-A2D7-88D8-B58B7FA44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E412-C2C0-4036-B498-E0FC373DC54C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7A014-0FD5-2F34-B21B-F83ADD70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57A57-34E8-BB5B-9403-18B3F974C6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FB487-9C30-4D9C-820D-5A316E0A6F1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16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DE38E-000B-4D44-9E63-0D783E447B56}" type="datetimeFigureOut">
              <a:rPr lang="es-ES_tradnl" smtClean="0"/>
              <a:t>29/04/2024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F5A80-883D-4660-8436-81BBA77DE1D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6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Bienvenidos al inicio de un enfoque estratégico que redefine cómo nos conectamos con nuestros clientes y optimizamos nuestro marketing. En este proyecto, hemos dado un paso adelante en la comprensión profunda de los comportamientos y necesidades de nuestros clientes bancarios.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Hemos desglosado no solo quiénes son nuestros clientes, sino también cómo interactúan con nuestros productos financieros. Este análisis nos ha permitido diseñar campañas de marketing altamente focalizadas que hablan directamente a las expectativas de cada segmento de cliente.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F5A80-883D-4660-8436-81BBA77DE1D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451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F5A80-883D-4660-8436-81BBA77DE1D9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049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F5A80-883D-4660-8436-81BBA77DE1D9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191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s-ES" sz="1100" b="1" dirty="0">
                <a:solidFill>
                  <a:schemeClr val="tx1"/>
                </a:solidFill>
                <a:latin typeface="Aptos" panose="020B0004020202020204" pitchFamily="34" charset="0"/>
              </a:rPr>
              <a:t>Análisis de Rentabilidad por Producto: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Aptos" panose="020B0004020202020204" pitchFamily="34" charset="0"/>
              </a:rPr>
              <a:t>Nuestra cartera de productos muestra diferencias significativas en términos de margen neto.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Aptos" panose="020B0004020202020204" pitchFamily="34" charset="0"/>
              </a:rPr>
              <a:t>Los planes de pensión lideran la contribución al margen neto con una suma destacada de 115.7 millones de euros, seguidos por las inversiones y las cuentas, que aportan 15.9 y 11.6 millones de euros respectivamente.</a:t>
            </a:r>
          </a:p>
          <a:p>
            <a:pPr algn="just">
              <a:buFont typeface="+mj-lt"/>
              <a:buAutoNum type="arabicPeriod"/>
            </a:pPr>
            <a:r>
              <a:rPr lang="es-ES" sz="1100" b="1" dirty="0">
                <a:solidFill>
                  <a:schemeClr val="tx1"/>
                </a:solidFill>
                <a:latin typeface="Aptos" panose="020B0004020202020204" pitchFamily="34" charset="0"/>
              </a:rPr>
              <a:t>Enfoque Estratégico: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Aptos" panose="020B0004020202020204" pitchFamily="34" charset="0"/>
              </a:rPr>
              <a:t>Dada la rentabilidad substancial de ciertos productos, nuestra estrategia de desarrollo de negocio se centrará en maximizar estos márgenes.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Aptos" panose="020B0004020202020204" pitchFamily="34" charset="0"/>
              </a:rPr>
              <a:t>En particular, nos enfocaremos en incrementar la base de clientes para los planes de pensión y las inversiones, aprovechando su alto rendimiento.</a:t>
            </a:r>
          </a:p>
          <a:p>
            <a:pPr algn="just">
              <a:buFont typeface="+mj-lt"/>
              <a:buAutoNum type="arabicPeriod"/>
            </a:pPr>
            <a:r>
              <a:rPr lang="es-ES" sz="1100" b="1" dirty="0">
                <a:solidFill>
                  <a:schemeClr val="tx1"/>
                </a:solidFill>
                <a:latin typeface="Aptos" panose="020B0004020202020204" pitchFamily="34" charset="0"/>
              </a:rPr>
              <a:t>Campañas de Marketing: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Aptos" panose="020B0004020202020204" pitchFamily="34" charset="0"/>
              </a:rPr>
              <a:t>Las campañas de marketing se diseñarán para resaltar los beneficios a largo plazo de los planes de pensión y la robustez de nuestras opciones de inversión.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Aptos" panose="020B0004020202020204" pitchFamily="34" charset="0"/>
              </a:rPr>
              <a:t>Las comunicaciones se personalizarán según los segmentos de clientes identificados, orientando a aquellos con mayor probabilidad de interés y capacidad de inversión.</a:t>
            </a:r>
          </a:p>
          <a:p>
            <a:pPr algn="just">
              <a:buFont typeface="+mj-lt"/>
              <a:buAutoNum type="arabicPeriod"/>
            </a:pPr>
            <a:r>
              <a:rPr lang="es-ES" sz="1100" b="1" dirty="0">
                <a:solidFill>
                  <a:schemeClr val="tx1"/>
                </a:solidFill>
                <a:latin typeface="Aptos" panose="020B0004020202020204" pitchFamily="34" charset="0"/>
              </a:rPr>
              <a:t>Optimización de Recursos: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Aptos" panose="020B0004020202020204" pitchFamily="34" charset="0"/>
              </a:rPr>
              <a:t>Redistribuiremos los recursos de marketing para apoyar las campañas dirigidas a los productos con mayor margen.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tx1"/>
                </a:solidFill>
                <a:latin typeface="Aptos" panose="020B0004020202020204" pitchFamily="34" charset="0"/>
              </a:rPr>
              <a:t>Las acciones promocionales se intensificarán durante los periodos clave del año fiscal para aprovechar las tendencias de inversión y ahorro.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F5A80-883D-4660-8436-81BBA77DE1D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024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F5A80-883D-4660-8436-81BBA77DE1D9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833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Estrategias de Marketing </a:t>
            </a:r>
            <a:r>
              <a:rPr lang="es-ES_tradnl" dirty="0" err="1"/>
              <a:t>Resumidas:Refuerzo</a:t>
            </a:r>
            <a:r>
              <a:rPr lang="es-ES_tradnl" dirty="0"/>
              <a:t> de Productos Estrella: Continuar promocionando y mejorando planes de pensión y cuentas de emergencia, que muestran alto volumen de </a:t>
            </a:r>
            <a:r>
              <a:rPr lang="es-ES_tradnl" dirty="0" err="1"/>
              <a:t>fondos.Segmentación</a:t>
            </a:r>
            <a:r>
              <a:rPr lang="es-ES_tradnl" dirty="0"/>
              <a:t> por </a:t>
            </a:r>
            <a:r>
              <a:rPr lang="es-ES_tradnl" dirty="0" err="1"/>
              <a:t>Cluster</a:t>
            </a:r>
            <a:r>
              <a:rPr lang="es-ES_tradnl" dirty="0"/>
              <a:t>: Ofrecer servicios personalizados para el </a:t>
            </a:r>
            <a:r>
              <a:rPr lang="es-ES_tradnl" dirty="0" err="1"/>
              <a:t>Cluster</a:t>
            </a:r>
            <a:r>
              <a:rPr lang="es-ES_tradnl" dirty="0"/>
              <a:t> 0 y diseñar campañas específicas para </a:t>
            </a:r>
            <a:r>
              <a:rPr lang="es-ES_tradnl" dirty="0" err="1"/>
              <a:t>Clusters</a:t>
            </a:r>
            <a:r>
              <a:rPr lang="es-ES_tradnl" dirty="0"/>
              <a:t> 1 y 4, ajustadas a las necesidades </a:t>
            </a:r>
            <a:r>
              <a:rPr lang="es-ES_tradnl" dirty="0" err="1"/>
              <a:t>detectadas.Educación</a:t>
            </a:r>
            <a:r>
              <a:rPr lang="es-ES_tradnl" dirty="0"/>
              <a:t> y Promoción de Productos Subutilizados: Implementar campañas educativas para mejorar la percepción y el uso de productos con baja adopción, como hipotecas y </a:t>
            </a:r>
            <a:r>
              <a:rPr lang="es-ES_tradnl" dirty="0" err="1"/>
              <a:t>préstamos.Venta</a:t>
            </a:r>
            <a:r>
              <a:rPr lang="es-ES_tradnl" dirty="0"/>
              <a:t> Cruzada y Ofertas Combinadas: Utilizar el análisis de datos para ofrecer productos complementarios a clientes con intereses similares, aprovechando los productos populares como puntos de </a:t>
            </a:r>
            <a:r>
              <a:rPr lang="es-ES_tradnl" dirty="0" err="1"/>
              <a:t>entrada.Este</a:t>
            </a:r>
            <a:r>
              <a:rPr lang="es-ES_tradnl" dirty="0"/>
              <a:t> enfoque debería ser acompañado por un análisis de mercado profundo y constante retroalimentación de los clientes para asegurar la adaptabilidad y efectividad de las estrategias propuestas.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F5A80-883D-4660-8436-81BBA77DE1D9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938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Los datos indican que los planes de pensión y las cuentas de emergencia (</a:t>
            </a:r>
            <a:r>
              <a:rPr lang="es-ES_tradnl" dirty="0" err="1"/>
              <a:t>em_acount</a:t>
            </a:r>
            <a:r>
              <a:rPr lang="es-ES_tradnl" dirty="0"/>
              <a:t>) son los productos financieros con mayor volumen de inversión, principalmente concentrados en el </a:t>
            </a:r>
            <a:r>
              <a:rPr lang="es-ES_tradnl" dirty="0" err="1"/>
              <a:t>Cluster</a:t>
            </a:r>
            <a:r>
              <a:rPr lang="es-ES_tradnl" dirty="0"/>
              <a:t> 0, que incluye los clientes más activos y posiblemente más valiosos. Los depósitos a corto plazo también muestran una actividad significativa, especialmente en los </a:t>
            </a:r>
            <a:r>
              <a:rPr lang="es-ES_tradnl" dirty="0" err="1"/>
              <a:t>Clusters</a:t>
            </a:r>
            <a:r>
              <a:rPr lang="es-ES_tradnl" dirty="0"/>
              <a:t> 0 y 4.Estrategias de Marketing </a:t>
            </a:r>
            <a:r>
              <a:rPr lang="es-ES_tradnl" dirty="0" err="1"/>
              <a:t>Breves:Priorizar</a:t>
            </a:r>
            <a:r>
              <a:rPr lang="es-ES_tradnl" dirty="0"/>
              <a:t> y </a:t>
            </a:r>
            <a:r>
              <a:rPr lang="es-ES_tradnl" dirty="0" err="1"/>
              <a:t>Potenciar:Focalizar</a:t>
            </a:r>
            <a:r>
              <a:rPr lang="es-ES_tradnl" dirty="0"/>
              <a:t> en planes de pensión y cuentas de emergencia, reforzando la oferta en el </a:t>
            </a:r>
            <a:r>
              <a:rPr lang="es-ES_tradnl" dirty="0" err="1"/>
              <a:t>Cluster</a:t>
            </a:r>
            <a:r>
              <a:rPr lang="es-ES_tradnl" dirty="0"/>
              <a:t> 0.Implementar campañas dirigidas para promover depósitos a corto plazo en los </a:t>
            </a:r>
            <a:r>
              <a:rPr lang="es-ES_tradnl" dirty="0" err="1"/>
              <a:t>Clusters</a:t>
            </a:r>
            <a:r>
              <a:rPr lang="es-ES_tradnl" dirty="0"/>
              <a:t> 0 y 4.Optimización de </a:t>
            </a:r>
            <a:r>
              <a:rPr lang="es-ES_tradnl" dirty="0" err="1"/>
              <a:t>Productos:Evaluar</a:t>
            </a:r>
            <a:r>
              <a:rPr lang="es-ES_tradnl" dirty="0"/>
              <a:t> y mejorar las ofertas de productos con menor actividad, como hipotecas y préstamos, para incrementar su </a:t>
            </a:r>
            <a:r>
              <a:rPr lang="es-ES_tradnl" dirty="0" err="1"/>
              <a:t>adopción.Estas</a:t>
            </a:r>
            <a:r>
              <a:rPr lang="es-ES_tradnl" dirty="0"/>
              <a:t> estrategias buscan capitalizar en los productos de alto rendimiento mientras se exploran oportunidades de mejora en áreas menos desarrolladas.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F5A80-883D-4660-8436-81BBA77DE1D9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101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  <p:pic>
        <p:nvPicPr>
          <p:cNvPr id="8" name="Picture 7" descr="A yellow circle with black text&#10;&#10;Description automatically generated">
            <a:extLst>
              <a:ext uri="{FF2B5EF4-FFF2-40B4-BE49-F238E27FC236}">
                <a16:creationId xmlns:a16="http://schemas.microsoft.com/office/drawing/2014/main" id="{B9A559CB-86A4-F08E-A6F9-1F2E3AE94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89" y="6145725"/>
            <a:ext cx="699908" cy="601133"/>
          </a:xfrm>
          <a:prstGeom prst="rect">
            <a:avLst/>
          </a:prstGeom>
        </p:spPr>
      </p:pic>
      <p:pic>
        <p:nvPicPr>
          <p:cNvPr id="9" name="Picture 9" descr="A logo for a company&#10;&#10;Description automatically generated">
            <a:extLst>
              <a:ext uri="{FF2B5EF4-FFF2-40B4-BE49-F238E27FC236}">
                <a16:creationId xmlns:a16="http://schemas.microsoft.com/office/drawing/2014/main" id="{653F036E-1CDA-D560-2DC4-2FE0C32F5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66" y="6145725"/>
            <a:ext cx="1364629" cy="6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4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3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601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27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047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7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06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4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8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7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43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6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9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FA22-B749-4A83-8DF6-8FC1FE30923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51BAA1-EFBF-4B9E-B781-DB6AC4153633}" type="slidenum">
              <a:rPr lang="en-GB" smtClean="0"/>
              <a:t>‹Nº›</a:t>
            </a:fld>
            <a:endParaRPr lang="en-GB"/>
          </a:p>
        </p:txBody>
      </p:sp>
      <p:pic>
        <p:nvPicPr>
          <p:cNvPr id="18" name="Picture 7" descr="A yellow circle with black text&#10;&#10;Description automatically generated">
            <a:extLst>
              <a:ext uri="{FF2B5EF4-FFF2-40B4-BE49-F238E27FC236}">
                <a16:creationId xmlns:a16="http://schemas.microsoft.com/office/drawing/2014/main" id="{AEF896FD-3F0A-4108-A522-603880668AD5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" y="6248400"/>
            <a:ext cx="699908" cy="543125"/>
          </a:xfrm>
          <a:prstGeom prst="rect">
            <a:avLst/>
          </a:prstGeom>
        </p:spPr>
      </p:pic>
      <p:pic>
        <p:nvPicPr>
          <p:cNvPr id="19" name="Picture 9" descr="A logo for a company&#10;&#10;Description automatically generated">
            <a:extLst>
              <a:ext uri="{FF2B5EF4-FFF2-40B4-BE49-F238E27FC236}">
                <a16:creationId xmlns:a16="http://schemas.microsoft.com/office/drawing/2014/main" id="{903259F7-A587-49CB-8A45-E1E11BCC1D3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57" y="6181925"/>
            <a:ext cx="1364629" cy="5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p.powerbi.com/groups/me/reports/a9f6814c-2021-43eb-99c5-5616a8dadc6c/?pbi_source=PowerPoi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49445-3F09-9EB9-86BA-2A21A50DC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es-ES" sz="4700" noProof="0" dirty="0">
                <a:solidFill>
                  <a:srgbClr val="FFFFFF"/>
                </a:solidFill>
                <a:latin typeface="Aptos ExtraBold" panose="020F0502020204030204" pitchFamily="34" charset="0"/>
              </a:rPr>
            </a:br>
            <a:r>
              <a:rPr lang="es-ES" sz="4700" noProof="0" dirty="0">
                <a:solidFill>
                  <a:srgbClr val="FFFFFF"/>
                </a:solidFill>
                <a:latin typeface="Aptos ExtraBold" panose="020F0502020204030204" pitchFamily="34" charset="0"/>
              </a:rPr>
              <a:t> TFM Data </a:t>
            </a:r>
            <a:r>
              <a:rPr lang="es-ES" sz="4700" noProof="0" dirty="0" err="1">
                <a:solidFill>
                  <a:srgbClr val="FFFFFF"/>
                </a:solidFill>
                <a:latin typeface="Aptos ExtraBold" panose="020F0502020204030204" pitchFamily="34" charset="0"/>
              </a:rPr>
              <a:t>Science</a:t>
            </a:r>
            <a:r>
              <a:rPr lang="es-ES" sz="4700" noProof="0" dirty="0">
                <a:solidFill>
                  <a:srgbClr val="FFFFFF"/>
                </a:solidFill>
                <a:latin typeface="Aptos ExtraBold" panose="020F0502020204030204" pitchFamily="34" charset="0"/>
              </a:rPr>
              <a:t> &amp; AI</a:t>
            </a:r>
            <a:br>
              <a:rPr lang="es-ES" sz="4700" noProof="0" dirty="0">
                <a:solidFill>
                  <a:srgbClr val="FFFFFF"/>
                </a:solidFill>
                <a:latin typeface="Aptos ExtraBold" panose="020F0502020204030204" pitchFamily="34" charset="0"/>
              </a:rPr>
            </a:br>
            <a:r>
              <a:rPr lang="es-ES" sz="4700" noProof="0" dirty="0">
                <a:solidFill>
                  <a:srgbClr val="FFFFFF"/>
                </a:solidFill>
                <a:latin typeface="Aptos ExtraBold" panose="020F0502020204030204" pitchFamily="34" charset="0"/>
              </a:rPr>
              <a:t>Grupo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41C3-7558-B76A-E936-59F5BF21F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1500" noProof="0">
                <a:solidFill>
                  <a:srgbClr val="FFFFFF">
                    <a:alpha val="70000"/>
                  </a:srgbClr>
                </a:solidFill>
                <a:latin typeface="Aptos ExtraBold" panose="020B0004020202020204" pitchFamily="34" charset="0"/>
              </a:rPr>
              <a:t>Tutora: Raquel Revilla</a:t>
            </a:r>
          </a:p>
          <a:p>
            <a:pPr algn="l">
              <a:lnSpc>
                <a:spcPct val="90000"/>
              </a:lnSpc>
            </a:pPr>
            <a:r>
              <a:rPr lang="es-ES" sz="1500" noProof="0">
                <a:solidFill>
                  <a:srgbClr val="FFFFFF">
                    <a:alpha val="70000"/>
                  </a:srgbClr>
                </a:solidFill>
                <a:latin typeface="Aptos ExtraBold" panose="020B0004020202020204" pitchFamily="34" charset="0"/>
              </a:rPr>
              <a:t>Alumnos: Beatriz Castaño / Sergi Juliá / Jaume Ruiz / Medir Vilà</a:t>
            </a:r>
          </a:p>
          <a:p>
            <a:pPr algn="l">
              <a:lnSpc>
                <a:spcPct val="90000"/>
              </a:lnSpc>
            </a:pPr>
            <a:r>
              <a:rPr lang="es-ES" sz="1500">
                <a:solidFill>
                  <a:srgbClr val="FFFFFF">
                    <a:alpha val="70000"/>
                  </a:srgbClr>
                </a:solidFill>
                <a:latin typeface="Aptos ExtraBold" panose="020B0004020202020204" pitchFamily="34" charset="0"/>
              </a:rPr>
              <a:t>30/04/2024</a:t>
            </a:r>
            <a:endParaRPr lang="es-ES" sz="1500" noProof="0">
              <a:solidFill>
                <a:srgbClr val="FFFFFF">
                  <a:alpha val="70000"/>
                </a:srgbClr>
              </a:solidFill>
              <a:latin typeface="Aptos ExtraBold" panose="020B0004020202020204" pitchFamily="34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60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351E7-DAAE-4D1D-BF67-4B392609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64" y="294328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Análisis: Net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Margin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/Rango Edad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E2A8D-7BC3-C01E-B2E6-E5C80158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26" y="4585647"/>
            <a:ext cx="8478662" cy="1801357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  <a:latin typeface="Aptos "/>
              </a:rPr>
              <a:t>Rango 26-35 años 37% Net </a:t>
            </a:r>
            <a:r>
              <a:rPr lang="es-ES_tradnl" dirty="0" err="1">
                <a:solidFill>
                  <a:schemeClr val="tx1"/>
                </a:solidFill>
                <a:latin typeface="Aptos "/>
              </a:rPr>
              <a:t>Margin</a:t>
            </a:r>
            <a:r>
              <a:rPr lang="es-ES_tradnl" dirty="0">
                <a:solidFill>
                  <a:schemeClr val="tx1"/>
                </a:solidFill>
                <a:latin typeface="Aptos "/>
              </a:rPr>
              <a:t> (23% Nb clientes)</a:t>
            </a:r>
          </a:p>
          <a:p>
            <a:r>
              <a:rPr lang="es-ES_tradnl" dirty="0">
                <a:solidFill>
                  <a:schemeClr val="tx1"/>
                </a:solidFill>
                <a:latin typeface="Aptos "/>
              </a:rPr>
              <a:t>Rango 18-25 años 23% Net </a:t>
            </a:r>
            <a:r>
              <a:rPr lang="es-ES_tradnl" dirty="0" err="1">
                <a:solidFill>
                  <a:schemeClr val="tx1"/>
                </a:solidFill>
                <a:latin typeface="Aptos "/>
              </a:rPr>
              <a:t>Margin</a:t>
            </a:r>
            <a:r>
              <a:rPr lang="es-ES_tradnl" dirty="0">
                <a:solidFill>
                  <a:schemeClr val="tx1"/>
                </a:solidFill>
                <a:latin typeface="Aptos "/>
              </a:rPr>
              <a:t> (45% Nb clientes)</a:t>
            </a:r>
          </a:p>
          <a:p>
            <a:r>
              <a:rPr lang="es-ES_tradnl" dirty="0">
                <a:solidFill>
                  <a:schemeClr val="tx1"/>
                </a:solidFill>
                <a:latin typeface="Aptos "/>
              </a:rPr>
              <a:t>Rango 36-45 años 23% Net </a:t>
            </a:r>
            <a:r>
              <a:rPr lang="es-ES_tradnl" dirty="0" err="1">
                <a:solidFill>
                  <a:schemeClr val="tx1"/>
                </a:solidFill>
                <a:latin typeface="Aptos "/>
              </a:rPr>
              <a:t>Margin</a:t>
            </a:r>
            <a:r>
              <a:rPr lang="es-ES_tradnl" dirty="0">
                <a:solidFill>
                  <a:schemeClr val="tx1"/>
                </a:solidFill>
                <a:latin typeface="Aptos "/>
              </a:rPr>
              <a:t> (16% Nb clientes)</a:t>
            </a:r>
          </a:p>
          <a:p>
            <a:endParaRPr lang="es-ES_tradnl" dirty="0">
              <a:solidFill>
                <a:schemeClr val="tx1"/>
              </a:solidFill>
              <a:latin typeface="Aptos 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B823F0-84FC-E552-7167-DA23FF10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4" y="1270000"/>
            <a:ext cx="66579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B314E7EE-5966-A43D-B980-679F2C97D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5" y="3633037"/>
            <a:ext cx="6331360" cy="28737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7351E7-DAAE-4D1D-BF67-4B392609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589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Análisis: Net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Margin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/Productos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E2A8D-7BC3-C01E-B2E6-E5C80158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719" y="2210583"/>
            <a:ext cx="2822441" cy="2459331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  <a:latin typeface="Aptos "/>
              </a:rPr>
              <a:t>Pensión Plan 79% Net </a:t>
            </a:r>
            <a:r>
              <a:rPr lang="es-ES_tradnl" dirty="0" err="1">
                <a:solidFill>
                  <a:schemeClr val="tx1"/>
                </a:solidFill>
                <a:latin typeface="Aptos "/>
              </a:rPr>
              <a:t>Margin</a:t>
            </a:r>
            <a:r>
              <a:rPr lang="es-ES_tradnl" dirty="0">
                <a:solidFill>
                  <a:schemeClr val="tx1"/>
                </a:solidFill>
                <a:latin typeface="Aptos "/>
              </a:rPr>
              <a:t> (0,12% clientes)  y  Age 26-35 (€48M)</a:t>
            </a:r>
          </a:p>
          <a:p>
            <a:r>
              <a:rPr lang="es-ES_tradnl" dirty="0" err="1">
                <a:solidFill>
                  <a:schemeClr val="tx1"/>
                </a:solidFill>
                <a:latin typeface="Aptos "/>
              </a:rPr>
              <a:t>Account</a:t>
            </a:r>
            <a:r>
              <a:rPr lang="es-ES_tradnl" dirty="0">
                <a:solidFill>
                  <a:schemeClr val="tx1"/>
                </a:solidFill>
                <a:latin typeface="Aptos "/>
              </a:rPr>
              <a:t> 8% Net </a:t>
            </a:r>
            <a:r>
              <a:rPr lang="es-ES_tradnl" dirty="0" err="1">
                <a:solidFill>
                  <a:schemeClr val="tx1"/>
                </a:solidFill>
                <a:latin typeface="Aptos "/>
              </a:rPr>
              <a:t>Margin</a:t>
            </a:r>
            <a:r>
              <a:rPr lang="es-ES_tradnl" dirty="0">
                <a:solidFill>
                  <a:schemeClr val="tx1"/>
                </a:solidFill>
                <a:latin typeface="Aptos "/>
              </a:rPr>
              <a:t> (66% Clientes)</a:t>
            </a:r>
          </a:p>
          <a:p>
            <a:endParaRPr lang="es-ES_tradnl" dirty="0">
              <a:solidFill>
                <a:schemeClr val="tx1"/>
              </a:solidFill>
              <a:latin typeface="Aptos "/>
            </a:endParaRPr>
          </a:p>
          <a:p>
            <a:endParaRPr lang="es-ES_tradnl" dirty="0">
              <a:solidFill>
                <a:schemeClr val="tx1"/>
              </a:solidFill>
              <a:latin typeface="Aptos 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9D0170A-84B7-51D9-0F02-91F5FA0D9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9" y="819352"/>
            <a:ext cx="6258376" cy="291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1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1B0-0C4B-7FD9-8D71-8803F668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67" y="315458"/>
            <a:ext cx="8596668" cy="880296"/>
          </a:xfrm>
        </p:spPr>
        <p:txBody>
          <a:bodyPr>
            <a:normAutofit fontScale="90000"/>
          </a:bodyPr>
          <a:lstStyle/>
          <a:p>
            <a:r>
              <a:rPr lang="es-ES" sz="2800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Maximizando el Margen: Estrategias enfocadas en Productos Rentables</a:t>
            </a:r>
            <a:endParaRPr lang="es-ES" sz="2800" noProof="0" dirty="0">
              <a:solidFill>
                <a:schemeClr val="bg2">
                  <a:lumMod val="50000"/>
                </a:schemeClr>
              </a:solidFill>
              <a:latin typeface="Aptos ExtraBold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E729E-C5F3-319C-2F54-F2B87256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72" y="1754191"/>
            <a:ext cx="4602114" cy="3615193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E114CFC-398C-D088-3381-673FFEFF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003" y="1621402"/>
            <a:ext cx="4550532" cy="3880773"/>
          </a:xfrm>
        </p:spPr>
        <p:txBody>
          <a:bodyPr>
            <a:normAutofit/>
          </a:bodyPr>
          <a:lstStyle/>
          <a:p>
            <a:r>
              <a:rPr lang="es-ES_tradnl" b="1" dirty="0">
                <a:solidFill>
                  <a:schemeClr val="tx1"/>
                </a:solidFill>
                <a:latin typeface="Aptos" panose="020B0004020202020204" pitchFamily="34" charset="0"/>
              </a:rPr>
              <a:t>Análisis rentabilidad por producto</a:t>
            </a:r>
          </a:p>
          <a:p>
            <a:endParaRPr lang="es-ES_tradnl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s-ES_tradnl" b="1" dirty="0">
                <a:solidFill>
                  <a:schemeClr val="tx1"/>
                </a:solidFill>
                <a:latin typeface="Aptos" panose="020B0004020202020204" pitchFamily="34" charset="0"/>
              </a:rPr>
              <a:t>Enfoque estratégico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/>
                </a:solidFill>
                <a:latin typeface="Aptos" panose="020B0004020202020204" pitchFamily="34" charset="0"/>
              </a:rPr>
              <a:t>Maximizar Margen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/>
                </a:solidFill>
                <a:latin typeface="Aptos" panose="020B0004020202020204" pitchFamily="34" charset="0"/>
              </a:rPr>
              <a:t>Productos: Pensiones e inversiones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_tradnl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s-ES_tradnl" b="1" dirty="0">
                <a:solidFill>
                  <a:schemeClr val="tx1"/>
                </a:solidFill>
                <a:latin typeface="Aptos" panose="020B0004020202020204" pitchFamily="34" charset="0"/>
              </a:rPr>
              <a:t>Campañas de Marketing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/>
                </a:solidFill>
                <a:latin typeface="Aptos" panose="020B0004020202020204" pitchFamily="34" charset="0"/>
              </a:rPr>
              <a:t>Beneficios a largo plazo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/>
                </a:solidFill>
                <a:latin typeface="Aptos" panose="020B0004020202020204" pitchFamily="34" charset="0"/>
              </a:rPr>
              <a:t>Comunicaciones según segmento</a:t>
            </a:r>
          </a:p>
          <a:p>
            <a:r>
              <a:rPr lang="es-ES_tradnl" b="1" dirty="0">
                <a:solidFill>
                  <a:schemeClr val="tx1"/>
                </a:solidFill>
                <a:latin typeface="Aptos" panose="020B0004020202020204" pitchFamily="34" charset="0"/>
              </a:rPr>
              <a:t>Optimización de recursos</a:t>
            </a:r>
          </a:p>
          <a:p>
            <a:pPr marL="0" indent="0">
              <a:buNone/>
            </a:pPr>
            <a:endParaRPr lang="es-ES_tradn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4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a de flujo de dibujo hembra">
            <a:extLst>
              <a:ext uri="{FF2B5EF4-FFF2-40B4-BE49-F238E27FC236}">
                <a16:creationId xmlns:a16="http://schemas.microsoft.com/office/drawing/2014/main" id="{B0CFFDEC-78F0-4F9E-AADE-2B1FC4EAF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589" t="132" r="9847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95A15-A27B-7EE6-D9D7-3F084AEB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31" y="1634669"/>
            <a:ext cx="4375475" cy="3588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800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Segmentación de clientes</a:t>
            </a:r>
          </a:p>
        </p:txBody>
      </p:sp>
    </p:spTree>
    <p:extLst>
      <p:ext uri="{BB962C8B-B14F-4D97-AF65-F5344CB8AC3E}">
        <p14:creationId xmlns:p14="http://schemas.microsoft.com/office/powerpoint/2010/main" val="243320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D4173-6F3E-4EB8-9442-E1D51178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5432">
            <a:off x="2134753" y="536232"/>
            <a:ext cx="9277406" cy="688450"/>
          </a:xfrm>
        </p:spPr>
        <p:txBody>
          <a:bodyPr/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¿Cómo hemos dividido los clientes?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A9C4E-6690-441A-BAE5-724C8C84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557" y="2384077"/>
            <a:ext cx="4242437" cy="2489581"/>
          </a:xfrm>
        </p:spPr>
        <p:txBody>
          <a:bodyPr/>
          <a:lstStyle/>
          <a:p>
            <a:pPr marL="0" indent="0" algn="ctr">
              <a:buNone/>
            </a:pPr>
            <a:r>
              <a:rPr lang="es-ES" sz="2800" dirty="0">
                <a:latin typeface="Aptos ExtraBold" panose="020B0004020202020204" pitchFamily="34" charset="0"/>
              </a:rPr>
              <a:t>A través del algoritmo de “Kmeans” dividimos los clientes en 5 “</a:t>
            </a:r>
            <a:r>
              <a:rPr lang="es-ES" sz="2800" dirty="0" err="1">
                <a:latin typeface="Aptos ExtraBold" panose="020B0004020202020204" pitchFamily="34" charset="0"/>
              </a:rPr>
              <a:t>Clústers</a:t>
            </a:r>
            <a:r>
              <a:rPr lang="es-ES" sz="2800" dirty="0">
                <a:latin typeface="Aptos ExtraBold" panose="020B0004020202020204" pitchFamily="34" charset="0"/>
              </a:rPr>
              <a:t>” según atributos.</a:t>
            </a:r>
          </a:p>
          <a:p>
            <a:endParaRPr lang="es-ES" sz="2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s-ES" sz="2800" dirty="0">
              <a:latin typeface="Abadi" panose="020B0604020104020204" pitchFamily="34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5BEAA2-BE30-4F31-9F72-963D2977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332">
            <a:off x="310603" y="379325"/>
            <a:ext cx="3745252" cy="400950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iagrama de flujo: combinar 3">
            <a:extLst>
              <a:ext uri="{FF2B5EF4-FFF2-40B4-BE49-F238E27FC236}">
                <a16:creationId xmlns:a16="http://schemas.microsoft.com/office/drawing/2014/main" id="{4C26068D-157C-4542-9E9F-9B3EF4DF9738}"/>
              </a:ext>
            </a:extLst>
          </p:cNvPr>
          <p:cNvSpPr/>
          <p:nvPr/>
        </p:nvSpPr>
        <p:spPr>
          <a:xfrm>
            <a:off x="2445293" y="2384077"/>
            <a:ext cx="405352" cy="593889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2BBE0FF-C1A9-4D35-AB6A-4F96D7E6883A}"/>
              </a:ext>
            </a:extLst>
          </p:cNvPr>
          <p:cNvSpPr/>
          <p:nvPr/>
        </p:nvSpPr>
        <p:spPr>
          <a:xfrm>
            <a:off x="2445293" y="2167260"/>
            <a:ext cx="405352" cy="43363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DC54894-8A49-44D8-B4AF-C4AB73F31965}"/>
              </a:ext>
            </a:extLst>
          </p:cNvPr>
          <p:cNvSpPr/>
          <p:nvPr/>
        </p:nvSpPr>
        <p:spPr>
          <a:xfrm>
            <a:off x="2535810" y="2275670"/>
            <a:ext cx="226244" cy="216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F2A7B5-5379-4E14-BAE0-68B271F9A163}"/>
              </a:ext>
            </a:extLst>
          </p:cNvPr>
          <p:cNvSpPr txBox="1"/>
          <p:nvPr/>
        </p:nvSpPr>
        <p:spPr>
          <a:xfrm>
            <a:off x="622169" y="5310601"/>
            <a:ext cx="87518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¡BIENVENIDOS  A LA SABANA AFRICANA!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202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C4E71-0A04-4D2A-AD25-A5FC7C95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06" y="492892"/>
            <a:ext cx="8596668" cy="1320800"/>
          </a:xfrm>
        </p:spPr>
        <p:txBody>
          <a:bodyPr>
            <a:normAutofit/>
          </a:bodyPr>
          <a:lstStyle/>
          <a:p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Clúster 0     "Clientes Jóvenes con Bajo Compromiso Financiero"</a:t>
            </a:r>
            <a:endParaRPr lang="es-ES" b="1" dirty="0">
              <a:ln w="0"/>
              <a:solidFill>
                <a:schemeClr val="bg2">
                  <a:lumMod val="50000"/>
                </a:schemeClr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7CC7E-F37F-41AE-9478-7F9AB090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Perfil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: Clientes relativamente más jóvenes con salarios ligeramente por debajo del promedio.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Productos y Servicios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: Baja tenencia de cuentas bancarias, tarjetas de crédito, inversiones y depósitos.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Engagement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 con el Banco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: Clientes relativamente nuevos, con una antigüedad cliente inferior al promedio.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Oportunidades de Negocio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: Potencial para desarrollar productos de crédito o de ahorro que sean atractivos para clientes jóvenes y promuevan un mayor compromiso</a:t>
            </a:r>
            <a:r>
              <a:rPr lang="es-ES" sz="20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Este Grupo está formado por 292.753 Clientes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18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84EDD4-ECD7-46EA-90F0-D471D75B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826" y="1466795"/>
            <a:ext cx="3739174" cy="3924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768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8AE0E38-64BD-5C55-52A2-89B59AF5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Clúster 1 </a:t>
            </a:r>
            <a:r>
              <a:rPr lang="es-ES" sz="3600" b="1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    </a:t>
            </a:r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"Clientes Maduros de Alto Valor“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36F80-A2AF-45E8-A53F-576D9D9F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124"/>
            <a:ext cx="7439724" cy="456027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1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Perfil</a:t>
            </a:r>
            <a:r>
              <a:rPr lang="es-ES" sz="21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Clientes de edad superior al  promedio con salarios ligeramente superiores.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1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Productos y Servicios</a:t>
            </a:r>
            <a:r>
              <a:rPr lang="es-ES" sz="21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Destacan en la tenencia de tarjetas de crédito, lo cual sugiere un uso activo y posiblemente un buen manejo de crédito.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100" b="1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Engagement</a:t>
            </a:r>
            <a:r>
              <a:rPr lang="es-ES" sz="21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con el Banco</a:t>
            </a:r>
            <a:r>
              <a:rPr lang="es-ES" sz="21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Clientes con una antigüedad y fidelidad notablemente alta.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1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Oportunidades de Negocio</a:t>
            </a:r>
            <a:r>
              <a:rPr lang="es-ES" sz="21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Aprovechar su familiaridad con productos crediticios para ofrecerles nuevos servicios financieros, como productos de inversión o planes de jubilación personalizados.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tx1"/>
                </a:solidFill>
                <a:latin typeface="Aptos" panose="020B0004020202020204" pitchFamily="34" charset="0"/>
              </a:rPr>
              <a:t>Este Grupo está formado por 26.105 Clientes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1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81D022-6FCE-46B0-9946-3ABA3188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45" y="0"/>
            <a:ext cx="4421172" cy="3301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479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608B9D1-29EA-2B4F-1074-5BD6E960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Clúster 2    "Los Estables Usuarios de Cuentas"</a:t>
            </a:r>
            <a:endParaRPr lang="es-ES" b="1" dirty="0">
              <a:ln w="0"/>
              <a:solidFill>
                <a:schemeClr val="bg2">
                  <a:lumMod val="50000"/>
                </a:schemeClr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2FE-1E6C-4D25-36F0-398FE7F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6693"/>
            <a:ext cx="7875823" cy="4127670"/>
          </a:xfrm>
        </p:spPr>
        <p:txBody>
          <a:bodyPr>
            <a:normAutofit/>
          </a:bodyPr>
          <a:lstStyle/>
          <a:p>
            <a:pPr algn="l"/>
            <a:endParaRPr lang="es-ES" sz="20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9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Perfil</a:t>
            </a:r>
            <a:r>
              <a:rPr lang="es-ES" sz="19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El grupo más joven y con salarios ligeramente por debajo del promedio.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9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Productos Financieros</a:t>
            </a:r>
            <a:r>
              <a:rPr lang="es-ES" sz="19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Baja tenencia en todas las categorías, aunque con estabilidad en el uso de cuentas.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900" b="1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Engagement</a:t>
            </a:r>
            <a:r>
              <a:rPr lang="es-ES" sz="19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con el Banco</a:t>
            </a:r>
            <a:r>
              <a:rPr lang="es-ES" sz="19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Menor duración de la relación con el banco comparado con otros grupos.</a:t>
            </a:r>
            <a:endParaRPr lang="es-ES" sz="1900" b="1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algn="just">
              <a:buFont typeface="Arial" panose="020B0604020202020204" pitchFamily="34" charset="0"/>
              <a:buChar char="•"/>
            </a:pPr>
            <a:r>
              <a:rPr lang="es-ES" sz="19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Oportunidades de Negocio</a:t>
            </a:r>
            <a:r>
              <a:rPr lang="es-ES" sz="19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Existe un potencial para incrementar su </a:t>
            </a:r>
            <a:r>
              <a:rPr lang="es-ES" sz="19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engagement</a:t>
            </a:r>
            <a:r>
              <a:rPr lang="es-ES" sz="19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con  productos adicionales. Las estrategias de venta cruzada y de mejora podrían ser efectivas.</a:t>
            </a:r>
          </a:p>
          <a:p>
            <a:pPr marL="285750" algn="just"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tx1"/>
                </a:solidFill>
                <a:latin typeface="Aptos" panose="020B0004020202020204" pitchFamily="34" charset="0"/>
              </a:rPr>
              <a:t>Este Grupo está formado por 7.918 Clientes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s-ES" sz="18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F5E5F5-E3CA-4FF2-AD0A-C37F3C58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37" y="369332"/>
            <a:ext cx="3901463" cy="37424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895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A57FD9E-91C9-4EAE-998B-E0D21C25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72">
            <a:off x="8195664" y="486094"/>
            <a:ext cx="4156366" cy="45438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CFE00E1-D017-9388-B470-BF79E62F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5948"/>
          </a:xfrm>
        </p:spPr>
        <p:txBody>
          <a:bodyPr>
            <a:normAutofit/>
          </a:bodyPr>
          <a:lstStyle/>
          <a:p>
            <a:pPr algn="l"/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Clúster 3     “Los Grandes Ahorradores"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FB564C4-9ED7-87EC-CEC0-F729102E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8308" y="1497755"/>
            <a:ext cx="8596668" cy="3880773"/>
          </a:xfrm>
        </p:spPr>
        <p:txBody>
          <a:bodyPr>
            <a:normAutofit/>
          </a:bodyPr>
          <a:lstStyle/>
          <a:p>
            <a:pPr algn="l"/>
            <a:endParaRPr lang="es-ES" sz="2000" b="1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s-ES_tradnl" sz="1700" b="1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Perfil: </a:t>
            </a:r>
            <a:r>
              <a:rPr lang="es-ES_tradnl" sz="170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Mayores ingresos y más edad que el promedio.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_tradnl" sz="1700" b="1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Productos Financieros: </a:t>
            </a:r>
            <a:r>
              <a:rPr lang="es-ES_tradnl" sz="170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Excepcionalmente alta tenencia en inversiones y buenos niveles en depósitos y tarjetas, con la mayor tenencia de cuentas.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_tradnl" sz="1700" b="1" i="0" dirty="0" err="1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Engagement</a:t>
            </a:r>
            <a:r>
              <a:rPr lang="es-ES_tradnl" sz="1700" b="1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 con el Banco: </a:t>
            </a:r>
            <a:r>
              <a:rPr lang="es-ES_tradnl" sz="170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Mantienen una relación estable en términos de duración con el banco.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_tradnl" sz="1700" b="1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Oportunidades de Negocio: </a:t>
            </a:r>
            <a:r>
              <a:rPr lang="es-ES_tradnl" sz="170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Este clúster tiene un gran potencial para productos de inversión que ofrezcan mejores rendimientos para sus ahorros, así como servicios de asesoría financiera y planificación para la jubilación.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Este Grupo está formado por </a:t>
            </a:r>
            <a:r>
              <a:rPr lang="es-ES" sz="1800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1.721 </a:t>
            </a: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Clientes</a:t>
            </a:r>
            <a:endParaRPr lang="es-ES" sz="18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s-ES_tradnl" sz="1900" i="0" dirty="0"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415DB54-104A-5DCC-02F1-1B412B7E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Clúster 4       "Inversores Experimentados y Acaudalados"</a:t>
            </a:r>
            <a:br>
              <a:rPr lang="es-ES" sz="3600" i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" panose="020B0004020202020204" pitchFamily="34" charset="0"/>
              </a:rPr>
            </a:br>
            <a:endParaRPr lang="es-E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ptos ExtraBold" panose="020B00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B9E79-2482-4CF2-B194-DA8CD333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9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Perfil</a:t>
            </a:r>
            <a:r>
              <a:rPr lang="es-ES" sz="19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Clientes de edad y salarios superiores al promedio, indicativos de un segmento maduro y de alto ingreso.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Productos Financieros</a:t>
            </a:r>
            <a:r>
              <a:rPr lang="es-ES" sz="19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Excepcionalmente alta tenencia en inversiones y buenos niveles en depósitos y tarjetas, con la mayor tenencia de cuentas.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Engagement con el Banco</a:t>
            </a:r>
            <a:r>
              <a:rPr lang="es-ES" sz="19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Los meses como cliente y la frecuencia de compra están por encima del promedio, reflejando una relación fuerte y activa con el banco.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Oportunidades de Negocio</a:t>
            </a:r>
            <a:r>
              <a:rPr lang="es-ES" sz="19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Clave para productos de banca privada, gestión de patrimonios y oportunidades de inversión exclusivas, dada su alta capacidad y disposición para invertir.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Este Grupo está formado por </a:t>
            </a: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127.792 </a:t>
            </a:r>
            <a:r>
              <a:rPr lang="es-ES" b="0" i="0" dirty="0">
                <a:solidFill>
                  <a:schemeClr val="tx1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Clientes</a:t>
            </a:r>
            <a:endParaRPr lang="es-ES" sz="2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s-ES" sz="17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BBCE00-B548-4A6D-BF23-8982A14FD7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75" y="816637"/>
            <a:ext cx="3902698" cy="45466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11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5C63-CC2F-A578-6A2C-59279C35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ExtraBold" panose="020B0004020202020204" pitchFamily="34" charset="0"/>
              </a:rPr>
              <a:t>Agenda</a:t>
            </a:r>
          </a:p>
        </p:txBody>
      </p:sp>
      <p:pic>
        <p:nvPicPr>
          <p:cNvPr id="5" name="Content Placeholder 4" descr="Engranajes de interrogación">
            <a:extLst>
              <a:ext uri="{FF2B5EF4-FFF2-40B4-BE49-F238E27FC236}">
                <a16:creationId xmlns:a16="http://schemas.microsoft.com/office/drawing/2014/main" id="{1EF2EF3E-9607-4DC9-B575-E8CABC895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p:blipFill>
        <p:spPr>
          <a:xfrm>
            <a:off x="4262510" y="393896"/>
            <a:ext cx="7929489" cy="6023832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2D5D9-8033-1B2B-1D13-2DA88C33E7B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7334" y="1428748"/>
            <a:ext cx="5780088" cy="461327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0"/>
            <a:r>
              <a:rPr lang="es-ES" dirty="0">
                <a:latin typeface="Aptos ExtraBold" panose="020B0004020202020204" pitchFamily="34" charset="0"/>
              </a:rPr>
              <a:t> Contexto e Introducción
 Análisis de datos y tablas – Resumen del análisis
 Propensión a la compra – Modelo utilizado</a:t>
            </a:r>
          </a:p>
          <a:p>
            <a:pPr indent="0"/>
            <a:r>
              <a:rPr lang="es-ES" dirty="0">
                <a:latin typeface="Aptos ExtraBold" panose="020B0004020202020204" pitchFamily="34" charset="0"/>
              </a:rPr>
              <a:t> Segmentación de los clientes – Modelo utilizado</a:t>
            </a:r>
          </a:p>
          <a:p>
            <a:pPr indent="0"/>
            <a:r>
              <a:rPr lang="es-ES" dirty="0">
                <a:latin typeface="Aptos ExtraBold" panose="020B0004020202020204" pitchFamily="34" charset="0"/>
              </a:rPr>
              <a:t> Estrategia de negocio:</a:t>
            </a:r>
          </a:p>
          <a:p>
            <a:pPr lvl="1" indent="0"/>
            <a:r>
              <a:rPr lang="es-ES" dirty="0">
                <a:latin typeface="Aptos ExtraBold" panose="020B0004020202020204" pitchFamily="34" charset="0"/>
              </a:rPr>
              <a:t>Análisis de los </a:t>
            </a:r>
            <a:r>
              <a:rPr lang="es-ES" dirty="0" err="1">
                <a:latin typeface="Aptos ExtraBold" panose="020B0004020202020204" pitchFamily="34" charset="0"/>
              </a:rPr>
              <a:t>clusters</a:t>
            </a:r>
            <a:r>
              <a:rPr lang="es-ES" dirty="0">
                <a:latin typeface="Aptos ExtraBold" panose="020B0004020202020204" pitchFamily="34" charset="0"/>
              </a:rPr>
              <a:t> y las ventas</a:t>
            </a:r>
          </a:p>
          <a:p>
            <a:pPr lvl="1" indent="0"/>
            <a:r>
              <a:rPr lang="es-ES" dirty="0">
                <a:latin typeface="Aptos ExtraBold" panose="020B0004020202020204" pitchFamily="34" charset="0"/>
              </a:rPr>
              <a:t>Segmentación de clientes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noProof="0" dirty="0" err="1">
                <a:latin typeface="Aptos ExtraBold" panose="020B0004020202020204" pitchFamily="34" charset="0"/>
              </a:rPr>
              <a:t>Cluster</a:t>
            </a:r>
            <a:r>
              <a:rPr lang="es-ES" noProof="0" dirty="0">
                <a:latin typeface="Aptos ExtraBold" panose="020B0004020202020204" pitchFamily="34" charset="0"/>
              </a:rPr>
              <a:t> 0: descripción del grupo y potencial comercial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noProof="0" dirty="0" err="1">
                <a:latin typeface="Aptos ExtraBold" panose="020B0004020202020204" pitchFamily="34" charset="0"/>
              </a:rPr>
              <a:t>Cluster</a:t>
            </a:r>
            <a:r>
              <a:rPr lang="es-ES" noProof="0" dirty="0">
                <a:latin typeface="Aptos ExtraBold" panose="020B0004020202020204" pitchFamily="34" charset="0"/>
              </a:rPr>
              <a:t> 1: descripción del grupo y potencial comercial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noProof="0" dirty="0" err="1">
                <a:latin typeface="Aptos ExtraBold" panose="020B0004020202020204" pitchFamily="34" charset="0"/>
              </a:rPr>
              <a:t>Cluster</a:t>
            </a:r>
            <a:r>
              <a:rPr lang="es-ES" noProof="0" dirty="0">
                <a:latin typeface="Aptos ExtraBold" panose="020B0004020202020204" pitchFamily="34" charset="0"/>
              </a:rPr>
              <a:t> 2: descripción del grupo y potencial comercial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noProof="0" dirty="0" err="1">
                <a:latin typeface="Aptos ExtraBold" panose="020B0004020202020204" pitchFamily="34" charset="0"/>
              </a:rPr>
              <a:t>Cluster</a:t>
            </a:r>
            <a:r>
              <a:rPr lang="es-ES" noProof="0" dirty="0">
                <a:latin typeface="Aptos ExtraBold" panose="020B0004020202020204" pitchFamily="34" charset="0"/>
              </a:rPr>
              <a:t> 3: descripción del grupo y potencial comercial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noProof="0" dirty="0" err="1">
                <a:latin typeface="Aptos ExtraBold" panose="020B0004020202020204" pitchFamily="34" charset="0"/>
              </a:rPr>
              <a:t>Cluster</a:t>
            </a:r>
            <a:r>
              <a:rPr lang="es-ES" noProof="0" dirty="0">
                <a:latin typeface="Aptos ExtraBold" panose="020B0004020202020204" pitchFamily="34" charset="0"/>
              </a:rPr>
              <a:t> 4: descripción del grupo y potencial comercial</a:t>
            </a:r>
          </a:p>
          <a:p>
            <a:pPr marL="342900" lvl="1" indent="0"/>
            <a:r>
              <a:rPr lang="es-ES" sz="1800" dirty="0">
                <a:latin typeface="Aptos ExtraBold" panose="020B0004020202020204" pitchFamily="34" charset="0"/>
              </a:rPr>
              <a:t>Resumen y resultados esperados</a:t>
            </a:r>
          </a:p>
          <a:p>
            <a:pPr marL="342900" lvl="1" indent="0"/>
            <a:r>
              <a:rPr lang="es-ES" sz="1800" dirty="0">
                <a:latin typeface="Aptos ExtraBold" panose="020B0004020202020204" pitchFamily="34" charset="0"/>
              </a:rPr>
              <a:t>Cierre y Q&amp;A</a:t>
            </a:r>
          </a:p>
          <a:p>
            <a:pPr indent="0"/>
            <a:endParaRPr lang="es-ES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5D4207-5B50-03A9-BD65-A267B5E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2" y="389068"/>
            <a:ext cx="7789777" cy="545951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Clúster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86E6D9D-A8F9-74C5-127D-3EB29104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12" y="1263484"/>
            <a:ext cx="8798672" cy="45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8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A5D4207-5B50-03A9-BD65-A267B5E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2" y="389068"/>
            <a:ext cx="7789777" cy="545951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Clúster</a:t>
            </a:r>
          </a:p>
        </p:txBody>
      </p:sp>
      <p:pic>
        <p:nvPicPr>
          <p:cNvPr id="7" name="Picture" title="This slide contains the following visuals: Net_Margin/Produc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A59C603B-B497-1130-6581-6FF393BD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32" y="1303726"/>
            <a:ext cx="7917374" cy="4517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104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5FF30A-D5EC-1EE6-08D7-CDA7BB7622D7}"/>
              </a:ext>
            </a:extLst>
          </p:cNvPr>
          <p:cNvSpPr txBox="1">
            <a:spLocks/>
          </p:cNvSpPr>
          <p:nvPr/>
        </p:nvSpPr>
        <p:spPr>
          <a:xfrm>
            <a:off x="633528" y="1928357"/>
            <a:ext cx="4246359" cy="210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Desarrollo Marketing: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Clúster</a:t>
            </a:r>
            <a:br>
              <a:rPr lang="en-US" dirty="0">
                <a:latin typeface="Aptos ExtraBold" panose="020B0004020202020204" pitchFamily="34" charset="0"/>
              </a:rPr>
            </a:br>
            <a:endParaRPr lang="en-US" dirty="0">
              <a:latin typeface="Aptos ExtraBold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039EF7-C49A-062E-AFFB-880EAFF4BC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rcRect l="1138" r="75"/>
          <a:stretch/>
        </p:blipFill>
        <p:spPr>
          <a:xfrm>
            <a:off x="5486400" y="1"/>
            <a:ext cx="669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C4E71-0A04-4D2A-AD25-A5FC7C95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Clúster 0     "Clientes Jóvenes con Bajo Compromiso Financiero"</a:t>
            </a:r>
            <a:endParaRPr lang="es-ES" b="1" dirty="0">
              <a:ln w="0"/>
              <a:solidFill>
                <a:schemeClr val="bg2">
                  <a:lumMod val="50000"/>
                </a:schemeClr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7CC7E-F37F-41AE-9478-7F9AB090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Productos Recomendados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Plan de Pensiones (</a:t>
            </a:r>
            <a:r>
              <a:rPr lang="es-ES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pension_plan</a:t>
            </a: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Cuenta </a:t>
            </a:r>
            <a:r>
              <a:rPr lang="es-ES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easyMoney</a:t>
            </a: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 (</a:t>
            </a:r>
            <a:r>
              <a:rPr lang="es-ES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em_acount</a:t>
            </a: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Depósito a Corto Plazo (</a:t>
            </a:r>
            <a:r>
              <a:rPr lang="es-ES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short_term_deposit</a:t>
            </a: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Acciones de Marketing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Talleres de Planificación Financiera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: Organizar talleres y </a:t>
            </a:r>
            <a:r>
              <a:rPr lang="es-ES_tradnl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webinars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 interactivos sobre la importancia de la planificación para la jubilación, dirigidos a jóvenes.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Promociones en Cuenta </a:t>
            </a:r>
            <a:r>
              <a:rPr lang="es-ES_tradnl" sz="1800" b="1" dirty="0" err="1">
                <a:solidFill>
                  <a:schemeClr val="tx1"/>
                </a:solidFill>
                <a:latin typeface="Aptos" panose="020B0004020202020204" pitchFamily="34" charset="0"/>
              </a:rPr>
              <a:t>easyMoney</a:t>
            </a: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Campañas en redes sociales ofreciendo la cuenta </a:t>
            </a:r>
            <a:r>
              <a:rPr lang="es-ES_tradnl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easyMoney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 con beneficios exclusivos para nuevos ingresos, como devolución de un porcentaje en compras seleccionadas.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Ofertas de Depósito a Corto Plazo: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Incentivar el ahorro con depósitos a corto plazo mediante recompensas rápidas, como tasas de interés competitivas o bonos por metas de ahorro alcanzadas.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84EDD4-ECD7-46EA-90F0-D471D75B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826" y="1466795"/>
            <a:ext cx="3739174" cy="3924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713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8AE0E38-64BD-5C55-52A2-89B59AF5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Clúster 1 </a:t>
            </a:r>
            <a:r>
              <a:rPr lang="es-ES" sz="3600" b="1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    </a:t>
            </a:r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"Clientes Maduros de Alto Valor“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36F80-A2AF-45E8-A53F-576D9D9F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11" y="1930400"/>
            <a:ext cx="8596668" cy="4118708"/>
          </a:xfrm>
        </p:spPr>
        <p:txBody>
          <a:bodyPr>
            <a:normAutofit fontScale="77500" lnSpcReduction="20000"/>
          </a:bodyPr>
          <a:lstStyle/>
          <a:p>
            <a:endParaRPr lang="es-ES" sz="21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100" b="1" dirty="0">
                <a:solidFill>
                  <a:schemeClr val="tx1"/>
                </a:solidFill>
                <a:latin typeface="Aptos" panose="020B0004020202020204" pitchFamily="34" charset="0"/>
              </a:rPr>
              <a:t>Productos Recomendados</a:t>
            </a:r>
            <a:r>
              <a:rPr lang="es-ES" sz="2100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_tradnl" sz="2100" dirty="0">
                <a:solidFill>
                  <a:schemeClr val="tx1"/>
                </a:solidFill>
                <a:latin typeface="Aptos" panose="020B0004020202020204" pitchFamily="34" charset="0"/>
              </a:rPr>
              <a:t>Plan de Pensiones (</a:t>
            </a:r>
            <a:r>
              <a:rPr lang="es-ES_tradnl" sz="2100" dirty="0" err="1">
                <a:solidFill>
                  <a:schemeClr val="tx1"/>
                </a:solidFill>
                <a:latin typeface="Aptos" panose="020B0004020202020204" pitchFamily="34" charset="0"/>
              </a:rPr>
              <a:t>pension_plan</a:t>
            </a:r>
            <a:r>
              <a:rPr lang="es-ES_tradnl" sz="21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_tradnl" sz="2100" dirty="0">
                <a:solidFill>
                  <a:schemeClr val="tx1"/>
                </a:solidFill>
                <a:latin typeface="Aptos" panose="020B0004020202020204" pitchFamily="34" charset="0"/>
              </a:rPr>
              <a:t>Depósito a Corto Plazo (</a:t>
            </a:r>
            <a:r>
              <a:rPr lang="es-ES_tradnl" sz="2100" dirty="0" err="1">
                <a:solidFill>
                  <a:schemeClr val="tx1"/>
                </a:solidFill>
                <a:latin typeface="Aptos" panose="020B0004020202020204" pitchFamily="34" charset="0"/>
              </a:rPr>
              <a:t>short_term_deposit</a:t>
            </a:r>
            <a:r>
              <a:rPr lang="es-ES_tradnl" sz="21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_tradnl" sz="2100" dirty="0">
                <a:solidFill>
                  <a:schemeClr val="tx1"/>
                </a:solidFill>
                <a:latin typeface="Aptos" panose="020B0004020202020204" pitchFamily="34" charset="0"/>
              </a:rPr>
              <a:t>Tarjeta de Débito (</a:t>
            </a:r>
            <a:r>
              <a:rPr lang="es-ES_tradnl" sz="2100" dirty="0" err="1">
                <a:solidFill>
                  <a:schemeClr val="tx1"/>
                </a:solidFill>
                <a:latin typeface="Aptos" panose="020B0004020202020204" pitchFamily="34" charset="0"/>
              </a:rPr>
              <a:t>debit_card</a:t>
            </a:r>
            <a:r>
              <a:rPr lang="es-ES_tradnl" sz="21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100" b="1" dirty="0">
                <a:solidFill>
                  <a:schemeClr val="tx1"/>
                </a:solidFill>
                <a:latin typeface="Aptos" panose="020B0004020202020204" pitchFamily="34" charset="0"/>
              </a:rPr>
              <a:t>Acciones de Marketing</a:t>
            </a:r>
            <a:r>
              <a:rPr lang="es-ES" sz="2100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_tradnl" sz="2100" b="1" dirty="0">
                <a:solidFill>
                  <a:schemeClr val="tx1"/>
                </a:solidFill>
                <a:latin typeface="Aptos" panose="020B0004020202020204" pitchFamily="34" charset="0"/>
              </a:rPr>
              <a:t>Asesoría Personalizada de Pensiones</a:t>
            </a:r>
            <a:r>
              <a:rPr lang="es-ES_tradnl" sz="2100" dirty="0">
                <a:solidFill>
                  <a:schemeClr val="tx1"/>
                </a:solidFill>
                <a:latin typeface="Aptos" panose="020B0004020202020204" pitchFamily="34" charset="0"/>
              </a:rPr>
              <a:t>: Proporcionar sesiones de asesoramiento personalizado para clientes maduros, destacando los beneficios de los planes de pensiones.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_tradnl" sz="2100" b="1" dirty="0">
                <a:solidFill>
                  <a:schemeClr val="tx1"/>
                </a:solidFill>
                <a:latin typeface="Aptos" panose="020B0004020202020204" pitchFamily="34" charset="0"/>
              </a:rPr>
              <a:t>Bonificación por Depósito: </a:t>
            </a:r>
            <a:r>
              <a:rPr lang="es-ES_tradnl" sz="2100" dirty="0">
                <a:solidFill>
                  <a:schemeClr val="tx1"/>
                </a:solidFill>
                <a:latin typeface="Aptos" panose="020B0004020202020204" pitchFamily="34" charset="0"/>
              </a:rPr>
              <a:t>Ofrecer bonificaciones o tasas preferenciales en depósitos a corto plazo para clientes que incrementen su inversión o renueven sus depósitos existentes.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_tradnl" sz="2100" b="1" dirty="0">
                <a:solidFill>
                  <a:schemeClr val="tx1"/>
                </a:solidFill>
                <a:latin typeface="Aptos" panose="020B0004020202020204" pitchFamily="34" charset="0"/>
              </a:rPr>
              <a:t>Beneficios Exclusivos en Tarjetas de Débito</a:t>
            </a:r>
            <a:r>
              <a:rPr lang="es-ES_tradnl" sz="2100" dirty="0">
                <a:solidFill>
                  <a:schemeClr val="tx1"/>
                </a:solidFill>
                <a:latin typeface="Aptos" panose="020B0004020202020204" pitchFamily="34" charset="0"/>
              </a:rPr>
              <a:t>: Lanzar una campaña que resalte beneficios exclusivos y recompensas por uso de tarjetas de débito, como acceso a eventos o programas de </a:t>
            </a:r>
            <a:r>
              <a:rPr lang="es-ES_tradnl" sz="2100" dirty="0" err="1">
                <a:solidFill>
                  <a:schemeClr val="tx1"/>
                </a:solidFill>
                <a:latin typeface="Aptos" panose="020B0004020202020204" pitchFamily="34" charset="0"/>
              </a:rPr>
              <a:t>cashback</a:t>
            </a:r>
            <a:r>
              <a:rPr lang="es-ES_tradnl" sz="2100" b="1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1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81D022-6FCE-46B0-9946-3ABA3188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45" y="0"/>
            <a:ext cx="4421172" cy="3301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554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608B9D1-29EA-2B4F-1074-5BD6E960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Clúster 2    "Los Estables Usuarios de Cuentas"</a:t>
            </a:r>
            <a:endParaRPr lang="es-ES" b="1" dirty="0">
              <a:ln w="0"/>
              <a:solidFill>
                <a:schemeClr val="bg2">
                  <a:lumMod val="50000"/>
                </a:schemeClr>
              </a:solidFill>
              <a:latin typeface="Aptos Extra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2FE-1E6C-4D25-36F0-398FE7F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Productos Recomendados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Plan de Pensiones (</a:t>
            </a:r>
            <a:r>
              <a:rPr lang="es-ES_tradnl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pension_plan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Depósito a Corto Plazo (</a:t>
            </a:r>
            <a:r>
              <a:rPr lang="es-ES_tradnl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short_term_deposit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Depósito a Largo Plazo (</a:t>
            </a:r>
            <a:r>
              <a:rPr lang="es-ES_tradnl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long_term_deposit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Acciones de Marketing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Campañas Informativas de Pensiones: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Difundir información sobre cómo los planes de pensiones pueden ser una base sólida para la seguridad financiera a largo plazo.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Promoción de Depósitos a Corto Plazo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: Crear promociones que resalten la flexibilidad y beneficios de los depósitos a corto plazo, como opciones de ahorro para objetivos a corto plazo.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Incentivos para Depósitos a Largo Plazo: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Implementar incentivos para que los clientes se comprometan a depósitos a largo plazo con tasas de interés atractivas y bonos por fidelidad.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s-ES" sz="18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F5E5F5-E3CA-4FF2-AD0A-C37F3C581A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37" y="369332"/>
            <a:ext cx="3901463" cy="37424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3276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A57FD9E-91C9-4EAE-998B-E0D21C25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72">
            <a:off x="8195664" y="486094"/>
            <a:ext cx="4156366" cy="45438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CFE00E1-D017-9388-B470-BF79E62F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Clúster 3     “Los Grandes Ahorradores"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FB564C4-9ED7-87EC-CEC0-F729102E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Productos Recomendados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Plan de Pensiones (</a:t>
            </a:r>
            <a:r>
              <a:rPr lang="es-ES_tradnl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pension_plan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Depósito a Corto Plazo (</a:t>
            </a:r>
            <a:r>
              <a:rPr lang="es-ES_tradnl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short_term_deposit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Valores (</a:t>
            </a:r>
            <a:r>
              <a:rPr lang="es-ES_tradnl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securities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Acciones de Marketing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Consultoría Exclusiva de Pensiones: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Ofrecer consultorías individuales para personalizar los planes de pensiones según las necesidades de cada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Campaña de Rentabilidad a Corto Plazo: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Enfatizar la rentabilidad y liquidez de los depósitos a corto plazo, adecuados para clientes con mayor capacidad de ahorro.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Seminarios sobre Valores y Diversificación: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Organizar seminarios exclusivos sobre opciones de valores y cómo pueden complementar y diversificar las carteras de inversión existentes.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_tradnl" sz="1900" i="0" dirty="0"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7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415DB54-104A-5DCC-02F1-1B412B7E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1" i="0" dirty="0">
                <a:ln w="0"/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Clúster 4       "Inversores Experimentados y Acaudalados"</a:t>
            </a:r>
            <a:br>
              <a:rPr lang="es-ES" sz="3600" i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" panose="020B0004020202020204" pitchFamily="34" charset="0"/>
              </a:rPr>
            </a:br>
            <a:endParaRPr lang="es-E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ptos ExtraBold" panose="020B00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B9E79-2482-4CF2-B194-DA8CD333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Productos Recomendados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Plan de Pensiones (</a:t>
            </a:r>
            <a:r>
              <a:rPr lang="es-ES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pension_plan</a:t>
            </a: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Depósito a Corto Plazo (</a:t>
            </a:r>
            <a:r>
              <a:rPr lang="es-ES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short_term_deposit</a:t>
            </a: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Cuenta </a:t>
            </a:r>
            <a:r>
              <a:rPr lang="es-ES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easyMoney</a:t>
            </a: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 (</a:t>
            </a:r>
            <a:r>
              <a:rPr lang="es-ES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em_acount</a:t>
            </a:r>
            <a:r>
              <a:rPr lang="es-ES" sz="1800" dirty="0">
                <a:solidFill>
                  <a:schemeClr val="tx1"/>
                </a:solidFill>
                <a:latin typeface="Aptos" panose="020B00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Acciones de Marketing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Eventos VIP de Planificación de Pensiones: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Invitar a clientes a eventos exclusivos donde se discutan estrategias avanzadas de planificación para la jubilación y los beneficios de planes de pensiones adaptados.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Promociones Premium de Depósito: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Lanzar ofertas exclusivas de depósitos a corto plazo, dirigidas a clientes con altos volúmenes de inversión.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Campañas Personalizadas para Cuentas </a:t>
            </a:r>
            <a:r>
              <a:rPr lang="es-ES_tradnl" sz="1800" b="1" dirty="0" err="1">
                <a:solidFill>
                  <a:schemeClr val="tx1"/>
                </a:solidFill>
                <a:latin typeface="Aptos" panose="020B0004020202020204" pitchFamily="34" charset="0"/>
              </a:rPr>
              <a:t>easyMoney</a:t>
            </a:r>
            <a:r>
              <a:rPr lang="es-ES_tradnl" sz="1800" b="1" dirty="0">
                <a:solidFill>
                  <a:schemeClr val="tx1"/>
                </a:solidFill>
                <a:latin typeface="Aptos" panose="020B0004020202020204" pitchFamily="34" charset="0"/>
              </a:rPr>
              <a:t>: 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Crear campañas dirigidas a resaltar los beneficios de las cuentas </a:t>
            </a:r>
            <a:r>
              <a:rPr lang="es-ES_tradnl" sz="1800" dirty="0" err="1">
                <a:solidFill>
                  <a:schemeClr val="tx1"/>
                </a:solidFill>
                <a:latin typeface="Aptos" panose="020B0004020202020204" pitchFamily="34" charset="0"/>
              </a:rPr>
              <a:t>easyMoney</a:t>
            </a:r>
            <a:r>
              <a:rPr lang="es-ES_tradnl" sz="1800" dirty="0">
                <a:solidFill>
                  <a:schemeClr val="tx1"/>
                </a:solidFill>
                <a:latin typeface="Aptos" panose="020B0004020202020204" pitchFamily="34" charset="0"/>
              </a:rPr>
              <a:t>, mostrando cómo pueden servir para administrar eficientemente grandes cantidades de fondos.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sz="17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BBCE00-B548-4A6D-BF23-8982A14FD7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75" y="816637"/>
            <a:ext cx="3902698" cy="45466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4719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5FF30A-D5EC-1EE6-08D7-CDA7BB7622D7}"/>
              </a:ext>
            </a:extLst>
          </p:cNvPr>
          <p:cNvSpPr txBox="1">
            <a:spLocks/>
          </p:cNvSpPr>
          <p:nvPr/>
        </p:nvSpPr>
        <p:spPr>
          <a:xfrm>
            <a:off x="633528" y="1928357"/>
            <a:ext cx="4246359" cy="210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Desarrollo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negocio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 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Decisiones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estratégicas</a:t>
            </a:r>
            <a:br>
              <a:rPr lang="en-US" dirty="0">
                <a:latin typeface="Aptos ExtraBold" panose="020B0004020202020204" pitchFamily="34" charset="0"/>
              </a:rPr>
            </a:br>
            <a:endParaRPr lang="en-US" dirty="0">
              <a:latin typeface="Aptos ExtraBold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039EF7-C49A-062E-AFFB-880EAFF4B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" r="75"/>
          <a:stretch/>
        </p:blipFill>
        <p:spPr>
          <a:xfrm>
            <a:off x="5486400" y="1"/>
            <a:ext cx="669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2FE-1E6C-4D25-36F0-398FE7F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12" y="1488613"/>
            <a:ext cx="8596668" cy="4549330"/>
          </a:xfrm>
        </p:spPr>
        <p:txBody>
          <a:bodyPr>
            <a:normAutofit/>
          </a:bodyPr>
          <a:lstStyle/>
          <a:p>
            <a:r>
              <a:rPr lang="es-ES_tradnl" dirty="0">
                <a:latin typeface="Aptos" panose="020B0004020202020204" pitchFamily="34" charset="0"/>
              </a:rPr>
              <a:t>El objetivo de este análisis fue identificar patrones de compra de los clientes a través y evaluar el rendimiento de nuestros productos principales. </a:t>
            </a:r>
          </a:p>
          <a:p>
            <a:r>
              <a:rPr lang="es-ES_tradn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Segmentación de Clientes: </a:t>
            </a:r>
            <a:r>
              <a:rPr lang="es-ES_tradnl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Focalización en clúster 0, 1  y 4, ya que son los grandes ahorradores o ahorradores experimentados</a:t>
            </a:r>
          </a:p>
          <a:p>
            <a:r>
              <a:rPr lang="es-ES_tradnl" b="1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Propensión a la compra:</a:t>
            </a:r>
            <a:r>
              <a:rPr lang="es-ES_tradnl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Focalización a los productos más rentables y/o mayor número de productos vendidos.</a:t>
            </a:r>
          </a:p>
          <a:p>
            <a:r>
              <a:rPr lang="es-ES_tradnl" b="1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Rendimiento de Productos: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u="sng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Plan de pensiones </a:t>
            </a:r>
            <a:r>
              <a:rPr lang="es-ES_tradnl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es el producto más rentable, pero al que menor número de clientes se puede llegar. Aunque lo encontramos a los 5 grupos de clientes.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u="sng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Depósitos a corto plazo. </a:t>
            </a:r>
            <a:r>
              <a:rPr lang="es-ES_tradnl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Es el segundo producto más rentable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u="sng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Cuenta bancaria. </a:t>
            </a:r>
            <a:r>
              <a:rPr lang="es-ES_tradnl" dirty="0">
                <a:solidFill>
                  <a:srgbClr val="0D0D0D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Es el tercer producto más rentable y accesible a un gran número de clientes.</a:t>
            </a:r>
            <a:endParaRPr lang="es-ES_tradnl" u="sng" dirty="0">
              <a:solidFill>
                <a:srgbClr val="0D0D0D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s-ES" i="0" dirty="0"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ptos" panose="020B00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5D4207-5B50-03A9-BD65-A267B5E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2" y="389068"/>
            <a:ext cx="7789777" cy="545951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Decisiones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30725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1B0-0C4B-7FD9-8D71-8803F668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>
                <a:latin typeface="Aptos ExtraBold" panose="020B0004020202020204" pitchFamily="34" charset="0"/>
              </a:rPr>
              <a:t>Contexto e 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2FE-1E6C-4D25-36F0-398FE7F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9822"/>
            <a:ext cx="8860561" cy="53175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ES_tradnl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 algn="just">
              <a:buNone/>
            </a:pPr>
            <a:r>
              <a:rPr lang="es-ES_tradnl" dirty="0" err="1">
                <a:solidFill>
                  <a:schemeClr val="tx1"/>
                </a:solidFill>
                <a:latin typeface="Aptos" panose="020B0004020202020204" pitchFamily="34" charset="0"/>
              </a:rPr>
              <a:t>EasyMoney</a:t>
            </a:r>
            <a:r>
              <a:rPr lang="es-ES_tradnl" dirty="0">
                <a:solidFill>
                  <a:schemeClr val="tx1"/>
                </a:solidFill>
                <a:latin typeface="Aptos" panose="020B0004020202020204" pitchFamily="34" charset="0"/>
              </a:rPr>
              <a:t> es una empresa dedicada a la venta de productos del área bancaria y con una base de datos históricos, tanto de clientes activos como de clientes potenciales.</a:t>
            </a:r>
          </a:p>
          <a:p>
            <a:pPr algn="just"/>
            <a:endParaRPr lang="es-ES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just"/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Puntos Clave:</a:t>
            </a:r>
            <a:endParaRPr lang="es-E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Análisis Integral de Clientes: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 Evaluamos extensas variables para obtener una vista holística de nuestros clientes, desde datos demográficos hasta patrones de interacción.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Segmentación Detallada: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 Empleamos técnicas de clasificación avanzadas para dividir nuestra base de clientes en grupos distintos y manejables.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Estrategias para Decisiones estratégicas: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 Desarrollamos campañas dirigidas para cada segmento, garantizando una comunicación relevante y efectiva.</a:t>
            </a:r>
          </a:p>
        </p:txBody>
      </p:sp>
    </p:spTree>
    <p:extLst>
      <p:ext uri="{BB962C8B-B14F-4D97-AF65-F5344CB8AC3E}">
        <p14:creationId xmlns:p14="http://schemas.microsoft.com/office/powerpoint/2010/main" val="702415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2FE-1E6C-4D25-36F0-398FE7F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13" y="1193881"/>
            <a:ext cx="9833287" cy="171260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Refuerzo productos Estrella: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Plan de pensiones </a:t>
            </a:r>
            <a:endParaRPr lang="es-ES" b="1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Segmentación por clúster: 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Servicios personalizados para el Clúster 0, específicas para clúster 1 y 4.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Productos Subutilizados: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Campañas para productos con baja demanda, hipotecas y préstamos.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Venta Cruzada y Ofertas Combinadas: 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Ofrecer productos complementarios</a:t>
            </a:r>
            <a:endParaRPr lang="es-ES" b="1" i="0" dirty="0"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ptos" panose="020B00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5D4207-5B50-03A9-BD65-A267B5E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2" y="389068"/>
            <a:ext cx="7789777" cy="545951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Decisiones estratégicas: Optimista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E9B94A-47CE-1F7E-4449-465837C4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44" y="3133821"/>
            <a:ext cx="74295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99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2FE-1E6C-4D25-36F0-398FE7F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12" y="1046923"/>
            <a:ext cx="8454958" cy="914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s-ES_tradnl" dirty="0">
              <a:solidFill>
                <a:srgbClr val="0D0D0D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s-ES" i="0" dirty="0"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ptos" panose="020B00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5D4207-5B50-03A9-BD65-A267B5E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2" y="389068"/>
            <a:ext cx="7789777" cy="545951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Decisiones estratégicas: Realista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634AEB-AA7F-184D-2086-19B03081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2" y="3041196"/>
            <a:ext cx="7458075" cy="30289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FB701-689C-AF90-FB01-2E35C60A393A}"/>
              </a:ext>
            </a:extLst>
          </p:cNvPr>
          <p:cNvSpPr txBox="1">
            <a:spLocks/>
          </p:cNvSpPr>
          <p:nvPr/>
        </p:nvSpPr>
        <p:spPr>
          <a:xfrm>
            <a:off x="225113" y="1193881"/>
            <a:ext cx="9833287" cy="171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Priorizar y Potenciar: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Plan de pensiones y cuentas en Clúster 0. </a:t>
            </a:r>
            <a:endParaRPr lang="es-ES" b="1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Implementación: 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Campañas dirigidas a depósitos corto plazo para Clúster 0 y 4.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Optimización de productos: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Evaluar ofertas de productos con menor actividad, hipotecas y préstamos.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Capitalizar 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productos de alto rendimiento.</a:t>
            </a:r>
            <a:endParaRPr lang="es-ES" b="1" dirty="0">
              <a:solidFill>
                <a:schemeClr val="tx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17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560D8DA-5245-831C-FBB7-08279977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2524"/>
            <a:ext cx="7789777" cy="545951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Agradecimientos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22E03A8-0957-835A-5DD6-E6A1C44A942D}"/>
              </a:ext>
            </a:extLst>
          </p:cNvPr>
          <p:cNvSpPr txBox="1">
            <a:spLocks/>
          </p:cNvSpPr>
          <p:nvPr/>
        </p:nvSpPr>
        <p:spPr>
          <a:xfrm>
            <a:off x="677334" y="3641772"/>
            <a:ext cx="7789777" cy="5459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Q&amp;A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F33AD1-7DBA-F4CB-2FA4-62EB2005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475"/>
            <a:ext cx="8596668" cy="215052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ES_tradnl" sz="6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Queremos expresar nuestro más profundo agradecimiento a </a:t>
            </a:r>
            <a:r>
              <a:rPr lang="es-ES_tradnl" sz="6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Nuclio</a:t>
            </a:r>
            <a:r>
              <a:rPr lang="es-ES_tradnl" sz="6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Digital </a:t>
            </a:r>
            <a:r>
              <a:rPr lang="es-ES_tradnl" sz="6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 a todo el cuerpo docente que ha participado en nuestro máster, así como al equipo de </a:t>
            </a:r>
            <a:r>
              <a:rPr lang="es-ES_tradnl" sz="6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backoffice</a:t>
            </a:r>
            <a:r>
              <a:rPr lang="es-ES_tradnl" sz="6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. Su dedicación incansable y su compromiso con la excelencia han sido fundamentales en nuestra formación y desarrollo profesional.</a:t>
            </a:r>
          </a:p>
          <a:p>
            <a:pPr marL="0" indent="0" algn="just">
              <a:buNone/>
            </a:pPr>
            <a:r>
              <a:rPr lang="es-ES_tradnl" sz="6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 cada docente, gracias por compartir su conocimiento y experiencia con nosotros, por inspirarnos a perseguir nuestros intereses con pasión y por guiarnos y orientarnos a través de este desafiante pero increíblemente gratificante camino en el mundo del Análisis de Datos. </a:t>
            </a:r>
          </a:p>
          <a:p>
            <a:pPr marL="0" indent="0" algn="just">
              <a:buNone/>
            </a:pPr>
            <a:r>
              <a:rPr lang="es-ES_tradnl" sz="6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Nos llevamos no solo el aprendizaje adquirido, sino también los valiosos momentos compartidos. </a:t>
            </a:r>
          </a:p>
          <a:p>
            <a:pPr marL="0" indent="0" algn="just">
              <a:buNone/>
            </a:pPr>
            <a:r>
              <a:rPr lang="es-ES_tradnl" sz="6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Gracias por ayudarnos a crecer personal como profesionalmente.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3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1B0-0C4B-7FD9-8D71-8803F668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es-ES" dirty="0">
                <a:latin typeface="Aptos ExtraBold" panose="020B0004020202020204" pitchFamily="34" charset="0"/>
              </a:rPr>
              <a:t>Análisis de datos y tablas – Resumen</a:t>
            </a:r>
            <a:endParaRPr lang="es-ES" noProof="0" dirty="0">
              <a:latin typeface="Aptos Extra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B2FE-1E6C-4D25-36F0-398FE7F5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7956"/>
            <a:ext cx="8719884" cy="5010443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s-ES" sz="4300" b="1" dirty="0">
                <a:solidFill>
                  <a:schemeClr val="tx1"/>
                </a:solidFill>
                <a:latin typeface="Aptos" panose="020B0004020202020204" pitchFamily="34" charset="0"/>
              </a:rPr>
              <a:t>Carga y Preparación: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Importación de </a:t>
            </a:r>
            <a:r>
              <a:rPr lang="es-ES" sz="4300" dirty="0" err="1">
                <a:solidFill>
                  <a:schemeClr val="tx1"/>
                </a:solidFill>
                <a:latin typeface="Aptos" panose="020B0004020202020204" pitchFamily="34" charset="0"/>
              </a:rPr>
              <a:t>datasets</a:t>
            </a: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 y montaje del entorno de trabajo en Google </a:t>
            </a:r>
            <a:r>
              <a:rPr lang="es-ES" sz="4300" dirty="0" err="1">
                <a:solidFill>
                  <a:schemeClr val="tx1"/>
                </a:solidFill>
                <a:latin typeface="Aptos" panose="020B0004020202020204" pitchFamily="34" charset="0"/>
              </a:rPr>
              <a:t>Colab</a:t>
            </a: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Limpieza inicial: eliminación de columnas no identificadas y estandarización de nombres para coherencia.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s-ES" sz="43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just"/>
            <a:r>
              <a:rPr lang="es-ES" sz="4300" b="1" dirty="0" err="1">
                <a:solidFill>
                  <a:schemeClr val="tx1"/>
                </a:solidFill>
                <a:latin typeface="Aptos" panose="020B0004020202020204" pitchFamily="34" charset="0"/>
              </a:rPr>
              <a:t>Merge</a:t>
            </a:r>
            <a:r>
              <a:rPr lang="es-ES" sz="4300" b="1" dirty="0">
                <a:solidFill>
                  <a:schemeClr val="tx1"/>
                </a:solidFill>
                <a:latin typeface="Aptos" panose="020B0004020202020204" pitchFamily="34" charset="0"/>
              </a:rPr>
              <a:t> de Dataos: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Combinación de </a:t>
            </a:r>
            <a:r>
              <a:rPr lang="es-ES" sz="4300" dirty="0" err="1">
                <a:solidFill>
                  <a:schemeClr val="tx1"/>
                </a:solidFill>
                <a:latin typeface="Aptos" panose="020B0004020202020204" pitchFamily="34" charset="0"/>
              </a:rPr>
              <a:t>datasets</a:t>
            </a: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 sociodemográficos, de productos y de actividad comercial utilizando claves comunes.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Control de duplicados y unificación de información de productos para lograr un </a:t>
            </a:r>
            <a:r>
              <a:rPr lang="es-ES" sz="4300" dirty="0" err="1">
                <a:solidFill>
                  <a:schemeClr val="tx1"/>
                </a:solidFill>
                <a:latin typeface="Aptos" panose="020B0004020202020204" pitchFamily="34" charset="0"/>
              </a:rPr>
              <a:t>dataset</a:t>
            </a: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 integrado.</a:t>
            </a:r>
            <a:endParaRPr lang="es-ES" sz="43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just"/>
            <a:r>
              <a:rPr lang="es-ES" sz="4300" b="1" dirty="0">
                <a:solidFill>
                  <a:schemeClr val="tx1"/>
                </a:solidFill>
                <a:latin typeface="Aptos" panose="020B0004020202020204" pitchFamily="34" charset="0"/>
              </a:rPr>
              <a:t>Tratamiento de Nulos: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Imputación de valores en columnas numéricas y categóricas con métodos estadísticos (mediana y moda).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Especificación de reemplazos para datos ausentes, respetando la naturaleza de cada variable.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s-ES" sz="43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just"/>
            <a:r>
              <a:rPr lang="es-ES" sz="4300" b="1" dirty="0">
                <a:solidFill>
                  <a:schemeClr val="tx1"/>
                </a:solidFill>
                <a:latin typeface="Aptos" panose="020B0004020202020204" pitchFamily="34" charset="0"/>
              </a:rPr>
              <a:t>Verificación y Exportación</a:t>
            </a:r>
            <a:endParaRPr lang="es-ES" sz="43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Inspección de los datos finales para confirmar la calidad del </a:t>
            </a:r>
            <a:r>
              <a:rPr lang="es-ES" sz="4300" dirty="0" err="1">
                <a:solidFill>
                  <a:schemeClr val="tx1"/>
                </a:solidFill>
                <a:latin typeface="Aptos" panose="020B0004020202020204" pitchFamily="34" charset="0"/>
              </a:rPr>
              <a:t>merge</a:t>
            </a: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Exportación del </a:t>
            </a:r>
            <a:r>
              <a:rPr lang="es-ES" sz="4300" dirty="0" err="1">
                <a:solidFill>
                  <a:schemeClr val="tx1"/>
                </a:solidFill>
                <a:latin typeface="Aptos" panose="020B0004020202020204" pitchFamily="34" charset="0"/>
              </a:rPr>
              <a:t>dataset</a:t>
            </a:r>
            <a:r>
              <a:rPr lang="es-ES" sz="4300" dirty="0">
                <a:solidFill>
                  <a:schemeClr val="tx1"/>
                </a:solidFill>
                <a:latin typeface="Aptos" panose="020B0004020202020204" pitchFamily="34" charset="0"/>
              </a:rPr>
              <a:t> tratado para análisis y visualización posteriores.</a:t>
            </a:r>
            <a:endParaRPr lang="es-ES" sz="4300" noProof="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just"/>
            <a:endParaRPr lang="es-ES" noProof="0" dirty="0">
              <a:latin typeface="Aptos ExtraBold" panose="020B0004020202020204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s-ES" noProof="0" dirty="0"/>
          </a:p>
          <a:p>
            <a:pPr marL="457200" lvl="1" indent="0" algn="just">
              <a:buNone/>
            </a:pP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47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1B0-0C4B-7FD9-8D71-8803F668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2314"/>
            <a:ext cx="8596668" cy="965981"/>
          </a:xfrm>
        </p:spPr>
        <p:txBody>
          <a:bodyPr/>
          <a:lstStyle/>
          <a:p>
            <a:r>
              <a:rPr lang="es-ES" noProof="0" dirty="0">
                <a:latin typeface="Aptos ExtraBold" panose="020B0004020202020204" pitchFamily="34" charset="0"/>
              </a:rPr>
              <a:t>Propensión a la compra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1F2A7B-259A-6AD8-406C-CE4DF343E597}"/>
              </a:ext>
            </a:extLst>
          </p:cNvPr>
          <p:cNvSpPr txBox="1">
            <a:spLocks/>
          </p:cNvSpPr>
          <p:nvPr/>
        </p:nvSpPr>
        <p:spPr>
          <a:xfrm>
            <a:off x="677334" y="965981"/>
            <a:ext cx="9198186" cy="5373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latin typeface="Aptos ExtraBold" panose="020B0004020202020204" pitchFamily="34" charset="0"/>
              </a:rPr>
              <a:t>Propensión a la compra con red neuronal.</a:t>
            </a:r>
          </a:p>
          <a:p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Objetivo: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/>
                </a:solidFill>
                <a:latin typeface="Aptos" panose="020B0004020202020204" pitchFamily="34" charset="0"/>
              </a:rPr>
              <a:t>Predecir la probabilidad de compra de productos financieros por parte de los clientes basándose en características demográficas y financieras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Metodología y construcción modelo: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Datos: Separación variables categóricas/numéricas, aplicación OHE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Técnica: Normalización con “</a:t>
            </a:r>
            <a:r>
              <a:rPr lang="es-ES" dirty="0" err="1">
                <a:solidFill>
                  <a:schemeClr val="tx1"/>
                </a:solidFill>
                <a:latin typeface="Aptos" panose="020B0004020202020204" pitchFamily="34" charset="0"/>
              </a:rPr>
              <a:t>StandarScaler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” para evitar sesgo en la escala de datos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RN de 3 capas: capa entrada, capa oculta (</a:t>
            </a:r>
            <a:r>
              <a:rPr lang="es-ES" dirty="0" err="1">
                <a:solidFill>
                  <a:schemeClr val="tx1"/>
                </a:solidFill>
                <a:latin typeface="Aptos" panose="020B0004020202020204" pitchFamily="34" charset="0"/>
              </a:rPr>
              <a:t>ReLU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) , capa de salida</a:t>
            </a:r>
            <a:endParaRPr lang="es-ES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Entrenamiento y Evaluación: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/>
                </a:solidFill>
                <a:latin typeface="Aptos" panose="020B0004020202020204" pitchFamily="34" charset="0"/>
              </a:rPr>
              <a:t>Entrenamiento del modelo con datos divididos en conjuntos de entrenamiento y prueba.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dirty="0">
                <a:solidFill>
                  <a:schemeClr val="tx1"/>
                </a:solidFill>
                <a:latin typeface="Aptos" panose="020B0004020202020204" pitchFamily="34" charset="0"/>
              </a:rPr>
              <a:t>Evaluación usando la precisión como métrica (efectividad del modelo en la predicción de compra).</a:t>
            </a:r>
            <a:endParaRPr lang="es-E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Aplicación del Modelo: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Predicción de la propensión para distintos clústeres de clientes.</a:t>
            </a:r>
          </a:p>
          <a:p>
            <a:r>
              <a:rPr lang="es-ES_tradn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Resultados</a:t>
            </a:r>
            <a:endParaRPr lang="es-ES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Probabilidades de compra para cada producto y clúster 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s-ES" dirty="0"/>
          </a:p>
          <a:p>
            <a:pPr marL="457200" lvl="1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647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01B0-0C4B-7FD9-8D71-8803F668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>
                <a:latin typeface="Aptos ExtraBold" panose="020B0004020202020204" pitchFamily="34" charset="0"/>
              </a:rPr>
              <a:t>Segmentación de clientes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3088D-E977-31BB-48BE-AC661E8A6C69}"/>
              </a:ext>
            </a:extLst>
          </p:cNvPr>
          <p:cNvSpPr txBox="1">
            <a:spLocks/>
          </p:cNvSpPr>
          <p:nvPr/>
        </p:nvSpPr>
        <p:spPr>
          <a:xfrm>
            <a:off x="677334" y="1488613"/>
            <a:ext cx="9198186" cy="4307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latin typeface="Aptos ExtraBold" panose="020B0004020202020204" pitchFamily="34" charset="0"/>
              </a:rPr>
              <a:t>Segmentación de Clientes con K-</a:t>
            </a:r>
            <a:r>
              <a:rPr lang="es-ES" b="1" dirty="0" err="1">
                <a:latin typeface="Aptos ExtraBold" panose="020B0004020202020204" pitchFamily="34" charset="0"/>
              </a:rPr>
              <a:t>means</a:t>
            </a:r>
            <a:r>
              <a:rPr lang="es-ES" b="1" dirty="0">
                <a:latin typeface="Aptos ExtraBold" panose="020B0004020202020204" pitchFamily="34" charset="0"/>
              </a:rPr>
              <a:t>.</a:t>
            </a:r>
          </a:p>
          <a:p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Objetivo: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Entender las diferencias y necesidades de clientes mediante segmentación.</a:t>
            </a:r>
          </a:p>
          <a:p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Metodología: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Datos: </a:t>
            </a:r>
            <a:r>
              <a:rPr lang="es-ES" dirty="0" err="1">
                <a:solidFill>
                  <a:schemeClr val="tx1"/>
                </a:solidFill>
                <a:latin typeface="Aptos" panose="020B0004020202020204" pitchFamily="34" charset="0"/>
              </a:rPr>
              <a:t>Salary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, Age, Tenencias (cuentas, tarjetas, inversiones, depósitos), Meses como Cliente, Frecuencia de Compra.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Técnica: Normalización con “</a:t>
            </a:r>
            <a:r>
              <a:rPr lang="es-ES" dirty="0" err="1">
                <a:solidFill>
                  <a:schemeClr val="tx1"/>
                </a:solidFill>
                <a:latin typeface="Aptos" panose="020B0004020202020204" pitchFamily="34" charset="0"/>
              </a:rPr>
              <a:t>StandarScaler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” segmentación con K-</a:t>
            </a:r>
            <a:r>
              <a:rPr lang="es-ES" dirty="0" err="1">
                <a:solidFill>
                  <a:schemeClr val="tx1"/>
                </a:solidFill>
                <a:latin typeface="Aptos" panose="020B0004020202020204" pitchFamily="34" charset="0"/>
              </a:rPr>
              <a:t>means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 en 5 grupos de clientes</a:t>
            </a:r>
          </a:p>
          <a:p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Resultado Clave: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5 </a:t>
            </a:r>
            <a:r>
              <a:rPr lang="es-ES" dirty="0" err="1">
                <a:solidFill>
                  <a:schemeClr val="tx1"/>
                </a:solidFill>
                <a:latin typeface="Aptos" panose="020B0004020202020204" pitchFamily="34" charset="0"/>
              </a:rPr>
              <a:t>clústers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 con características y comportamientos distintos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Base para estrategias de marketing y mejora de servicios personalizados</a:t>
            </a:r>
          </a:p>
          <a:p>
            <a:r>
              <a:rPr lang="es-ES" b="1" dirty="0">
                <a:solidFill>
                  <a:schemeClr val="tx1"/>
                </a:solidFill>
                <a:latin typeface="Aptos" panose="020B0004020202020204" pitchFamily="34" charset="0"/>
              </a:rPr>
              <a:t>Próximos pasos: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Validar y optimizar </a:t>
            </a:r>
            <a:r>
              <a:rPr lang="es-ES" dirty="0" err="1">
                <a:solidFill>
                  <a:schemeClr val="tx1"/>
                </a:solidFill>
                <a:latin typeface="Aptos" panose="020B0004020202020204" pitchFamily="34" charset="0"/>
              </a:rPr>
              <a:t>clústers</a:t>
            </a:r>
            <a:r>
              <a:rPr lang="es-ES" dirty="0">
                <a:solidFill>
                  <a:schemeClr val="tx1"/>
                </a:solidFill>
                <a:latin typeface="Aptos" panose="020B0004020202020204" pitchFamily="34" charset="0"/>
              </a:rPr>
              <a:t> y resumen de los mismos.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s-ES" dirty="0"/>
          </a:p>
          <a:p>
            <a:pPr marL="457200" lvl="1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31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ente escrito en el tablero de limpieza">
            <a:extLst>
              <a:ext uri="{FF2B5EF4-FFF2-40B4-BE49-F238E27FC236}">
                <a16:creationId xmlns:a16="http://schemas.microsoft.com/office/drawing/2014/main" id="{3B9B6372-636E-416B-92FA-70635D894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32" t="5147" r="-1" b="96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C7A46-9E58-A825-35D2-4016BD09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82" y="1983545"/>
            <a:ext cx="4088190" cy="24819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4800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Estrategias de Negocio</a:t>
            </a:r>
          </a:p>
        </p:txBody>
      </p:sp>
    </p:spTree>
    <p:extLst>
      <p:ext uri="{BB962C8B-B14F-4D97-AF65-F5344CB8AC3E}">
        <p14:creationId xmlns:p14="http://schemas.microsoft.com/office/powerpoint/2010/main" val="92991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24707-8302-43A2-AE11-49234306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06" y="465485"/>
            <a:ext cx="10515600" cy="77950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Análisis: Clientes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nb</a:t>
            </a:r>
            <a:endParaRPr lang="es-ES" dirty="0">
              <a:solidFill>
                <a:schemeClr val="bg2">
                  <a:lumMod val="50000"/>
                </a:schemeClr>
              </a:solidFill>
              <a:latin typeface="Aptos ExtraBold" panose="020B00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9360C9-8348-32CC-795C-9A778CE7F5EA}"/>
              </a:ext>
            </a:extLst>
          </p:cNvPr>
          <p:cNvSpPr txBox="1">
            <a:spLocks/>
          </p:cNvSpPr>
          <p:nvPr/>
        </p:nvSpPr>
        <p:spPr>
          <a:xfrm>
            <a:off x="6095999" y="2030689"/>
            <a:ext cx="2971676" cy="2796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latin typeface="Aptos ExtraBold" panose="020B0004020202020204" pitchFamily="34" charset="0"/>
              </a:rPr>
              <a:t>Clientes Nuevos/activos:</a:t>
            </a:r>
          </a:p>
          <a:p>
            <a:r>
              <a:rPr lang="es-ES" dirty="0">
                <a:latin typeface="Aptos ExtraBold" panose="020B0004020202020204" pitchFamily="34" charset="0"/>
              </a:rPr>
              <a:t>456.223 clientes</a:t>
            </a:r>
          </a:p>
          <a:p>
            <a:r>
              <a:rPr lang="es-ES" dirty="0">
                <a:latin typeface="Aptos ExtraBold" panose="020B0004020202020204" pitchFamily="34" charset="0"/>
              </a:rPr>
              <a:t>152.708 clientes con ventas</a:t>
            </a:r>
          </a:p>
          <a:p>
            <a:r>
              <a:rPr lang="es-ES" dirty="0">
                <a:latin typeface="Aptos ExtraBold" panose="020B0004020202020204" pitchFamily="34" charset="0"/>
              </a:rPr>
              <a:t>303.515 potencial</a:t>
            </a:r>
          </a:p>
          <a:p>
            <a:r>
              <a:rPr lang="es-ES" dirty="0">
                <a:latin typeface="Aptos ExtraBold" panose="020B0004020202020204" pitchFamily="34" charset="0"/>
              </a:rPr>
              <a:t>Más de 100.000 clientes desde 2017</a:t>
            </a:r>
          </a:p>
          <a:p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pPr marL="0" indent="0">
              <a:buNone/>
            </a:pPr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8347F6C-D2DA-CBE6-3D07-AF3579EE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6" y="4550605"/>
            <a:ext cx="5067300" cy="207051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9CB7DF7-B468-5143-8C35-F6AEBB25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06" y="1118382"/>
            <a:ext cx="5067300" cy="33337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8FEE-AFBF-FA9B-8FB8-8EBAE3021A6A}"/>
              </a:ext>
            </a:extLst>
          </p:cNvPr>
          <p:cNvSpPr txBox="1">
            <a:spLocks/>
          </p:cNvSpPr>
          <p:nvPr/>
        </p:nvSpPr>
        <p:spPr>
          <a:xfrm>
            <a:off x="6095999" y="5613009"/>
            <a:ext cx="5186289" cy="11084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  <a:latin typeface="Aptos" panose="020B0004020202020204" pitchFamily="34" charset="0"/>
              </a:rPr>
              <a:t>Nota: En todo análisis se ha excluido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C00000"/>
                </a:solidFill>
                <a:latin typeface="Aptos" panose="020B0004020202020204" pitchFamily="34" charset="0"/>
              </a:rPr>
              <a:t>No Es/sin data</a:t>
            </a:r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C00000"/>
                </a:solidFill>
                <a:latin typeface="Aptos" panose="020B0004020202020204" pitchFamily="34" charset="0"/>
              </a:rPr>
              <a:t>Decesos</a:t>
            </a:r>
          </a:p>
          <a:p>
            <a:pPr marL="0" indent="0">
              <a:buNone/>
            </a:pPr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  <a:p>
            <a:pPr marL="0" indent="0">
              <a:buNone/>
            </a:pPr>
            <a:endParaRPr lang="es-ES" dirty="0">
              <a:latin typeface="Aptos ExtraBold" panose="020B0004020202020204" pitchFamily="34" charset="0"/>
            </a:endParaRPr>
          </a:p>
          <a:p>
            <a:endParaRPr lang="es-ES" dirty="0"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351E7-DAAE-4D1D-BF67-4B392609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37" y="459632"/>
            <a:ext cx="8596668" cy="853440"/>
          </a:xfrm>
        </p:spPr>
        <p:txBody>
          <a:bodyPr/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Análisis: Net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Margin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ptos ExtraBold" panose="020B0004020202020204" pitchFamily="34" charset="0"/>
              </a:rPr>
              <a:t>/Productos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E2A8D-7BC3-C01E-B2E6-E5C80158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367" y="1988403"/>
            <a:ext cx="3664773" cy="2158999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tx1"/>
                </a:solidFill>
                <a:latin typeface="Aptos "/>
              </a:rPr>
              <a:t>€146M Net </a:t>
            </a:r>
            <a:r>
              <a:rPr lang="es-ES_tradnl" dirty="0" err="1">
                <a:solidFill>
                  <a:schemeClr val="tx1"/>
                </a:solidFill>
                <a:latin typeface="Aptos "/>
              </a:rPr>
              <a:t>Margin</a:t>
            </a:r>
            <a:endParaRPr lang="es-ES_tradnl" dirty="0">
              <a:solidFill>
                <a:schemeClr val="tx1"/>
              </a:solidFill>
              <a:latin typeface="Aptos 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schemeClr val="tx1"/>
                </a:solidFill>
                <a:latin typeface="Aptos "/>
              </a:rPr>
              <a:t>Datos 2018 (11 meses) €108M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schemeClr val="tx1"/>
                </a:solidFill>
                <a:latin typeface="Aptos "/>
              </a:rPr>
              <a:t>Datos 2019 (5 meses) €38M)</a:t>
            </a:r>
          </a:p>
          <a:p>
            <a:endParaRPr lang="es-ES_tradnl" dirty="0">
              <a:solidFill>
                <a:schemeClr val="tx1"/>
              </a:solidFill>
              <a:latin typeface="Aptos 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schemeClr val="tx1"/>
                </a:solidFill>
                <a:latin typeface="Aptos "/>
              </a:rPr>
              <a:t>€59M de nuevos clientes 2018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13AA4F-F97B-459E-7FC4-75C66308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68" y="1313072"/>
            <a:ext cx="4649972" cy="24127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58D7C8B-9407-ACC9-C86A-AF71DAF4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90" y="3835632"/>
            <a:ext cx="5267747" cy="24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05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19E8D"/>
      </a:accent1>
      <a:accent2>
        <a:srgbClr val="14BCA8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119E8D"/>
      </a:hlink>
      <a:folHlink>
        <a:srgbClr val="36EAD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75D1B83012AB40BA62375E2A623D98" ma:contentTypeVersion="17" ma:contentTypeDescription="Crear nuevo documento." ma:contentTypeScope="" ma:versionID="0b810512db1679f424dad8bf6345195a">
  <xsd:schema xmlns:xsd="http://www.w3.org/2001/XMLSchema" xmlns:xs="http://www.w3.org/2001/XMLSchema" xmlns:p="http://schemas.microsoft.com/office/2006/metadata/properties" xmlns:ns2="eeb75068-d78b-4410-bbb0-3daed9159333" xmlns:ns3="5c13888e-421c-4e7f-a2d7-b5d1b4880eea" targetNamespace="http://schemas.microsoft.com/office/2006/metadata/properties" ma:root="true" ma:fieldsID="665736b4568258f48a96afb81b021d00" ns2:_="" ns3:_="">
    <xsd:import namespace="eeb75068-d78b-4410-bbb0-3daed9159333"/>
    <xsd:import namespace="5c13888e-421c-4e7f-a2d7-b5d1b4880e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75068-d78b-4410-bbb0-3daed91593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fc58c574-80af-415f-8f56-7478d336fa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3888e-421c-4e7f-a2d7-b5d1b4880ee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807d354-734c-454b-aabd-c019d31c0c8e}" ma:internalName="TaxCatchAll" ma:showField="CatchAllData" ma:web="5c13888e-421c-4e7f-a2d7-b5d1b4880e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1360D2-76F5-4D02-9001-CCCB7F4F0B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5055F1-21A6-448E-9F1A-CFEDAD0185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b75068-d78b-4410-bbb0-3daed9159333"/>
    <ds:schemaRef ds:uri="5c13888e-421c-4e7f-a2d7-b5d1b4880e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Words>2902</Words>
  <Application>Microsoft Office PowerPoint</Application>
  <PresentationFormat>Panorámica</PresentationFormat>
  <Paragraphs>252</Paragraphs>
  <Slides>32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2" baseType="lpstr">
      <vt:lpstr>Abadi</vt:lpstr>
      <vt:lpstr>Aptos</vt:lpstr>
      <vt:lpstr>Aptos </vt:lpstr>
      <vt:lpstr>Aptos ExtraBold</vt:lpstr>
      <vt:lpstr>Arial</vt:lpstr>
      <vt:lpstr>Söhne</vt:lpstr>
      <vt:lpstr>Trebuchet MS</vt:lpstr>
      <vt:lpstr>Wingdings</vt:lpstr>
      <vt:lpstr>Wingdings 3</vt:lpstr>
      <vt:lpstr>Faceta</vt:lpstr>
      <vt:lpstr>  TFM Data Science &amp; AI Grupo 7</vt:lpstr>
      <vt:lpstr>Agenda</vt:lpstr>
      <vt:lpstr>Contexto e introducción</vt:lpstr>
      <vt:lpstr>Análisis de datos y tablas – Resumen</vt:lpstr>
      <vt:lpstr>Propensión a la compra</vt:lpstr>
      <vt:lpstr>Segmentación de clientes</vt:lpstr>
      <vt:lpstr>Estrategias de Negocio</vt:lpstr>
      <vt:lpstr>Análisis: Clientes nb</vt:lpstr>
      <vt:lpstr>Análisis: Net Margin/Productos</vt:lpstr>
      <vt:lpstr>Análisis: Net Margin/Rango Edad</vt:lpstr>
      <vt:lpstr>Análisis: Net Margin/Productos</vt:lpstr>
      <vt:lpstr>Maximizando el Margen: Estrategias enfocadas en Productos Rentables</vt:lpstr>
      <vt:lpstr>Segmentación de clientes</vt:lpstr>
      <vt:lpstr>¿Cómo hemos dividido los clientes?</vt:lpstr>
      <vt:lpstr>Clúster 0     "Clientes Jóvenes con Bajo Compromiso Financiero"</vt:lpstr>
      <vt:lpstr>Clúster 1     "Clientes Maduros de Alto Valor“</vt:lpstr>
      <vt:lpstr>Clúster 2    "Los Estables Usuarios de Cuentas"</vt:lpstr>
      <vt:lpstr>Clúster 3     “Los Grandes Ahorradores"</vt:lpstr>
      <vt:lpstr>Clúster 4       "Inversores Experimentados y Acaudalados" </vt:lpstr>
      <vt:lpstr>Clúster</vt:lpstr>
      <vt:lpstr>Clúster</vt:lpstr>
      <vt:lpstr>Presentación de PowerPoint</vt:lpstr>
      <vt:lpstr>Clúster 0     "Clientes Jóvenes con Bajo Compromiso Financiero"</vt:lpstr>
      <vt:lpstr>Clúster 1     "Clientes Maduros de Alto Valor“</vt:lpstr>
      <vt:lpstr>Clúster 2    "Los Estables Usuarios de Cuentas"</vt:lpstr>
      <vt:lpstr>Clúster 3     “Los Grandes Ahorradores"</vt:lpstr>
      <vt:lpstr>Clúster 4       "Inversores Experimentados y Acaudalados" </vt:lpstr>
      <vt:lpstr>Presentación de PowerPoint</vt:lpstr>
      <vt:lpstr>Decisiones estratégicas</vt:lpstr>
      <vt:lpstr>Decisiones estratégicas: Optimista</vt:lpstr>
      <vt:lpstr>Decisiones estratégicas: Realista</vt:lpstr>
      <vt:lpstr>Agradecimientos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final de màster Grupo 7</dc:title>
  <dc:creator>Medir Vila</dc:creator>
  <cp:lastModifiedBy>Beatriz Castano Subirana</cp:lastModifiedBy>
  <cp:revision>32</cp:revision>
  <dcterms:created xsi:type="dcterms:W3CDTF">2024-04-24T14:51:09Z</dcterms:created>
  <dcterms:modified xsi:type="dcterms:W3CDTF">2024-04-29T19:42:44Z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Faceta:9</vt:lpwstr>
  </property>
  <property fmtid="{D5CDD505-2E9C-101B-9397-08002B2CF9AE}" pid="3" name="ClassificationContentMarkingFooterText">
    <vt:lpwstr>Bureau Veritas Group | C2 - Internal</vt:lpwstr>
  </property>
  <property fmtid="{D5CDD505-2E9C-101B-9397-08002B2CF9AE}" pid="4" name="MSIP_Label_7b10edb9-2b8d-40d3-bf31-cf780319a0a0_Enabled">
    <vt:lpwstr>true</vt:lpwstr>
  </property>
  <property fmtid="{D5CDD505-2E9C-101B-9397-08002B2CF9AE}" pid="5" name="MSIP_Label_7b10edb9-2b8d-40d3-bf31-cf780319a0a0_SetDate">
    <vt:lpwstr>2024-04-28T05:47:58Z</vt:lpwstr>
  </property>
  <property fmtid="{D5CDD505-2E9C-101B-9397-08002B2CF9AE}" pid="6" name="MSIP_Label_7b10edb9-2b8d-40d3-bf31-cf780319a0a0_Method">
    <vt:lpwstr>Privileged</vt:lpwstr>
  </property>
  <property fmtid="{D5CDD505-2E9C-101B-9397-08002B2CF9AE}" pid="7" name="MSIP_Label_7b10edb9-2b8d-40d3-bf31-cf780319a0a0_Name">
    <vt:lpwstr>C1 - Public</vt:lpwstr>
  </property>
  <property fmtid="{D5CDD505-2E9C-101B-9397-08002B2CF9AE}" pid="8" name="MSIP_Label_7b10edb9-2b8d-40d3-bf31-cf780319a0a0_SiteId">
    <vt:lpwstr>fffad414-b6a3-4f32-a9bd-42d28fc811f1</vt:lpwstr>
  </property>
  <property fmtid="{D5CDD505-2E9C-101B-9397-08002B2CF9AE}" pid="9" name="MSIP_Label_7b10edb9-2b8d-40d3-bf31-cf780319a0a0_ActionId">
    <vt:lpwstr>893f738d-178c-429a-84df-432c023960b5</vt:lpwstr>
  </property>
  <property fmtid="{D5CDD505-2E9C-101B-9397-08002B2CF9AE}" pid="10" name="MSIP_Label_7b10edb9-2b8d-40d3-bf31-cf780319a0a0_ContentBits">
    <vt:lpwstr>0</vt:lpwstr>
  </property>
</Properties>
</file>