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sldIdLst>
    <p:sldId id="257" r:id="rId4"/>
    <p:sldId id="258" r:id="rId5"/>
    <p:sldId id="259" r:id="rId6"/>
    <p:sldId id="260" r:id="rId7"/>
    <p:sldId id="268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482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" name="Google Shape;69;p11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4843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4843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64245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64245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2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366277" y="62175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4843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5297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64245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64699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64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4738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4738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46870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46870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79002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79002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45419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76498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3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4738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307467" y="4494733"/>
            <a:ext cx="3150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46462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4559967" y="4494733"/>
            <a:ext cx="2990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7840335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7840333" y="4494733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1031800" y="850767"/>
            <a:ext cx="10230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7" name="Google Shape;107;p14"/>
          <p:cNvCxnSpPr/>
          <p:nvPr/>
        </p:nvCxnSpPr>
        <p:spPr>
          <a:xfrm>
            <a:off x="4458128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7652261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645200" y="14939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400600" y="3890667"/>
            <a:ext cx="9390800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4738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430867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46462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603200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7840335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7775533" y="2722433"/>
            <a:ext cx="2947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886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698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990600" y="1650800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990600" y="1110133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222767" y="1959333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990600" y="2608000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2222767" y="3457200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990600" y="4105867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2222767" y="4955067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668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416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30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41" name="Google Shape;141;p20"/>
          <p:cNvSpPr/>
          <p:nvPr/>
        </p:nvSpPr>
        <p:spPr>
          <a:xfrm>
            <a:off x="542600" y="469600"/>
            <a:ext cx="57172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83800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983800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9374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8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Google Shape;16;p3"/>
          <p:cNvSpPr/>
          <p:nvPr/>
        </p:nvSpPr>
        <p:spPr>
          <a:xfrm>
            <a:off x="6096000" y="572467"/>
            <a:ext cx="3696000" cy="8476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3807600" cy="685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4776300" y="1901567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76300" y="3404533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776300" y="4907500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42117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146600" y="-14867"/>
            <a:ext cx="60604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4772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34772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9838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772405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4562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933900" y="-14867"/>
            <a:ext cx="5273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443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6261700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6261700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957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173467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2553867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826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98200" y="-14867"/>
            <a:ext cx="12305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1907200" y="871800"/>
            <a:ext cx="8377600" cy="51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67867" y="1626713"/>
            <a:ext cx="5234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3759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1044700" y="2317400"/>
            <a:ext cx="33944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225200" y="46821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4891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rgbClr val="81EC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044700" y="828667"/>
            <a:ext cx="10157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4431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34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3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75028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272300" y="2279300"/>
            <a:ext cx="44896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Google Shape;33;p4"/>
          <p:cNvSpPr/>
          <p:nvPr/>
        </p:nvSpPr>
        <p:spPr>
          <a:xfrm>
            <a:off x="6902833" y="283867"/>
            <a:ext cx="49904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6095996" y="5109900"/>
            <a:ext cx="1016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5" name="Google Shape;35;p4"/>
          <p:cNvCxnSpPr/>
          <p:nvPr/>
        </p:nvCxnSpPr>
        <p:spPr>
          <a:xfrm>
            <a:off x="1425000" y="17868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528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75031" y="4626067"/>
            <a:ext cx="464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p5"/>
          <p:cNvCxnSpPr/>
          <p:nvPr/>
        </p:nvCxnSpPr>
        <p:spPr>
          <a:xfrm>
            <a:off x="1425000" y="61596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78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60063" y="13252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819700" y="3419700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44" name="Google Shape;44;p6"/>
          <p:cNvCxnSpPr/>
          <p:nvPr/>
        </p:nvCxnSpPr>
        <p:spPr>
          <a:xfrm>
            <a:off x="904700" y="27474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308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860667" y="1190000"/>
            <a:ext cx="8252000" cy="3642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525967" y="1502600"/>
            <a:ext cx="71968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2525967" y="3969867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78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938733" y="2539900"/>
            <a:ext cx="7836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cxnSp>
        <p:nvCxnSpPr>
          <p:cNvPr id="55" name="Google Shape;55;p8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48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  <p:cxnSp>
        <p:nvCxnSpPr>
          <p:cNvPr id="60" name="Google Shape;60;p9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3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131867" y="1030800"/>
            <a:ext cx="5184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56796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6131867" y="3957605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6370933" y="3707500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74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4AD84C13-4B26-465A-8335-B05BD3C05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5743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338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2875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412" y="1700011"/>
            <a:ext cx="8210400" cy="2354746"/>
          </a:xfrm>
        </p:spPr>
        <p:txBody>
          <a:bodyPr/>
          <a:lstStyle/>
          <a:p>
            <a:r>
              <a:rPr lang="es-ES" dirty="0" smtClean="0"/>
              <a:t>RENTABILIAD EN LA INDUSTRIA CINEMATOGRÁFICA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8255358" y="5177307"/>
            <a:ext cx="355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</a:t>
            </a:r>
            <a:r>
              <a:rPr lang="es-ES" sz="1600" dirty="0" smtClean="0"/>
              <a:t>or:</a:t>
            </a:r>
          </a:p>
          <a:p>
            <a:r>
              <a:rPr lang="es-ES" sz="1600" dirty="0" smtClean="0"/>
              <a:t>Juan Ignacio Guerrero Enríquez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896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br>
              <a:rPr lang="es-ES" dirty="0" smtClean="0"/>
            </a:br>
            <a:r>
              <a:rPr lang="es-ES" dirty="0" smtClean="0"/>
              <a:t>y</a:t>
            </a:r>
            <a:br>
              <a:rPr lang="es-ES" dirty="0" smtClean="0"/>
            </a:br>
            <a:r>
              <a:rPr lang="es-ES" dirty="0" smtClean="0"/>
              <a:t>Recaudación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57" y="3841392"/>
            <a:ext cx="6033216" cy="30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0"/>
          <a:stretch/>
        </p:blipFill>
        <p:spPr>
          <a:xfrm>
            <a:off x="6199031" y="1490729"/>
            <a:ext cx="5984383" cy="3944155"/>
          </a:xfrm>
          <a:prstGeom prst="rect">
            <a:avLst/>
          </a:prstGeom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728"/>
            <a:ext cx="6310648" cy="39441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49262" y="515155"/>
            <a:ext cx="61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Histogramas de presupuestos y recaudaciones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74"/>
            <a:ext cx="5913979" cy="3696237"/>
          </a:xfrm>
          <a:prstGeom prst="rect">
            <a:avLst/>
          </a:prstGeom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52" y="3052292"/>
            <a:ext cx="5913979" cy="36962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76" y="4495597"/>
            <a:ext cx="1266825" cy="809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838682" y="1249251"/>
            <a:ext cx="473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Histogramas de presupuestos sin ceros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736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74"/>
            <a:ext cx="5913979" cy="3696237"/>
          </a:xfrm>
          <a:prstGeom prst="rect">
            <a:avLst/>
          </a:prstGeom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21" y="3065171"/>
            <a:ext cx="5913979" cy="369623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838682" y="1249251"/>
            <a:ext cx="473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Histogramas de presupuestos sin ceros 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76" y="4495597"/>
            <a:ext cx="1266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1821" y="2163650"/>
            <a:ext cx="3394400" cy="2248161"/>
          </a:xfrm>
        </p:spPr>
        <p:txBody>
          <a:bodyPr/>
          <a:lstStyle/>
          <a:p>
            <a:r>
              <a:rPr lang="es-ES" dirty="0" smtClean="0"/>
              <a:t>Se eliminan: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- Filas por encima del 2017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- Presupuestos por debajo de 1000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83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Matriz de correlación</a:t>
            </a:r>
            <a:endParaRPr lang="es-ES" sz="4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9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4185634" y="4559122"/>
            <a:ext cx="1305059" cy="9787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127421" y="2133064"/>
            <a:ext cx="1305059" cy="9787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3127420" y="3783171"/>
            <a:ext cx="1305059" cy="9787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Evaluación </a:t>
            </a:r>
            <a:br>
              <a:rPr lang="es-ES" sz="4400" dirty="0" smtClean="0"/>
            </a:br>
            <a:r>
              <a:rPr lang="es-ES" sz="4400" dirty="0" smtClean="0"/>
              <a:t>de la </a:t>
            </a:r>
            <a:br>
              <a:rPr lang="es-ES" sz="4400" dirty="0" smtClean="0"/>
            </a:br>
            <a:r>
              <a:rPr lang="es-ES" sz="4400" dirty="0" smtClean="0"/>
              <a:t>hipótesis</a:t>
            </a:r>
            <a:endParaRPr lang="es-ES" sz="4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89" y="2329807"/>
            <a:ext cx="8878394" cy="14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4237149" y="2485623"/>
            <a:ext cx="772733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Conclusión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6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1725" y="1983345"/>
            <a:ext cx="7196800" cy="2191665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  “La industria del cine sí es rentable”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2"/>
          </p:nvPr>
        </p:nvSpPr>
        <p:spPr>
          <a:xfrm>
            <a:off x="2397177" y="1341334"/>
            <a:ext cx="4428625" cy="770800"/>
          </a:xfrm>
        </p:spPr>
        <p:txBody>
          <a:bodyPr/>
          <a:lstStyle/>
          <a:p>
            <a:r>
              <a:rPr lang="es-ES" dirty="0" smtClean="0"/>
              <a:t>     </a:t>
            </a:r>
            <a:r>
              <a:rPr lang="es-ES" dirty="0" smtClean="0">
                <a:solidFill>
                  <a:schemeClr val="tx1"/>
                </a:solidFill>
              </a:rPr>
              <a:t>La hipótesis plateada no era cierta, por tanto: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67867" y="2920482"/>
            <a:ext cx="4610218" cy="2589200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-Márgenes de beneficios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-Desglose por géneros, países de producción, valoración, etc.	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-Mapas geográficos con número de películas/beneficios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t="8013" r="-2254" b="17933"/>
          <a:stretch/>
        </p:blipFill>
        <p:spPr>
          <a:xfrm>
            <a:off x="3090930" y="1017431"/>
            <a:ext cx="6397176" cy="50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9" b="13239"/>
          <a:stretch/>
        </p:blipFill>
        <p:spPr>
          <a:xfrm>
            <a:off x="2667000" y="888642"/>
            <a:ext cx="6858000" cy="506139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3" r="22494"/>
          <a:stretch/>
        </p:blipFill>
        <p:spPr>
          <a:xfrm>
            <a:off x="8731875" y="3258354"/>
            <a:ext cx="1970468" cy="22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999999"/>
                </a:solidFill>
              </a:rPr>
              <a:t>HIPÓTESIS</a:t>
            </a:r>
            <a:endParaRPr lang="es-ES" dirty="0">
              <a:solidFill>
                <a:srgbClr val="999999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834772" y="2835029"/>
            <a:ext cx="4808800" cy="2589200"/>
          </a:xfrm>
        </p:spPr>
        <p:txBody>
          <a:bodyPr/>
          <a:lstStyle/>
          <a:p>
            <a:r>
              <a:rPr lang="es-ES" sz="2400" dirty="0" smtClean="0">
                <a:solidFill>
                  <a:schemeClr val="tx1"/>
                </a:solidFill>
              </a:rPr>
              <a:t>“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s-ES" sz="2400" dirty="0">
                <a:solidFill>
                  <a:schemeClr val="tx1"/>
                </a:solidFill>
              </a:rPr>
              <a:t>	</a:t>
            </a:r>
            <a:r>
              <a:rPr lang="es-ES" sz="2400" dirty="0" smtClean="0">
                <a:solidFill>
                  <a:schemeClr val="tx1"/>
                </a:solidFill>
              </a:rPr>
              <a:t>LA INDUSTRIA CINEMATOGRÁFICA NO ES RENTABLE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2400" dirty="0" smtClean="0">
              <a:solidFill>
                <a:schemeClr val="tx1"/>
              </a:solidFill>
            </a:endParaRPr>
          </a:p>
          <a:p>
            <a:pPr algn="r"/>
            <a:r>
              <a:rPr lang="es-ES" sz="2400" dirty="0" smtClean="0">
                <a:solidFill>
                  <a:schemeClr val="tx1"/>
                </a:solidFill>
              </a:rPr>
              <a:t>“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54" y="1000974"/>
            <a:ext cx="4987701" cy="49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545057" y="2549623"/>
            <a:ext cx="5008098" cy="249849"/>
          </a:xfrm>
        </p:spPr>
        <p:txBody>
          <a:bodyPr/>
          <a:lstStyle/>
          <a:p>
            <a:pPr algn="ctr"/>
            <a:r>
              <a:rPr lang="es-ES" sz="8000" dirty="0" smtClean="0">
                <a:solidFill>
                  <a:schemeClr val="bg1"/>
                </a:solidFill>
              </a:rPr>
              <a:t>El </a:t>
            </a:r>
            <a:r>
              <a:rPr lang="es-ES" sz="8000" dirty="0" err="1" smtClean="0">
                <a:solidFill>
                  <a:schemeClr val="bg1"/>
                </a:solidFill>
              </a:rPr>
              <a:t>Dataset</a:t>
            </a:r>
            <a:endParaRPr lang="es-E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31821" y="1969671"/>
            <a:ext cx="3394400" cy="2525056"/>
          </a:xfrm>
        </p:spPr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-Full </a:t>
            </a:r>
            <a:r>
              <a:rPr lang="es-ES" dirty="0" err="1" smtClean="0"/>
              <a:t>MovieLens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-45 000 filas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- 24 columnas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350" y="1873209"/>
            <a:ext cx="6458754" cy="3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Exploratorio de datos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48" y="544132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5" t="7136" r="9312" b="13238"/>
          <a:stretch/>
        </p:blipFill>
        <p:spPr>
          <a:xfrm>
            <a:off x="566671" y="605307"/>
            <a:ext cx="5112912" cy="54606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7512" r="15132" b="13240"/>
          <a:stretch/>
        </p:blipFill>
        <p:spPr>
          <a:xfrm>
            <a:off x="6014434" y="605307"/>
            <a:ext cx="5499279" cy="5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3419" r="7632"/>
          <a:stretch/>
        </p:blipFill>
        <p:spPr>
          <a:xfrm>
            <a:off x="631065" y="631064"/>
            <a:ext cx="10959921" cy="5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Charm by Slidesgo</Template>
  <TotalTime>915</TotalTime>
  <Words>82</Words>
  <Application>Microsoft Office PowerPoint</Application>
  <PresentationFormat>Panorámica</PresentationFormat>
  <Paragraphs>31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Arvo</vt:lpstr>
      <vt:lpstr>Bodoni</vt:lpstr>
      <vt:lpstr>Proxima Nova</vt:lpstr>
      <vt:lpstr>Proxima Nova Semibold</vt:lpstr>
      <vt:lpstr>Ubuntu</vt:lpstr>
      <vt:lpstr>Ubuntu Light</vt:lpstr>
      <vt:lpstr>Minimal Charm</vt:lpstr>
      <vt:lpstr>SlidesGo Final Pages</vt:lpstr>
      <vt:lpstr>1_Slidesgo Final Pages</vt:lpstr>
      <vt:lpstr>RENTABILIAD EN LA INDUSTRIA CINEMATOGRÁFICA</vt:lpstr>
      <vt:lpstr>Presentación de PowerPoint</vt:lpstr>
      <vt:lpstr>HIPÓTESIS</vt:lpstr>
      <vt:lpstr>El Dataset</vt:lpstr>
      <vt:lpstr> -Full MovieLens  -45 000 filas  - 24 columnas</vt:lpstr>
      <vt:lpstr>Exploratorio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Presupuesto y Recaudación</vt:lpstr>
      <vt:lpstr>Presentación de PowerPoint</vt:lpstr>
      <vt:lpstr>Presentación de PowerPoint</vt:lpstr>
      <vt:lpstr>Presentación de PowerPoint</vt:lpstr>
      <vt:lpstr>Se eliminan:  - Filas por encima del 2017  - Presupuestos por debajo de 1000</vt:lpstr>
      <vt:lpstr>Matriz de correlación</vt:lpstr>
      <vt:lpstr>Presentación de PowerPoint</vt:lpstr>
      <vt:lpstr>Evaluación  de la  hipótesis</vt:lpstr>
      <vt:lpstr>Presentación de PowerPoint</vt:lpstr>
      <vt:lpstr>Conclusión</vt:lpstr>
      <vt:lpstr>Presentación de PowerPoint</vt:lpstr>
      <vt:lpstr>Trabajos Futuros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RENTABILIAD EN LA INDUSTRIA CINEMATOGRÁFICA</dc:title>
  <dc:creator>JUAN</dc:creator>
  <cp:lastModifiedBy>JUAN</cp:lastModifiedBy>
  <cp:revision>22</cp:revision>
  <dcterms:created xsi:type="dcterms:W3CDTF">2021-01-14T01:10:55Z</dcterms:created>
  <dcterms:modified xsi:type="dcterms:W3CDTF">2021-01-15T09:53:17Z</dcterms:modified>
</cp:coreProperties>
</file>