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0" r:id="rId13"/>
    <p:sldId id="267" r:id="rId14"/>
    <p:sldId id="268" r:id="rId15"/>
    <p:sldId id="271" r:id="rId16"/>
    <p:sldId id="272" r:id="rId17"/>
    <p:sldId id="27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970" autoAdjust="0"/>
  </p:normalViewPr>
  <p:slideViewPr>
    <p:cSldViewPr snapToGrid="0">
      <p:cViewPr>
        <p:scale>
          <a:sx n="100" d="100"/>
          <a:sy n="100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07/s11306-018-1367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04475F-A62A-4B8B-996C-BCBC9A8783DE}"/>
              </a:ext>
            </a:extLst>
          </p:cNvPr>
          <p:cNvGrpSpPr/>
          <p:nvPr/>
        </p:nvGrpSpPr>
        <p:grpSpPr>
          <a:xfrm>
            <a:off x="6096000" y="1562378"/>
            <a:ext cx="4771619" cy="4735268"/>
            <a:chOff x="6096000" y="1562378"/>
            <a:chExt cx="4771619" cy="47352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A5A9DA-9F89-4395-8AC1-AA088948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05032"/>
              <a:ext cx="4771619" cy="10716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7BA09E-3CAD-4812-865C-6CAC515BF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773"/>
            <a:stretch/>
          </p:blipFill>
          <p:spPr>
            <a:xfrm>
              <a:off x="6139296" y="6114177"/>
              <a:ext cx="4728323" cy="183469"/>
            </a:xfrm>
            <a:prstGeom prst="rect">
              <a:avLst/>
            </a:prstGeom>
          </p:spPr>
        </p:pic>
        <p:pic>
          <p:nvPicPr>
            <p:cNvPr id="1026" name="Picture 2" descr="https://hafen.github.io/trelliscopejs/reference/figures/logo.png">
              <a:extLst>
                <a:ext uri="{FF2B5EF4-FFF2-40B4-BE49-F238E27FC236}">
                  <a16:creationId xmlns:a16="http://schemas.microsoft.com/office/drawing/2014/main" id="{FAB45369-F847-4D88-8638-67597D69B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06" y="1562378"/>
              <a:ext cx="889687" cy="103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Plotly logo for digital final (6).png">
              <a:extLst>
                <a:ext uri="{FF2B5EF4-FFF2-40B4-BE49-F238E27FC236}">
                  <a16:creationId xmlns:a16="http://schemas.microsoft.com/office/drawing/2014/main" id="{DB95B450-861C-480E-B6CB-3F3DF3E7A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" t="28940" r="5911" b="27095"/>
            <a:stretch/>
          </p:blipFill>
          <p:spPr bwMode="auto">
            <a:xfrm>
              <a:off x="6390474" y="1562378"/>
              <a:ext cx="2586914" cy="963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338BCA3-70EE-44CD-B10A-543B7D39CA40}"/>
                </a:ext>
              </a:extLst>
            </p:cNvPr>
            <p:cNvSpPr/>
            <p:nvPr/>
          </p:nvSpPr>
          <p:spPr>
            <a:xfrm rot="5400000">
              <a:off x="8013050" y="5382155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4953C13-8F7D-4DD6-9741-0C188D22A33E}"/>
                </a:ext>
              </a:extLst>
            </p:cNvPr>
            <p:cNvSpPr/>
            <p:nvPr/>
          </p:nvSpPr>
          <p:spPr>
            <a:xfrm rot="5400000">
              <a:off x="8003525" y="3044674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B0DBDA9-5DD2-481A-BF8A-E9F9E706E997}"/>
              </a:ext>
            </a:extLst>
          </p:cNvPr>
          <p:cNvGrpSpPr/>
          <p:nvPr/>
        </p:nvGrpSpPr>
        <p:grpSpPr>
          <a:xfrm>
            <a:off x="664660" y="76201"/>
            <a:ext cx="11205580" cy="3468616"/>
            <a:chOff x="664660" y="76201"/>
            <a:chExt cx="11205580" cy="34686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667C32-D65B-47BD-9DFE-6B399ECEBB12}"/>
                </a:ext>
              </a:extLst>
            </p:cNvPr>
            <p:cNvGrpSpPr/>
            <p:nvPr/>
          </p:nvGrpSpPr>
          <p:grpSpPr>
            <a:xfrm>
              <a:off x="664660" y="76202"/>
              <a:ext cx="6431465" cy="3468615"/>
              <a:chOff x="321760" y="198509"/>
              <a:chExt cx="8593859" cy="435444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E603D1F-F65F-4E75-A7BB-2823F4FFD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760" y="198509"/>
                <a:ext cx="8593859" cy="435444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89814-EA09-4F08-84AA-CF7D6C8AD547}"/>
                  </a:ext>
                </a:extLst>
              </p:cNvPr>
              <p:cNvSpPr/>
              <p:nvPr/>
            </p:nvSpPr>
            <p:spPr>
              <a:xfrm>
                <a:off x="6177812" y="3667125"/>
                <a:ext cx="1556488" cy="79057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56460F-4A10-498F-9212-834EB207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2859" y="76201"/>
              <a:ext cx="4647381" cy="346861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012DB3-8715-4F7D-9593-0CDF01CDB1E6}"/>
                </a:ext>
              </a:extLst>
            </p:cNvPr>
            <p:cNvSpPr/>
            <p:nvPr/>
          </p:nvSpPr>
          <p:spPr>
            <a:xfrm>
              <a:off x="7371307" y="2019300"/>
              <a:ext cx="1534568" cy="7429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72E2E9D-DDF4-4A89-B7CB-F0277B12B403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6212050" y="2390775"/>
              <a:ext cx="1159257" cy="7632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8FEDD3-4C89-4CDA-A783-BEA0EC445785}"/>
              </a:ext>
            </a:extLst>
          </p:cNvPr>
          <p:cNvGrpSpPr/>
          <p:nvPr/>
        </p:nvGrpSpPr>
        <p:grpSpPr>
          <a:xfrm>
            <a:off x="2472283" y="421497"/>
            <a:ext cx="5364352" cy="5273738"/>
            <a:chOff x="2472283" y="421497"/>
            <a:chExt cx="5364352" cy="52737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816E0-9407-45E2-99D3-6228DDD5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171" y="421498"/>
              <a:ext cx="2732613" cy="22502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54BCFD-5519-4692-A525-24C97AA34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283" y="421497"/>
              <a:ext cx="2277281" cy="22836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F8DCE-FF3C-4B7B-A298-B1D12B7D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250" y="2801065"/>
              <a:ext cx="3821385" cy="28941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DE7D0-DF9C-410E-A304-73C5707F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370" y="4193382"/>
              <a:ext cx="1593106" cy="491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4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Sources of “Unwanted” Peak Area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970"/>
            <a:ext cx="10515600" cy="2039627"/>
          </a:xfrm>
        </p:spPr>
        <p:txBody>
          <a:bodyPr>
            <a:normAutofit/>
          </a:bodyPr>
          <a:lstStyle/>
          <a:p>
            <a:r>
              <a:rPr lang="en-SG" dirty="0"/>
              <a:t>Lipid Extraction</a:t>
            </a:r>
          </a:p>
          <a:p>
            <a:pPr lvl="1"/>
            <a:r>
              <a:rPr lang="en-SG" dirty="0"/>
              <a:t>Different pipettes used to do extraction</a:t>
            </a:r>
          </a:p>
          <a:p>
            <a:r>
              <a:rPr lang="en-SG" dirty="0"/>
              <a:t>Lipid Measurement </a:t>
            </a:r>
          </a:p>
          <a:p>
            <a:pPr lvl="1"/>
            <a:r>
              <a:rPr lang="en-SG" dirty="0"/>
              <a:t>Contaminant 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39A53-A91E-4D3F-98B5-4D7480385AA6}"/>
              </a:ext>
            </a:extLst>
          </p:cNvPr>
          <p:cNvGrpSpPr/>
          <p:nvPr/>
        </p:nvGrpSpPr>
        <p:grpSpPr>
          <a:xfrm>
            <a:off x="450473" y="3665937"/>
            <a:ext cx="11591121" cy="2813519"/>
            <a:chOff x="450473" y="3665937"/>
            <a:chExt cx="11591121" cy="28135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DC161A-6CE0-4500-9953-5D6A5622132A}"/>
                </a:ext>
              </a:extLst>
            </p:cNvPr>
            <p:cNvGrpSpPr/>
            <p:nvPr/>
          </p:nvGrpSpPr>
          <p:grpSpPr>
            <a:xfrm>
              <a:off x="567635" y="4113575"/>
              <a:ext cx="645023" cy="1172120"/>
              <a:chOff x="675777" y="440780"/>
              <a:chExt cx="1012920" cy="17498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ACB4A67-6337-4E9E-BCC9-922797DE4934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71588C4-18C5-4509-9D39-5DC84FBCA9BE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1EFB2-4BA2-4983-9E78-3F79CB661827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7B8FF7-714A-4A71-9742-1FF0322E270E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2ED4D3-1FFC-45B5-B852-2634EE378BD9}"/>
                </a:ext>
              </a:extLst>
            </p:cNvPr>
            <p:cNvSpPr/>
            <p:nvPr/>
          </p:nvSpPr>
          <p:spPr>
            <a:xfrm>
              <a:off x="3789496" y="499432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C60ACB-F268-4746-BDC6-B9F4EF5FEFAC}"/>
                </a:ext>
              </a:extLst>
            </p:cNvPr>
            <p:cNvSpPr/>
            <p:nvPr/>
          </p:nvSpPr>
          <p:spPr>
            <a:xfrm>
              <a:off x="3660445" y="411357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E413BB-51A8-43DA-AC80-149CC59C6E10}"/>
                </a:ext>
              </a:extLst>
            </p:cNvPr>
            <p:cNvSpPr/>
            <p:nvPr/>
          </p:nvSpPr>
          <p:spPr>
            <a:xfrm>
              <a:off x="3789496" y="438236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9E169A-56DD-4B2D-B267-393F1F7A7BF9}"/>
                </a:ext>
              </a:extLst>
            </p:cNvPr>
            <p:cNvSpPr/>
            <p:nvPr/>
          </p:nvSpPr>
          <p:spPr>
            <a:xfrm>
              <a:off x="3783547" y="424797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93B128-F120-4702-92A9-BC5E7117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66593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38E8A5A-CC23-459A-A3BE-61234300574B}"/>
                </a:ext>
              </a:extLst>
            </p:cNvPr>
            <p:cNvSpPr/>
            <p:nvPr/>
          </p:nvSpPr>
          <p:spPr>
            <a:xfrm>
              <a:off x="1525905" y="456628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E126603-9D5F-46E7-A02C-CB60886B4AC9}"/>
                </a:ext>
              </a:extLst>
            </p:cNvPr>
            <p:cNvSpPr/>
            <p:nvPr/>
          </p:nvSpPr>
          <p:spPr>
            <a:xfrm>
              <a:off x="4725115" y="461391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2E54A7-A356-42A6-A662-17AC7C223F28}"/>
                </a:ext>
              </a:extLst>
            </p:cNvPr>
            <p:cNvSpPr txBox="1"/>
            <p:nvPr/>
          </p:nvSpPr>
          <p:spPr>
            <a:xfrm>
              <a:off x="1656204" y="4175738"/>
              <a:ext cx="171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extraction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331360-9B8E-431F-8960-E802CCB9AE26}"/>
                </a:ext>
              </a:extLst>
            </p:cNvPr>
            <p:cNvSpPr txBox="1"/>
            <p:nvPr/>
          </p:nvSpPr>
          <p:spPr>
            <a:xfrm>
              <a:off x="5199408" y="419695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measurement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78CA4D-DE8C-4E49-B20E-DDC167668CC1}"/>
                </a:ext>
              </a:extLst>
            </p:cNvPr>
            <p:cNvSpPr txBox="1"/>
            <p:nvPr/>
          </p:nvSpPr>
          <p:spPr>
            <a:xfrm>
              <a:off x="450473" y="528569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A7F78-BCD7-487C-B3A4-8990ED7001DC}"/>
                </a:ext>
              </a:extLst>
            </p:cNvPr>
            <p:cNvSpPr txBox="1"/>
            <p:nvPr/>
          </p:nvSpPr>
          <p:spPr>
            <a:xfrm>
              <a:off x="3539427" y="528569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3C99A7-4582-47F9-B9E8-C7CA3EAA5D7E}"/>
                </a:ext>
              </a:extLst>
            </p:cNvPr>
            <p:cNvSpPr/>
            <p:nvPr/>
          </p:nvSpPr>
          <p:spPr>
            <a:xfrm>
              <a:off x="7756510" y="611012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51FF96-0F64-44FE-A71A-8526F609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112" y="4923272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971"/>
            <a:ext cx="10515599" cy="64633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Quality control samples helps to understand severity of unwanted variation.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31AC-60F3-4727-A363-6AE4692C794C}"/>
              </a:ext>
            </a:extLst>
          </p:cNvPr>
          <p:cNvSpPr/>
          <p:nvPr/>
        </p:nvSpPr>
        <p:spPr>
          <a:xfrm>
            <a:off x="767694" y="59000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495057"/>
                </a:solidFill>
                <a:latin typeface="system-ui"/>
              </a:rPr>
              <a:t> Broadhurst et al. </a:t>
            </a:r>
            <a:r>
              <a:rPr lang="en-SG" u="sng" dirty="0">
                <a:solidFill>
                  <a:srgbClr val="2FA4E7"/>
                </a:solidFill>
                <a:latin typeface="system-ui"/>
                <a:hlinkClick r:id="rId2"/>
              </a:rPr>
              <a:t>https://doi.org/10.1007/s11306-018-1367-3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303F7-E8A9-4741-AD85-E9A5685B5FF7}"/>
              </a:ext>
            </a:extLst>
          </p:cNvPr>
          <p:cNvGrpSpPr/>
          <p:nvPr/>
        </p:nvGrpSpPr>
        <p:grpSpPr>
          <a:xfrm>
            <a:off x="1170919" y="2131703"/>
            <a:ext cx="9587886" cy="3245949"/>
            <a:chOff x="1170919" y="2131703"/>
            <a:chExt cx="9587886" cy="32459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078AEC-3F62-4B62-97E8-D475C7D4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919" y="2527428"/>
              <a:ext cx="6118881" cy="21416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C06D9B-7A02-4D7D-94C3-049E403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1295" y="2131703"/>
              <a:ext cx="2937510" cy="324594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7F4B86-5FB7-4AA9-A5BC-54836B893C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743201"/>
              <a:ext cx="1444625" cy="855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046736-25F7-496A-9C15-B3B4B9F33C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927493"/>
              <a:ext cx="1444625" cy="6707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5CDC04-FD3B-40BB-8EFA-B7F3E07A523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297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66F47C-8EB0-4FD8-A8A3-01B14441047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13547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833387-E0C8-4E52-BA1D-949F2222EADF}"/>
              </a:ext>
            </a:extLst>
          </p:cNvPr>
          <p:cNvGrpSpPr/>
          <p:nvPr/>
        </p:nvGrpSpPr>
        <p:grpSpPr>
          <a:xfrm>
            <a:off x="838200" y="2300464"/>
            <a:ext cx="10268816" cy="4308621"/>
            <a:chOff x="838200" y="2300464"/>
            <a:chExt cx="10268816" cy="430862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0908B9-1F6A-4C72-9E8D-8E8B21248361}"/>
                </a:ext>
              </a:extLst>
            </p:cNvPr>
            <p:cNvGrpSpPr/>
            <p:nvPr/>
          </p:nvGrpSpPr>
          <p:grpSpPr>
            <a:xfrm>
              <a:off x="838200" y="2300464"/>
              <a:ext cx="7032625" cy="3754438"/>
              <a:chOff x="3821473" y="2037574"/>
              <a:chExt cx="7032625" cy="37544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9A51649-C5D4-4047-BDCF-C230B2A686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657"/>
              <a:stretch/>
            </p:blipFill>
            <p:spPr>
              <a:xfrm>
                <a:off x="3821473" y="2037574"/>
                <a:ext cx="7032625" cy="375443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3B0EAFB-628B-4EC6-93A4-F37C3A522C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1581"/>
              <a:stretch/>
            </p:blipFill>
            <p:spPr>
              <a:xfrm>
                <a:off x="10132103" y="2247889"/>
                <a:ext cx="565154" cy="10849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F0DED12-88C3-40C8-ADA1-C6B97C4D6B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1434"/>
              <a:stretch/>
            </p:blipFill>
            <p:spPr>
              <a:xfrm>
                <a:off x="5686918" y="2305039"/>
                <a:ext cx="4002633" cy="57151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75928E4-65A4-45F6-8259-1C8576D61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899422"/>
                <a:ext cx="2135835" cy="111891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68E143-71A9-4401-A08F-E1AF7C4C8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050" y="2910963"/>
                <a:ext cx="1354785" cy="13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342C1D-948D-41D0-92DE-690DB8EF8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0475" y="2884182"/>
                <a:ext cx="621360" cy="14106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6954C56-1114-4C71-87A4-0183B4C92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99422"/>
                <a:ext cx="71975" cy="143485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83FC294-C93E-4092-BC01-CF9FDB08E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84182"/>
                <a:ext cx="864541" cy="12488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C01CCED9-D6AD-4A1D-B618-57C5478A258C}"/>
                  </a:ext>
                </a:extLst>
              </p:cNvPr>
              <p:cNvSpPr/>
              <p:nvPr/>
            </p:nvSpPr>
            <p:spPr>
              <a:xfrm rot="5400000">
                <a:off x="6021651" y="4090715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F872639F-4CA0-4B3D-AB4B-CC4C5D0A9335}"/>
                  </a:ext>
                </a:extLst>
              </p:cNvPr>
              <p:cNvSpPr/>
              <p:nvPr/>
            </p:nvSpPr>
            <p:spPr>
              <a:xfrm rot="5400000">
                <a:off x="9030360" y="4258861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026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854AD3CE-ADAC-4BA1-B7AC-C4EC22DA1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344" y="317372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3F8DDE-38FF-4330-9455-56C88FEF57D0}"/>
                </a:ext>
              </a:extLst>
            </p:cNvPr>
            <p:cNvSpPr/>
            <p:nvPr/>
          </p:nvSpPr>
          <p:spPr>
            <a:xfrm>
              <a:off x="8075554" y="3977799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Content Placeholder 4">
              <a:extLst>
                <a:ext uri="{FF2B5EF4-FFF2-40B4-BE49-F238E27FC236}">
                  <a16:creationId xmlns:a16="http://schemas.microsoft.com/office/drawing/2014/main" id="{E8C3A9C2-0148-41C2-9727-4A66CA95AAF6}"/>
                </a:ext>
              </a:extLst>
            </p:cNvPr>
            <p:cNvSpPr txBox="1">
              <a:spLocks/>
            </p:cNvSpPr>
            <p:nvPr/>
          </p:nvSpPr>
          <p:spPr>
            <a:xfrm>
              <a:off x="1713451" y="6081347"/>
              <a:ext cx="5355369" cy="5277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G" sz="2000" dirty="0"/>
                <a:t>Injection Sequence Plot for </a:t>
              </a:r>
              <a:r>
                <a:rPr lang="en-SG" sz="2000" dirty="0" err="1"/>
                <a:t>Cer</a:t>
              </a:r>
              <a:r>
                <a:rPr lang="en-SG" sz="2000" dirty="0"/>
                <a:t> d18:1/12:0 (ISTD)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531639-3167-4C8C-82E2-0C16EC58B236}"/>
              </a:ext>
            </a:extLst>
          </p:cNvPr>
          <p:cNvGrpSpPr/>
          <p:nvPr/>
        </p:nvGrpSpPr>
        <p:grpSpPr>
          <a:xfrm>
            <a:off x="984448" y="2373811"/>
            <a:ext cx="9919054" cy="4091042"/>
            <a:chOff x="984448" y="2373811"/>
            <a:chExt cx="9919054" cy="40910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3FC676-9A22-44A4-816D-7F57D75016CA}"/>
                </a:ext>
              </a:extLst>
            </p:cNvPr>
            <p:cNvGrpSpPr/>
            <p:nvPr/>
          </p:nvGrpSpPr>
          <p:grpSpPr>
            <a:xfrm>
              <a:off x="3216860" y="4564448"/>
              <a:ext cx="2525094" cy="1890880"/>
              <a:chOff x="1504774" y="2839347"/>
              <a:chExt cx="3778426" cy="30760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4492DF-A518-4F1B-8F64-346B9039C6D1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ADA06C1-F0AE-4D32-A7ED-FC1C62D016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A5D2B3F-B6D8-4A23-A776-8E8198978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30F1451-A7C3-4C4B-A276-702A5490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30BE2F2-D677-404C-BE72-740985D15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69F8F6-088E-498C-8D6F-E0957C261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869" y="2373811"/>
              <a:ext cx="4635085" cy="199607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672380-B2D9-4153-A2D2-2EF0C5B6CD6E}"/>
                </a:ext>
              </a:extLst>
            </p:cNvPr>
            <p:cNvGrpSpPr/>
            <p:nvPr/>
          </p:nvGrpSpPr>
          <p:grpSpPr>
            <a:xfrm>
              <a:off x="984448" y="4516823"/>
              <a:ext cx="2135657" cy="1948030"/>
              <a:chOff x="679648" y="4669223"/>
              <a:chExt cx="2135657" cy="19480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DE6C4C-DA2B-42E2-8B69-D94FED6F443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6A485E26-9A32-4B4E-9913-9DA2FBE9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7AFBD7A-CD44-44C5-AF32-9C6E969F6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BF9513-E52C-471E-9024-9FB016AB7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54B397-090B-4814-81C4-8D1C3E3A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61" y="2530151"/>
              <a:ext cx="4599341" cy="3679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253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Office Theme</vt:lpstr>
      <vt:lpstr>Content</vt:lpstr>
      <vt:lpstr>PowerPoint Presentation</vt:lpstr>
      <vt:lpstr>PowerPoint Presentation</vt:lpstr>
      <vt:lpstr>Sources of “Unwanted” Peak Area Variation</vt:lpstr>
      <vt:lpstr>Quality Control samples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79</cp:revision>
  <dcterms:created xsi:type="dcterms:W3CDTF">2022-08-02T05:46:46Z</dcterms:created>
  <dcterms:modified xsi:type="dcterms:W3CDTF">2022-08-10T10:00:28Z</dcterms:modified>
</cp:coreProperties>
</file>