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7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99"/>
    <a:srgbClr val="EDB1DF"/>
    <a:srgbClr val="CCFFFF"/>
    <a:srgbClr val="D9D9D9"/>
    <a:srgbClr val="E7E7FF"/>
    <a:srgbClr val="FFD966"/>
    <a:srgbClr val="C5E0B4"/>
    <a:srgbClr val="660066"/>
    <a:srgbClr val="016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603B-BAF3-410E-8BB4-45552D4AE2A0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214AA-8248-4F99-B5EC-BDD4A7831E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501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214AA-8248-4F99-B5EC-BDD4A7831EED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82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E185-BB85-865D-5358-FFB7C5F84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B9883-E620-B0E2-69C5-CCD9602FF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6536-A486-0439-69B6-860458A1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3BD6-C312-E6DC-D552-8A1B88A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8CEE-7E24-3E49-5283-49FE77A9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25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593-AB72-A990-8DB3-D9FE5DDD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22D54-F805-1DAD-8F51-7597714B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8751-1C0F-B8C7-7649-D9FCDA2C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B6C47-6061-D4A9-4FFE-651AF530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0967-C159-7A03-DDB8-E41CDC4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8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591AB-D655-025F-167F-725E8772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A7F74-1A4D-BB88-9AC9-589AC8379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3E07-4BC6-9602-2485-D8DE2BB2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7311-2483-CE5A-5E53-E0D71462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F087-8814-5D5A-B63C-930864BD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5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D03C-CE89-5AFB-320F-4070CF97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0B20-16E2-78A9-E6E9-65EEAD8A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75C7-557E-C6FA-6D7D-2784F66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6896-91E6-3148-EA3B-B63752BC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7B82-1A0B-0B49-7373-F5DCFEF5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16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72CF-F48D-8032-21A2-E2C00F51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F891-CDAF-C261-8A25-87367274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6116-930E-775C-3706-65F6DF22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D3F4-644C-B7C8-8F01-8238E39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0DF0-6BA3-000A-95FF-AE4C2447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21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049F-7C87-89C2-B80C-4DD5B86D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73EF-B854-BEE1-0A0D-348339CDA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09C46-4B69-4273-E0D9-E01C21DDD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F1907-89F7-C437-5C15-2846B0C2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0FD6-6B13-16BF-22FD-5155B862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CF308-F72A-BD94-9FF2-2335626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782D-408E-F4B0-DA03-D79D6053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59876-DB4E-BD11-6CA8-A2D3E4390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7213-6028-42BF-982D-66BDB8AC4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66A47-4FB5-38FE-5D8E-E658D82C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944E-A1D2-07F5-B71A-E808D561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30A2A-5CE9-0DAB-AB78-05EF37A0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AFEE-C546-DA43-152B-FB792AC5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E8579-7121-FCD7-B5EE-E3EA81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57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A60-1DA6-E995-FAC8-F180DCD2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86F63-1970-85F9-6EAC-D499D675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676E3-0160-8A60-3020-3CA1A35F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1B468-EAAC-5BDF-CC16-BFEFC73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57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7D9C4-7592-0002-C3BB-ED6C3E1B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1CA48-3955-100D-78A5-E86F30D5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592C5-7F79-E085-718A-1F68C6ED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10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D61-FB4D-7A9D-3153-DDAD6BCF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DEA6-366E-0D98-4A38-1F0F6314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E21CA-FC41-6D11-A2B3-A36E125E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C7E3-5C2F-DDCF-289A-96B9546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0A1D-1448-0764-2E47-F9E1CF0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9CB3-471A-F042-A380-728BD92E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50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8F0A-7860-DE07-EBC8-0A37F132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6FB3B-8705-76B6-E6FE-6E37D15BA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6014-480F-F7E1-BAEA-17C26571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5CD3E-486F-C147-738B-D7A5B0C6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1879A-B7BC-BC5F-3F0F-3A880147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0A21-D5E8-6358-D4F8-BCBCBF5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5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BE006-603A-5FE1-3489-2037CCE8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626B-1D8A-5B2A-CEB9-461A4C27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8CAC-EAE8-1140-2DDB-8DAF679E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A21B-9C34-EDAF-4663-31E05BD36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4B64-4A6F-6E20-604D-3C4B756A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98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13BAADC-C7D8-59D9-C829-8FBA5E293235}"/>
              </a:ext>
            </a:extLst>
          </p:cNvPr>
          <p:cNvGrpSpPr/>
          <p:nvPr/>
        </p:nvGrpSpPr>
        <p:grpSpPr>
          <a:xfrm>
            <a:off x="226145" y="432461"/>
            <a:ext cx="11402953" cy="3720154"/>
            <a:chOff x="226145" y="432461"/>
            <a:chExt cx="11402953" cy="372015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DBAF1C4-3530-32BC-A34A-3253F2B77BED}"/>
                </a:ext>
              </a:extLst>
            </p:cNvPr>
            <p:cNvSpPr/>
            <p:nvPr/>
          </p:nvSpPr>
          <p:spPr>
            <a:xfrm>
              <a:off x="4901380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to collaborator cleaned / </a:t>
              </a:r>
              <a:r>
                <a:rPr lang="en-US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harmonised</a:t>
              </a:r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dataset and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80D38-D17C-1D0D-30E5-44EDBDAA4138}"/>
                </a:ext>
              </a:extLst>
            </p:cNvPr>
            <p:cNvSpPr/>
            <p:nvPr/>
          </p:nvSpPr>
          <p:spPr>
            <a:xfrm>
              <a:off x="300500" y="2790027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 data dictionary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9E9D6B-F554-F98E-052A-99DB0D363AF6}"/>
                </a:ext>
              </a:extLst>
            </p:cNvPr>
            <p:cNvSpPr/>
            <p:nvPr/>
          </p:nvSpPr>
          <p:spPr>
            <a:xfrm>
              <a:off x="300500" y="3509187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an input template file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B6C0A0-23D1-F701-6981-D0C62E91708F}"/>
                </a:ext>
              </a:extLst>
            </p:cNvPr>
            <p:cNvSpPr/>
            <p:nvPr/>
          </p:nvSpPr>
          <p:spPr>
            <a:xfrm>
              <a:off x="226145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Liaise with collaborator on what variables we need and collect them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F7A395-A419-937A-FFDE-15249254871C}"/>
                </a:ext>
              </a:extLst>
            </p:cNvPr>
            <p:cNvSpPr/>
            <p:nvPr/>
          </p:nvSpPr>
          <p:spPr>
            <a:xfrm>
              <a:off x="9456171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analyst team combined data for further analysis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D1DD12-4EC6-DAD8-A340-8F1E3FF908D7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>
              <a:off x="2399072" y="1518767"/>
              <a:ext cx="25023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A0A5165-C198-EAB3-DF20-C815371D3F87}"/>
                </a:ext>
              </a:extLst>
            </p:cNvPr>
            <p:cNvSpPr/>
            <p:nvPr/>
          </p:nvSpPr>
          <p:spPr>
            <a:xfrm>
              <a:off x="2657175" y="578886"/>
              <a:ext cx="1877955" cy="7629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Harmonise</a:t>
              </a:r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 provided from each collaborator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4E0513D-2195-9608-431B-CE9B54CECC30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7074307" y="1518767"/>
              <a:ext cx="238186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1E4CE9-CDD7-1251-2D8C-353283556657}"/>
                </a:ext>
              </a:extLst>
            </p:cNvPr>
            <p:cNvSpPr/>
            <p:nvPr/>
          </p:nvSpPr>
          <p:spPr>
            <a:xfrm>
              <a:off x="4901380" y="2790027"/>
              <a:ext cx="2172927" cy="643426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harmonized data and data dictionary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B32665-B1EA-C18C-597A-BB9DF00B4924}"/>
                </a:ext>
              </a:extLst>
            </p:cNvPr>
            <p:cNvSpPr/>
            <p:nvPr/>
          </p:nvSpPr>
          <p:spPr>
            <a:xfrm>
              <a:off x="4901380" y="3509188"/>
              <a:ext cx="2172927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cleaning/ harmonization report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B1B901D-24CE-218D-FFD6-E19E42C6B79C}"/>
                </a:ext>
              </a:extLst>
            </p:cNvPr>
            <p:cNvSpPr/>
            <p:nvPr/>
          </p:nvSpPr>
          <p:spPr>
            <a:xfrm>
              <a:off x="7326261" y="553989"/>
              <a:ext cx="1877955" cy="78779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Combine/Filter harmonized data from all cohorts 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429252-860A-0DE0-A8AA-1D3E0E54E8CB}"/>
                </a:ext>
              </a:extLst>
            </p:cNvPr>
            <p:cNvSpPr/>
            <p:nvPr/>
          </p:nvSpPr>
          <p:spPr>
            <a:xfrm>
              <a:off x="9530526" y="2785574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Send harmonized/ filtered data for 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01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D01E60-9EAD-5CEF-0D3B-46FCBE3E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45" y="1744834"/>
            <a:ext cx="4549534" cy="3368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41BA4-923A-E8D7-E0A9-1698ABB0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26" y="1744834"/>
            <a:ext cx="4568553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5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29A11F-8FA8-76D9-8C44-C36AE585A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38" y="868882"/>
            <a:ext cx="6885402" cy="51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3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3BFE45A-539F-47A0-57F6-AF395D90583A}"/>
              </a:ext>
            </a:extLst>
          </p:cNvPr>
          <p:cNvGrpSpPr/>
          <p:nvPr/>
        </p:nvGrpSpPr>
        <p:grpSpPr>
          <a:xfrm>
            <a:off x="2383085" y="857760"/>
            <a:ext cx="5852667" cy="5708767"/>
            <a:chOff x="2383085" y="857760"/>
            <a:chExt cx="5852667" cy="57087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C012F9-2192-7588-2E20-34B19C1E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3085" y="2474232"/>
              <a:ext cx="5852667" cy="409229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3893B1-811B-5D24-266E-0A38EEB5A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8442" y="857760"/>
              <a:ext cx="5847310" cy="1616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139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8D4D41C-5DA9-E9F3-0BA3-93B766D4299E}"/>
              </a:ext>
            </a:extLst>
          </p:cNvPr>
          <p:cNvGrpSpPr/>
          <p:nvPr/>
        </p:nvGrpSpPr>
        <p:grpSpPr>
          <a:xfrm>
            <a:off x="818692" y="293098"/>
            <a:ext cx="10554615" cy="6271803"/>
            <a:chOff x="818692" y="293098"/>
            <a:chExt cx="10554615" cy="62718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CAE24B9-E779-19F1-79D4-DFA5A3B55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692" y="293098"/>
              <a:ext cx="10554615" cy="6271803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FAD1C8C-5C46-ABBC-53E7-4691EAEE6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813" y="2094271"/>
              <a:ext cx="5338916" cy="2045110"/>
            </a:xfrm>
            <a:prstGeom prst="straightConnector1">
              <a:avLst/>
            </a:prstGeom>
            <a:ln w="57150">
              <a:solidFill>
                <a:srgbClr val="016D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329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2831E-B863-5AC2-0441-6486FDA8D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B5B6EF6-A404-149B-9C97-A081A50EF32E}"/>
              </a:ext>
            </a:extLst>
          </p:cNvPr>
          <p:cNvGrpSpPr/>
          <p:nvPr/>
        </p:nvGrpSpPr>
        <p:grpSpPr>
          <a:xfrm>
            <a:off x="818692" y="293098"/>
            <a:ext cx="10554615" cy="6271803"/>
            <a:chOff x="818692" y="293098"/>
            <a:chExt cx="10554615" cy="62718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97C729E-F83B-4539-BC0C-2B2C69C28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692" y="293098"/>
              <a:ext cx="10554615" cy="6271803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1624F1C-EE26-1BBC-AE57-EDC9C13CB1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99303" y="2792361"/>
              <a:ext cx="5250426" cy="2172929"/>
            </a:xfrm>
            <a:prstGeom prst="straightConnector1">
              <a:avLst/>
            </a:prstGeom>
            <a:ln w="57150">
              <a:solidFill>
                <a:srgbClr val="016D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818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A603E8-80B2-30E7-3AEA-108B0564ED48}"/>
              </a:ext>
            </a:extLst>
          </p:cNvPr>
          <p:cNvGrpSpPr/>
          <p:nvPr/>
        </p:nvGrpSpPr>
        <p:grpSpPr>
          <a:xfrm>
            <a:off x="864930" y="-145648"/>
            <a:ext cx="9195646" cy="6146819"/>
            <a:chOff x="864930" y="-145648"/>
            <a:chExt cx="9195646" cy="61468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37C249-8E11-CF67-58E7-0D565A8E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3313"/>
            <a:stretch/>
          </p:blipFill>
          <p:spPr>
            <a:xfrm>
              <a:off x="864930" y="3179800"/>
              <a:ext cx="4802003" cy="274687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49F68B-4CE3-AEDD-8936-E0126515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106" y="-145648"/>
              <a:ext cx="9191294" cy="33254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EB5E07-7B64-2976-6EDF-CB2D3B8C0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7591" b="-1"/>
            <a:stretch/>
          </p:blipFill>
          <p:spPr>
            <a:xfrm>
              <a:off x="5666933" y="3179801"/>
              <a:ext cx="4393643" cy="2821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28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51A6D2-9B32-FDA7-6BF6-E398988FB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7" y="32863"/>
            <a:ext cx="11326806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89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6283B-2BDC-E5FB-BCA8-045BC1B81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46067D-AF78-7260-69E8-F7AEA2E56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19248"/>
              </p:ext>
            </p:extLst>
          </p:nvPr>
        </p:nvGraphicFramePr>
        <p:xfrm>
          <a:off x="5325035" y="545930"/>
          <a:ext cx="676134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230">
                  <a:extLst>
                    <a:ext uri="{9D8B030D-6E8A-4147-A177-3AD203B41FA5}">
                      <a16:colId xmlns:a16="http://schemas.microsoft.com/office/drawing/2014/main" val="1454190497"/>
                    </a:ext>
                  </a:extLst>
                </a:gridCol>
                <a:gridCol w="1654371">
                  <a:extLst>
                    <a:ext uri="{9D8B030D-6E8A-4147-A177-3AD203B41FA5}">
                      <a16:colId xmlns:a16="http://schemas.microsoft.com/office/drawing/2014/main" val="2076571614"/>
                    </a:ext>
                  </a:extLst>
                </a:gridCol>
                <a:gridCol w="1654371">
                  <a:extLst>
                    <a:ext uri="{9D8B030D-6E8A-4147-A177-3AD203B41FA5}">
                      <a16:colId xmlns:a16="http://schemas.microsoft.com/office/drawing/2014/main" val="2997695204"/>
                    </a:ext>
                  </a:extLst>
                </a:gridCol>
                <a:gridCol w="1654371">
                  <a:extLst>
                    <a:ext uri="{9D8B030D-6E8A-4147-A177-3AD203B41FA5}">
                      <a16:colId xmlns:a16="http://schemas.microsoft.com/office/drawing/2014/main" val="1372786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Patient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smoke_history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smoke_current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smoke_past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32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Current smoker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63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Past smoker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65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Non-smoker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38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Have smoking history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20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Missing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48806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859E6E-ECC4-E09C-262E-96B3C6B6D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804855"/>
              </p:ext>
            </p:extLst>
          </p:nvPr>
        </p:nvGraphicFramePr>
        <p:xfrm>
          <a:off x="1518622" y="3695231"/>
          <a:ext cx="546783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554">
                  <a:extLst>
                    <a:ext uri="{9D8B030D-6E8A-4147-A177-3AD203B41FA5}">
                      <a16:colId xmlns:a16="http://schemas.microsoft.com/office/drawing/2014/main" val="1454190497"/>
                    </a:ext>
                  </a:extLst>
                </a:gridCol>
                <a:gridCol w="1630279">
                  <a:extLst>
                    <a:ext uri="{9D8B030D-6E8A-4147-A177-3AD203B41FA5}">
                      <a16:colId xmlns:a16="http://schemas.microsoft.com/office/drawing/2014/main" val="2076571614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3243371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Patient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smoke_history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Problem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32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Non-smoker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 smoking history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9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Current smoker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Have smoking history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63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Past smoker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5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Missing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Missing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488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46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0D0240-9362-18DB-44BA-B42900E1F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33670"/>
              </p:ext>
            </p:extLst>
          </p:nvPr>
        </p:nvGraphicFramePr>
        <p:xfrm>
          <a:off x="1493520" y="479562"/>
          <a:ext cx="7508958" cy="4702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061">
                  <a:extLst>
                    <a:ext uri="{9D8B030D-6E8A-4147-A177-3AD203B41FA5}">
                      <a16:colId xmlns:a16="http://schemas.microsoft.com/office/drawing/2014/main" val="17134524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61864255"/>
                    </a:ext>
                  </a:extLst>
                </a:gridCol>
                <a:gridCol w="466154">
                  <a:extLst>
                    <a:ext uri="{9D8B030D-6E8A-4147-A177-3AD203B41FA5}">
                      <a16:colId xmlns:a16="http://schemas.microsoft.com/office/drawing/2014/main" val="4987428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74069388"/>
                    </a:ext>
                  </a:extLst>
                </a:gridCol>
                <a:gridCol w="1108387">
                  <a:extLst>
                    <a:ext uri="{9D8B030D-6E8A-4147-A177-3AD203B41FA5}">
                      <a16:colId xmlns:a16="http://schemas.microsoft.com/office/drawing/2014/main" val="33728987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00707748"/>
                    </a:ext>
                  </a:extLst>
                </a:gridCol>
                <a:gridCol w="503812">
                  <a:extLst>
                    <a:ext uri="{9D8B030D-6E8A-4147-A177-3AD203B41FA5}">
                      <a16:colId xmlns:a16="http://schemas.microsoft.com/office/drawing/2014/main" val="148269272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59191869"/>
                    </a:ext>
                  </a:extLst>
                </a:gridCol>
                <a:gridCol w="947318">
                  <a:extLst>
                    <a:ext uri="{9D8B030D-6E8A-4147-A177-3AD203B41FA5}">
                      <a16:colId xmlns:a16="http://schemas.microsoft.com/office/drawing/2014/main" val="3320341393"/>
                    </a:ext>
                  </a:extLst>
                </a:gridCol>
                <a:gridCol w="923226">
                  <a:extLst>
                    <a:ext uri="{9D8B030D-6E8A-4147-A177-3AD203B41FA5}">
                      <a16:colId xmlns:a16="http://schemas.microsoft.com/office/drawing/2014/main" val="311132739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8211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266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Sex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1031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Hypertension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1956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Dyslipidemia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65194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Family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Hx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CAD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3508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Diabetes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1593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Smoke Current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2888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Smoke Past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053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Have Chest Pain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Height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HDL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Triglyceride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16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</a:t>
                      </a: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Cohort</a:t>
                      </a: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Variables</a:t>
                      </a:r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Chest Pain Character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Dyspnea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BMI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Weight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Cholesterol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LDL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100080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 A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A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50690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l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Cohort B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18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 B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C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328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 C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D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745779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 D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E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1861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Cohort F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1532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58452" marR="58452" marT="0" marB="0" anchor="ctr">
                    <a:solidFill>
                      <a:srgbClr val="66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8500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6500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82384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20F1F1-3A00-7C1E-92A0-5A331DE56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070382"/>
              </p:ext>
            </p:extLst>
          </p:nvPr>
        </p:nvGraphicFramePr>
        <p:xfrm>
          <a:off x="9399872" y="3086599"/>
          <a:ext cx="2134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200">
                  <a:extLst>
                    <a:ext uri="{9D8B030D-6E8A-4147-A177-3AD203B41FA5}">
                      <a16:colId xmlns:a16="http://schemas.microsoft.com/office/drawing/2014/main" val="333396453"/>
                    </a:ext>
                  </a:extLst>
                </a:gridCol>
                <a:gridCol w="1569170">
                  <a:extLst>
                    <a:ext uri="{9D8B030D-6E8A-4147-A177-3AD203B41FA5}">
                      <a16:colId xmlns:a16="http://schemas.microsoft.com/office/drawing/2014/main" val="7221974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Legend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8283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076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74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 arrival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6111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18B36B-6FEC-786E-5308-8FC0EABA3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22102"/>
              </p:ext>
            </p:extLst>
          </p:nvPr>
        </p:nvGraphicFramePr>
        <p:xfrm>
          <a:off x="9399872" y="479562"/>
          <a:ext cx="213279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628">
                  <a:extLst>
                    <a:ext uri="{9D8B030D-6E8A-4147-A177-3AD203B41FA5}">
                      <a16:colId xmlns:a16="http://schemas.microsoft.com/office/drawing/2014/main" val="333396453"/>
                    </a:ext>
                  </a:extLst>
                </a:gridCol>
                <a:gridCol w="1569170">
                  <a:extLst>
                    <a:ext uri="{9D8B030D-6E8A-4147-A177-3AD203B41FA5}">
                      <a16:colId xmlns:a16="http://schemas.microsoft.com/office/drawing/2014/main" val="7221974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Colour Legend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8283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076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74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Comorbidity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611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Smoking history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9422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Symptoms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579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Obesity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551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 lipid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01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381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F18A4-EFE0-FCAB-9C0E-C0C12DC34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2" t="3952" r="12171" b="22626"/>
          <a:stretch/>
        </p:blipFill>
        <p:spPr>
          <a:xfrm>
            <a:off x="1493471" y="807636"/>
            <a:ext cx="4312969" cy="1453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9CE28F-097F-D406-4C47-26FB9A0B8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44" y="289391"/>
            <a:ext cx="4798436" cy="2490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42B384-AA85-D951-49BC-8E34F0BD1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9" y="3123992"/>
            <a:ext cx="5315761" cy="3153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D4887C-3467-A566-2B23-1B79C7E3CE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664" y="3690709"/>
            <a:ext cx="4899564" cy="234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2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ED3D8374-2387-996C-5952-A671EF0CDB7F}"/>
              </a:ext>
            </a:extLst>
          </p:cNvPr>
          <p:cNvGrpSpPr/>
          <p:nvPr/>
        </p:nvGrpSpPr>
        <p:grpSpPr>
          <a:xfrm>
            <a:off x="455973" y="287752"/>
            <a:ext cx="11437370" cy="5902089"/>
            <a:chOff x="476867" y="327081"/>
            <a:chExt cx="11437370" cy="590208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FE8DD76-79E3-8EC5-834C-76A86D92ABD5}"/>
                </a:ext>
              </a:extLst>
            </p:cNvPr>
            <p:cNvSpPr/>
            <p:nvPr/>
          </p:nvSpPr>
          <p:spPr>
            <a:xfrm>
              <a:off x="484240" y="3625947"/>
              <a:ext cx="2679289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Introduce mapping procedure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09EEDD3-BF4F-4CD4-349E-B1C35EE58C89}"/>
                </a:ext>
              </a:extLst>
            </p:cNvPr>
            <p:cNvSpPr/>
            <p:nvPr/>
          </p:nvSpPr>
          <p:spPr>
            <a:xfrm>
              <a:off x="2740738" y="5684183"/>
              <a:ext cx="2344992" cy="50882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Code to do mapping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421369-C931-B8A6-1BC9-63D9C3F1C534}"/>
                </a:ext>
              </a:extLst>
            </p:cNvPr>
            <p:cNvSpPr/>
            <p:nvPr/>
          </p:nvSpPr>
          <p:spPr>
            <a:xfrm>
              <a:off x="7364357" y="972288"/>
              <a:ext cx="2467896" cy="132235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Show examples that the code works</a:t>
              </a:r>
              <a:endParaRPr lang="en-S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3F8631-012A-6723-33AA-B11B97CE0902}"/>
                </a:ext>
              </a:extLst>
            </p:cNvPr>
            <p:cNvSpPr/>
            <p:nvPr/>
          </p:nvSpPr>
          <p:spPr>
            <a:xfrm>
              <a:off x="5019365" y="3646226"/>
              <a:ext cx="1966453" cy="50882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Code to validate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835B8F-FBCB-ECB9-7951-52937CBCFE95}"/>
                </a:ext>
              </a:extLst>
            </p:cNvPr>
            <p:cNvSpPr/>
            <p:nvPr/>
          </p:nvSpPr>
          <p:spPr>
            <a:xfrm>
              <a:off x="9695837" y="5549513"/>
              <a:ext cx="2218400" cy="67965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Clean up variables for merging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A66D6F-0657-A174-1199-8A21D191050E}"/>
                </a:ext>
              </a:extLst>
            </p:cNvPr>
            <p:cNvSpPr/>
            <p:nvPr/>
          </p:nvSpPr>
          <p:spPr>
            <a:xfrm>
              <a:off x="476867" y="327081"/>
              <a:ext cx="2679289" cy="2593100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Variable Mapping Reporting Workflow</a:t>
              </a:r>
              <a:endParaRPr lang="en-SG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ECFD31C-81CC-2544-B88D-67AD3CD497FD}"/>
                </a:ext>
              </a:extLst>
            </p:cNvPr>
            <p:cNvCxnSpPr>
              <a:cxnSpLocks/>
              <a:stCxn id="6" idx="4"/>
              <a:endCxn id="2" idx="0"/>
            </p:cNvCxnSpPr>
            <p:nvPr/>
          </p:nvCxnSpPr>
          <p:spPr>
            <a:xfrm>
              <a:off x="1816512" y="2920181"/>
              <a:ext cx="7373" cy="70576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0140291C-B026-797D-EAD8-7A8A422A17C1}"/>
                </a:ext>
              </a:extLst>
            </p:cNvPr>
            <p:cNvCxnSpPr>
              <a:stCxn id="2" idx="2"/>
              <a:endCxn id="3" idx="1"/>
            </p:cNvCxnSpPr>
            <p:nvPr/>
          </p:nvCxnSpPr>
          <p:spPr>
            <a:xfrm rot="16200000" flipH="1">
              <a:off x="1447702" y="4645556"/>
              <a:ext cx="1669219" cy="91685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59933AB2-AD2A-630D-050E-127B427B8EA3}"/>
                </a:ext>
              </a:extLst>
            </p:cNvPr>
            <p:cNvCxnSpPr>
              <a:cxnSpLocks/>
              <a:stCxn id="3" idx="3"/>
              <a:endCxn id="9" idx="2"/>
            </p:cNvCxnSpPr>
            <p:nvPr/>
          </p:nvCxnSpPr>
          <p:spPr>
            <a:xfrm flipV="1">
              <a:off x="5085730" y="4155046"/>
              <a:ext cx="916862" cy="1783547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88F33233-75F4-AD53-732F-E9C1E74F286F}"/>
                </a:ext>
              </a:extLst>
            </p:cNvPr>
            <p:cNvCxnSpPr>
              <a:cxnSpLocks/>
              <a:stCxn id="9" idx="0"/>
              <a:endCxn id="4" idx="1"/>
            </p:cNvCxnSpPr>
            <p:nvPr/>
          </p:nvCxnSpPr>
          <p:spPr>
            <a:xfrm rot="5400000" flipH="1" flipV="1">
              <a:off x="5677093" y="1958963"/>
              <a:ext cx="2012763" cy="1361765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4AB54415-1F53-9577-B554-9FB6CA3C1B19}"/>
                </a:ext>
              </a:extLst>
            </p:cNvPr>
            <p:cNvCxnSpPr>
              <a:cxnSpLocks/>
              <a:stCxn id="4" idx="3"/>
              <a:endCxn id="10" idx="0"/>
            </p:cNvCxnSpPr>
            <p:nvPr/>
          </p:nvCxnSpPr>
          <p:spPr>
            <a:xfrm>
              <a:off x="9832253" y="1633463"/>
              <a:ext cx="972784" cy="391605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044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73856E3-4690-A331-EFA3-FBFFAF2F9F5A}"/>
              </a:ext>
            </a:extLst>
          </p:cNvPr>
          <p:cNvGrpSpPr/>
          <p:nvPr/>
        </p:nvGrpSpPr>
        <p:grpSpPr>
          <a:xfrm>
            <a:off x="1143595" y="471073"/>
            <a:ext cx="9909137" cy="4997039"/>
            <a:chOff x="1143595" y="471073"/>
            <a:chExt cx="9909137" cy="49970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6460331-9CA8-886C-DD00-90D5137CE567}"/>
                </a:ext>
              </a:extLst>
            </p:cNvPr>
            <p:cNvSpPr/>
            <p:nvPr/>
          </p:nvSpPr>
          <p:spPr>
            <a:xfrm>
              <a:off x="1513194" y="550608"/>
              <a:ext cx="2679289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Introduce mapping procedure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C2D708B-FB72-2F11-B215-DFA043580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595" y="1455442"/>
              <a:ext cx="3496016" cy="394711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C18C7B-DF7F-DF21-916A-AA5952675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6726" y="471073"/>
              <a:ext cx="6196006" cy="4997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75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1628F7-B975-14BA-355F-EE52A65E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887"/>
          <a:stretch/>
        </p:blipFill>
        <p:spPr>
          <a:xfrm>
            <a:off x="4856726" y="471073"/>
            <a:ext cx="6196006" cy="375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5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0AB535-CCD4-1287-6160-B505A2C6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5" y="1693967"/>
            <a:ext cx="3731114" cy="2474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92CC7C-7C8F-7AAE-E4AD-ACE94106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518" y="1829334"/>
            <a:ext cx="6271803" cy="2339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43BB82-8806-0A2B-EBDB-72E70A8AF6FB}"/>
              </a:ext>
            </a:extLst>
          </p:cNvPr>
          <p:cNvSpPr/>
          <p:nvPr/>
        </p:nvSpPr>
        <p:spPr>
          <a:xfrm>
            <a:off x="1892596" y="683452"/>
            <a:ext cx="2344992" cy="508820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to do mapping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475BAB-A13C-8C08-7494-6DD3C03D253A}"/>
              </a:ext>
            </a:extLst>
          </p:cNvPr>
          <p:cNvSpPr/>
          <p:nvPr/>
        </p:nvSpPr>
        <p:spPr>
          <a:xfrm>
            <a:off x="7192294" y="683452"/>
            <a:ext cx="1966453" cy="508820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to validate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4B7508-B46F-2C13-328F-4CEEB13B9FB9}"/>
              </a:ext>
            </a:extLst>
          </p:cNvPr>
          <p:cNvSpPr txBox="1"/>
          <p:nvPr/>
        </p:nvSpPr>
        <p:spPr>
          <a:xfrm>
            <a:off x="1071716" y="3274142"/>
            <a:ext cx="436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data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944281-0F2F-A49F-52DA-72BF2BC8EAE3}"/>
              </a:ext>
            </a:extLst>
          </p:cNvPr>
          <p:cNvSpPr/>
          <p:nvPr/>
        </p:nvSpPr>
        <p:spPr>
          <a:xfrm>
            <a:off x="786580" y="156212"/>
            <a:ext cx="4473677" cy="561544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Show examples that the code works</a:t>
            </a:r>
            <a:endParaRPr lang="en-SG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9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22CFD-0261-1430-7EFD-6D24CD27B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42E1F7-E742-8FEA-9CB2-46BF9C83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515" r="56063"/>
          <a:stretch/>
        </p:blipFill>
        <p:spPr>
          <a:xfrm>
            <a:off x="801328" y="1582993"/>
            <a:ext cx="4124634" cy="9045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FF889C-1F56-1582-4131-7DAED5F5EED5}"/>
              </a:ext>
            </a:extLst>
          </p:cNvPr>
          <p:cNvSpPr/>
          <p:nvPr/>
        </p:nvSpPr>
        <p:spPr>
          <a:xfrm>
            <a:off x="1804217" y="680466"/>
            <a:ext cx="2059857" cy="679657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 up variables for merging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8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EE4CF-9F80-1FB8-B38D-ED52EE1B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A3A947-9B7F-AB7B-3C0C-AFFCDE30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30" y="252367"/>
            <a:ext cx="4642583" cy="48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6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0709E8-5E3B-3E70-968C-B1AE440576C9}"/>
              </a:ext>
            </a:extLst>
          </p:cNvPr>
          <p:cNvSpPr txBox="1"/>
          <p:nvPr/>
        </p:nvSpPr>
        <p:spPr>
          <a:xfrm>
            <a:off x="2900516" y="62073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https://www.vecteezy.com/vector-art/464863-businessman-kneel-on-floor-with-pointing-finger-to-him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92FF0-1BC3-05FE-80A4-E19F9BED825F}"/>
              </a:ext>
            </a:extLst>
          </p:cNvPr>
          <p:cNvSpPr txBox="1"/>
          <p:nvPr/>
        </p:nvSpPr>
        <p:spPr>
          <a:xfrm>
            <a:off x="3048000" y="3108293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0" i="0" dirty="0">
                <a:solidFill>
                  <a:srgbClr val="9FA7AD"/>
                </a:solidFill>
                <a:effectLst/>
                <a:latin typeface="system-ui"/>
              </a:rPr>
              <a:t>Businessman kneel on floor with pointing finger to him Free Vector </a:t>
            </a:r>
            <a:r>
              <a:rPr lang="en-SG" sz="1800" b="0" i="0" u="none" strike="noStrike" baseline="0" dirty="0" err="1">
                <a:solidFill>
                  <a:srgbClr val="6E7B85"/>
                </a:solidFill>
                <a:latin typeface="Inter-Regular"/>
              </a:rPr>
              <a:t>Vecteezy</a:t>
            </a:r>
            <a:r>
              <a:rPr lang="en-SG" sz="1800" b="0" i="0" u="none" strike="noStrike" baseline="0" dirty="0">
                <a:solidFill>
                  <a:srgbClr val="6E7B85"/>
                </a:solidFill>
                <a:latin typeface="Inter-Regular"/>
              </a:rPr>
              <a:t>! </a:t>
            </a:r>
            <a:r>
              <a:rPr lang="en-SG" b="1" i="0" dirty="0" err="1">
                <a:solidFill>
                  <a:srgbClr val="0E2332"/>
                </a:solidFill>
                <a:effectLst/>
                <a:latin typeface="system-ui"/>
              </a:rPr>
              <a:t>Amonrat</a:t>
            </a:r>
            <a:r>
              <a:rPr lang="en-SG" b="1" i="0" dirty="0">
                <a:solidFill>
                  <a:srgbClr val="0E2332"/>
                </a:solidFill>
                <a:effectLst/>
                <a:latin typeface="system-ui"/>
              </a:rPr>
              <a:t> </a:t>
            </a:r>
            <a:r>
              <a:rPr lang="en-SG" b="1" i="0" dirty="0" err="1">
                <a:solidFill>
                  <a:srgbClr val="0E2332"/>
                </a:solidFill>
                <a:effectLst/>
                <a:latin typeface="system-ui"/>
              </a:rPr>
              <a:t>Rungreangfangsai</a:t>
            </a:r>
            <a:endParaRPr lang="en-SG" b="1" i="0" dirty="0">
              <a:solidFill>
                <a:srgbClr val="0E2332"/>
              </a:solidFill>
              <a:effectLst/>
              <a:latin typeface="system-ui"/>
            </a:endParaRPr>
          </a:p>
          <a:p>
            <a:pPr algn="ctr">
              <a:spcBef>
                <a:spcPts val="1200"/>
              </a:spcBef>
            </a:pPr>
            <a:endParaRPr lang="en-US" b="0" i="0" dirty="0">
              <a:solidFill>
                <a:srgbClr val="9FA7AD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90075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337</Words>
  <Application>Microsoft Office PowerPoint</Application>
  <PresentationFormat>Widescreen</PresentationFormat>
  <Paragraphs>168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Inter-Regular</vt:lpstr>
      <vt:lpstr>Lato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</dc:creator>
  <cp:lastModifiedBy>Jeremy</cp:lastModifiedBy>
  <cp:revision>44</cp:revision>
  <dcterms:created xsi:type="dcterms:W3CDTF">2024-11-07T02:10:13Z</dcterms:created>
  <dcterms:modified xsi:type="dcterms:W3CDTF">2025-05-30T15:12:55Z</dcterms:modified>
</cp:coreProperties>
</file>