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EDB1DF"/>
    <a:srgbClr val="CCFFFF"/>
    <a:srgbClr val="D9D9D9"/>
    <a:srgbClr val="E7E7FF"/>
    <a:srgbClr val="FFD966"/>
    <a:srgbClr val="C5E0B4"/>
    <a:srgbClr val="660066"/>
    <a:srgbClr val="016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BAADC-C7D8-59D9-C829-8FBA5E293235}"/>
              </a:ext>
            </a:extLst>
          </p:cNvPr>
          <p:cNvGrpSpPr/>
          <p:nvPr/>
        </p:nvGrpSpPr>
        <p:grpSpPr>
          <a:xfrm>
            <a:off x="226145" y="432461"/>
            <a:ext cx="11402953" cy="3720154"/>
            <a:chOff x="226145" y="432461"/>
            <a:chExt cx="11402953" cy="37201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BAF1C4-3530-32BC-A34A-3253F2B77BED}"/>
                </a:ext>
              </a:extLst>
            </p:cNvPr>
            <p:cNvSpPr/>
            <p:nvPr/>
          </p:nvSpPr>
          <p:spPr>
            <a:xfrm>
              <a:off x="4901380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to collaborator cleaned /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harmonised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dataset and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80D38-D17C-1D0D-30E5-44EDBDAA4138}"/>
                </a:ext>
              </a:extLst>
            </p:cNvPr>
            <p:cNvSpPr/>
            <p:nvPr/>
          </p:nvSpPr>
          <p:spPr>
            <a:xfrm>
              <a:off x="300500" y="279002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 data dictionary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9E9D6B-F554-F98E-052A-99DB0D363AF6}"/>
                </a:ext>
              </a:extLst>
            </p:cNvPr>
            <p:cNvSpPr/>
            <p:nvPr/>
          </p:nvSpPr>
          <p:spPr>
            <a:xfrm>
              <a:off x="300500" y="350918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 input template file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B6C0A0-23D1-F701-6981-D0C62E91708F}"/>
                </a:ext>
              </a:extLst>
            </p:cNvPr>
            <p:cNvSpPr/>
            <p:nvPr/>
          </p:nvSpPr>
          <p:spPr>
            <a:xfrm>
              <a:off x="226145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Liaise with collaborator on what variables we need and collect them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F7A395-A419-937A-FFDE-15249254871C}"/>
                </a:ext>
              </a:extLst>
            </p:cNvPr>
            <p:cNvSpPr/>
            <p:nvPr/>
          </p:nvSpPr>
          <p:spPr>
            <a:xfrm>
              <a:off x="9456171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analyst team combined data for further analysis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D1DD12-4EC6-DAD8-A340-8F1E3FF908D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399072" y="1518767"/>
              <a:ext cx="25023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0A5165-C198-EAB3-DF20-C815371D3F87}"/>
                </a:ext>
              </a:extLst>
            </p:cNvPr>
            <p:cNvSpPr/>
            <p:nvPr/>
          </p:nvSpPr>
          <p:spPr>
            <a:xfrm>
              <a:off x="2657175" y="578886"/>
              <a:ext cx="1877955" cy="7629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</a:t>
              </a:r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provided from each collaborator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E0513D-2195-9608-431B-CE9B54CECC30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7074307" y="1518767"/>
              <a:ext cx="23818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1E4CE9-CDD7-1251-2D8C-353283556657}"/>
                </a:ext>
              </a:extLst>
            </p:cNvPr>
            <p:cNvSpPr/>
            <p:nvPr/>
          </p:nvSpPr>
          <p:spPr>
            <a:xfrm>
              <a:off x="4901380" y="2790027"/>
              <a:ext cx="2172927" cy="643426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harmonized data and data dictionary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B32665-B1EA-C18C-597A-BB9DF00B4924}"/>
                </a:ext>
              </a:extLst>
            </p:cNvPr>
            <p:cNvSpPr/>
            <p:nvPr/>
          </p:nvSpPr>
          <p:spPr>
            <a:xfrm>
              <a:off x="4901380" y="3509188"/>
              <a:ext cx="2172927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cleaning/ harmonization report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B1B901D-24CE-218D-FFD6-E19E42C6B79C}"/>
                </a:ext>
              </a:extLst>
            </p:cNvPr>
            <p:cNvSpPr/>
            <p:nvPr/>
          </p:nvSpPr>
          <p:spPr>
            <a:xfrm>
              <a:off x="7326261" y="553989"/>
              <a:ext cx="1877955" cy="7877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Combine/Filter harmonized data from all cohorts 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29252-860A-0DE0-A8AA-1D3E0E54E8CB}"/>
                </a:ext>
              </a:extLst>
            </p:cNvPr>
            <p:cNvSpPr/>
            <p:nvPr/>
          </p:nvSpPr>
          <p:spPr>
            <a:xfrm>
              <a:off x="9530526" y="2785574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Send harmonized/ filtered data for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01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01E60-9EAD-5CEF-0D3B-46FCBE3E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5" y="1744834"/>
            <a:ext cx="4549534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41BA4-923A-E8D7-E0A9-1698ABB0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26" y="1744834"/>
            <a:ext cx="456855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9A11F-8FA8-76D9-8C44-C36AE585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38" y="868882"/>
            <a:ext cx="6885402" cy="51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BFE45A-539F-47A0-57F6-AF395D90583A}"/>
              </a:ext>
            </a:extLst>
          </p:cNvPr>
          <p:cNvGrpSpPr/>
          <p:nvPr/>
        </p:nvGrpSpPr>
        <p:grpSpPr>
          <a:xfrm>
            <a:off x="2383085" y="857760"/>
            <a:ext cx="5852667" cy="5708767"/>
            <a:chOff x="2383085" y="857760"/>
            <a:chExt cx="5852667" cy="57087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C012F9-2192-7588-2E20-34B19C1E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085" y="2474232"/>
              <a:ext cx="5852667" cy="40922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3893B1-811B-5D24-266E-0A38EEB5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8442" y="857760"/>
              <a:ext cx="5847310" cy="1616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39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D4D41C-5DA9-E9F3-0BA3-93B766D4299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AE24B9-E779-19F1-79D4-DFA5A3B55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AD1C8C-5C46-ABBC-53E7-4691EAEE6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094271"/>
              <a:ext cx="5338916" cy="2045110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831E-B863-5AC2-0441-6486FDA8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5B6EF6-A404-149B-9C97-A081A50EF32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7C729E-F83B-4539-BC0C-2B2C69C2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624F1C-EE26-1BBC-AE57-EDC9C13CB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303" y="2792361"/>
              <a:ext cx="5250426" cy="2172929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18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603E8-80B2-30E7-3AEA-108B0564ED48}"/>
              </a:ext>
            </a:extLst>
          </p:cNvPr>
          <p:cNvGrpSpPr/>
          <p:nvPr/>
        </p:nvGrpSpPr>
        <p:grpSpPr>
          <a:xfrm>
            <a:off x="864930" y="-145648"/>
            <a:ext cx="9195646" cy="6146819"/>
            <a:chOff x="864930" y="-145648"/>
            <a:chExt cx="9195646" cy="61468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37C249-8E11-CF67-58E7-0D565A8E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3313"/>
            <a:stretch/>
          </p:blipFill>
          <p:spPr>
            <a:xfrm>
              <a:off x="864930" y="3179800"/>
              <a:ext cx="4802003" cy="27468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49F68B-4CE3-AEDD-8936-E0126515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106" y="-145648"/>
              <a:ext cx="9191294" cy="33254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EB5E07-7B64-2976-6EDF-CB2D3B8C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7591" b="-1"/>
            <a:stretch/>
          </p:blipFill>
          <p:spPr>
            <a:xfrm>
              <a:off x="5666933" y="3179801"/>
              <a:ext cx="4393643" cy="282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8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9D9E-5454-01B0-9772-D6178849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75" y="420118"/>
            <a:ext cx="9800169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D0240-9362-18DB-44BA-B42900E1F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93624"/>
              </p:ext>
            </p:extLst>
          </p:nvPr>
        </p:nvGraphicFramePr>
        <p:xfrm>
          <a:off x="1493520" y="479562"/>
          <a:ext cx="7508958" cy="470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061">
                  <a:extLst>
                    <a:ext uri="{9D8B030D-6E8A-4147-A177-3AD203B41FA5}">
                      <a16:colId xmlns:a16="http://schemas.microsoft.com/office/drawing/2014/main" val="17134524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61864255"/>
                    </a:ext>
                  </a:extLst>
                </a:gridCol>
                <a:gridCol w="466154">
                  <a:extLst>
                    <a:ext uri="{9D8B030D-6E8A-4147-A177-3AD203B41FA5}">
                      <a16:colId xmlns:a16="http://schemas.microsoft.com/office/drawing/2014/main" val="4987428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74069388"/>
                    </a:ext>
                  </a:extLst>
                </a:gridCol>
                <a:gridCol w="1108387">
                  <a:extLst>
                    <a:ext uri="{9D8B030D-6E8A-4147-A177-3AD203B41FA5}">
                      <a16:colId xmlns:a16="http://schemas.microsoft.com/office/drawing/2014/main" val="3372898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0707748"/>
                    </a:ext>
                  </a:extLst>
                </a:gridCol>
                <a:gridCol w="503812">
                  <a:extLst>
                    <a:ext uri="{9D8B030D-6E8A-4147-A177-3AD203B41FA5}">
                      <a16:colId xmlns:a16="http://schemas.microsoft.com/office/drawing/2014/main" val="148269272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59191869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3320341393"/>
                    </a:ext>
                  </a:extLst>
                </a:gridCol>
                <a:gridCol w="923226">
                  <a:extLst>
                    <a:ext uri="{9D8B030D-6E8A-4147-A177-3AD203B41FA5}">
                      <a16:colId xmlns:a16="http://schemas.microsoft.com/office/drawing/2014/main" val="311132739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211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266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Sex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1031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Hypertension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1956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Dyslipidemia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519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Family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Hx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CAD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350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Diabetes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593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Current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888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Past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053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Have Chest Pain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HDL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Triglyceride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16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Variables</a:t>
                      </a: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Chest Pain Character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Dyspnea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BMI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Cholesterol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LDL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0008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069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l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8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328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45779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E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186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F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532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823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0F1F1-3A00-7C1E-92A0-5A331DE5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20450"/>
              </p:ext>
            </p:extLst>
          </p:nvPr>
        </p:nvGraphicFramePr>
        <p:xfrm>
          <a:off x="9399872" y="3086599"/>
          <a:ext cx="2134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00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arrival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8B36B-6FEC-786E-5308-8FC0EABA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63449"/>
              </p:ext>
            </p:extLst>
          </p:nvPr>
        </p:nvGraphicFramePr>
        <p:xfrm>
          <a:off x="9399872" y="479562"/>
          <a:ext cx="21327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628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Colour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Smoking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422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Symptoms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79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551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 lipid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8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F18A4-EFE0-FCAB-9C0E-C0C12DC3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2" t="3952" r="12171" b="22626"/>
          <a:stretch/>
        </p:blipFill>
        <p:spPr>
          <a:xfrm>
            <a:off x="1493471" y="807636"/>
            <a:ext cx="4312969" cy="1453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E28F-097F-D406-4C47-26FB9A0B8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289391"/>
            <a:ext cx="4798436" cy="2490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2B384-AA85-D951-49BC-8E34F0BD1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9" y="3123992"/>
            <a:ext cx="5315761" cy="3153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D4887C-3467-A566-2B23-1B79C7E3C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3690709"/>
            <a:ext cx="4899564" cy="23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8374-2387-996C-5952-A671EF0CDB7F}"/>
              </a:ext>
            </a:extLst>
          </p:cNvPr>
          <p:cNvGrpSpPr/>
          <p:nvPr/>
        </p:nvGrpSpPr>
        <p:grpSpPr>
          <a:xfrm>
            <a:off x="455973" y="287752"/>
            <a:ext cx="11437370" cy="5902089"/>
            <a:chOff x="476867" y="327081"/>
            <a:chExt cx="11437370" cy="5902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E8DD76-79E3-8EC5-834C-76A86D92ABD5}"/>
                </a:ext>
              </a:extLst>
            </p:cNvPr>
            <p:cNvSpPr/>
            <p:nvPr/>
          </p:nvSpPr>
          <p:spPr>
            <a:xfrm>
              <a:off x="484240" y="3625947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9EEDD3-BF4F-4CD4-349E-B1C35EE58C89}"/>
                </a:ext>
              </a:extLst>
            </p:cNvPr>
            <p:cNvSpPr/>
            <p:nvPr/>
          </p:nvSpPr>
          <p:spPr>
            <a:xfrm>
              <a:off x="2740738" y="5684183"/>
              <a:ext cx="2344992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do mapping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421369-C931-B8A6-1BC9-63D9C3F1C534}"/>
                </a:ext>
              </a:extLst>
            </p:cNvPr>
            <p:cNvSpPr/>
            <p:nvPr/>
          </p:nvSpPr>
          <p:spPr>
            <a:xfrm>
              <a:off x="7364357" y="972288"/>
              <a:ext cx="2467896" cy="132235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Show examples that the code works</a:t>
              </a:r>
              <a:endParaRPr lang="en-S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F8631-012A-6723-33AA-B11B97CE0902}"/>
                </a:ext>
              </a:extLst>
            </p:cNvPr>
            <p:cNvSpPr/>
            <p:nvPr/>
          </p:nvSpPr>
          <p:spPr>
            <a:xfrm>
              <a:off x="5019365" y="3646226"/>
              <a:ext cx="1966453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validate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35B8F-FBCB-ECB9-7951-52937CBCFE95}"/>
                </a:ext>
              </a:extLst>
            </p:cNvPr>
            <p:cNvSpPr/>
            <p:nvPr/>
          </p:nvSpPr>
          <p:spPr>
            <a:xfrm>
              <a:off x="9695837" y="5549513"/>
              <a:ext cx="2218400" cy="67965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 up variables for merging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A66D6F-0657-A174-1199-8A21D191050E}"/>
                </a:ext>
              </a:extLst>
            </p:cNvPr>
            <p:cNvSpPr/>
            <p:nvPr/>
          </p:nvSpPr>
          <p:spPr>
            <a:xfrm>
              <a:off x="476867" y="327081"/>
              <a:ext cx="2679289" cy="2593100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Variable Mapping Reporting Workflow</a:t>
              </a:r>
              <a:endParaRPr lang="en-SG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CFD31C-81CC-2544-B88D-67AD3CD497FD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>
              <a:off x="1816512" y="2920181"/>
              <a:ext cx="7373" cy="70576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140291C-B026-797D-EAD8-7A8A422A17C1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447702" y="4645556"/>
              <a:ext cx="1669219" cy="91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9933AB2-AD2A-630D-050E-127B427B8EA3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 flipV="1">
              <a:off x="5085730" y="4155046"/>
              <a:ext cx="916862" cy="1783547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8F33233-75F4-AD53-732F-E9C1E74F286F}"/>
                </a:ext>
              </a:extLst>
            </p:cNvPr>
            <p:cNvCxnSpPr>
              <a:cxnSpLocks/>
              <a:stCxn id="9" idx="0"/>
              <a:endCxn id="4" idx="1"/>
            </p:cNvCxnSpPr>
            <p:nvPr/>
          </p:nvCxnSpPr>
          <p:spPr>
            <a:xfrm rot="5400000" flipH="1" flipV="1">
              <a:off x="5677093" y="1958963"/>
              <a:ext cx="2012763" cy="136176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AB54415-1F53-9577-B554-9FB6CA3C1B19}"/>
                </a:ext>
              </a:extLst>
            </p:cNvPr>
            <p:cNvCxnSpPr>
              <a:cxnSpLocks/>
              <a:stCxn id="4" idx="3"/>
              <a:endCxn id="10" idx="0"/>
            </p:cNvCxnSpPr>
            <p:nvPr/>
          </p:nvCxnSpPr>
          <p:spPr>
            <a:xfrm>
              <a:off x="9832253" y="1633463"/>
              <a:ext cx="972784" cy="391605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5F7EC7-2FE4-B46B-A0FB-90A4B520FB74}"/>
              </a:ext>
            </a:extLst>
          </p:cNvPr>
          <p:cNvGrpSpPr/>
          <p:nvPr/>
        </p:nvGrpSpPr>
        <p:grpSpPr>
          <a:xfrm>
            <a:off x="894735" y="550608"/>
            <a:ext cx="10849108" cy="4621160"/>
            <a:chOff x="894735" y="550608"/>
            <a:chExt cx="10849108" cy="46211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9B4F5-ADEC-AFD2-C0FA-36AC85BC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19" y="550608"/>
              <a:ext cx="6426824" cy="4621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F7C40E-5AE2-14AC-AD67-1D60B840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735" y="1615283"/>
              <a:ext cx="3916209" cy="347782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460331-9CA8-886C-DD00-90D5137CE567}"/>
                </a:ext>
              </a:extLst>
            </p:cNvPr>
            <p:cNvSpPr/>
            <p:nvPr/>
          </p:nvSpPr>
          <p:spPr>
            <a:xfrm>
              <a:off x="1513194" y="550608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8E66A-53B1-7034-1559-CA6FFE5D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383"/>
          <a:stretch/>
        </p:blipFill>
        <p:spPr>
          <a:xfrm>
            <a:off x="2882588" y="550608"/>
            <a:ext cx="6426824" cy="34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AB535-CCD4-1287-6160-B505A2C6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693967"/>
            <a:ext cx="3731114" cy="2474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CC7C-7C8F-7AAE-E4AD-ACE94106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8" y="1829334"/>
            <a:ext cx="6271803" cy="23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3BB82-8806-0A2B-EBDB-72E70A8AF6FB}"/>
              </a:ext>
            </a:extLst>
          </p:cNvPr>
          <p:cNvSpPr/>
          <p:nvPr/>
        </p:nvSpPr>
        <p:spPr>
          <a:xfrm>
            <a:off x="1892596" y="683452"/>
            <a:ext cx="2344992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do mapping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75BAB-A13C-8C08-7494-6DD3C03D253A}"/>
              </a:ext>
            </a:extLst>
          </p:cNvPr>
          <p:cNvSpPr/>
          <p:nvPr/>
        </p:nvSpPr>
        <p:spPr>
          <a:xfrm>
            <a:off x="7192294" y="683452"/>
            <a:ext cx="1966453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validate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4B7508-B46F-2C13-328F-4CEEB13B9FB9}"/>
              </a:ext>
            </a:extLst>
          </p:cNvPr>
          <p:cNvSpPr txBox="1"/>
          <p:nvPr/>
        </p:nvSpPr>
        <p:spPr>
          <a:xfrm>
            <a:off x="1071716" y="3274142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data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4281-0F2F-A49F-52DA-72BF2BC8EAE3}"/>
              </a:ext>
            </a:extLst>
          </p:cNvPr>
          <p:cNvSpPr/>
          <p:nvPr/>
        </p:nvSpPr>
        <p:spPr>
          <a:xfrm>
            <a:off x="786580" y="156212"/>
            <a:ext cx="4473677" cy="561544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examples that the code works</a:t>
            </a:r>
            <a:endParaRPr lang="en-SG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2CFD-0261-1430-7EFD-6D24CD27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2E1F7-E742-8FEA-9CB2-46BF9C83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15" r="56063"/>
          <a:stretch/>
        </p:blipFill>
        <p:spPr>
          <a:xfrm>
            <a:off x="801328" y="1582993"/>
            <a:ext cx="4124634" cy="90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F889C-1F56-1582-4131-7DAED5F5EED5}"/>
              </a:ext>
            </a:extLst>
          </p:cNvPr>
          <p:cNvSpPr/>
          <p:nvPr/>
        </p:nvSpPr>
        <p:spPr>
          <a:xfrm>
            <a:off x="1804217" y="680466"/>
            <a:ext cx="2059857" cy="67965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up variables for merging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E4CF-9F80-1FB8-B38D-ED52EE1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3A947-9B7F-AB7B-3C0C-AFFCDE3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0" y="252367"/>
            <a:ext cx="4642583" cy="4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0709E8-5E3B-3E70-968C-B1AE440576C9}"/>
              </a:ext>
            </a:extLst>
          </p:cNvPr>
          <p:cNvSpPr txBox="1"/>
          <p:nvPr/>
        </p:nvSpPr>
        <p:spPr>
          <a:xfrm>
            <a:off x="2900516" y="620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https://www.vecteezy.com/vector-art/464863-businessman-kneel-on-floor-with-pointing-finger-to-him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2FF0-1BC3-05FE-80A4-E19F9BED825F}"/>
              </a:ext>
            </a:extLst>
          </p:cNvPr>
          <p:cNvSpPr txBox="1"/>
          <p:nvPr/>
        </p:nvSpPr>
        <p:spPr>
          <a:xfrm>
            <a:off x="3048000" y="310829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0" i="0" dirty="0">
                <a:solidFill>
                  <a:srgbClr val="9FA7AD"/>
                </a:solidFill>
                <a:effectLst/>
                <a:latin typeface="system-ui"/>
              </a:rPr>
              <a:t>Businessman kneel on floor with pointing finger to him Free Vector </a:t>
            </a:r>
            <a:r>
              <a:rPr lang="en-SG" sz="1800" b="0" i="0" u="none" strike="noStrike" baseline="0" dirty="0" err="1">
                <a:solidFill>
                  <a:srgbClr val="6E7B85"/>
                </a:solidFill>
                <a:latin typeface="Inter-Regular"/>
              </a:rPr>
              <a:t>Vecteezy</a:t>
            </a:r>
            <a:r>
              <a:rPr lang="en-SG" sz="1800" b="0" i="0" u="none" strike="noStrike" baseline="0" dirty="0">
                <a:solidFill>
                  <a:srgbClr val="6E7B85"/>
                </a:solidFill>
                <a:latin typeface="Inter-Regular"/>
              </a:rPr>
              <a:t>!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Amonrat</a:t>
            </a:r>
            <a:r>
              <a:rPr lang="en-SG" b="1" i="0" dirty="0">
                <a:solidFill>
                  <a:srgbClr val="0E2332"/>
                </a:solidFill>
                <a:effectLst/>
                <a:latin typeface="system-ui"/>
              </a:rPr>
              <a:t>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Rungreangfangsai</a:t>
            </a:r>
            <a:endParaRPr lang="en-SG" b="1" i="0" dirty="0">
              <a:solidFill>
                <a:srgbClr val="0E2332"/>
              </a:solidFill>
              <a:effectLst/>
              <a:latin typeface="system-ui"/>
            </a:endParaRPr>
          </a:p>
          <a:p>
            <a:pPr algn="ctr">
              <a:spcBef>
                <a:spcPts val="1200"/>
              </a:spcBef>
            </a:pPr>
            <a:endParaRPr lang="en-US" b="0" i="0" dirty="0">
              <a:solidFill>
                <a:srgbClr val="9FA7A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9007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274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Inter-Regular</vt:lpstr>
      <vt:lpstr>Lato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38</cp:revision>
  <dcterms:created xsi:type="dcterms:W3CDTF">2024-11-07T02:10:13Z</dcterms:created>
  <dcterms:modified xsi:type="dcterms:W3CDTF">2025-05-25T06:21:44Z</dcterms:modified>
</cp:coreProperties>
</file>