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8" r:id="rId3"/>
    <p:sldId id="259" r:id="rId4"/>
    <p:sldId id="263" r:id="rId5"/>
    <p:sldId id="260" r:id="rId6"/>
    <p:sldId id="261" r:id="rId7"/>
    <p:sldId id="262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FFFFFF"/>
    <a:srgbClr val="EDB1DF"/>
    <a:srgbClr val="CCFFFF"/>
    <a:srgbClr val="D9D9D9"/>
    <a:srgbClr val="E7E7FF"/>
    <a:srgbClr val="FFD966"/>
    <a:srgbClr val="C5E0B4"/>
    <a:srgbClr val="660066"/>
    <a:srgbClr val="016D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7E185-BB85-865D-5358-FFB7C5F84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DB9883-E620-B0E2-69C5-CCD9602FF8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06536-A486-0439-69B6-860458A16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23/5/2025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63BD6-C312-E6DC-D552-8A1B88A1B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B8CEE-7E24-3E49-5283-49FE77A91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0259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77593-AB72-A990-8DB3-D9FE5DDD3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522D54-F805-1DAD-8F51-7597714B3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88751-1C0F-B8C7-7649-D9FCDA2C3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23/5/2025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B6C47-6061-D4A9-4FFE-651AF5301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F0967-C159-7A03-DDB8-E41CDC411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2847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4591AB-D655-025F-167F-725E877287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EA7F74-1A4D-BB88-9AC9-589AC8379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D3E07-4BC6-9602-2485-D8DE2BB24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23/5/2025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B7311-2483-CE5A-5E53-E0D714623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DF087-8814-5D5A-B63C-930864BD8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2565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5D03C-CE89-5AFB-320F-4070CF97F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90B20-16E2-78A9-E6E9-65EEAD8A0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F75C7-557E-C6FA-6D7D-2784F6613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23/5/2025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76896-91E6-3148-EA3B-B63752BCF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77B82-1A0B-0B49-7373-F5DCFEF5A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71628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672CF-F48D-8032-21A2-E2C00F515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2F891-CDAF-C261-8A25-873672747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B6116-930E-775C-3706-65F6DF22E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23/5/2025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1D3F4-644C-B7C8-8F01-8238E397A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40DF0-6BA3-000A-95FF-AE4C24471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2216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1049F-7C87-89C2-B80C-4DD5B86D3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A73EF-B854-BEE1-0A0D-348339CDAD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509C46-4B69-4273-E0D9-E01C21DDD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F1907-89F7-C437-5C15-2846B0C26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23/5/2025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00FD6-6B13-16BF-22FD-5155B8620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CF308-F72A-BD94-9FF2-2335626D4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066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3782D-408E-F4B0-DA03-D79D60539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59876-DB4E-BD11-6CA8-A2D3E4390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DB7213-6028-42BF-982D-66BDB8AC44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D66A47-4FB5-38FE-5D8E-E658D82CEF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36944E-A1D2-07F5-B71A-E808D56116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930A2A-5CE9-0DAB-AB78-05EF37A01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23/5/2025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7CAFEE-C546-DA43-152B-FB792AC51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9E8579-7121-FCD7-B5EE-E3EA8173F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3573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1EA60-1DA6-E995-FAC8-F180DCD2F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A86F63-1970-85F9-6EAC-D499D675B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23/5/2025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8676E3-0160-8A60-3020-3CA1A35F7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D1B468-EAAC-5BDF-CC16-BFEFC73B0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3575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47D9C4-7592-0002-C3BB-ED6C3E1B6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23/5/2025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51CA48-3955-100D-78A5-E86F30D54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2592C5-7F79-E085-718A-1F68C6EDC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2100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B1D61-FB4D-7A9D-3153-DDAD6BCF2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7DEA6-366E-0D98-4A38-1F0F6314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DE21CA-FC41-6D11-A2B3-A36E125EB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4C7E3-5C2F-DDCF-289A-96B954647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23/5/2025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170A1D-1448-0764-2E47-F9E1CF0E3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F9CB3-471A-F042-A380-728BD92EE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8502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98F0A-7860-DE07-EBC8-0A37F132C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C6FB3B-8705-76B6-E6FE-6E37D15BA8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8E6014-480F-F7E1-BAEA-17C265718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E5CD3E-486F-C147-738B-D7A5B0C6D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23/5/2025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11879A-B7BC-BC5F-3F0F-3A880147F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070A21-D5E8-6358-D4F8-BCBCBF540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4520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BBE006-603A-5FE1-3489-2037CCE88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B626B-1D8A-5B2A-CEB9-461A4C27E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88CAC-EAE8-1140-2DDB-8DAF679E12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33896-74DC-4DC9-8FFE-C8D9D6A25E64}" type="datetimeFigureOut">
              <a:rPr lang="en-SG" smtClean="0"/>
              <a:t>23/5/2025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1A21B-9C34-EDAF-4663-31E05BD36A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F4B64-4A6F-6E20-604D-3C4B756A87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3982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713BAADC-C7D8-59D9-C829-8FBA5E293235}"/>
              </a:ext>
            </a:extLst>
          </p:cNvPr>
          <p:cNvGrpSpPr/>
          <p:nvPr/>
        </p:nvGrpSpPr>
        <p:grpSpPr>
          <a:xfrm>
            <a:off x="226145" y="432461"/>
            <a:ext cx="11402953" cy="3720154"/>
            <a:chOff x="226145" y="432461"/>
            <a:chExt cx="11402953" cy="372015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DBAF1C4-3530-32BC-A34A-3253F2B77BED}"/>
                </a:ext>
              </a:extLst>
            </p:cNvPr>
            <p:cNvSpPr/>
            <p:nvPr/>
          </p:nvSpPr>
          <p:spPr>
            <a:xfrm>
              <a:off x="4901380" y="432461"/>
              <a:ext cx="2172927" cy="2172612"/>
            </a:xfrm>
            <a:prstGeom prst="ellipse">
              <a:avLst/>
            </a:prstGeom>
            <a:solidFill>
              <a:srgbClr val="66006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Return to collaborator cleaned / </a:t>
              </a:r>
              <a:r>
                <a:rPr lang="en-US" dirty="0" err="1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harmonised</a:t>
              </a:r>
              <a:r>
                <a:rPr lang="en-US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dataset and report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0B80D38-D17C-1D0D-30E5-44EDBDAA4138}"/>
                </a:ext>
              </a:extLst>
            </p:cNvPr>
            <p:cNvSpPr/>
            <p:nvPr/>
          </p:nvSpPr>
          <p:spPr>
            <a:xfrm>
              <a:off x="300500" y="2790027"/>
              <a:ext cx="2024215" cy="643427"/>
            </a:xfrm>
            <a:prstGeom prst="rect">
              <a:avLst/>
            </a:prstGeom>
            <a:solidFill>
              <a:srgbClr val="003E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Provide a data dictionary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19E9D6B-F554-F98E-052A-99DB0D363AF6}"/>
                </a:ext>
              </a:extLst>
            </p:cNvPr>
            <p:cNvSpPr/>
            <p:nvPr/>
          </p:nvSpPr>
          <p:spPr>
            <a:xfrm>
              <a:off x="300500" y="3509187"/>
              <a:ext cx="2024215" cy="643427"/>
            </a:xfrm>
            <a:prstGeom prst="rect">
              <a:avLst/>
            </a:prstGeom>
            <a:solidFill>
              <a:srgbClr val="003E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Provide an input template file</a:t>
              </a:r>
              <a:endParaRPr lang="en-SG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0B6C0A0-23D1-F701-6981-D0C62E91708F}"/>
                </a:ext>
              </a:extLst>
            </p:cNvPr>
            <p:cNvSpPr/>
            <p:nvPr/>
          </p:nvSpPr>
          <p:spPr>
            <a:xfrm>
              <a:off x="226145" y="432461"/>
              <a:ext cx="2172927" cy="2172612"/>
            </a:xfrm>
            <a:prstGeom prst="ellipse">
              <a:avLst/>
            </a:prstGeom>
            <a:solidFill>
              <a:srgbClr val="66006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Liaise with collaborator on what variables we need and collect them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2F7A395-A419-937A-FFDE-15249254871C}"/>
                </a:ext>
              </a:extLst>
            </p:cNvPr>
            <p:cNvSpPr/>
            <p:nvPr/>
          </p:nvSpPr>
          <p:spPr>
            <a:xfrm>
              <a:off x="9456171" y="432461"/>
              <a:ext cx="2172927" cy="2172612"/>
            </a:xfrm>
            <a:prstGeom prst="ellipse">
              <a:avLst/>
            </a:prstGeom>
            <a:solidFill>
              <a:srgbClr val="66006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Provide analyst team combined data for further analysis 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CD1DD12-4EC6-DAD8-A340-8F1E3FF908D7}"/>
                </a:ext>
              </a:extLst>
            </p:cNvPr>
            <p:cNvCxnSpPr>
              <a:cxnSpLocks/>
              <a:stCxn id="4" idx="6"/>
              <a:endCxn id="10" idx="2"/>
            </p:cNvCxnSpPr>
            <p:nvPr/>
          </p:nvCxnSpPr>
          <p:spPr>
            <a:xfrm>
              <a:off x="2399072" y="1518767"/>
              <a:ext cx="250230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DA0A5165-C198-EAB3-DF20-C815371D3F87}"/>
                </a:ext>
              </a:extLst>
            </p:cNvPr>
            <p:cNvSpPr/>
            <p:nvPr/>
          </p:nvSpPr>
          <p:spPr>
            <a:xfrm>
              <a:off x="2657175" y="578886"/>
              <a:ext cx="1877955" cy="7629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Harmonise</a:t>
              </a:r>
              <a:r>
                <a:rPr lang="en-US" sz="14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data provided from each collaborator</a:t>
              </a:r>
              <a:endParaRPr lang="en-SG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4E0513D-2195-9608-431B-CE9B54CECC30}"/>
                </a:ext>
              </a:extLst>
            </p:cNvPr>
            <p:cNvCxnSpPr>
              <a:cxnSpLocks/>
              <a:stCxn id="10" idx="6"/>
              <a:endCxn id="11" idx="2"/>
            </p:cNvCxnSpPr>
            <p:nvPr/>
          </p:nvCxnSpPr>
          <p:spPr>
            <a:xfrm>
              <a:off x="7074307" y="1518767"/>
              <a:ext cx="2381864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C1E4CE9-CDD7-1251-2D8C-353283556657}"/>
                </a:ext>
              </a:extLst>
            </p:cNvPr>
            <p:cNvSpPr/>
            <p:nvPr/>
          </p:nvSpPr>
          <p:spPr>
            <a:xfrm>
              <a:off x="4901380" y="2790027"/>
              <a:ext cx="2172927" cy="643426"/>
            </a:xfrm>
            <a:prstGeom prst="rect">
              <a:avLst/>
            </a:prstGeom>
            <a:solidFill>
              <a:srgbClr val="003E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Return harmonized data and data dictionary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CB32665-B1EA-C18C-597A-BB9DF00B4924}"/>
                </a:ext>
              </a:extLst>
            </p:cNvPr>
            <p:cNvSpPr/>
            <p:nvPr/>
          </p:nvSpPr>
          <p:spPr>
            <a:xfrm>
              <a:off x="4901380" y="3509188"/>
              <a:ext cx="2172927" cy="643427"/>
            </a:xfrm>
            <a:prstGeom prst="rect">
              <a:avLst/>
            </a:prstGeom>
            <a:solidFill>
              <a:srgbClr val="003E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Return cleaning/ harmonization report</a:t>
              </a:r>
              <a:endParaRPr lang="en-SG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FB1B901D-24CE-218D-FFD6-E19E42C6B79C}"/>
                </a:ext>
              </a:extLst>
            </p:cNvPr>
            <p:cNvSpPr/>
            <p:nvPr/>
          </p:nvSpPr>
          <p:spPr>
            <a:xfrm>
              <a:off x="7326261" y="553989"/>
              <a:ext cx="1877955" cy="78779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Combine/Filter harmonized data from all cohorts </a:t>
              </a:r>
              <a:endParaRPr lang="en-SG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0429252-860A-0DE0-A8AA-1D3E0E54E8CB}"/>
                </a:ext>
              </a:extLst>
            </p:cNvPr>
            <p:cNvSpPr/>
            <p:nvPr/>
          </p:nvSpPr>
          <p:spPr>
            <a:xfrm>
              <a:off x="9530526" y="2785574"/>
              <a:ext cx="2024215" cy="643427"/>
            </a:xfrm>
            <a:prstGeom prst="rect">
              <a:avLst/>
            </a:prstGeom>
            <a:solidFill>
              <a:srgbClr val="003E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Send harmonized/ filtered data for study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1018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D01E60-9EAD-5CEF-0D3B-46FCBE3E1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245" y="1744834"/>
            <a:ext cx="4549534" cy="33683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241BA4-923A-E8D7-E0A9-1698ABB06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3826" y="1744834"/>
            <a:ext cx="4568553" cy="336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458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29A11F-8FA8-76D9-8C44-C36AE585A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438" y="868882"/>
            <a:ext cx="6885402" cy="512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539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3BFE45A-539F-47A0-57F6-AF395D90583A}"/>
              </a:ext>
            </a:extLst>
          </p:cNvPr>
          <p:cNvGrpSpPr/>
          <p:nvPr/>
        </p:nvGrpSpPr>
        <p:grpSpPr>
          <a:xfrm>
            <a:off x="2383085" y="857760"/>
            <a:ext cx="5852667" cy="5708767"/>
            <a:chOff x="2383085" y="857760"/>
            <a:chExt cx="5852667" cy="570876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FC012F9-2192-7588-2E20-34B19C1E64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83085" y="2474232"/>
              <a:ext cx="5852667" cy="409229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E3893B1-811B-5D24-266E-0A38EEB5A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88442" y="857760"/>
              <a:ext cx="5847310" cy="16164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81397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8D4D41C-5DA9-E9F3-0BA3-93B766D4299E}"/>
              </a:ext>
            </a:extLst>
          </p:cNvPr>
          <p:cNvGrpSpPr/>
          <p:nvPr/>
        </p:nvGrpSpPr>
        <p:grpSpPr>
          <a:xfrm>
            <a:off x="818692" y="293098"/>
            <a:ext cx="10554615" cy="6271803"/>
            <a:chOff x="818692" y="293098"/>
            <a:chExt cx="10554615" cy="627180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CAE24B9-E779-19F1-79D4-DFA5A3B557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8692" y="293098"/>
              <a:ext cx="10554615" cy="6271803"/>
            </a:xfrm>
            <a:prstGeom prst="rect">
              <a:avLst/>
            </a:prstGeom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6FAD1C8C-5C46-ABBC-53E7-4691EAEE6A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10813" y="2094271"/>
              <a:ext cx="5338916" cy="2045110"/>
            </a:xfrm>
            <a:prstGeom prst="straightConnector1">
              <a:avLst/>
            </a:prstGeom>
            <a:ln w="57150">
              <a:solidFill>
                <a:srgbClr val="016D5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3294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D2831E-B863-5AC2-0441-6486FDA8D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B5B6EF6-A404-149B-9C97-A081A50EF32E}"/>
              </a:ext>
            </a:extLst>
          </p:cNvPr>
          <p:cNvGrpSpPr/>
          <p:nvPr/>
        </p:nvGrpSpPr>
        <p:grpSpPr>
          <a:xfrm>
            <a:off x="818692" y="293098"/>
            <a:ext cx="10554615" cy="6271803"/>
            <a:chOff x="818692" y="293098"/>
            <a:chExt cx="10554615" cy="627180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97C729E-F83B-4539-BC0C-2B2C69C28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8692" y="293098"/>
              <a:ext cx="10554615" cy="6271803"/>
            </a:xfrm>
            <a:prstGeom prst="rect">
              <a:avLst/>
            </a:prstGeom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1624F1C-EE26-1BBC-AE57-EDC9C13CB1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99303" y="2792361"/>
              <a:ext cx="5250426" cy="2172929"/>
            </a:xfrm>
            <a:prstGeom prst="straightConnector1">
              <a:avLst/>
            </a:prstGeom>
            <a:ln w="57150">
              <a:solidFill>
                <a:srgbClr val="016D5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8181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5A603E8-80B2-30E7-3AEA-108B0564ED48}"/>
              </a:ext>
            </a:extLst>
          </p:cNvPr>
          <p:cNvGrpSpPr/>
          <p:nvPr/>
        </p:nvGrpSpPr>
        <p:grpSpPr>
          <a:xfrm>
            <a:off x="864930" y="-145648"/>
            <a:ext cx="9195646" cy="6146819"/>
            <a:chOff x="864930" y="-145648"/>
            <a:chExt cx="9195646" cy="614681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637C249-8E11-CF67-58E7-0D565A8E5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b="53313"/>
            <a:stretch/>
          </p:blipFill>
          <p:spPr>
            <a:xfrm>
              <a:off x="864930" y="3179800"/>
              <a:ext cx="4802003" cy="2746871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149F68B-4CE3-AEDD-8936-E01265152B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7106" y="-145648"/>
              <a:ext cx="9191294" cy="33254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DEB5E07-7B64-2976-6EDF-CB2D3B8C0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47591" b="-1"/>
            <a:stretch/>
          </p:blipFill>
          <p:spPr>
            <a:xfrm>
              <a:off x="5666933" y="3179801"/>
              <a:ext cx="4393643" cy="28213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6288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6F9D9E-5454-01B0-9772-D6178849B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675" y="420118"/>
            <a:ext cx="9800169" cy="581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089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B0D0240-9362-18DB-44BA-B42900E1F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008930"/>
              </p:ext>
            </p:extLst>
          </p:nvPr>
        </p:nvGraphicFramePr>
        <p:xfrm>
          <a:off x="1923288" y="364482"/>
          <a:ext cx="7016785" cy="4619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6080">
                  <a:extLst>
                    <a:ext uri="{9D8B030D-6E8A-4147-A177-3AD203B41FA5}">
                      <a16:colId xmlns:a16="http://schemas.microsoft.com/office/drawing/2014/main" val="1713452479"/>
                    </a:ext>
                  </a:extLst>
                </a:gridCol>
                <a:gridCol w="713804">
                  <a:extLst>
                    <a:ext uri="{9D8B030D-6E8A-4147-A177-3AD203B41FA5}">
                      <a16:colId xmlns:a16="http://schemas.microsoft.com/office/drawing/2014/main" val="4261864255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498742870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3372898760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31007077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48269272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759191869"/>
                    </a:ext>
                  </a:extLst>
                </a:gridCol>
                <a:gridCol w="1015362">
                  <a:extLst>
                    <a:ext uri="{9D8B030D-6E8A-4147-A177-3AD203B41FA5}">
                      <a16:colId xmlns:a16="http://schemas.microsoft.com/office/drawing/2014/main" val="3320341393"/>
                    </a:ext>
                  </a:extLst>
                </a:gridCol>
                <a:gridCol w="989539">
                  <a:extLst>
                    <a:ext uri="{9D8B030D-6E8A-4147-A177-3AD203B41FA5}">
                      <a16:colId xmlns:a16="http://schemas.microsoft.com/office/drawing/2014/main" val="311132739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082111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Age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302666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Sex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71031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Hypertension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419561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Dyslipidemia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465194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Family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Hx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CAD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135087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Diabetes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615930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Smoke Current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528886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Smoke Past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20536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Have Chest Pain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Height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B1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HDL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Triglyceride</a:t>
                      </a: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71611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SG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Country</a:t>
                      </a: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Cohort</a:t>
                      </a: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</a:t>
                      </a: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Chest Pain Character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1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Dyspnea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BMI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B1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Weight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B1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Total Cholesterol</a:t>
                      </a: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LDL</a:t>
                      </a: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100080"/>
                  </a:ext>
                </a:extLst>
              </a:tr>
              <a:tr h="252000">
                <a:tc rowSpan="2">
                  <a:txBody>
                    <a:bodyPr/>
                    <a:lstStyle/>
                    <a:p>
                      <a:pPr algn="l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Country A</a:t>
                      </a:r>
                    </a:p>
                  </a:txBody>
                  <a:tcPr marL="58452" marR="58452" marT="0" marB="0" anchor="ctr">
                    <a:lnT w="12700" cmpd="sng">
                      <a:noFill/>
                    </a:lnT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Cohort A</a:t>
                      </a:r>
                    </a:p>
                  </a:txBody>
                  <a:tcPr marL="58452" marR="58452" marT="0" marB="0" anchor="ctr">
                    <a:lnT w="12700" cmpd="sng">
                      <a:noFill/>
                    </a:lnT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</a:t>
                      </a:r>
                    </a:p>
                  </a:txBody>
                  <a:tcPr marL="58452" marR="58452" marT="0" marB="0" anchor="ctr">
                    <a:lnT w="12700" cmpd="sng">
                      <a:noFill/>
                    </a:lnT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✖</a:t>
                      </a:r>
                      <a:endParaRPr kumimoji="0" lang="en-SG" sz="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7D7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✖</a:t>
                      </a:r>
                      <a:endParaRPr kumimoji="0" lang="en-SG" sz="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7D7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6506904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algn="l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Cohort B</a:t>
                      </a: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2000</a:t>
                      </a: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✖</a:t>
                      </a:r>
                      <a:endParaRPr kumimoji="0" lang="en-SG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F7D7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✖</a:t>
                      </a:r>
                      <a:endParaRPr kumimoji="0" lang="en-SG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F7D7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186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Country B</a:t>
                      </a: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Cohort C</a:t>
                      </a: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1500</a:t>
                      </a: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53286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SG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Country C</a:t>
                      </a: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Cohort D</a:t>
                      </a: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500</a:t>
                      </a: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✖</a:t>
                      </a:r>
                      <a:endParaRPr kumimoji="0" lang="en-SG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F7D7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✖</a:t>
                      </a:r>
                      <a:endParaRPr kumimoji="0" lang="en-SG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F7D7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745779"/>
                  </a:ext>
                </a:extLst>
              </a:tr>
              <a:tr h="252000">
                <a:tc rowSpan="2"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Country D</a:t>
                      </a: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Cohort E</a:t>
                      </a: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1000</a:t>
                      </a: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✖</a:t>
                      </a:r>
                      <a:endParaRPr kumimoji="0" lang="en-SG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F7D7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✖</a:t>
                      </a:r>
                      <a:endParaRPr kumimoji="0" lang="en-SG" sz="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F7D7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6818616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Cohort F</a:t>
                      </a: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2500</a:t>
                      </a: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✖</a:t>
                      </a:r>
                      <a:endParaRPr kumimoji="0" lang="en-SG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F7D7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SG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SG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51532"/>
                  </a:ext>
                </a:extLst>
              </a:tr>
              <a:tr h="252000">
                <a:tc gridSpan="3"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Total</a:t>
                      </a:r>
                    </a:p>
                  </a:txBody>
                  <a:tcPr marL="58452" marR="58452" marT="0" marB="0" anchor="ctr">
                    <a:solidFill>
                      <a:srgbClr val="6600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8500</a:t>
                      </a:r>
                    </a:p>
                  </a:txBody>
                  <a:tcPr marL="58452" marR="58452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4500</a:t>
                      </a:r>
                    </a:p>
                  </a:txBody>
                  <a:tcPr marL="58452" marR="58452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6500</a:t>
                      </a:r>
                    </a:p>
                  </a:txBody>
                  <a:tcPr marL="58452" marR="58452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6000</a:t>
                      </a:r>
                    </a:p>
                  </a:txBody>
                  <a:tcPr marL="58452" marR="58452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5000</a:t>
                      </a:r>
                    </a:p>
                  </a:txBody>
                  <a:tcPr marL="58452" marR="58452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4000</a:t>
                      </a:r>
                    </a:p>
                  </a:txBody>
                  <a:tcPr marL="58452" marR="58452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823845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420F1F1-3A00-7C1E-92A0-5A331DE561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209696"/>
              </p:ext>
            </p:extLst>
          </p:nvPr>
        </p:nvGraphicFramePr>
        <p:xfrm>
          <a:off x="9399872" y="3086599"/>
          <a:ext cx="183013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645">
                  <a:extLst>
                    <a:ext uri="{9D8B030D-6E8A-4147-A177-3AD203B41FA5}">
                      <a16:colId xmlns:a16="http://schemas.microsoft.com/office/drawing/2014/main" val="333396453"/>
                    </a:ext>
                  </a:extLst>
                </a:gridCol>
                <a:gridCol w="1346493">
                  <a:extLst>
                    <a:ext uri="{9D8B030D-6E8A-4147-A177-3AD203B41FA5}">
                      <a16:colId xmlns:a16="http://schemas.microsoft.com/office/drawing/2014/main" val="72219745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 Legend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182838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Available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10763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✖</a:t>
                      </a:r>
                      <a:endParaRPr kumimoji="0" lang="en-SG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7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available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67466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Pending arrival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26111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318B36B-6FEC-786E-5308-8FC0EABA37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301377"/>
              </p:ext>
            </p:extLst>
          </p:nvPr>
        </p:nvGraphicFramePr>
        <p:xfrm>
          <a:off x="9399872" y="479562"/>
          <a:ext cx="213279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628">
                  <a:extLst>
                    <a:ext uri="{9D8B030D-6E8A-4147-A177-3AD203B41FA5}">
                      <a16:colId xmlns:a16="http://schemas.microsoft.com/office/drawing/2014/main" val="333396453"/>
                    </a:ext>
                  </a:extLst>
                </a:gridCol>
                <a:gridCol w="1569170">
                  <a:extLst>
                    <a:ext uri="{9D8B030D-6E8A-4147-A177-3AD203B41FA5}">
                      <a16:colId xmlns:a16="http://schemas.microsoft.com/office/drawing/2014/main" val="72219745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 Colour Legend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182838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10763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SG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67466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Comorbidity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26111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Smoking history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9422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Symptoms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5797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B1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Obesity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435512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Blood lipid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011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2381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ED3D8374-2387-996C-5952-A671EF0CDB7F}"/>
              </a:ext>
            </a:extLst>
          </p:cNvPr>
          <p:cNvGrpSpPr/>
          <p:nvPr/>
        </p:nvGrpSpPr>
        <p:grpSpPr>
          <a:xfrm>
            <a:off x="455973" y="287752"/>
            <a:ext cx="11437370" cy="5902089"/>
            <a:chOff x="476867" y="327081"/>
            <a:chExt cx="11437370" cy="590208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FE8DD76-79E3-8EC5-834C-76A86D92ABD5}"/>
                </a:ext>
              </a:extLst>
            </p:cNvPr>
            <p:cNvSpPr/>
            <p:nvPr/>
          </p:nvSpPr>
          <p:spPr>
            <a:xfrm>
              <a:off x="484240" y="3625947"/>
              <a:ext cx="2679289" cy="643427"/>
            </a:xfrm>
            <a:prstGeom prst="rect">
              <a:avLst/>
            </a:prstGeom>
            <a:solidFill>
              <a:srgbClr val="003E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Introduce mapping procedure</a:t>
              </a:r>
              <a:endParaRPr lang="en-SG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09EEDD3-BF4F-4CD4-349E-B1C35EE58C89}"/>
                </a:ext>
              </a:extLst>
            </p:cNvPr>
            <p:cNvSpPr/>
            <p:nvPr/>
          </p:nvSpPr>
          <p:spPr>
            <a:xfrm>
              <a:off x="2740738" y="5684183"/>
              <a:ext cx="2344992" cy="508820"/>
            </a:xfrm>
            <a:prstGeom prst="rect">
              <a:avLst/>
            </a:prstGeom>
            <a:solidFill>
              <a:srgbClr val="003E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Code to do mapping</a:t>
              </a:r>
              <a:endParaRPr lang="en-SG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2421369-C931-B8A6-1BC9-63D9C3F1C534}"/>
                </a:ext>
              </a:extLst>
            </p:cNvPr>
            <p:cNvSpPr/>
            <p:nvPr/>
          </p:nvSpPr>
          <p:spPr>
            <a:xfrm>
              <a:off x="7364357" y="972288"/>
              <a:ext cx="2467896" cy="1322350"/>
            </a:xfrm>
            <a:prstGeom prst="rect">
              <a:avLst/>
            </a:prstGeom>
            <a:solidFill>
              <a:srgbClr val="003E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Show examples that the code works</a:t>
              </a:r>
              <a:endParaRPr lang="en-SG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A3F8631-012A-6723-33AA-B11B97CE0902}"/>
                </a:ext>
              </a:extLst>
            </p:cNvPr>
            <p:cNvSpPr/>
            <p:nvPr/>
          </p:nvSpPr>
          <p:spPr>
            <a:xfrm>
              <a:off x="5019365" y="3646226"/>
              <a:ext cx="1966453" cy="508820"/>
            </a:xfrm>
            <a:prstGeom prst="rect">
              <a:avLst/>
            </a:prstGeom>
            <a:solidFill>
              <a:srgbClr val="003E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Code to validate</a:t>
              </a:r>
              <a:endParaRPr lang="en-SG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6835B8F-FBCB-ECB9-7951-52937CBCFE95}"/>
                </a:ext>
              </a:extLst>
            </p:cNvPr>
            <p:cNvSpPr/>
            <p:nvPr/>
          </p:nvSpPr>
          <p:spPr>
            <a:xfrm>
              <a:off x="9695837" y="5549513"/>
              <a:ext cx="2218400" cy="679657"/>
            </a:xfrm>
            <a:prstGeom prst="rect">
              <a:avLst/>
            </a:prstGeom>
            <a:solidFill>
              <a:srgbClr val="003E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Clean up variables for merging</a:t>
              </a:r>
              <a:endParaRPr lang="en-SG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6A66D6F-0657-A174-1199-8A21D191050E}"/>
                </a:ext>
              </a:extLst>
            </p:cNvPr>
            <p:cNvSpPr/>
            <p:nvPr/>
          </p:nvSpPr>
          <p:spPr>
            <a:xfrm>
              <a:off x="476867" y="327081"/>
              <a:ext cx="2679289" cy="2593100"/>
            </a:xfrm>
            <a:prstGeom prst="ellipse">
              <a:avLst/>
            </a:prstGeom>
            <a:solidFill>
              <a:srgbClr val="66006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Variable Mapping Reporting Workflow</a:t>
              </a:r>
              <a:endParaRPr lang="en-SG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ECFD31C-81CC-2544-B88D-67AD3CD497FD}"/>
                </a:ext>
              </a:extLst>
            </p:cNvPr>
            <p:cNvCxnSpPr>
              <a:cxnSpLocks/>
              <a:stCxn id="6" idx="4"/>
              <a:endCxn id="2" idx="0"/>
            </p:cNvCxnSpPr>
            <p:nvPr/>
          </p:nvCxnSpPr>
          <p:spPr>
            <a:xfrm>
              <a:off x="1816512" y="2920181"/>
              <a:ext cx="7373" cy="70576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0140291C-B026-797D-EAD8-7A8A422A17C1}"/>
                </a:ext>
              </a:extLst>
            </p:cNvPr>
            <p:cNvCxnSpPr>
              <a:stCxn id="2" idx="2"/>
              <a:endCxn id="3" idx="1"/>
            </p:cNvCxnSpPr>
            <p:nvPr/>
          </p:nvCxnSpPr>
          <p:spPr>
            <a:xfrm rot="16200000" flipH="1">
              <a:off x="1447702" y="4645556"/>
              <a:ext cx="1669219" cy="916853"/>
            </a:xfrm>
            <a:prstGeom prst="bent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59933AB2-AD2A-630D-050E-127B427B8EA3}"/>
                </a:ext>
              </a:extLst>
            </p:cNvPr>
            <p:cNvCxnSpPr>
              <a:cxnSpLocks/>
              <a:stCxn id="3" idx="3"/>
              <a:endCxn id="9" idx="2"/>
            </p:cNvCxnSpPr>
            <p:nvPr/>
          </p:nvCxnSpPr>
          <p:spPr>
            <a:xfrm flipV="1">
              <a:off x="5085730" y="4155046"/>
              <a:ext cx="916862" cy="1783547"/>
            </a:xfrm>
            <a:prstGeom prst="bent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or: Elbow 57">
              <a:extLst>
                <a:ext uri="{FF2B5EF4-FFF2-40B4-BE49-F238E27FC236}">
                  <a16:creationId xmlns:a16="http://schemas.microsoft.com/office/drawing/2014/main" id="{88F33233-75F4-AD53-732F-E9C1E74F286F}"/>
                </a:ext>
              </a:extLst>
            </p:cNvPr>
            <p:cNvCxnSpPr>
              <a:cxnSpLocks/>
              <a:stCxn id="9" idx="0"/>
              <a:endCxn id="4" idx="1"/>
            </p:cNvCxnSpPr>
            <p:nvPr/>
          </p:nvCxnSpPr>
          <p:spPr>
            <a:xfrm rot="5400000" flipH="1" flipV="1">
              <a:off x="5677093" y="1958963"/>
              <a:ext cx="2012763" cy="1361765"/>
            </a:xfrm>
            <a:prstGeom prst="bent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4AB54415-1F53-9577-B554-9FB6CA3C1B19}"/>
                </a:ext>
              </a:extLst>
            </p:cNvPr>
            <p:cNvCxnSpPr>
              <a:cxnSpLocks/>
              <a:stCxn id="4" idx="3"/>
              <a:endCxn id="10" idx="0"/>
            </p:cNvCxnSpPr>
            <p:nvPr/>
          </p:nvCxnSpPr>
          <p:spPr>
            <a:xfrm>
              <a:off x="9832253" y="1633463"/>
              <a:ext cx="972784" cy="3916050"/>
            </a:xfrm>
            <a:prstGeom prst="bent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0445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55F7EC7-2FE4-B46B-A0FB-90A4B520FB74}"/>
              </a:ext>
            </a:extLst>
          </p:cNvPr>
          <p:cNvGrpSpPr/>
          <p:nvPr/>
        </p:nvGrpSpPr>
        <p:grpSpPr>
          <a:xfrm>
            <a:off x="894735" y="550608"/>
            <a:ext cx="10849108" cy="4621160"/>
            <a:chOff x="894735" y="550608"/>
            <a:chExt cx="10849108" cy="462116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7D9B4F5-ADEC-AFD2-C0FA-36AC85BC4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17019" y="550608"/>
              <a:ext cx="6426824" cy="462116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2F7C40E-5AE2-14AC-AD67-1D60B8401B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4735" y="1615283"/>
              <a:ext cx="3916209" cy="3477827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6460331-9CA8-886C-DD00-90D5137CE567}"/>
                </a:ext>
              </a:extLst>
            </p:cNvPr>
            <p:cNvSpPr/>
            <p:nvPr/>
          </p:nvSpPr>
          <p:spPr>
            <a:xfrm>
              <a:off x="1513194" y="550608"/>
              <a:ext cx="2679289" cy="643427"/>
            </a:xfrm>
            <a:prstGeom prst="rect">
              <a:avLst/>
            </a:prstGeom>
            <a:solidFill>
              <a:srgbClr val="003E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Introduce mapping procedure</a:t>
              </a:r>
              <a:endParaRPr lang="en-SG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1759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C8E66A-53B1-7034-1559-CA6FFE5D83E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6383"/>
          <a:stretch/>
        </p:blipFill>
        <p:spPr>
          <a:xfrm>
            <a:off x="2882588" y="550608"/>
            <a:ext cx="6426824" cy="340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854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50AB535-CCD4-1287-6160-B505A2C6B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535" y="1693967"/>
            <a:ext cx="3731114" cy="24749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92CC7C-7C8F-7AAE-E4AD-ACE941068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1518" y="1829334"/>
            <a:ext cx="6271803" cy="233954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743BB82-8806-0A2B-EBDB-72E70A8AF6FB}"/>
              </a:ext>
            </a:extLst>
          </p:cNvPr>
          <p:cNvSpPr/>
          <p:nvPr/>
        </p:nvSpPr>
        <p:spPr>
          <a:xfrm>
            <a:off x="1892596" y="683452"/>
            <a:ext cx="2344992" cy="508820"/>
          </a:xfrm>
          <a:prstGeom prst="rect">
            <a:avLst/>
          </a:prstGeom>
          <a:solidFill>
            <a:srgbClr val="003E2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Code to do mapping</a:t>
            </a:r>
            <a:endParaRPr lang="en-SG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475BAB-A13C-8C08-7494-6DD3C03D253A}"/>
              </a:ext>
            </a:extLst>
          </p:cNvPr>
          <p:cNvSpPr/>
          <p:nvPr/>
        </p:nvSpPr>
        <p:spPr>
          <a:xfrm>
            <a:off x="7192294" y="683452"/>
            <a:ext cx="1966453" cy="508820"/>
          </a:xfrm>
          <a:prstGeom prst="rect">
            <a:avLst/>
          </a:prstGeom>
          <a:solidFill>
            <a:srgbClr val="003E2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Code to validate</a:t>
            </a:r>
            <a:endParaRPr lang="en-SG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66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34B7508-B46F-2C13-328F-4CEEB13B9FB9}"/>
              </a:ext>
            </a:extLst>
          </p:cNvPr>
          <p:cNvSpPr txBox="1"/>
          <p:nvPr/>
        </p:nvSpPr>
        <p:spPr>
          <a:xfrm>
            <a:off x="1071716" y="3274142"/>
            <a:ext cx="436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 data</a:t>
            </a:r>
            <a:endParaRPr lang="en-S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D944281-0F2F-A49F-52DA-72BF2BC8EAE3}"/>
              </a:ext>
            </a:extLst>
          </p:cNvPr>
          <p:cNvSpPr/>
          <p:nvPr/>
        </p:nvSpPr>
        <p:spPr>
          <a:xfrm>
            <a:off x="786580" y="156212"/>
            <a:ext cx="4473677" cy="561544"/>
          </a:xfrm>
          <a:prstGeom prst="rect">
            <a:avLst/>
          </a:prstGeom>
          <a:solidFill>
            <a:srgbClr val="003E2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Show examples that the code works</a:t>
            </a:r>
            <a:endParaRPr lang="en-SG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594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A22CFD-0261-1430-7EFD-6D24CD27BD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D42E1F7-E742-8FEA-9CB2-46BF9C839CB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5515" r="56063"/>
          <a:stretch/>
        </p:blipFill>
        <p:spPr>
          <a:xfrm>
            <a:off x="801328" y="1582993"/>
            <a:ext cx="4124634" cy="90456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DFF889C-1F56-1582-4131-7DAED5F5EED5}"/>
              </a:ext>
            </a:extLst>
          </p:cNvPr>
          <p:cNvSpPr/>
          <p:nvPr/>
        </p:nvSpPr>
        <p:spPr>
          <a:xfrm>
            <a:off x="1804217" y="680466"/>
            <a:ext cx="2059857" cy="679657"/>
          </a:xfrm>
          <a:prstGeom prst="rect">
            <a:avLst/>
          </a:prstGeom>
          <a:solidFill>
            <a:srgbClr val="003E2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Clean up variables for merging</a:t>
            </a:r>
            <a:endParaRPr lang="en-SG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380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FEE4CF-9F80-1FB8-B38D-ED52EE1B0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A3A947-9B7F-AB7B-3C0C-AFFCDE307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530" y="252367"/>
            <a:ext cx="4642583" cy="486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868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50709E8-5E3B-3E70-968C-B1AE440576C9}"/>
              </a:ext>
            </a:extLst>
          </p:cNvPr>
          <p:cNvSpPr txBox="1"/>
          <p:nvPr/>
        </p:nvSpPr>
        <p:spPr>
          <a:xfrm>
            <a:off x="2900516" y="62073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https://www.vecteezy.com/vector-art/464863-businessman-kneel-on-floor-with-pointing-finger-to-him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992FF0-1BC3-05FE-80A4-E19F9BED825F}"/>
              </a:ext>
            </a:extLst>
          </p:cNvPr>
          <p:cNvSpPr txBox="1"/>
          <p:nvPr/>
        </p:nvSpPr>
        <p:spPr>
          <a:xfrm>
            <a:off x="3048000" y="3108293"/>
            <a:ext cx="6096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b="0" i="0" dirty="0">
                <a:solidFill>
                  <a:srgbClr val="9FA7AD"/>
                </a:solidFill>
                <a:effectLst/>
                <a:latin typeface="system-ui"/>
              </a:rPr>
              <a:t>Businessman kneel on floor with pointing finger to him Free Vector </a:t>
            </a:r>
            <a:r>
              <a:rPr lang="en-SG" sz="1800" b="0" i="0" u="none" strike="noStrike" baseline="0" dirty="0" err="1">
                <a:solidFill>
                  <a:srgbClr val="6E7B85"/>
                </a:solidFill>
                <a:latin typeface="Inter-Regular"/>
              </a:rPr>
              <a:t>Vecteezy</a:t>
            </a:r>
            <a:r>
              <a:rPr lang="en-SG" sz="1800" b="0" i="0" u="none" strike="noStrike" baseline="0" dirty="0">
                <a:solidFill>
                  <a:srgbClr val="6E7B85"/>
                </a:solidFill>
                <a:latin typeface="Inter-Regular"/>
              </a:rPr>
              <a:t>! </a:t>
            </a:r>
            <a:r>
              <a:rPr lang="en-SG" b="1" i="0" dirty="0" err="1">
                <a:solidFill>
                  <a:srgbClr val="0E2332"/>
                </a:solidFill>
                <a:effectLst/>
                <a:latin typeface="system-ui"/>
              </a:rPr>
              <a:t>Amonrat</a:t>
            </a:r>
            <a:r>
              <a:rPr lang="en-SG" b="1" i="0" dirty="0">
                <a:solidFill>
                  <a:srgbClr val="0E2332"/>
                </a:solidFill>
                <a:effectLst/>
                <a:latin typeface="system-ui"/>
              </a:rPr>
              <a:t> </a:t>
            </a:r>
            <a:r>
              <a:rPr lang="en-SG" b="1" i="0" dirty="0" err="1">
                <a:solidFill>
                  <a:srgbClr val="0E2332"/>
                </a:solidFill>
                <a:effectLst/>
                <a:latin typeface="system-ui"/>
              </a:rPr>
              <a:t>Rungreangfangsai</a:t>
            </a:r>
            <a:endParaRPr lang="en-SG" b="1" i="0" dirty="0">
              <a:solidFill>
                <a:srgbClr val="0E2332"/>
              </a:solidFill>
              <a:effectLst/>
              <a:latin typeface="system-ui"/>
            </a:endParaRPr>
          </a:p>
          <a:p>
            <a:pPr algn="ctr">
              <a:spcBef>
                <a:spcPts val="1200"/>
              </a:spcBef>
            </a:pPr>
            <a:endParaRPr lang="en-US" b="0" i="0" dirty="0">
              <a:solidFill>
                <a:srgbClr val="9FA7AD"/>
              </a:solidFill>
              <a:effectLst/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1900755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1737</TotalTime>
  <Words>261</Words>
  <Application>Microsoft Office PowerPoint</Application>
  <PresentationFormat>Widescreen</PresentationFormat>
  <Paragraphs>116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Inter-Regular</vt:lpstr>
      <vt:lpstr>Lato</vt:lpstr>
      <vt:lpstr>system-ui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Jeremy</dc:creator>
  <cp:lastModifiedBy>Jeremy</cp:lastModifiedBy>
  <cp:revision>32</cp:revision>
  <dcterms:created xsi:type="dcterms:W3CDTF">2024-11-07T02:10:13Z</dcterms:created>
  <dcterms:modified xsi:type="dcterms:W3CDTF">2025-05-23T08:37:57Z</dcterms:modified>
</cp:coreProperties>
</file>