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7AE82E2-2631-4550-BA4B-B11DDBDB8869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F8F250-EA54-4438-89C0-18BE25BF0D4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052736"/>
            <a:ext cx="7315200" cy="2595025"/>
          </a:xfrm>
        </p:spPr>
        <p:txBody>
          <a:bodyPr/>
          <a:lstStyle/>
          <a:p>
            <a:pPr algn="ctr"/>
            <a:r>
              <a:rPr lang="es-MX" sz="9600" dirty="0"/>
              <a:t>OUTLIERS</a:t>
            </a:r>
            <a:br>
              <a:rPr lang="es-MX" sz="9600" dirty="0"/>
            </a:br>
            <a:r>
              <a:rPr lang="es-MX" sz="1800" dirty="0"/>
              <a:t>MINERIA DE DATOS </a:t>
            </a:r>
            <a:endParaRPr lang="es-MX" sz="19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5013176"/>
            <a:ext cx="6858000" cy="99060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Víctor Hugo Cantú Chávez 1806169</a:t>
            </a:r>
          </a:p>
          <a:p>
            <a:r>
              <a:rPr lang="es-MX" dirty="0"/>
              <a:t>Damián Atilano Martínez Alvarado 1735532</a:t>
            </a:r>
          </a:p>
          <a:p>
            <a:r>
              <a:rPr lang="es-MX" dirty="0"/>
              <a:t>Javier Eduardo Salazar Segura 1723152</a:t>
            </a:r>
          </a:p>
        </p:txBody>
      </p:sp>
    </p:spTree>
    <p:extLst>
      <p:ext uri="{BB962C8B-B14F-4D97-AF65-F5344CB8AC3E}">
        <p14:creationId xmlns:p14="http://schemas.microsoft.com/office/powerpoint/2010/main" val="41918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MX" dirty="0"/>
              <a:t>DISTINTOS SIGNIFICADOS DE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Error: Si tenemos un grupo de personas y sus pesos y hay una de 350 kilos lo mas seguro es que sea un error.</a:t>
            </a:r>
          </a:p>
          <a:p>
            <a:pPr marL="109728" indent="0">
              <a:buNone/>
            </a:pPr>
            <a:endParaRPr lang="es-MX" dirty="0"/>
          </a:p>
          <a:p>
            <a:r>
              <a:rPr lang="es-MX" dirty="0"/>
              <a:t>Limites: Valores que se escapan por mucho del grupo medio. </a:t>
            </a:r>
          </a:p>
          <a:p>
            <a:pPr marL="109728" indent="0">
              <a:buNone/>
            </a:pPr>
            <a:endParaRPr lang="es-MX" dirty="0"/>
          </a:p>
          <a:p>
            <a:r>
              <a:rPr lang="es-MX" dirty="0"/>
              <a:t>Puntos de </a:t>
            </a:r>
            <a:r>
              <a:rPr lang="es-MX" dirty="0" err="1"/>
              <a:t>interes</a:t>
            </a:r>
            <a:r>
              <a:rPr lang="es-MX" dirty="0"/>
              <a:t>: Puede que sean los datos que buscamos en el caso de datos </a:t>
            </a:r>
            <a:r>
              <a:rPr lang="es-MX" dirty="0" err="1"/>
              <a:t>anomalos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57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299033" cy="4325112"/>
          </a:xfrm>
        </p:spPr>
        <p:txBody>
          <a:bodyPr>
            <a:normAutofit/>
          </a:bodyPr>
          <a:lstStyle/>
          <a:p>
            <a:r>
              <a:rPr lang="es-MX" sz="2000" dirty="0"/>
              <a:t>Se tiene una base de datos de desempleo por cada mes de 1948 hasta 1978, encuentra que meses hubo datos atípicos.</a:t>
            </a:r>
          </a:p>
          <a:p>
            <a:endParaRPr lang="es-MX" sz="1400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11F4ECAC-9A55-42B8-A33A-C6C0834B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4930567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9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es-MX" sz="1600" dirty="0"/>
              <a:t>Podemos observar los datos atípicos graficando la recta de regresión lineal sobre el grafico de dispersión, dichos datos son los que se encuentran mas alejados de la línea de regresión. 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17A5954-562D-4F6B-B9BE-288E05FCF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12976"/>
            <a:ext cx="4557155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9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A9531-6246-4D3C-9524-AFEB0759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Otra forma de verlo es con la grafica de residuales y valores ajustados.</a:t>
            </a:r>
          </a:p>
          <a:p>
            <a:endParaRPr lang="es-MX" sz="2000" dirty="0"/>
          </a:p>
        </p:txBody>
      </p:sp>
      <p:pic>
        <p:nvPicPr>
          <p:cNvPr id="5" name="Imagen 4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C8B577F8-9D50-4170-8AE3-ED2136189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140968"/>
            <a:ext cx="5204911" cy="31244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D55016-2D73-4170-B7DE-3FA1B9F2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s-MX" dirty="0"/>
              <a:t>Residuales</a:t>
            </a:r>
          </a:p>
        </p:txBody>
      </p:sp>
    </p:spTree>
    <p:extLst>
      <p:ext uri="{BB962C8B-B14F-4D97-AF65-F5344CB8AC3E}">
        <p14:creationId xmlns:p14="http://schemas.microsoft.com/office/powerpoint/2010/main" val="200054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5AAC-CD27-41B8-B1B8-7F118BE8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 en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B2203-E8E3-40C5-8688-38A3DC34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3106688" cy="4325112"/>
          </a:xfrm>
        </p:spPr>
        <p:txBody>
          <a:bodyPr>
            <a:normAutofit/>
          </a:bodyPr>
          <a:lstStyle/>
          <a:p>
            <a:r>
              <a:rPr lang="es-MX" sz="1200" dirty="0"/>
              <a:t>Dato sospechoso: 856.4 (Junio)</a:t>
            </a:r>
          </a:p>
          <a:p>
            <a:r>
              <a:rPr lang="es-MX" sz="1200" dirty="0"/>
              <a:t>Prueba de </a:t>
            </a:r>
            <a:r>
              <a:rPr lang="es-MX" sz="1200" dirty="0" err="1"/>
              <a:t>Grubbs</a:t>
            </a:r>
            <a:r>
              <a:rPr lang="es-MX" sz="1200" dirty="0"/>
              <a:t>: </a:t>
            </a:r>
          </a:p>
          <a:p>
            <a:r>
              <a:rPr lang="es-MX" sz="1200" dirty="0"/>
              <a:t>Estadístico T = |(</a:t>
            </a:r>
            <a:r>
              <a:rPr lang="es-MX" sz="1200" dirty="0" err="1"/>
              <a:t>Xo</a:t>
            </a:r>
            <a:r>
              <a:rPr lang="es-MX" sz="1200" dirty="0"/>
              <a:t> – </a:t>
            </a:r>
            <a:r>
              <a:rPr lang="es-MX" sz="1200" dirty="0" err="1"/>
              <a:t>Xm</a:t>
            </a:r>
            <a:r>
              <a:rPr lang="es-MX" sz="1200" dirty="0"/>
              <a:t>)| / S </a:t>
            </a:r>
          </a:p>
          <a:p>
            <a:r>
              <a:rPr lang="es-MX" sz="1200" dirty="0"/>
              <a:t>(X0 = Dato sospechoso, </a:t>
            </a:r>
            <a:r>
              <a:rPr lang="es-MX" sz="1200" dirty="0" err="1"/>
              <a:t>Xm</a:t>
            </a:r>
            <a:r>
              <a:rPr lang="es-MX" sz="1200" dirty="0"/>
              <a:t> = media, S = desviación estándar)</a:t>
            </a:r>
          </a:p>
          <a:p>
            <a:endParaRPr lang="es-MX" sz="1200" dirty="0"/>
          </a:p>
          <a:p>
            <a:r>
              <a:rPr lang="es-MX" sz="1200" dirty="0"/>
              <a:t>Según la prueba de </a:t>
            </a:r>
            <a:r>
              <a:rPr lang="es-MX" sz="1200" dirty="0" err="1"/>
              <a:t>Grubbs</a:t>
            </a:r>
            <a:r>
              <a:rPr lang="es-MX" sz="1200" dirty="0"/>
              <a:t> si T&gt;</a:t>
            </a:r>
            <a:r>
              <a:rPr lang="es-MX" sz="1200" dirty="0" err="1"/>
              <a:t>Gtab</a:t>
            </a:r>
            <a:r>
              <a:rPr lang="es-MX" sz="1200" dirty="0"/>
              <a:t> entonces dicho dato es </a:t>
            </a:r>
            <a:r>
              <a:rPr lang="es-MX" sz="1200" dirty="0" err="1"/>
              <a:t>atipico</a:t>
            </a:r>
            <a:r>
              <a:rPr lang="es-MX" sz="1200" dirty="0"/>
              <a:t> (</a:t>
            </a:r>
            <a:r>
              <a:rPr lang="es-MX" sz="1200" dirty="0" err="1"/>
              <a:t>Gtab</a:t>
            </a:r>
            <a:r>
              <a:rPr lang="es-MX" sz="1200" dirty="0"/>
              <a:t>: valor critico en tablas para pruebas de </a:t>
            </a:r>
            <a:r>
              <a:rPr lang="es-MX" sz="1200" dirty="0" err="1"/>
              <a:t>Grubbs</a:t>
            </a:r>
            <a:r>
              <a:rPr lang="es-MX" sz="1200" dirty="0"/>
              <a:t>)</a:t>
            </a:r>
          </a:p>
          <a:p>
            <a:endParaRPr lang="es-MX" sz="1200" dirty="0"/>
          </a:p>
          <a:p>
            <a:r>
              <a:rPr lang="es-MX" sz="1200" dirty="0" err="1"/>
              <a:t>Xm</a:t>
            </a:r>
            <a:r>
              <a:rPr lang="es-MX" sz="1200" dirty="0"/>
              <a:t>=433.92</a:t>
            </a:r>
          </a:p>
          <a:p>
            <a:r>
              <a:rPr lang="es-MX" sz="1200" dirty="0"/>
              <a:t>S= 161.26</a:t>
            </a:r>
          </a:p>
          <a:p>
            <a:r>
              <a:rPr lang="es-MX" sz="1200" dirty="0" err="1"/>
              <a:t>Xo</a:t>
            </a:r>
            <a:r>
              <a:rPr lang="es-MX" sz="1200" dirty="0"/>
              <a:t>=856.4</a:t>
            </a:r>
          </a:p>
          <a:p>
            <a:r>
              <a:rPr lang="es-MX" sz="1200" dirty="0"/>
              <a:t>T=2.632</a:t>
            </a:r>
          </a:p>
          <a:p>
            <a:r>
              <a:rPr lang="es-MX" sz="1200" dirty="0" err="1"/>
              <a:t>Gtab</a:t>
            </a:r>
            <a:r>
              <a:rPr lang="es-MX" sz="1200" dirty="0"/>
              <a:t>=2.76 (n=31, a=0.05)</a:t>
            </a:r>
          </a:p>
          <a:p>
            <a:r>
              <a:rPr lang="es-MX" sz="1200" dirty="0"/>
              <a:t>NO ES ATIPICO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50536D41-8C6D-4AED-B97E-9A9404647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377151"/>
            <a:ext cx="4259949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8DFE5-F553-45C2-9CDA-8D5442B4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 con diagrama de caja.</a:t>
            </a:r>
          </a:p>
        </p:txBody>
      </p:sp>
      <p:pic>
        <p:nvPicPr>
          <p:cNvPr id="5" name="Marcador de contenido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B75E891-3E58-4482-BC42-995380CCC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7056784" cy="3751375"/>
          </a:xfrm>
        </p:spPr>
      </p:pic>
    </p:spTree>
    <p:extLst>
      <p:ext uri="{BB962C8B-B14F-4D97-AF65-F5344CB8AC3E}">
        <p14:creationId xmlns:p14="http://schemas.microsoft.com/office/powerpoint/2010/main" val="309745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F5B42-83E3-45D1-A8D3-1057035C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Método de detección </a:t>
            </a:r>
            <a:r>
              <a:rPr lang="es-MX" sz="3200" dirty="0" err="1"/>
              <a:t>DBScan</a:t>
            </a:r>
            <a:r>
              <a:rPr lang="es-MX" sz="3200" dirty="0"/>
              <a:t> </a:t>
            </a:r>
            <a:r>
              <a:rPr lang="es-MX" sz="3200" dirty="0" err="1"/>
              <a:t>Clustering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B6CDD-71D9-4621-825C-EC8082B7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err="1"/>
              <a:t>DBScan</a:t>
            </a:r>
            <a:r>
              <a:rPr lang="es-MX" sz="2400" dirty="0"/>
              <a:t> es un algoritmo de agrupación en clústeres que utiliza datos agrupados en grupos. También se utiliza como un método de detección de anomalías basado en la densidad con datos unidimensionales o multidimensionales. También se pueden utilizar otros algoritmos de agrupación como k-medias y agrupación jerárquica para detectar valores atípicos.</a:t>
            </a:r>
          </a:p>
        </p:txBody>
      </p:sp>
    </p:spTree>
    <p:extLst>
      <p:ext uri="{BB962C8B-B14F-4D97-AF65-F5344CB8AC3E}">
        <p14:creationId xmlns:p14="http://schemas.microsoft.com/office/powerpoint/2010/main" val="276016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981A8-C031-446E-8B0D-BE1C0717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Método de detección </a:t>
            </a:r>
            <a:r>
              <a:rPr lang="es-MX" sz="3200" dirty="0" err="1"/>
              <a:t>DBScan</a:t>
            </a:r>
            <a:r>
              <a:rPr lang="es-MX" sz="3200" dirty="0"/>
              <a:t> </a:t>
            </a:r>
            <a:r>
              <a:rPr lang="es-MX" sz="3200" dirty="0" err="1"/>
              <a:t>Clustering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B362D-6109-4668-B421-FD3A3BB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b="1" dirty="0"/>
              <a:t>Core </a:t>
            </a:r>
            <a:r>
              <a:rPr lang="es-MX" sz="2000" b="1" dirty="0" err="1"/>
              <a:t>Points</a:t>
            </a:r>
            <a:r>
              <a:rPr lang="es-MX" sz="2000" dirty="0"/>
              <a:t>: Para comprender el concepto de puntos centrales, se deben revisar unos </a:t>
            </a:r>
            <a:r>
              <a:rPr lang="es-MX" sz="2000" dirty="0" err="1"/>
              <a:t>hiperparametros</a:t>
            </a:r>
            <a:r>
              <a:rPr lang="es-MX" sz="2000" dirty="0"/>
              <a:t> utilizados para definir el trabajo </a:t>
            </a:r>
            <a:r>
              <a:rPr lang="es-MX" sz="2000" dirty="0" err="1"/>
              <a:t>DBScan</a:t>
            </a:r>
            <a:r>
              <a:rPr lang="es-MX" sz="2000" dirty="0"/>
              <a:t>. El </a:t>
            </a:r>
            <a:r>
              <a:rPr lang="es-MX" sz="2000" dirty="0" err="1"/>
              <a:t>hiperparametro</a:t>
            </a:r>
            <a:r>
              <a:rPr lang="es-MX" sz="2000" dirty="0"/>
              <a:t> (HP) es </a:t>
            </a:r>
            <a:r>
              <a:rPr lang="es-MX" sz="2000" b="1" dirty="0" err="1"/>
              <a:t>min.simples</a:t>
            </a:r>
            <a:r>
              <a:rPr lang="es-MX" sz="2000" dirty="0"/>
              <a:t>. Este es simplemente el numero mínimo de puntos centrales necesarios para formar un grupo. El segundo HP importante es </a:t>
            </a:r>
            <a:r>
              <a:rPr lang="es-MX" sz="2000" b="1" dirty="0" err="1"/>
              <a:t>eps.eps</a:t>
            </a:r>
            <a:r>
              <a:rPr lang="es-MX" sz="2000" b="1" dirty="0"/>
              <a:t> </a:t>
            </a:r>
            <a:r>
              <a:rPr lang="es-MX" sz="2000" dirty="0"/>
              <a:t>es la distancia máxima entre dos muestras para que se consideren como en el mismo grupo. </a:t>
            </a:r>
          </a:p>
          <a:p>
            <a:endParaRPr lang="es-MX" sz="2000" dirty="0"/>
          </a:p>
          <a:p>
            <a:r>
              <a:rPr lang="es-MX" sz="2000" b="1" dirty="0" err="1"/>
              <a:t>Border</a:t>
            </a:r>
            <a:r>
              <a:rPr lang="es-MX" sz="2000" b="1" dirty="0"/>
              <a:t> </a:t>
            </a:r>
            <a:r>
              <a:rPr lang="es-MX" sz="2000" b="1" dirty="0" err="1"/>
              <a:t>Points</a:t>
            </a:r>
            <a:r>
              <a:rPr lang="es-MX" sz="2000" dirty="0"/>
              <a:t>: se encuentran en el mismo grupo que los puntos centrales, pero mucho mas lejos del centro del grupo.</a:t>
            </a:r>
          </a:p>
        </p:txBody>
      </p:sp>
    </p:spTree>
    <p:extLst>
      <p:ext uri="{BB962C8B-B14F-4D97-AF65-F5344CB8AC3E}">
        <p14:creationId xmlns:p14="http://schemas.microsoft.com/office/powerpoint/2010/main" val="101791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8157-D535-48B9-BA93-38117FC0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Método de detección </a:t>
            </a:r>
            <a:r>
              <a:rPr lang="es-MX" sz="3200" dirty="0" err="1"/>
              <a:t>DBScan</a:t>
            </a:r>
            <a:r>
              <a:rPr lang="es-MX" sz="3200" dirty="0"/>
              <a:t> </a:t>
            </a:r>
            <a:r>
              <a:rPr lang="es-MX" sz="3200" dirty="0" err="1"/>
              <a:t>Clustering</a:t>
            </a:r>
            <a:endParaRPr lang="es-MX" sz="3200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242D12F8-3B8B-438A-989F-F4B14F627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56" y="2174171"/>
            <a:ext cx="4237087" cy="2827265"/>
          </a:xfrm>
        </p:spPr>
      </p:pic>
    </p:spTree>
    <p:extLst>
      <p:ext uri="{BB962C8B-B14F-4D97-AF65-F5344CB8AC3E}">
        <p14:creationId xmlns:p14="http://schemas.microsoft.com/office/powerpoint/2010/main" val="418583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16A5-1FE8-4B86-8AEA-B6BFA4BD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Método de detección </a:t>
            </a:r>
            <a:r>
              <a:rPr lang="es-MX" sz="3200" dirty="0" err="1"/>
              <a:t>DBScan</a:t>
            </a:r>
            <a:r>
              <a:rPr lang="es-MX" sz="3200" dirty="0"/>
              <a:t> </a:t>
            </a:r>
            <a:r>
              <a:rPr lang="es-MX" sz="3200" dirty="0" err="1"/>
              <a:t>Clustering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B744C-F5F6-497B-B312-75C7E707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Todos los demás se denominan </a:t>
            </a:r>
            <a:r>
              <a:rPr lang="es-MX" sz="2000" b="1" dirty="0"/>
              <a:t>Puntos de ruido(</a:t>
            </a:r>
            <a:r>
              <a:rPr lang="es-MX" sz="2000" b="1" dirty="0" err="1"/>
              <a:t>Noise</a:t>
            </a:r>
            <a:r>
              <a:rPr lang="es-MX" sz="2000" b="1" dirty="0"/>
              <a:t> </a:t>
            </a:r>
            <a:r>
              <a:rPr lang="es-MX" sz="2000" b="1" dirty="0" err="1"/>
              <a:t>Points</a:t>
            </a:r>
            <a:r>
              <a:rPr lang="es-MX" sz="2000" b="1" dirty="0"/>
              <a:t>)</a:t>
            </a:r>
            <a:r>
              <a:rPr lang="es-MX" sz="2000" dirty="0"/>
              <a:t>, son puntos de datos que no pertenecen a ningún grupo. Pueden ser anómalos o no anómalos y necesitan mas investigación. </a:t>
            </a:r>
          </a:p>
        </p:txBody>
      </p:sp>
    </p:spTree>
    <p:extLst>
      <p:ext uri="{BB962C8B-B14F-4D97-AF65-F5344CB8AC3E}">
        <p14:creationId xmlns:p14="http://schemas.microsoft.com/office/powerpoint/2010/main" val="207804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6781800" cy="1600200"/>
          </a:xfrm>
        </p:spPr>
        <p:txBody>
          <a:bodyPr/>
          <a:lstStyle/>
          <a:p>
            <a:r>
              <a:rPr lang="es-MX" dirty="0"/>
              <a:t>¿Qué es un </a:t>
            </a:r>
            <a:r>
              <a:rPr lang="es-MX" dirty="0" err="1"/>
              <a:t>outlier</a:t>
            </a:r>
            <a:r>
              <a:rPr lang="es-MX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56" y="1916832"/>
            <a:ext cx="7543800" cy="3886200"/>
          </a:xfrm>
        </p:spPr>
        <p:txBody>
          <a:bodyPr/>
          <a:lstStyle/>
          <a:p>
            <a:r>
              <a:rPr lang="es-MX" dirty="0"/>
              <a:t>Un </a:t>
            </a:r>
            <a:r>
              <a:rPr lang="es-MX" dirty="0" err="1"/>
              <a:t>outlier</a:t>
            </a:r>
            <a:r>
              <a:rPr lang="es-MX" dirty="0"/>
              <a:t> es una observación que se desvía mucho de otras observaciones y despierta sospechas de ser generada por un mecanismo diferente.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54526"/>
            <a:ext cx="3742945" cy="2316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58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17082-76B4-43CF-A6D6-D9C0461D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A2BE11F-6CF4-4315-9AC9-1E4F14E7B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08920"/>
            <a:ext cx="6840759" cy="2541015"/>
          </a:xfrm>
        </p:spPr>
      </p:pic>
    </p:spTree>
    <p:extLst>
      <p:ext uri="{BB962C8B-B14F-4D97-AF65-F5344CB8AC3E}">
        <p14:creationId xmlns:p14="http://schemas.microsoft.com/office/powerpoint/2010/main" val="168466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9083352" cy="2718048"/>
          </a:xfrm>
        </p:spPr>
        <p:txBody>
          <a:bodyPr>
            <a:normAutofit/>
          </a:bodyPr>
          <a:lstStyle/>
          <a:p>
            <a:r>
              <a:rPr lang="es-MX" sz="8000" dirty="0"/>
              <a:t>Tipos de </a:t>
            </a:r>
            <a:r>
              <a:rPr lang="es-MX" sz="8000" dirty="0" err="1"/>
              <a:t>outliers</a:t>
            </a:r>
            <a:r>
              <a:rPr lang="es-MX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5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es-MX" dirty="0"/>
              <a:t>CASOS ATIPICOS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325112"/>
          </a:xfrm>
        </p:spPr>
        <p:txBody>
          <a:bodyPr/>
          <a:lstStyle/>
          <a:p>
            <a:r>
              <a:rPr lang="es-MX" dirty="0"/>
              <a:t>Surgen de un error de procedimiento, tales como la entrada de datos o un error de codificación. Estos casos atípicos deberían subsanarse en el filtrado de los datos, y si no se puede, deberían eliminarse del análisis o recodificarse como datos ausentes.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90" y="4437112"/>
            <a:ext cx="6078238" cy="220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92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s-MX" dirty="0"/>
              <a:t>OBSERVACION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4325112"/>
          </a:xfrm>
        </p:spPr>
        <p:txBody>
          <a:bodyPr/>
          <a:lstStyle/>
          <a:p>
            <a:r>
              <a:rPr lang="es-MX" dirty="0"/>
              <a:t>Ocurre como consecuencia de un acontecimiento extraordinario. En este caso, el </a:t>
            </a:r>
            <a:r>
              <a:rPr lang="es-MX" dirty="0" err="1"/>
              <a:t>outlier</a:t>
            </a:r>
            <a:r>
              <a:rPr lang="es-MX" dirty="0"/>
              <a:t> no representa ningún segmento valido de la población y puede ser eliminado del análisis.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33056"/>
            <a:ext cx="3515883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24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es-MX" dirty="0"/>
              <a:t>Datos extraordinarios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38096"/>
            <a:ext cx="8229600" cy="4325112"/>
          </a:xfrm>
        </p:spPr>
        <p:txBody>
          <a:bodyPr/>
          <a:lstStyle/>
          <a:p>
            <a:r>
              <a:rPr lang="es-MX" dirty="0"/>
              <a:t>En estos casos lo mejor que se puede hacer es replicar el análisis con y sin dichas observaciones con el fin de analizar su influencia sobre los resultados. Si dichas observaciones son influyentes el analista debería reportarlo en sus conclusiones y debería averiguar el por que de dichas observaciones.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97152"/>
            <a:ext cx="31242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91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MX" dirty="0"/>
              <a:t>TECNICAS DE DETECCION DE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325112"/>
          </a:xfrm>
        </p:spPr>
        <p:txBody>
          <a:bodyPr/>
          <a:lstStyle/>
          <a:p>
            <a:r>
              <a:rPr lang="es-MX" dirty="0"/>
              <a:t>Prueba de </a:t>
            </a:r>
            <a:r>
              <a:rPr lang="es-MX" dirty="0" err="1"/>
              <a:t>grubbs</a:t>
            </a:r>
            <a:endParaRPr lang="es-MX" dirty="0"/>
          </a:p>
          <a:p>
            <a:endParaRPr lang="es-MX" dirty="0"/>
          </a:p>
          <a:p>
            <a:r>
              <a:rPr lang="es-MX" dirty="0"/>
              <a:t>Prueba de Dixon</a:t>
            </a:r>
          </a:p>
          <a:p>
            <a:endParaRPr lang="es-MX" dirty="0"/>
          </a:p>
          <a:p>
            <a:r>
              <a:rPr lang="es-MX" dirty="0"/>
              <a:t>Prueba de </a:t>
            </a:r>
            <a:r>
              <a:rPr lang="es-MX" dirty="0" err="1"/>
              <a:t>tukey</a:t>
            </a:r>
            <a:r>
              <a:rPr lang="es-MX" dirty="0"/>
              <a:t> (Diagrama de caja)</a:t>
            </a:r>
          </a:p>
          <a:p>
            <a:endParaRPr lang="es-MX" dirty="0"/>
          </a:p>
          <a:p>
            <a:r>
              <a:rPr lang="es-MX" dirty="0"/>
              <a:t> Análisis de valores atípicos de </a:t>
            </a:r>
            <a:r>
              <a:rPr lang="es-MX" dirty="0" err="1"/>
              <a:t>Mahalanobis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Regresion</a:t>
            </a:r>
            <a:r>
              <a:rPr lang="es-MX" dirty="0"/>
              <a:t> simple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276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836712"/>
            <a:ext cx="8229600" cy="1066800"/>
          </a:xfrm>
        </p:spPr>
        <p:txBody>
          <a:bodyPr>
            <a:normAutofit/>
          </a:bodyPr>
          <a:lstStyle/>
          <a:p>
            <a:r>
              <a:rPr lang="es-MX" sz="3200" dirty="0"/>
              <a:t>PROGRAMAS PARA IDENTIFICAR OUTLIERS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15121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Grouping worksheets in Microsoft Exc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876" y="4876241"/>
            <a:ext cx="24235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Google Analytics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869160"/>
            <a:ext cx="3748663" cy="128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 descr="Minitab Vector Logo | Free Download - (.SVG + .PNG) format -  SeekVectorLogo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35715"/>
            <a:ext cx="2990106" cy="16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8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/>
          </a:bodyPr>
          <a:lstStyle/>
          <a:p>
            <a:r>
              <a:rPr lang="es-MX" sz="2800" dirty="0"/>
              <a:t>APLICACIÓN DE OUTLIERS EN MINERIA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Detección fraudes financieros</a:t>
            </a:r>
          </a:p>
          <a:p>
            <a:endParaRPr lang="es-MX" dirty="0"/>
          </a:p>
          <a:p>
            <a:r>
              <a:rPr lang="es-MX" dirty="0"/>
              <a:t>Tecnología y telecomunicaciones</a:t>
            </a:r>
          </a:p>
          <a:p>
            <a:endParaRPr lang="es-MX" dirty="0"/>
          </a:p>
          <a:p>
            <a:r>
              <a:rPr lang="es-MX" dirty="0"/>
              <a:t>Nutrición y salud</a:t>
            </a:r>
          </a:p>
          <a:p>
            <a:endParaRPr lang="es-MX" dirty="0"/>
          </a:p>
          <a:p>
            <a:r>
              <a:rPr lang="es-MX" dirty="0"/>
              <a:t>Negocios</a:t>
            </a:r>
          </a:p>
        </p:txBody>
      </p:sp>
      <p:sp>
        <p:nvSpPr>
          <p:cNvPr id="4" name="AutoShape 2" descr="Entra Para saber mas sobre Minería de datos 【2021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09120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38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</TotalTime>
  <Words>668</Words>
  <Application>Microsoft Office PowerPoint</Application>
  <PresentationFormat>Presentación en pantalla (4:3)</PresentationFormat>
  <Paragraphs>69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Georgia</vt:lpstr>
      <vt:lpstr>Trebuchet MS</vt:lpstr>
      <vt:lpstr>Wingdings 2</vt:lpstr>
      <vt:lpstr>Urban</vt:lpstr>
      <vt:lpstr>OUTLIERS MINERIA DE DATOS </vt:lpstr>
      <vt:lpstr>¿Qué es un outlier?</vt:lpstr>
      <vt:lpstr>Tipos de outliers </vt:lpstr>
      <vt:lpstr>CASOS ATIPICOS</vt:lpstr>
      <vt:lpstr>OBSERVACION</vt:lpstr>
      <vt:lpstr>Datos extraordinarios </vt:lpstr>
      <vt:lpstr>TECNICAS DE DETECCION DE OUTLIERS</vt:lpstr>
      <vt:lpstr>PROGRAMAS PARA IDENTIFICAR OUTLIERS</vt:lpstr>
      <vt:lpstr>APLICACIÓN DE OUTLIERS EN MINERIA DE DATOS</vt:lpstr>
      <vt:lpstr>DISTINTOS SIGNIFICADOS DE OUTLIERS</vt:lpstr>
      <vt:lpstr>Ejemplo</vt:lpstr>
      <vt:lpstr>Regresión Lineal </vt:lpstr>
      <vt:lpstr>Residuales</vt:lpstr>
      <vt:lpstr>Diferencia en pruebas</vt:lpstr>
      <vt:lpstr>Resumen con diagrama de caja.</vt:lpstr>
      <vt:lpstr>Método de detección DBScan Clustering</vt:lpstr>
      <vt:lpstr>Método de detección DBScan Clustering</vt:lpstr>
      <vt:lpstr>Método de detección DBScan Clustering</vt:lpstr>
      <vt:lpstr>Método de detección DBScan Clustering</vt:lpstr>
      <vt:lpstr>Ejemplo </vt:lpstr>
    </vt:vector>
  </TitlesOfParts>
  <Company>Nielsen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OUTLIERS MINERIA DE DATOS</dc:title>
  <dc:creator>Cantu, Victor Hugo</dc:creator>
  <cp:lastModifiedBy>JAVIER EDUARDO SALAZAR SEGURA</cp:lastModifiedBy>
  <cp:revision>14</cp:revision>
  <dcterms:created xsi:type="dcterms:W3CDTF">2021-03-10T00:02:06Z</dcterms:created>
  <dcterms:modified xsi:type="dcterms:W3CDTF">2021-03-11T00:00:05Z</dcterms:modified>
</cp:coreProperties>
</file>