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789" r:id="rId1"/>
    <p:sldMasterId id="2147486790" r:id="rId2"/>
  </p:sldMasterIdLst>
  <p:notesMasterIdLst>
    <p:notesMasterId r:id="rId8"/>
  </p:notesMasterIdLst>
  <p:handoutMasterIdLst>
    <p:handoutMasterId r:id="rId9"/>
  </p:handoutMasterIdLst>
  <p:sldIdLst>
    <p:sldId id="2715" r:id="rId3"/>
    <p:sldId id="2633" r:id="rId4"/>
    <p:sldId id="2644" r:id="rId5"/>
    <p:sldId id="2722" r:id="rId6"/>
    <p:sldId id="332" r:id="rId7"/>
  </p:sldIdLst>
  <p:sldSz cx="11522075" cy="6480175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b="1" kern="1200">
        <a:solidFill>
          <a:srgbClr val="006600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b="1" kern="1200">
        <a:solidFill>
          <a:srgbClr val="006600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b="1" kern="1200">
        <a:solidFill>
          <a:srgbClr val="006600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b="1" kern="1200">
        <a:solidFill>
          <a:srgbClr val="006600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b="1" kern="1200">
        <a:solidFill>
          <a:srgbClr val="0066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100" b="1" kern="1200">
        <a:solidFill>
          <a:srgbClr val="0066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100" b="1" kern="1200">
        <a:solidFill>
          <a:srgbClr val="0066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100" b="1" kern="1200">
        <a:solidFill>
          <a:srgbClr val="0066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100" b="1" kern="1200">
        <a:solidFill>
          <a:srgbClr val="0066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71920"/>
    <a:srgbClr val="003366"/>
    <a:srgbClr val="FFDD00"/>
    <a:srgbClr val="006DA4"/>
    <a:srgbClr val="CC9900"/>
    <a:srgbClr val="931117"/>
    <a:srgbClr val="CCAF00"/>
    <a:srgbClr val="99CCFF"/>
    <a:srgbClr val="0066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2" autoAdjust="0"/>
    <p:restoredTop sz="87367" autoAdjust="0"/>
  </p:normalViewPr>
  <p:slideViewPr>
    <p:cSldViewPr>
      <p:cViewPr varScale="1">
        <p:scale>
          <a:sx n="109" d="100"/>
          <a:sy n="109" d="100"/>
        </p:scale>
        <p:origin x="774" y="10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38"/>
    </p:cViewPr>
  </p:sorterViewPr>
  <p:notesViewPr>
    <p:cSldViewPr>
      <p:cViewPr varScale="1">
        <p:scale>
          <a:sx n="77" d="100"/>
          <a:sy n="77" d="100"/>
        </p:scale>
        <p:origin x="-1518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AA4762A1-EE82-4A39-AF11-FD3A547361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500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70" tIns="45685" rIns="91370" bIns="45685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3" name="Rectangle 3">
            <a:extLst>
              <a:ext uri="{FF2B5EF4-FFF2-40B4-BE49-F238E27FC236}">
                <a16:creationId xmlns="" xmlns:a16="http://schemas.microsoft.com/office/drawing/2014/main" id="{43E0B0BF-B279-45CF-94CA-443CA91F84B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500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70" tIns="45685" rIns="91370" bIns="45685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>
            <a:extLst>
              <a:ext uri="{FF2B5EF4-FFF2-40B4-BE49-F238E27FC236}">
                <a16:creationId xmlns="" xmlns:a16="http://schemas.microsoft.com/office/drawing/2014/main" id="{D204F5AD-C5C2-4CCB-B8B1-7F8556339D0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575"/>
            <a:ext cx="2946400" cy="500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70" tIns="45685" rIns="91370" bIns="45685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5" name="Rectangle 5">
            <a:extLst>
              <a:ext uri="{FF2B5EF4-FFF2-40B4-BE49-F238E27FC236}">
                <a16:creationId xmlns="" xmlns:a16="http://schemas.microsoft.com/office/drawing/2014/main" id="{F6B50571-C8FB-4F93-BD03-32C5A30A010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6575"/>
            <a:ext cx="2946400" cy="500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70" tIns="45685" rIns="91370" bIns="4568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D354AAB-F4A7-422D-BE62-D245F4F3B64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65778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922E2F56-49DE-4451-A738-EDB9BE9267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500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70" tIns="45685" rIns="91370" bIns="45685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6A4FB933-3957-4D37-9303-F94A0081CD9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488" y="742950"/>
            <a:ext cx="6616700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40BDE7B3-24D5-4686-8A86-278B1D0AE5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88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70" tIns="45685" rIns="91370" bIns="45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="" xmlns:a16="http://schemas.microsoft.com/office/drawing/2014/main" id="{DDED6A68-75B2-4377-A092-7ED0FC6F5B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500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70" tIns="45685" rIns="91370" bIns="45685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4" name="Rectangle 6">
            <a:extLst>
              <a:ext uri="{FF2B5EF4-FFF2-40B4-BE49-F238E27FC236}">
                <a16:creationId xmlns="" xmlns:a16="http://schemas.microsoft.com/office/drawing/2014/main" id="{C982B161-7BFE-427E-9268-61AFAF489A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946400" cy="500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70" tIns="45685" rIns="91370" bIns="45685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5" name="Rectangle 7">
            <a:extLst>
              <a:ext uri="{FF2B5EF4-FFF2-40B4-BE49-F238E27FC236}">
                <a16:creationId xmlns="" xmlns:a16="http://schemas.microsoft.com/office/drawing/2014/main" id="{B135FEF2-A6E4-4073-9B4E-4850EAB044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6575"/>
            <a:ext cx="2946400" cy="500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70" tIns="45685" rIns="91370" bIns="4568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F78F14F-8D70-4B4B-832E-65E40A48974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60811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>
            <a:extLst>
              <a:ext uri="{FF2B5EF4-FFF2-40B4-BE49-F238E27FC236}">
                <a16:creationId xmlns="" xmlns:a16="http://schemas.microsoft.com/office/drawing/2014/main" id="{BEA8DF13-E43F-4993-9DD6-7686D458B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Заметки 2">
            <a:extLst>
              <a:ext uri="{FF2B5EF4-FFF2-40B4-BE49-F238E27FC236}">
                <a16:creationId xmlns="" xmlns:a16="http://schemas.microsoft.com/office/drawing/2014/main" id="{7E0A321E-A646-420B-8F12-816CD3540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dirty="0"/>
          </a:p>
        </p:txBody>
      </p:sp>
      <p:sp>
        <p:nvSpPr>
          <p:cNvPr id="10244" name="Номер слайда 3">
            <a:extLst>
              <a:ext uri="{FF2B5EF4-FFF2-40B4-BE49-F238E27FC236}">
                <a16:creationId xmlns="" xmlns:a16="http://schemas.microsoft.com/office/drawing/2014/main" id="{0A65FF52-280F-4612-8362-04C0904A1C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9pPr>
          </a:lstStyle>
          <a:p>
            <a:fld id="{60E36250-91EF-4326-AEF1-83D1CB2D7E5C}" type="slidenum">
              <a:rPr lang="ru-RU" altLang="ru-RU" sz="12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ru-RU" altLang="ru-RU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0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78F14F-8D70-4B4B-832E-65E40A48974D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7459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78F14F-8D70-4B4B-832E-65E40A48974D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999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Версия презентации от </a:t>
            </a:r>
            <a:r>
              <a:rPr lang="ru-RU" dirty="0" smtClean="0"/>
              <a:t>07.02.2022 </a:t>
            </a:r>
            <a:r>
              <a:rPr lang="ru-RU" dirty="0"/>
              <a:t>г.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78F14F-8D70-4B4B-832E-65E40A48974D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500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9863" y="1060450"/>
            <a:ext cx="8642350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9863" y="3403600"/>
            <a:ext cx="8642350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8553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6544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472488" y="107950"/>
            <a:ext cx="2733675" cy="44926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71463" y="107950"/>
            <a:ext cx="8048625" cy="44926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95944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271463" y="107950"/>
            <a:ext cx="10934700" cy="4492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28731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C4096799-B2E2-4D5D-90B2-BCE7190D02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697038" y="1008063"/>
            <a:ext cx="8385175" cy="887412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Futura PT Demi" panose="020B0702020204020303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Futura PT Demi" panose="020B0702020204020303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Futura PT Demi" panose="020B0702020204020303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Futura PT Demi" panose="020B0702020204020303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Futura PT Demi" panose="020B0702020204020303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Futura PT Demi" panose="020B0702020204020303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Futura PT Demi" panose="020B0702020204020303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Futura PT Demi" panose="020B0702020204020303" pitchFamily="34" charset="0"/>
              </a:defRPr>
            </a:lvl9pPr>
          </a:lstStyle>
          <a:p>
            <a:pPr>
              <a:defRPr/>
            </a:pPr>
            <a:r>
              <a:rPr lang="ru-RU" sz="2300" dirty="0" err="1"/>
              <a:t>Вебинар</a:t>
            </a:r>
            <a:r>
              <a:rPr lang="ru-RU" sz="2300" dirty="0"/>
              <a:t> «Переход на 1С:ERP с 1С:УПП –</a:t>
            </a:r>
          </a:p>
          <a:p>
            <a:pPr>
              <a:defRPr/>
            </a:pPr>
            <a:r>
              <a:rPr lang="ru-RU" sz="2300" dirty="0"/>
              <a:t>рекомендации и практический опыт» 14 мая 2021 г.</a:t>
            </a:r>
            <a:endParaRPr lang="ru-RU" sz="2300" b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0557" y="4032175"/>
            <a:ext cx="8642350" cy="887686"/>
          </a:xfrm>
        </p:spPr>
        <p:txBody>
          <a:bodyPr anchor="t"/>
          <a:lstStyle>
            <a:lvl1pPr algn="ctr">
              <a:defRPr sz="4000" baseline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0557" y="5328319"/>
            <a:ext cx="8642350" cy="11189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37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28269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7750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7750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14235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71463" y="1606550"/>
            <a:ext cx="5391150" cy="29940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5013" y="1606550"/>
            <a:ext cx="5391150" cy="29940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90185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7750" cy="12525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36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3625" cy="34813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832475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832475" y="2366963"/>
            <a:ext cx="4899025" cy="34813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62603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40140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24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93392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9025" y="933450"/>
            <a:ext cx="5832475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75332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2475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91283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34407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472488" y="107950"/>
            <a:ext cx="2733675" cy="44926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71463" y="107950"/>
            <a:ext cx="8048625" cy="44926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10285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271463" y="107950"/>
            <a:ext cx="10934700" cy="4492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831040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2988" y="107950"/>
            <a:ext cx="8893175" cy="102235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271463" y="1606550"/>
            <a:ext cx="10934700" cy="2994025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732334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Fomin_D\Desktop\Рисунок1.png">
            <a:extLst>
              <a:ext uri="{FF2B5EF4-FFF2-40B4-BE49-F238E27FC236}">
                <a16:creationId xmlns="" xmlns:a16="http://schemas.microsoft.com/office/drawing/2014/main" id="{21651862-CD0D-4614-A9D6-AE3F8AFB3A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20488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7"/>
          <p:cNvSpPr>
            <a:spLocks noGrp="1"/>
          </p:cNvSpPr>
          <p:nvPr>
            <p:ph type="title"/>
          </p:nvPr>
        </p:nvSpPr>
        <p:spPr>
          <a:xfrm>
            <a:off x="2880717" y="2811462"/>
            <a:ext cx="5472608" cy="85725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4429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813" y="1616075"/>
            <a:ext cx="9937750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5813" y="4337050"/>
            <a:ext cx="9937750" cy="14176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441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71463" y="1606550"/>
            <a:ext cx="5391150" cy="29940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5013" y="1606550"/>
            <a:ext cx="5391150" cy="29940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6515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3750" y="344488"/>
            <a:ext cx="9937750" cy="12525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36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3625" cy="34813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832475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832475" y="2366963"/>
            <a:ext cx="4899025" cy="34813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784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220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53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9025" y="933450"/>
            <a:ext cx="5832475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5407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8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899025" y="933450"/>
            <a:ext cx="5832475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8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9094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>
            <a:extLst>
              <a:ext uri="{FF2B5EF4-FFF2-40B4-BE49-F238E27FC236}">
                <a16:creationId xmlns="" xmlns:a16="http://schemas.microsoft.com/office/drawing/2014/main" id="{F1FC45F5-C9FB-4BEA-AD13-0AF1EBA41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1463" y="1606550"/>
            <a:ext cx="10934700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7" name="Rectangle 13">
            <a:extLst>
              <a:ext uri="{FF2B5EF4-FFF2-40B4-BE49-F238E27FC236}">
                <a16:creationId xmlns="" xmlns:a16="http://schemas.microsoft.com/office/drawing/2014/main" id="{1A7156A3-668A-4D8A-880E-863D50848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12988" y="107950"/>
            <a:ext cx="889317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6" rIns="91431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1028" name="Picture 16" descr="Layer 2">
            <a:extLst>
              <a:ext uri="{FF2B5EF4-FFF2-40B4-BE49-F238E27FC236}">
                <a16:creationId xmlns="" xmlns:a16="http://schemas.microsoft.com/office/drawing/2014/main" id="{138C1604-8977-43F4-B2A2-D4E769CDDF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52400"/>
            <a:ext cx="15509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382" r:id="rId1"/>
    <p:sldLayoutId id="2147487383" r:id="rId2"/>
    <p:sldLayoutId id="2147487384" r:id="rId3"/>
    <p:sldLayoutId id="2147487385" r:id="rId4"/>
    <p:sldLayoutId id="2147487386" r:id="rId5"/>
    <p:sldLayoutId id="2147487387" r:id="rId6"/>
    <p:sldLayoutId id="2147487388" r:id="rId7"/>
    <p:sldLayoutId id="2147487389" r:id="rId8"/>
    <p:sldLayoutId id="2147487390" r:id="rId9"/>
    <p:sldLayoutId id="2147487391" r:id="rId10"/>
    <p:sldLayoutId id="2147487392" r:id="rId11"/>
    <p:sldLayoutId id="214748739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Futura PT Demi" panose="020B0702020204020303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Futura PT Demi" panose="020B0702020204020303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Futura PT Demi" panose="020B0702020204020303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Futura PT Demi" panose="020B0702020204020303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73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588" indent="-23018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2">
            <a:extLst>
              <a:ext uri="{FF2B5EF4-FFF2-40B4-BE49-F238E27FC236}">
                <a16:creationId xmlns="" xmlns:a16="http://schemas.microsoft.com/office/drawing/2014/main" id="{5A6C28A9-AC64-4677-AA5B-0BFF50DD1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1463" y="1606550"/>
            <a:ext cx="10934700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2051" name="Rectangle 13">
            <a:extLst>
              <a:ext uri="{FF2B5EF4-FFF2-40B4-BE49-F238E27FC236}">
                <a16:creationId xmlns="" xmlns:a16="http://schemas.microsoft.com/office/drawing/2014/main" id="{07CFD3A9-20A5-4AFC-9A53-FB266E31B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12988" y="107950"/>
            <a:ext cx="889317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6" rIns="91431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pic>
        <p:nvPicPr>
          <p:cNvPr id="2052" name="Picture 16" descr="Layer 2">
            <a:extLst>
              <a:ext uri="{FF2B5EF4-FFF2-40B4-BE49-F238E27FC236}">
                <a16:creationId xmlns="" xmlns:a16="http://schemas.microsoft.com/office/drawing/2014/main" id="{368FA58E-D9BC-42A3-86D4-E198A84FD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52400"/>
            <a:ext cx="15509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406" r:id="rId1"/>
    <p:sldLayoutId id="2147487394" r:id="rId2"/>
    <p:sldLayoutId id="2147487395" r:id="rId3"/>
    <p:sldLayoutId id="2147487396" r:id="rId4"/>
    <p:sldLayoutId id="2147487397" r:id="rId5"/>
    <p:sldLayoutId id="2147487398" r:id="rId6"/>
    <p:sldLayoutId id="2147487399" r:id="rId7"/>
    <p:sldLayoutId id="2147487400" r:id="rId8"/>
    <p:sldLayoutId id="2147487401" r:id="rId9"/>
    <p:sldLayoutId id="2147487402" r:id="rId10"/>
    <p:sldLayoutId id="2147487403" r:id="rId11"/>
    <p:sldLayoutId id="2147487404" r:id="rId12"/>
    <p:sldLayoutId id="2147487405" r:id="rId13"/>
    <p:sldLayoutId id="2147487408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Futura PT Demi" panose="020B0702020204020303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Futura PT Demi" panose="020B0702020204020303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Futura PT Demi" panose="020B0702020204020303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900">
          <a:solidFill>
            <a:schemeClr val="tx2"/>
          </a:solidFill>
          <a:latin typeface="Futura PT Demi" panose="020B0702020204020303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73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588" indent="-23018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одзаголовок 2">
            <a:extLst>
              <a:ext uri="{FF2B5EF4-FFF2-40B4-BE49-F238E27FC236}">
                <a16:creationId xmlns="" xmlns:a16="http://schemas.microsoft.com/office/drawing/2014/main" id="{FFDC747C-A355-454A-AFD4-319F5EE4988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312765" y="5832474"/>
            <a:ext cx="7921278" cy="400050"/>
          </a:xfrm>
        </p:spPr>
        <p:txBody>
          <a:bodyPr wrap="square">
            <a:spAutoFit/>
          </a:bodyPr>
          <a:lstStyle/>
          <a:p>
            <a:pPr marL="0" indent="0" algn="ctr">
              <a:buFontTx/>
              <a:buNone/>
            </a:pPr>
            <a:r>
              <a:rPr lang="ru-RU" altLang="ru-RU" sz="2000" dirty="0" smtClean="0"/>
              <a:t>Не фирма </a:t>
            </a:r>
            <a:r>
              <a:rPr lang="ru-RU" altLang="ru-RU" sz="2000" dirty="0"/>
              <a:t>«1С»</a:t>
            </a:r>
          </a:p>
        </p:txBody>
      </p:sp>
      <p:sp>
        <p:nvSpPr>
          <p:cNvPr id="9219" name="TextBox 1">
            <a:extLst>
              <a:ext uri="{FF2B5EF4-FFF2-40B4-BE49-F238E27FC236}">
                <a16:creationId xmlns="" xmlns:a16="http://schemas.microsoft.com/office/drawing/2014/main" id="{A052A053-8FBE-4CF6-B178-54B925F05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765" y="4421955"/>
            <a:ext cx="792127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anchor="ctr">
            <a:spAutoFit/>
          </a:bodyPr>
          <a:lstStyle>
            <a:lvl1pPr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2pPr>
            <a:lvl3pPr marL="1143000" indent="-228600"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3pPr>
            <a:lvl4pPr marL="1600200" indent="-228600"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4pPr>
            <a:lvl5pPr marL="2057400" indent="-228600"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000" dirty="0" smtClean="0">
                <a:solidFill>
                  <a:schemeClr val="tx1"/>
                </a:solidFill>
                <a:latin typeface="Arial (Основной текст)"/>
                <a:cs typeface="Arial" panose="020B0604020202020204" pitchFamily="34" charset="0"/>
              </a:rPr>
              <a:t>Симулятор 1</a:t>
            </a:r>
            <a:r>
              <a:rPr lang="en-US" altLang="ru-RU" sz="2000" dirty="0" smtClean="0">
                <a:solidFill>
                  <a:schemeClr val="tx1"/>
                </a:solidFill>
                <a:latin typeface="Arial (Основной текст)"/>
                <a:cs typeface="Arial" panose="020B0604020202020204" pitchFamily="34" charset="0"/>
              </a:rPr>
              <a:t>C</a:t>
            </a:r>
            <a:r>
              <a:rPr lang="ru-RU" altLang="ru-RU" sz="2000" dirty="0" smtClean="0">
                <a:solidFill>
                  <a:schemeClr val="tx1"/>
                </a:solidFill>
                <a:latin typeface="Arial (Основной текст)"/>
                <a:cs typeface="Arial" panose="020B0604020202020204" pitchFamily="34" charset="0"/>
              </a:rPr>
              <a:t>-</a:t>
            </a:r>
            <a:r>
              <a:rPr lang="ru-RU" altLang="ru-RU" sz="2000" dirty="0" err="1" smtClean="0">
                <a:solidFill>
                  <a:schemeClr val="tx1"/>
                </a:solidFill>
                <a:latin typeface="Arial (Основной текст)"/>
                <a:cs typeface="Arial" panose="020B0604020202020204" pitchFamily="34" charset="0"/>
              </a:rPr>
              <a:t>ника</a:t>
            </a:r>
            <a:endParaRPr lang="ru-RU" altLang="ru-RU" sz="2000" dirty="0" smtClean="0">
              <a:solidFill>
                <a:schemeClr val="tx1"/>
              </a:solidFill>
              <a:latin typeface="Arial (Основной текст)"/>
              <a:cs typeface="Arial" panose="020B0604020202020204" pitchFamily="34" charset="0"/>
            </a:endParaRPr>
          </a:p>
        </p:txBody>
      </p:sp>
      <p:sp>
        <p:nvSpPr>
          <p:cNvPr id="9221" name="Заголовок 4">
            <a:extLst>
              <a:ext uri="{FF2B5EF4-FFF2-40B4-BE49-F238E27FC236}">
                <a16:creationId xmlns="" xmlns:a16="http://schemas.microsoft.com/office/drawing/2014/main" id="{D47E5303-9968-403B-A450-759957BF3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0717" y="247650"/>
            <a:ext cx="8641358" cy="509587"/>
          </a:xfrm>
        </p:spPr>
        <p:txBody>
          <a:bodyPr/>
          <a:lstStyle/>
          <a:p>
            <a:pPr algn="ctr" eaLnBrk="1" hangingPunct="1"/>
            <a:r>
              <a:rPr lang="en-US" altLang="ru-RU" sz="2400" dirty="0" smtClean="0">
                <a:solidFill>
                  <a:srgbClr val="D71920"/>
                </a:solidFill>
              </a:rPr>
              <a:t>1S:mulator</a:t>
            </a:r>
            <a:endParaRPr lang="ru-RU" altLang="ru-RU" sz="2400" dirty="0">
              <a:solidFill>
                <a:srgbClr val="D7192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>
            <a:extLst>
              <a:ext uri="{FF2B5EF4-FFF2-40B4-BE49-F238E27FC236}">
                <a16:creationId xmlns="" xmlns:a16="http://schemas.microsoft.com/office/drawing/2014/main" id="{2A9FDAC2-8CB6-4276-97FE-0AF3FFDF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1727200"/>
            <a:ext cx="184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defRPr sz="2100">
                <a:solidFill>
                  <a:srgbClr val="006600"/>
                </a:solidFill>
                <a:latin typeface="Arial" charset="0"/>
              </a:defRPr>
            </a:lvl1pPr>
            <a:lvl2pPr marL="742950" indent="-285750">
              <a:defRPr sz="2100">
                <a:solidFill>
                  <a:srgbClr val="006600"/>
                </a:solidFill>
                <a:latin typeface="Arial" charset="0"/>
              </a:defRPr>
            </a:lvl2pPr>
            <a:lvl3pPr marL="1143000" indent="-228600">
              <a:defRPr sz="2100">
                <a:solidFill>
                  <a:srgbClr val="006600"/>
                </a:solidFill>
                <a:latin typeface="Arial" charset="0"/>
              </a:defRPr>
            </a:lvl3pPr>
            <a:lvl4pPr marL="1600200" indent="-228600">
              <a:defRPr sz="2100">
                <a:solidFill>
                  <a:srgbClr val="006600"/>
                </a:solidFill>
                <a:latin typeface="Arial" charset="0"/>
              </a:defRPr>
            </a:lvl4pPr>
            <a:lvl5pPr marL="2057400" indent="-228600">
              <a:defRPr sz="2100">
                <a:solidFill>
                  <a:srgbClr val="0066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66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66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66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6600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altLang="ru-RU" sz="2400" b="0">
                <a:solidFill>
                  <a:schemeClr val="tx1"/>
                </a:solidFill>
                <a:cs typeface="Arial" charset="0"/>
              </a:rPr>
              <a:t/>
            </a:r>
            <a:br>
              <a:rPr lang="ru-RU" altLang="ru-RU" sz="2400" b="0">
                <a:solidFill>
                  <a:schemeClr val="tx1"/>
                </a:solidFill>
                <a:cs typeface="Arial" charset="0"/>
              </a:rPr>
            </a:br>
            <a:endParaRPr lang="en-US" altLang="ru-RU" sz="2400" b="0">
              <a:solidFill>
                <a:schemeClr val="tx1"/>
              </a:solidFill>
              <a:cs typeface="Arial" charset="0"/>
            </a:endParaRPr>
          </a:p>
          <a:p>
            <a:pPr algn="ctr">
              <a:defRPr/>
            </a:pPr>
            <a:endParaRPr lang="ru-RU" altLang="ru-RU" sz="24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291" name="Заголовок 1">
            <a:extLst>
              <a:ext uri="{FF2B5EF4-FFF2-40B4-BE49-F238E27FC236}">
                <a16:creationId xmlns="" xmlns:a16="http://schemas.microsoft.com/office/drawing/2014/main" id="{DD54EC8B-E88E-4FA7-A499-12C93685F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0000" y="215751"/>
            <a:ext cx="7488832" cy="1022350"/>
          </a:xfrm>
        </p:spPr>
        <p:txBody>
          <a:bodyPr/>
          <a:lstStyle/>
          <a:p>
            <a:r>
              <a:rPr lang="ru-RU" altLang="ru-RU" sz="2100" dirty="0" smtClean="0"/>
              <a:t>Теперь в карманном издании – удовольствие, помещающееся в ладонь! </a:t>
            </a:r>
            <a:endParaRPr lang="ru-RU" altLang="ru-RU" sz="21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747C8BB-9581-426B-927E-B3016B363C9E}"/>
              </a:ext>
            </a:extLst>
          </p:cNvPr>
          <p:cNvSpPr txBox="1"/>
          <p:nvPr/>
        </p:nvSpPr>
        <p:spPr>
          <a:xfrm>
            <a:off x="319882" y="2053159"/>
            <a:ext cx="10945812" cy="16527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ts val="565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ru-RU" sz="1200" b="0" spc="5" dirty="0" smtClean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Ощутите на себе всю тщетную бренность бытия типичного 1С-ника, погрузившись в </a:t>
            </a:r>
            <a:r>
              <a:rPr lang="ru-RU" sz="1200" b="0" spc="5" dirty="0" err="1" smtClean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иммерсивный</a:t>
            </a:r>
            <a:r>
              <a:rPr lang="ru-RU" sz="1200" b="0" spc="5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200" b="0" spc="5" dirty="0" smtClean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опыт с фотореалистичными изображениями 1С-ников и увлекательными кейсами от непосредственного руководителя малого бизнеса. И всё это в крайне привлекательном </a:t>
            </a:r>
            <a:r>
              <a:rPr lang="ru-RU" sz="1200" b="0" spc="5" dirty="0" err="1" smtClean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сеттинге</a:t>
            </a:r>
            <a:r>
              <a:rPr lang="ru-RU" sz="1200" b="0" spc="5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b="0" spc="5" dirty="0" err="1" smtClean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Roostercore</a:t>
            </a:r>
            <a:r>
              <a:rPr lang="en-US" sz="1200" b="0" spc="5" dirty="0" smtClean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!</a:t>
            </a:r>
            <a:endParaRPr lang="ru-RU" sz="1200" b="0" spc="5" dirty="0" smtClean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565"/>
              </a:spcBef>
              <a:spcAft>
                <a:spcPts val="0"/>
              </a:spcAft>
              <a:tabLst>
                <a:tab pos="228600" algn="l"/>
              </a:tabLst>
              <a:defRPr/>
            </a:pPr>
            <a:endParaRPr lang="ru-RU" sz="1200" b="0" spc="5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565"/>
              </a:spcBef>
              <a:spcAft>
                <a:spcPts val="0"/>
              </a:spcAft>
              <a:tabLst>
                <a:tab pos="228600" algn="l"/>
              </a:tabLst>
              <a:defRPr/>
            </a:pPr>
            <a:endParaRPr lang="ru-RU" sz="1200" b="0" spc="5" dirty="0" smtClean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565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ru-RU" sz="1200" b="0" spc="5" dirty="0" smtClean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Ваш босс уже подготовил стопку документов, а 1С заранее запустили прошлым днём</a:t>
            </a:r>
            <a:r>
              <a:rPr lang="en-US" sz="1200" b="0" spc="5" dirty="0" smtClean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ru-RU" sz="1200" b="0" spc="5" dirty="0" smtClean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Пора в</a:t>
            </a:r>
            <a:r>
              <a:rPr lang="en-US" sz="1200" b="0" spc="5" dirty="0" smtClean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JOB</a:t>
            </a:r>
            <a:r>
              <a:rPr lang="ru-RU" sz="1200" b="0" spc="5" dirty="0" err="1" smtClean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ывать</a:t>
            </a:r>
            <a:r>
              <a:rPr lang="ru-RU" sz="1200" b="0" spc="5" dirty="0" smtClean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ru-RU" sz="2400" b="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>
            <a:extLst>
              <a:ext uri="{FF2B5EF4-FFF2-40B4-BE49-F238E27FC236}">
                <a16:creationId xmlns="" xmlns:a16="http://schemas.microsoft.com/office/drawing/2014/main" id="{190787D4-2475-4E60-A21B-9BE1DB1CC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8558" y="1853696"/>
            <a:ext cx="1841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defRPr sz="2100">
                <a:solidFill>
                  <a:srgbClr val="006600"/>
                </a:solidFill>
                <a:latin typeface="Arial" charset="0"/>
              </a:defRPr>
            </a:lvl1pPr>
            <a:lvl2pPr marL="742950" indent="-285750">
              <a:defRPr sz="2100">
                <a:solidFill>
                  <a:srgbClr val="006600"/>
                </a:solidFill>
                <a:latin typeface="Arial" charset="0"/>
              </a:defRPr>
            </a:lvl2pPr>
            <a:lvl3pPr marL="1143000" indent="-228600">
              <a:defRPr sz="2100">
                <a:solidFill>
                  <a:srgbClr val="006600"/>
                </a:solidFill>
                <a:latin typeface="Arial" charset="0"/>
              </a:defRPr>
            </a:lvl3pPr>
            <a:lvl4pPr marL="1600200" indent="-228600">
              <a:defRPr sz="2100">
                <a:solidFill>
                  <a:srgbClr val="006600"/>
                </a:solidFill>
                <a:latin typeface="Arial" charset="0"/>
              </a:defRPr>
            </a:lvl4pPr>
            <a:lvl5pPr marL="2057400" indent="-228600">
              <a:defRPr sz="2100">
                <a:solidFill>
                  <a:srgbClr val="0066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66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66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66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6600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altLang="ru-RU" sz="2400" b="0">
                <a:solidFill>
                  <a:schemeClr val="tx1"/>
                </a:solidFill>
                <a:latin typeface="+mn-lt"/>
                <a:cs typeface="Arial" charset="0"/>
              </a:rPr>
              <a:t/>
            </a:r>
            <a:br>
              <a:rPr lang="ru-RU" altLang="ru-RU" sz="2400" b="0">
                <a:solidFill>
                  <a:schemeClr val="tx1"/>
                </a:solidFill>
                <a:latin typeface="+mn-lt"/>
                <a:cs typeface="Arial" charset="0"/>
              </a:rPr>
            </a:br>
            <a:endParaRPr lang="en-US" altLang="ru-RU" sz="2400" b="0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ctr">
              <a:defRPr/>
            </a:pPr>
            <a:endParaRPr lang="ru-RU" altLang="ru-RU" sz="2400" b="0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3315" name="Заголовок 1">
            <a:extLst>
              <a:ext uri="{FF2B5EF4-FFF2-40B4-BE49-F238E27FC236}">
                <a16:creationId xmlns="" xmlns:a16="http://schemas.microsoft.com/office/drawing/2014/main" id="{4783743E-89EA-483B-93D0-E64DF56A6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0000" y="288000"/>
            <a:ext cx="7226300" cy="415490"/>
          </a:xfrm>
        </p:spPr>
        <p:txBody>
          <a:bodyPr>
            <a:spAutoFit/>
          </a:bodyPr>
          <a:lstStyle/>
          <a:p>
            <a:r>
              <a:rPr lang="ru-RU" altLang="ru-RU" sz="2100" dirty="0">
                <a:solidFill>
                  <a:srgbClr val="D71920"/>
                </a:solidFill>
              </a:rPr>
              <a:t>Больше, чем </a:t>
            </a:r>
            <a:r>
              <a:rPr lang="en-US" altLang="ru-RU" sz="2100" dirty="0">
                <a:solidFill>
                  <a:srgbClr val="D71920"/>
                </a:solidFill>
              </a:rPr>
              <a:t>ERP</a:t>
            </a:r>
            <a:r>
              <a:rPr lang="ru-RU" altLang="ru-RU" sz="2100" dirty="0">
                <a:solidFill>
                  <a:srgbClr val="D71920"/>
                </a:solidFill>
              </a:rPr>
              <a:t>! Больше, чем </a:t>
            </a:r>
            <a:r>
              <a:rPr lang="en-US" altLang="ru-RU" sz="2100" dirty="0">
                <a:solidFill>
                  <a:srgbClr val="D71920"/>
                </a:solidFill>
              </a:rPr>
              <a:t>CPM</a:t>
            </a:r>
            <a:r>
              <a:rPr lang="ru-RU" altLang="ru-RU" sz="2100" dirty="0">
                <a:solidFill>
                  <a:srgbClr val="D71920"/>
                </a:solidFill>
              </a:rPr>
              <a:t>!</a:t>
            </a:r>
          </a:p>
        </p:txBody>
      </p:sp>
      <p:sp>
        <p:nvSpPr>
          <p:cNvPr id="19460" name="Oval 7">
            <a:extLst>
              <a:ext uri="{FF2B5EF4-FFF2-40B4-BE49-F238E27FC236}">
                <a16:creationId xmlns="" xmlns:a16="http://schemas.microsoft.com/office/drawing/2014/main" id="{58939D60-D56B-4CC9-B6E6-CC5EEC4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2312454"/>
            <a:ext cx="2382837" cy="2386013"/>
          </a:xfrm>
          <a:prstGeom prst="ellipse">
            <a:avLst/>
          </a:prstGeom>
          <a:noFill/>
          <a:ln w="25400" algn="ctr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Futura PT Dem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Futura PT Dem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Futura PT Dem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Futura PT Dem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9pPr>
          </a:lstStyle>
          <a:p>
            <a:pPr algn="ctr" rtl="1"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ar-SA" altLang="ru-RU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461" name="Двойная стрелка влево/вправо 36">
            <a:extLst>
              <a:ext uri="{FF2B5EF4-FFF2-40B4-BE49-F238E27FC236}">
                <a16:creationId xmlns="" xmlns:a16="http://schemas.microsoft.com/office/drawing/2014/main" id="{25D1F943-D5BC-404F-84D6-E476C14B51D9}"/>
              </a:ext>
            </a:extLst>
          </p:cNvPr>
          <p:cNvSpPr>
            <a:spLocks noChangeArrowheads="1"/>
          </p:cNvSpPr>
          <p:nvPr/>
        </p:nvSpPr>
        <p:spPr bwMode="auto">
          <a:xfrm rot="18925229">
            <a:off x="4346140" y="4267892"/>
            <a:ext cx="204787" cy="136525"/>
          </a:xfrm>
          <a:prstGeom prst="leftRightArrow">
            <a:avLst>
              <a:gd name="adj1" fmla="val 50000"/>
              <a:gd name="adj2" fmla="val 49979"/>
            </a:avLst>
          </a:prstGeom>
          <a:noFill/>
          <a:ln w="19050" algn="ctr">
            <a:solidFill>
              <a:srgbClr val="D2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Futura PT Dem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Futura PT Dem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Futura PT Dem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Futura PT Dem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Tx/>
              <a:buFontTx/>
              <a:buNone/>
              <a:defRPr/>
            </a:pPr>
            <a:endParaRPr lang="ru-RU" altLang="ru-RU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9462" name="Двойная стрелка влево/вправо 35">
            <a:extLst>
              <a:ext uri="{FF2B5EF4-FFF2-40B4-BE49-F238E27FC236}">
                <a16:creationId xmlns="" xmlns:a16="http://schemas.microsoft.com/office/drawing/2014/main" id="{F8D3FCBE-7BA4-4733-BB10-79A886368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283" y="3552380"/>
            <a:ext cx="204787" cy="136525"/>
          </a:xfrm>
          <a:prstGeom prst="leftRightArrow">
            <a:avLst>
              <a:gd name="adj1" fmla="val 50000"/>
              <a:gd name="adj2" fmla="val 49979"/>
            </a:avLst>
          </a:prstGeom>
          <a:noFill/>
          <a:ln w="19050" algn="ctr">
            <a:solidFill>
              <a:srgbClr val="D2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Futura PT Dem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Futura PT Dem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Futura PT Dem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Futura PT Dem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Tx/>
              <a:buFontTx/>
              <a:buNone/>
              <a:defRPr/>
            </a:pPr>
            <a:endParaRPr lang="ru-RU" altLang="ru-RU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9463" name="Двойная стрелка влево/вправо 38">
            <a:extLst>
              <a:ext uri="{FF2B5EF4-FFF2-40B4-BE49-F238E27FC236}">
                <a16:creationId xmlns="" xmlns:a16="http://schemas.microsoft.com/office/drawing/2014/main" id="{E8F8C622-9652-4872-B18C-278CBF491624}"/>
              </a:ext>
            </a:extLst>
          </p:cNvPr>
          <p:cNvSpPr>
            <a:spLocks noChangeArrowheads="1"/>
          </p:cNvSpPr>
          <p:nvPr/>
        </p:nvSpPr>
        <p:spPr bwMode="auto">
          <a:xfrm rot="3328963">
            <a:off x="5926164" y="4599107"/>
            <a:ext cx="204788" cy="136525"/>
          </a:xfrm>
          <a:prstGeom prst="leftRightArrow">
            <a:avLst>
              <a:gd name="adj1" fmla="val 50000"/>
              <a:gd name="adj2" fmla="val 49979"/>
            </a:avLst>
          </a:prstGeom>
          <a:noFill/>
          <a:ln w="19050" algn="ctr">
            <a:solidFill>
              <a:srgbClr val="D2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Futura PT Dem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Futura PT Dem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Futura PT Dem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Futura PT Dem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Tx/>
              <a:buFontTx/>
              <a:buNone/>
              <a:defRPr/>
            </a:pPr>
            <a:endParaRPr lang="ru-RU" altLang="ru-RU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9464" name="Двойная стрелка влево/вправо 39">
            <a:extLst>
              <a:ext uri="{FF2B5EF4-FFF2-40B4-BE49-F238E27FC236}">
                <a16:creationId xmlns="" xmlns:a16="http://schemas.microsoft.com/office/drawing/2014/main" id="{77589FD1-CEE8-4668-8C60-0D8EACCC835A}"/>
              </a:ext>
            </a:extLst>
          </p:cNvPr>
          <p:cNvSpPr>
            <a:spLocks noChangeArrowheads="1"/>
          </p:cNvSpPr>
          <p:nvPr/>
        </p:nvSpPr>
        <p:spPr bwMode="auto">
          <a:xfrm rot="1780164">
            <a:off x="6628683" y="4051361"/>
            <a:ext cx="204788" cy="136525"/>
          </a:xfrm>
          <a:prstGeom prst="leftRightArrow">
            <a:avLst>
              <a:gd name="adj1" fmla="val 50000"/>
              <a:gd name="adj2" fmla="val 49979"/>
            </a:avLst>
          </a:prstGeom>
          <a:noFill/>
          <a:ln w="19050" algn="ctr">
            <a:solidFill>
              <a:srgbClr val="D2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Futura PT Dem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Futura PT Dem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Futura PT Dem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Futura PT Dem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Tx/>
              <a:buFontTx/>
              <a:buNone/>
              <a:defRPr/>
            </a:pPr>
            <a:endParaRPr lang="ru-RU" altLang="ru-RU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322" name="TextBox 66">
            <a:extLst>
              <a:ext uri="{FF2B5EF4-FFF2-40B4-BE49-F238E27FC236}">
                <a16:creationId xmlns="" xmlns:a16="http://schemas.microsoft.com/office/drawing/2014/main" id="{7006FBA3-6857-4E68-B221-5A0AED28E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3865" y="4075750"/>
            <a:ext cx="2379663" cy="75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ru-RU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  <a:t>Централизованное</a:t>
            </a:r>
            <a:r>
              <a:rPr lang="en-US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  <a:t/>
            </a:r>
            <a:br>
              <a:rPr lang="en-US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</a:br>
            <a:r>
              <a:rPr lang="ru-RU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  <a:t>управление закупками</a:t>
            </a:r>
          </a:p>
          <a:p>
            <a:pPr>
              <a:spcBef>
                <a:spcPct val="0"/>
              </a:spcBef>
              <a:spcAft>
                <a:spcPts val="500"/>
              </a:spcAft>
              <a:buClrTx/>
              <a:buFontTx/>
              <a:buNone/>
            </a:pP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Экономия на масштабах</a:t>
            </a:r>
            <a:endParaRPr lang="en-US" altLang="ru-RU" sz="1000" dirty="0">
              <a:solidFill>
                <a:srgbClr val="000000"/>
              </a:solidFill>
              <a:cs typeface="Open Sans" panose="020B0606030504020204" pitchFamily="34" charset="0"/>
            </a:endParaRPr>
          </a:p>
          <a:p>
            <a:pPr>
              <a:spcBef>
                <a:spcPct val="0"/>
              </a:spcBef>
              <a:spcAft>
                <a:spcPts val="500"/>
              </a:spcAft>
              <a:buClrTx/>
              <a:buFontTx/>
              <a:buNone/>
            </a:pP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Контроль и централизация</a:t>
            </a:r>
            <a:r>
              <a:rPr lang="en-US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 </a:t>
            </a: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закупок</a:t>
            </a:r>
            <a:endParaRPr lang="en-US" altLang="ru-RU" sz="1000" dirty="0">
              <a:solidFill>
                <a:srgbClr val="000000"/>
              </a:solidFill>
              <a:cs typeface="Open Sans" panose="020B0606030504020204" pitchFamily="34" charset="0"/>
            </a:endParaRPr>
          </a:p>
        </p:txBody>
      </p:sp>
      <p:sp>
        <p:nvSpPr>
          <p:cNvPr id="13323" name="TextBox 76">
            <a:extLst>
              <a:ext uri="{FF2B5EF4-FFF2-40B4-BE49-F238E27FC236}">
                <a16:creationId xmlns="" xmlns:a16="http://schemas.microsoft.com/office/drawing/2014/main" id="{8FC515FF-4FEA-43BF-BD7F-E2BBE2C43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017" y="2018218"/>
            <a:ext cx="28241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lang="ru-RU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  <a:t>Корпоративное казначейство</a:t>
            </a:r>
            <a:endParaRPr lang="en-US" altLang="ru-RU" sz="1000" dirty="0">
              <a:solidFill>
                <a:srgbClr val="D71920"/>
              </a:solidFill>
              <a:cs typeface="Open Sans" panose="020B0606030504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Контроль, централизация</a:t>
            </a:r>
            <a:r>
              <a:rPr lang="en-US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/>
            </a:r>
            <a:br>
              <a:rPr lang="en-US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</a:b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и оптимизация денежных потоков</a:t>
            </a:r>
            <a:endParaRPr lang="en-US" altLang="ru-RU" sz="1000" dirty="0">
              <a:solidFill>
                <a:srgbClr val="000000"/>
              </a:solidFill>
              <a:cs typeface="Open Sans" panose="020B0606030504020204" pitchFamily="34" charset="0"/>
            </a:endParaRPr>
          </a:p>
        </p:txBody>
      </p:sp>
      <p:sp>
        <p:nvSpPr>
          <p:cNvPr id="13324" name="TextBox 77">
            <a:extLst>
              <a:ext uri="{FF2B5EF4-FFF2-40B4-BE49-F238E27FC236}">
                <a16:creationId xmlns="" xmlns:a16="http://schemas.microsoft.com/office/drawing/2014/main" id="{52F2EAB8-91F5-47A0-831D-7A091BB5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451" y="2106517"/>
            <a:ext cx="1735138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lang="ru-RU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  <a:t>Управление</a:t>
            </a:r>
            <a:br>
              <a:rPr lang="ru-RU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</a:br>
            <a:r>
              <a:rPr lang="ru-RU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  <a:t>корпоративными</a:t>
            </a:r>
            <a:br>
              <a:rPr lang="ru-RU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</a:br>
            <a:r>
              <a:rPr lang="ru-RU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  <a:t>налогами</a:t>
            </a:r>
            <a:endParaRPr lang="en-US" altLang="ru-RU" sz="1000" dirty="0">
              <a:solidFill>
                <a:srgbClr val="D71920"/>
              </a:solidFill>
              <a:cs typeface="Open Sans" panose="020B0606030504020204" pitchFamily="34" charset="0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Снижение налоговых рисков</a:t>
            </a:r>
            <a:r>
              <a:rPr lang="en-US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 </a:t>
            </a: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на уровне холдинга</a:t>
            </a:r>
            <a:endParaRPr lang="en-US" altLang="ru-RU" sz="1000" dirty="0">
              <a:solidFill>
                <a:srgbClr val="000000"/>
              </a:solidFill>
              <a:cs typeface="Open Sans" panose="020B0606030504020204" pitchFamily="34" charset="0"/>
            </a:endParaRPr>
          </a:p>
        </p:txBody>
      </p:sp>
      <p:sp>
        <p:nvSpPr>
          <p:cNvPr id="19469" name="Двойная стрелка влево/вправо 34">
            <a:extLst>
              <a:ext uri="{FF2B5EF4-FFF2-40B4-BE49-F238E27FC236}">
                <a16:creationId xmlns="" xmlns:a16="http://schemas.microsoft.com/office/drawing/2014/main" id="{25552E83-36DC-4BD7-A059-F3FDAAFB2C8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689700" y="3281083"/>
            <a:ext cx="204788" cy="136525"/>
          </a:xfrm>
          <a:prstGeom prst="leftRightArrow">
            <a:avLst>
              <a:gd name="adj1" fmla="val 50000"/>
              <a:gd name="adj2" fmla="val 49979"/>
            </a:avLst>
          </a:prstGeom>
          <a:noFill/>
          <a:ln w="19050" algn="ctr">
            <a:solidFill>
              <a:srgbClr val="D20000"/>
            </a:solidFill>
            <a:round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Futura PT Dem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Futura PT Dem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Futura PT Dem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Futura PT Dem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Tx/>
              <a:buFontTx/>
              <a:buNone/>
              <a:defRPr/>
            </a:pPr>
            <a:endParaRPr lang="ru-RU" altLang="ru-RU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13326" name="Группа 7">
            <a:extLst>
              <a:ext uri="{FF2B5EF4-FFF2-40B4-BE49-F238E27FC236}">
                <a16:creationId xmlns="" xmlns:a16="http://schemas.microsoft.com/office/drawing/2014/main" id="{C6C77A3B-98AA-4E93-9B6B-BEE3454E9C4A}"/>
              </a:ext>
            </a:extLst>
          </p:cNvPr>
          <p:cNvGrpSpPr>
            <a:grpSpLocks/>
          </p:cNvGrpSpPr>
          <p:nvPr/>
        </p:nvGrpSpPr>
        <p:grpSpPr bwMode="auto">
          <a:xfrm>
            <a:off x="6697637" y="5472831"/>
            <a:ext cx="863600" cy="863600"/>
            <a:chOff x="4021336" y="5738664"/>
            <a:chExt cx="792585" cy="777056"/>
          </a:xfrm>
        </p:grpSpPr>
        <p:sp>
          <p:nvSpPr>
            <p:cNvPr id="19496" name="Блок-схема: магнитный диск 41">
              <a:extLst>
                <a:ext uri="{FF2B5EF4-FFF2-40B4-BE49-F238E27FC236}">
                  <a16:creationId xmlns="" xmlns:a16="http://schemas.microsoft.com/office/drawing/2014/main" id="{49D6B98B-829C-47AB-85A2-C182BF8D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125" y="5917216"/>
              <a:ext cx="326359" cy="217119"/>
            </a:xfrm>
            <a:prstGeom prst="flowChartMagneticDisk">
              <a:avLst/>
            </a:prstGeom>
            <a:noFill/>
            <a:ln w="19050" algn="ctr">
              <a:solidFill>
                <a:srgbClr val="003366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C0000"/>
                </a:buClr>
                <a:buChar char="•"/>
                <a:defRPr sz="2100">
                  <a:solidFill>
                    <a:schemeClr val="tx1"/>
                  </a:solidFill>
                  <a:latin typeface="Futura PT Dem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Char char="•"/>
                <a:defRPr sz="1700">
                  <a:solidFill>
                    <a:schemeClr val="tx1"/>
                  </a:solidFill>
                  <a:latin typeface="Futura PT Dem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Char char="•"/>
                <a:defRPr sz="1600">
                  <a:solidFill>
                    <a:schemeClr val="tx1"/>
                  </a:solidFill>
                  <a:latin typeface="Futura PT Dem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00"/>
                </a:buClr>
                <a:buChar char="•"/>
                <a:defRPr sz="1400">
                  <a:solidFill>
                    <a:schemeClr val="tx1"/>
                  </a:solidFill>
                  <a:latin typeface="Futura PT Dem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endParaRPr lang="ru-RU" altLang="ru-RU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497" name="Блок-схема: магнитный диск 4">
              <a:extLst>
                <a:ext uri="{FF2B5EF4-FFF2-40B4-BE49-F238E27FC236}">
                  <a16:creationId xmlns="" xmlns:a16="http://schemas.microsoft.com/office/drawing/2014/main" id="{61A9F4A1-A19A-4028-A4B8-4792BDAD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495" y="6015776"/>
              <a:ext cx="329272" cy="257114"/>
            </a:xfrm>
            <a:prstGeom prst="flowChartMagneticDisk">
              <a:avLst/>
            </a:prstGeom>
            <a:solidFill>
              <a:schemeClr val="bg1"/>
            </a:solidFill>
            <a:ln w="19050" algn="ctr">
              <a:solidFill>
                <a:srgbClr val="003366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C0000"/>
                </a:buClr>
                <a:buChar char="•"/>
                <a:defRPr sz="2100">
                  <a:solidFill>
                    <a:schemeClr val="tx1"/>
                  </a:solidFill>
                  <a:latin typeface="Futura PT Dem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Char char="•"/>
                <a:defRPr sz="1700">
                  <a:solidFill>
                    <a:schemeClr val="tx1"/>
                  </a:solidFill>
                  <a:latin typeface="Futura PT Dem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Char char="•"/>
                <a:defRPr sz="1600">
                  <a:solidFill>
                    <a:schemeClr val="tx1"/>
                  </a:solidFill>
                  <a:latin typeface="Futura PT Dem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00"/>
                </a:buClr>
                <a:buChar char="•"/>
                <a:defRPr sz="1400">
                  <a:solidFill>
                    <a:schemeClr val="tx1"/>
                  </a:solidFill>
                  <a:latin typeface="Futura PT Dem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endParaRPr lang="ru-RU" altLang="ru-RU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498" name="Блок-схема: магнитный диск 40">
              <a:extLst>
                <a:ext uri="{FF2B5EF4-FFF2-40B4-BE49-F238E27FC236}">
                  <a16:creationId xmlns="" xmlns:a16="http://schemas.microsoft.com/office/drawing/2014/main" id="{7514C580-C8E6-4598-84A8-DDDEFEA53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986" y="6121478"/>
              <a:ext cx="365696" cy="248544"/>
            </a:xfrm>
            <a:prstGeom prst="flowChartMagneticDisk">
              <a:avLst/>
            </a:prstGeom>
            <a:solidFill>
              <a:schemeClr val="bg1"/>
            </a:solidFill>
            <a:ln w="19050" algn="ctr">
              <a:solidFill>
                <a:srgbClr val="003366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C0000"/>
                </a:buClr>
                <a:buChar char="•"/>
                <a:defRPr sz="2100">
                  <a:solidFill>
                    <a:schemeClr val="tx1"/>
                  </a:solidFill>
                  <a:latin typeface="Futura PT Dem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Char char="•"/>
                <a:defRPr sz="1700">
                  <a:solidFill>
                    <a:schemeClr val="tx1"/>
                  </a:solidFill>
                  <a:latin typeface="Futura PT Dem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Char char="•"/>
                <a:defRPr sz="1600">
                  <a:solidFill>
                    <a:schemeClr val="tx1"/>
                  </a:solidFill>
                  <a:latin typeface="Futura PT Dem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00"/>
                </a:buClr>
                <a:buChar char="•"/>
                <a:defRPr sz="1400">
                  <a:solidFill>
                    <a:schemeClr val="tx1"/>
                  </a:solidFill>
                  <a:latin typeface="Futura PT Dem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endParaRPr lang="ru-RU" altLang="ru-RU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499" name="Овал 5">
              <a:extLst>
                <a:ext uri="{FF2B5EF4-FFF2-40B4-BE49-F238E27FC236}">
                  <a16:creationId xmlns="" xmlns:a16="http://schemas.microsoft.com/office/drawing/2014/main" id="{3698EC06-CC73-48EC-B17C-753892654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336" y="5738664"/>
              <a:ext cx="792585" cy="777056"/>
            </a:xfrm>
            <a:prstGeom prst="ellipse">
              <a:avLst/>
            </a:prstGeom>
            <a:noFill/>
            <a:ln w="19050" algn="ctr">
              <a:solidFill>
                <a:srgbClr val="003366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CC0000"/>
                </a:buClr>
                <a:buChar char="•"/>
                <a:defRPr sz="2100">
                  <a:solidFill>
                    <a:schemeClr val="tx1"/>
                  </a:solidFill>
                  <a:latin typeface="Futura PT Dem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Char char="•"/>
                <a:defRPr sz="1700">
                  <a:solidFill>
                    <a:schemeClr val="tx1"/>
                  </a:solidFill>
                  <a:latin typeface="Futura PT Dem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00"/>
                </a:buClr>
                <a:buChar char="•"/>
                <a:defRPr sz="1600">
                  <a:solidFill>
                    <a:schemeClr val="tx1"/>
                  </a:solidFill>
                  <a:latin typeface="Futura PT Dem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C0000"/>
                </a:buClr>
                <a:buChar char="•"/>
                <a:defRPr sz="1400">
                  <a:solidFill>
                    <a:schemeClr val="tx1"/>
                  </a:solidFill>
                  <a:latin typeface="Futura PT Dem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Char char="•"/>
                <a:defRPr sz="1300">
                  <a:solidFill>
                    <a:schemeClr val="tx1"/>
                  </a:solidFill>
                  <a:latin typeface="Futura PT Demi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endParaRPr lang="ru-RU" altLang="ru-RU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13327" name="TextBox 77">
            <a:extLst>
              <a:ext uri="{FF2B5EF4-FFF2-40B4-BE49-F238E27FC236}">
                <a16:creationId xmlns="" xmlns:a16="http://schemas.microsoft.com/office/drawing/2014/main" id="{845C93D5-34CB-4193-9F1C-537F8BAF3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591" y="6108290"/>
            <a:ext cx="2520950" cy="15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lang="ru-RU" altLang="ru-RU" sz="1000" dirty="0">
                <a:solidFill>
                  <a:srgbClr val="003366"/>
                </a:solidFill>
                <a:cs typeface="Open Sans" panose="020B0606030504020204" pitchFamily="34" charset="0"/>
              </a:rPr>
              <a:t>Внешние учетные системы</a:t>
            </a:r>
            <a:endParaRPr lang="en-US" altLang="ru-RU" sz="1000" dirty="0">
              <a:solidFill>
                <a:srgbClr val="003366"/>
              </a:solidFill>
              <a:cs typeface="Open Sans" panose="020B0606030504020204" pitchFamily="34" charset="0"/>
            </a:endParaRPr>
          </a:p>
        </p:txBody>
      </p:sp>
      <p:sp>
        <p:nvSpPr>
          <p:cNvPr id="13328" name="TextBox 78">
            <a:extLst>
              <a:ext uri="{FF2B5EF4-FFF2-40B4-BE49-F238E27FC236}">
                <a16:creationId xmlns="" xmlns:a16="http://schemas.microsoft.com/office/drawing/2014/main" id="{8B8F13A8-C0B0-4904-82E8-E3A245D1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806" y="2458504"/>
            <a:ext cx="1873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600" dirty="0">
                <a:solidFill>
                  <a:srgbClr val="800000"/>
                </a:solidFill>
                <a:cs typeface="Open Sans" panose="020B0606030504020204" pitchFamily="34" charset="0"/>
              </a:rPr>
              <a:t>1С:ERP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600" dirty="0">
                <a:solidFill>
                  <a:srgbClr val="800000"/>
                </a:solidFill>
                <a:cs typeface="Open Sans" panose="020B0606030504020204" pitchFamily="34" charset="0"/>
              </a:rPr>
              <a:t>Управление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600" dirty="0">
                <a:solidFill>
                  <a:srgbClr val="800000"/>
                </a:solidFill>
                <a:cs typeface="Open Sans" panose="020B0606030504020204" pitchFamily="34" charset="0"/>
              </a:rPr>
              <a:t>предприятием</a:t>
            </a:r>
            <a:endParaRPr lang="en-US" altLang="ru-RU" sz="1000" dirty="0">
              <a:solidFill>
                <a:srgbClr val="800000"/>
              </a:solidFill>
            </a:endParaRPr>
          </a:p>
        </p:txBody>
      </p:sp>
      <p:sp>
        <p:nvSpPr>
          <p:cNvPr id="19473" name="Двойная стрелка влево/вправо 3">
            <a:extLst>
              <a:ext uri="{FF2B5EF4-FFF2-40B4-BE49-F238E27FC236}">
                <a16:creationId xmlns="" xmlns:a16="http://schemas.microsoft.com/office/drawing/2014/main" id="{2412585E-6FA2-4471-AB9F-E7CBF1857FA0}"/>
              </a:ext>
            </a:extLst>
          </p:cNvPr>
          <p:cNvSpPr>
            <a:spLocks noChangeArrowheads="1"/>
          </p:cNvSpPr>
          <p:nvPr/>
        </p:nvSpPr>
        <p:spPr bwMode="auto">
          <a:xfrm rot="2291448">
            <a:off x="4306773" y="2785931"/>
            <a:ext cx="204787" cy="136525"/>
          </a:xfrm>
          <a:prstGeom prst="leftRightArrow">
            <a:avLst>
              <a:gd name="adj1" fmla="val 50000"/>
              <a:gd name="adj2" fmla="val 49979"/>
            </a:avLst>
          </a:prstGeom>
          <a:noFill/>
          <a:ln w="19050" algn="ctr">
            <a:solidFill>
              <a:srgbClr val="D2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Futura PT Dem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Futura PT Dem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Futura PT Dem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Futura PT Dem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Tx/>
              <a:buFontTx/>
              <a:buNone/>
              <a:defRPr/>
            </a:pPr>
            <a:endParaRPr lang="ru-RU" altLang="ru-RU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3330" name="Picture 2" descr="KPMG logo">
            <a:extLst>
              <a:ext uri="{FF2B5EF4-FFF2-40B4-BE49-F238E27FC236}">
                <a16:creationId xmlns="" xmlns:a16="http://schemas.microsoft.com/office/drawing/2014/main" id="{AFF281BE-0EC9-4894-B81D-828EB5CDE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277" y="1667356"/>
            <a:ext cx="927680" cy="37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Picture 4" descr="http://preview.thenewsmarket.com/Previews/PWC/StillAssets/273171_v3.jpg">
            <a:extLst>
              <a:ext uri="{FF2B5EF4-FFF2-40B4-BE49-F238E27FC236}">
                <a16:creationId xmlns="" xmlns:a16="http://schemas.microsoft.com/office/drawing/2014/main" id="{7FF1874B-3527-4D4D-83B7-F2DDE9847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3" y="1693863"/>
            <a:ext cx="825796" cy="5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2" name="Picture 4" descr="http://preview.thenewsmarket.com/Previews/PWC/StillAssets/273171_v3.jpg">
            <a:extLst>
              <a:ext uri="{FF2B5EF4-FFF2-40B4-BE49-F238E27FC236}">
                <a16:creationId xmlns="" xmlns:a16="http://schemas.microsoft.com/office/drawing/2014/main" id="{B9D0D912-9C6A-497C-A867-E6CABAE62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624" y="2779027"/>
            <a:ext cx="825796" cy="5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3" name="Picture 96" descr="EY Ernst Young Russia logo">
            <a:extLst>
              <a:ext uri="{FF2B5EF4-FFF2-40B4-BE49-F238E27FC236}">
                <a16:creationId xmlns="" xmlns:a16="http://schemas.microsoft.com/office/drawing/2014/main" id="{B55E0B9C-6ADD-4507-874B-810679AA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3" y="3828476"/>
            <a:ext cx="1517535" cy="61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4" name="Picture 96" descr="EY Ernst Young Russia logo">
            <a:extLst>
              <a:ext uri="{FF2B5EF4-FFF2-40B4-BE49-F238E27FC236}">
                <a16:creationId xmlns="" xmlns:a16="http://schemas.microsoft.com/office/drawing/2014/main" id="{67DF97ED-C4B1-47BB-A238-43C31BB63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7" y="3202166"/>
            <a:ext cx="1349204" cy="5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9" name="Двойная стрелка влево/вправо 33">
            <a:extLst>
              <a:ext uri="{FF2B5EF4-FFF2-40B4-BE49-F238E27FC236}">
                <a16:creationId xmlns="" xmlns:a16="http://schemas.microsoft.com/office/drawing/2014/main" id="{2FFF353A-2480-4D05-8AC4-E523CE7156F7}"/>
              </a:ext>
            </a:extLst>
          </p:cNvPr>
          <p:cNvSpPr>
            <a:spLocks noChangeArrowheads="1"/>
          </p:cNvSpPr>
          <p:nvPr/>
        </p:nvSpPr>
        <p:spPr bwMode="auto">
          <a:xfrm rot="8424272">
            <a:off x="6445762" y="2648578"/>
            <a:ext cx="206375" cy="136525"/>
          </a:xfrm>
          <a:prstGeom prst="leftRightArrow">
            <a:avLst>
              <a:gd name="adj1" fmla="val 50000"/>
              <a:gd name="adj2" fmla="val 50367"/>
            </a:avLst>
          </a:prstGeom>
          <a:noFill/>
          <a:ln w="19050" algn="ctr">
            <a:solidFill>
              <a:srgbClr val="D2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Futura PT Dem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Futura PT Dem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Futura PT Dem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Futura PT Dem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Tx/>
              <a:buFontTx/>
              <a:buNone/>
              <a:defRPr/>
            </a:pPr>
            <a:endParaRPr lang="ru-RU" altLang="ru-RU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336" name="Text Box 51">
            <a:extLst>
              <a:ext uri="{FF2B5EF4-FFF2-40B4-BE49-F238E27FC236}">
                <a16:creationId xmlns="" xmlns:a16="http://schemas.microsoft.com/office/drawing/2014/main" id="{535A9B4C-9AA6-4CD9-AB18-58D02E17C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4435" y="946133"/>
            <a:ext cx="26241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50000"/>
              </a:spcAft>
              <a:buClrTx/>
              <a:buFontTx/>
              <a:buNone/>
            </a:pPr>
            <a:r>
              <a:rPr lang="ru-RU" altLang="ru-RU" sz="1000" dirty="0" smtClean="0">
                <a:solidFill>
                  <a:srgbClr val="D71920"/>
                </a:solidFill>
                <a:cs typeface="Open Sans" panose="020B0606030504020204" pitchFamily="34" charset="0"/>
              </a:rPr>
              <a:t>Не симулятор </a:t>
            </a:r>
            <a:r>
              <a:rPr lang="ru-RU" altLang="ru-RU" sz="1000" dirty="0" err="1" smtClean="0">
                <a:solidFill>
                  <a:srgbClr val="D71920"/>
                </a:solidFill>
                <a:cs typeface="Open Sans" panose="020B0606030504020204" pitchFamily="34" charset="0"/>
              </a:rPr>
              <a:t>Жука:Таракана</a:t>
            </a:r>
            <a:endParaRPr lang="ru-RU" altLang="ru-RU" sz="1000" dirty="0">
              <a:solidFill>
                <a:srgbClr val="000000"/>
              </a:solidFill>
              <a:cs typeface="Open Sans" panose="020B0606030504020204" pitchFamily="34" charset="0"/>
            </a:endParaRPr>
          </a:p>
        </p:txBody>
      </p:sp>
      <p:sp>
        <p:nvSpPr>
          <p:cNvPr id="13337" name="Text Box 52">
            <a:extLst>
              <a:ext uri="{FF2B5EF4-FFF2-40B4-BE49-F238E27FC236}">
                <a16:creationId xmlns="" xmlns:a16="http://schemas.microsoft.com/office/drawing/2014/main" id="{FCD8603A-2AD8-4E9B-B435-AE09362E8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20" y="755844"/>
            <a:ext cx="20232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ru-RU" altLang="ru-RU" sz="1000" dirty="0" err="1" smtClean="0">
                <a:solidFill>
                  <a:srgbClr val="D71920"/>
                </a:solidFill>
                <a:cs typeface="Open Sans" panose="020B0606030504020204" pitchFamily="34" charset="0"/>
              </a:rPr>
              <a:t>Бо</a:t>
            </a:r>
            <a:r>
              <a:rPr lang="en-US" altLang="ru-RU" sz="1000" dirty="0" smtClean="0">
                <a:solidFill>
                  <a:srgbClr val="D71920"/>
                </a:solidFill>
                <a:cs typeface="Open Sans" panose="020B0606030504020204" pitchFamily="34" charset="0"/>
              </a:rPr>
              <a:t>c</a:t>
            </a:r>
            <a:r>
              <a:rPr lang="ru-RU" altLang="ru-RU" sz="1000" dirty="0" smtClean="0">
                <a:solidFill>
                  <a:srgbClr val="D71920"/>
                </a:solidFill>
                <a:cs typeface="Open Sans" panose="020B0606030504020204" pitchFamily="34" charset="0"/>
              </a:rPr>
              <a:t>с</a:t>
            </a:r>
            <a:endParaRPr lang="en-US" altLang="ru-RU" sz="1000" dirty="0">
              <a:solidFill>
                <a:srgbClr val="D71920"/>
              </a:solidFill>
              <a:cs typeface="Open Sans" panose="020B0606030504020204" pitchFamily="34" charset="0"/>
            </a:endParaRPr>
          </a:p>
        </p:txBody>
      </p:sp>
      <p:sp>
        <p:nvSpPr>
          <p:cNvPr id="13339" name="TextBox 64">
            <a:extLst>
              <a:ext uri="{FF2B5EF4-FFF2-40B4-BE49-F238E27FC236}">
                <a16:creationId xmlns="" xmlns:a16="http://schemas.microsoft.com/office/drawing/2014/main" id="{44524532-3619-4B4A-9F5B-0722AC9BA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1809" y="2716841"/>
            <a:ext cx="2100236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FontTx/>
              <a:buNone/>
            </a:pPr>
            <a:r>
              <a:rPr lang="ru-RU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  <a:t>Управление договорами</a:t>
            </a:r>
            <a:endParaRPr lang="en-US" altLang="ru-RU" sz="1000" dirty="0">
              <a:solidFill>
                <a:srgbClr val="D71920"/>
              </a:solidFill>
              <a:cs typeface="Open Sans" panose="020B0606030504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SzPct val="60000"/>
              <a:buFontTx/>
              <a:buNone/>
            </a:pP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Финансовые </a:t>
            </a:r>
            <a:r>
              <a:rPr lang="en-US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/>
            </a:r>
            <a:br>
              <a:rPr lang="en-US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</a:b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коммерческие сделки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SzPct val="60000"/>
              <a:buFontTx/>
              <a:buNone/>
            </a:pP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Управление процентными </a:t>
            </a:r>
            <a:r>
              <a:rPr lang="en-US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/>
            </a:r>
            <a:br>
              <a:rPr lang="en-US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</a:b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валютными кредитными </a:t>
            </a:r>
            <a:r>
              <a:rPr lang="en-US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/>
            </a:r>
            <a:br>
              <a:rPr lang="en-US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</a:b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рисками</a:t>
            </a:r>
            <a:endParaRPr lang="en-US" altLang="ru-RU" sz="1000" dirty="0">
              <a:solidFill>
                <a:srgbClr val="000000"/>
              </a:solidFill>
              <a:cs typeface="Open Sans" panose="020B0606030504020204" pitchFamily="34" charset="0"/>
            </a:endParaRPr>
          </a:p>
        </p:txBody>
      </p:sp>
      <p:sp>
        <p:nvSpPr>
          <p:cNvPr id="13340" name="TextBox 77">
            <a:extLst>
              <a:ext uri="{FF2B5EF4-FFF2-40B4-BE49-F238E27FC236}">
                <a16:creationId xmlns="" xmlns:a16="http://schemas.microsoft.com/office/drawing/2014/main" id="{E573B6A0-EA81-4A7B-BEC2-BD4AE4EE8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592" y="5462240"/>
            <a:ext cx="244894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ru-RU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  <a:t>Интеграция с внешними источниками и управление НСИ</a:t>
            </a:r>
            <a:endParaRPr lang="en-US" altLang="ru-RU" sz="1000" dirty="0">
              <a:solidFill>
                <a:srgbClr val="D71920"/>
              </a:solidFill>
              <a:cs typeface="Open Sans" panose="020B0606030504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Снижение </a:t>
            </a:r>
            <a:r>
              <a:rPr lang="en-US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TCO </a:t>
            </a: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в </a:t>
            </a:r>
            <a:r>
              <a:rPr lang="ru-RU" altLang="ru-RU" sz="1000" dirty="0" err="1">
                <a:solidFill>
                  <a:srgbClr val="000000"/>
                </a:solidFill>
                <a:cs typeface="Open Sans" panose="020B0606030504020204" pitchFamily="34" charset="0"/>
              </a:rPr>
              <a:t>крос</a:t>
            </a:r>
            <a:r>
              <a:rPr lang="en-US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c</a:t>
            </a: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-системных </a:t>
            </a:r>
            <a:b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</a:b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и распределенных ИТ архитектурах</a:t>
            </a:r>
            <a:endParaRPr lang="en-US" altLang="ru-RU" sz="1000" dirty="0">
              <a:solidFill>
                <a:srgbClr val="000000"/>
              </a:solidFill>
              <a:cs typeface="Open Sans" panose="020B0606030504020204" pitchFamily="34" charset="0"/>
            </a:endParaRPr>
          </a:p>
        </p:txBody>
      </p:sp>
      <p:pic>
        <p:nvPicPr>
          <p:cNvPr id="13341" name="Picture 61" descr="иконки_01">
            <a:extLst>
              <a:ext uri="{FF2B5EF4-FFF2-40B4-BE49-F238E27FC236}">
                <a16:creationId xmlns="" xmlns:a16="http://schemas.microsoft.com/office/drawing/2014/main" id="{E0460CBA-74EB-4FD4-BAF8-4B49DCB8C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15" y="1445885"/>
            <a:ext cx="8778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2" name="Picture 62" descr="иконки_02">
            <a:extLst>
              <a:ext uri="{FF2B5EF4-FFF2-40B4-BE49-F238E27FC236}">
                <a16:creationId xmlns="" xmlns:a16="http://schemas.microsoft.com/office/drawing/2014/main" id="{8ACA2A96-A957-436E-A962-D6318B512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58" y="3201415"/>
            <a:ext cx="8350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3" name="Picture 63" descr="иконки_03">
            <a:extLst>
              <a:ext uri="{FF2B5EF4-FFF2-40B4-BE49-F238E27FC236}">
                <a16:creationId xmlns="" xmlns:a16="http://schemas.microsoft.com/office/drawing/2014/main" id="{9345D878-4953-436C-81A8-D421E0FC3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005" y="3985897"/>
            <a:ext cx="8493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4" name="Picture 64" descr="иконки_07">
            <a:extLst>
              <a:ext uri="{FF2B5EF4-FFF2-40B4-BE49-F238E27FC236}">
                <a16:creationId xmlns="" xmlns:a16="http://schemas.microsoft.com/office/drawing/2014/main" id="{BDB4A368-46D8-4C58-BDD1-A1779B54A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581" y="2050517"/>
            <a:ext cx="812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5" name="Picture 65" descr="иконки_06">
            <a:extLst>
              <a:ext uri="{FF2B5EF4-FFF2-40B4-BE49-F238E27FC236}">
                <a16:creationId xmlns="" xmlns:a16="http://schemas.microsoft.com/office/drawing/2014/main" id="{985C8FE3-9DB7-4980-89F3-F7D42D79A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024" y="1517975"/>
            <a:ext cx="7985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6" name="Picture 66" descr="иконки_04">
            <a:extLst>
              <a:ext uri="{FF2B5EF4-FFF2-40B4-BE49-F238E27FC236}">
                <a16:creationId xmlns="" xmlns:a16="http://schemas.microsoft.com/office/drawing/2014/main" id="{1D8C9DF1-E21A-4210-AA51-6A223FD00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20" y="2933259"/>
            <a:ext cx="852487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7" name="Picture 67" descr="иконки_05">
            <a:extLst>
              <a:ext uri="{FF2B5EF4-FFF2-40B4-BE49-F238E27FC236}">
                <a16:creationId xmlns="" xmlns:a16="http://schemas.microsoft.com/office/drawing/2014/main" id="{88F89A42-462C-4D1D-B723-08CD1990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811" y="2106171"/>
            <a:ext cx="841375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8" name="Picture 68" descr="иконки_09">
            <a:extLst>
              <a:ext uri="{FF2B5EF4-FFF2-40B4-BE49-F238E27FC236}">
                <a16:creationId xmlns="" xmlns:a16="http://schemas.microsoft.com/office/drawing/2014/main" id="{458C76ED-8DCD-4C22-A156-9589B5CE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94" y="4743681"/>
            <a:ext cx="827087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93" name="Двойная стрелка влево/вправо 46">
            <a:extLst>
              <a:ext uri="{FF2B5EF4-FFF2-40B4-BE49-F238E27FC236}">
                <a16:creationId xmlns="" xmlns:a16="http://schemas.microsoft.com/office/drawing/2014/main" id="{550D6E75-9182-416B-B282-0849C66313DC}"/>
              </a:ext>
            </a:extLst>
          </p:cNvPr>
          <p:cNvSpPr>
            <a:spLocks noChangeArrowheads="1"/>
          </p:cNvSpPr>
          <p:nvPr/>
        </p:nvSpPr>
        <p:spPr bwMode="auto">
          <a:xfrm rot="13708728">
            <a:off x="6442510" y="5448396"/>
            <a:ext cx="377825" cy="122238"/>
          </a:xfrm>
          <a:prstGeom prst="leftRightArrow">
            <a:avLst>
              <a:gd name="adj1" fmla="val 50000"/>
              <a:gd name="adj2" fmla="val 86202"/>
            </a:avLst>
          </a:prstGeom>
          <a:noFill/>
          <a:ln w="19050" algn="ctr">
            <a:solidFill>
              <a:srgbClr val="003366"/>
            </a:solidFill>
            <a:round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Futura PT Dem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Futura PT Dem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Futura PT Dem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Futura PT Dem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Tx/>
              <a:buFontTx/>
              <a:buNone/>
              <a:defRPr/>
            </a:pPr>
            <a:endParaRPr lang="ru-RU" altLang="ru-RU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3350" name="Picture 55" descr="КОНТРОЛЛИНГ">
            <a:extLst>
              <a:ext uri="{FF2B5EF4-FFF2-40B4-BE49-F238E27FC236}">
                <a16:creationId xmlns="" xmlns:a16="http://schemas.microsoft.com/office/drawing/2014/main" id="{6AA3D451-C634-416B-BE03-EAA385430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3296704"/>
            <a:ext cx="1116012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1" name="Picture 4" descr="http://preview.thenewsmarket.com/Previews/PWC/StillAssets/273171_v3.jpg">
            <a:extLst>
              <a:ext uri="{FF2B5EF4-FFF2-40B4-BE49-F238E27FC236}">
                <a16:creationId xmlns="" xmlns:a16="http://schemas.microsoft.com/office/drawing/2014/main" id="{408092D3-2E5F-46B9-97EC-2DE933CB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93" y="2229389"/>
            <a:ext cx="825796" cy="5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77">
            <a:extLst>
              <a:ext uri="{FF2B5EF4-FFF2-40B4-BE49-F238E27FC236}">
                <a16:creationId xmlns="" xmlns:a16="http://schemas.microsoft.com/office/drawing/2014/main" id="{8011C70B-19D7-46B6-93F8-EFC5A3A45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498" y="4368150"/>
            <a:ext cx="2314091" cy="77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None/>
            </a:pPr>
            <a:r>
              <a:rPr lang="ru-RU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  <a:t>Консолидированная отчетность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60000"/>
              <a:buNone/>
            </a:pPr>
            <a:r>
              <a:rPr 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Портал сверки 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Pct val="60000"/>
              <a:buNone/>
            </a:pPr>
            <a:r>
              <a:rPr 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внутригрупповых операций</a:t>
            </a:r>
          </a:p>
          <a:p>
            <a:pPr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60000"/>
              <a:buNone/>
            </a:pP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Консолидация данных</a:t>
            </a:r>
            <a:endParaRPr lang="en-US" altLang="ru-RU" sz="1000" dirty="0">
              <a:solidFill>
                <a:srgbClr val="000000"/>
              </a:solidFill>
              <a:cs typeface="Open Sans" panose="020B0606030504020204" pitchFamily="34" charset="0"/>
            </a:endParaRPr>
          </a:p>
        </p:txBody>
      </p:sp>
      <p:sp>
        <p:nvSpPr>
          <p:cNvPr id="49" name="Двойная стрелка влево/вправо 34">
            <a:extLst>
              <a:ext uri="{FF2B5EF4-FFF2-40B4-BE49-F238E27FC236}">
                <a16:creationId xmlns="" xmlns:a16="http://schemas.microsoft.com/office/drawing/2014/main" id="{8AAE51B1-2230-4747-89F4-8DAB0B7A372C}"/>
              </a:ext>
            </a:extLst>
          </p:cNvPr>
          <p:cNvSpPr>
            <a:spLocks noChangeArrowheads="1"/>
          </p:cNvSpPr>
          <p:nvPr/>
        </p:nvSpPr>
        <p:spPr bwMode="auto">
          <a:xfrm rot="17512328">
            <a:off x="5948367" y="2346638"/>
            <a:ext cx="204788" cy="136525"/>
          </a:xfrm>
          <a:prstGeom prst="leftRightArrow">
            <a:avLst>
              <a:gd name="adj1" fmla="val 50000"/>
              <a:gd name="adj2" fmla="val 49979"/>
            </a:avLst>
          </a:prstGeom>
          <a:noFill/>
          <a:ln w="19050" algn="ctr">
            <a:solidFill>
              <a:srgbClr val="D20000"/>
            </a:solidFill>
            <a:round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Futura PT Dem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Futura PT Dem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Futura PT Dem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Futura PT Dem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Tx/>
              <a:buFontTx/>
              <a:buNone/>
              <a:defRPr/>
            </a:pPr>
            <a:endParaRPr lang="ru-RU" altLang="ru-RU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1" name="TextBox 77">
            <a:extLst>
              <a:ext uri="{FF2B5EF4-FFF2-40B4-BE49-F238E27FC236}">
                <a16:creationId xmlns="" xmlns:a16="http://schemas.microsoft.com/office/drawing/2014/main" id="{5EA35866-0F27-4D08-A633-A8C84B229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856" y="5631809"/>
            <a:ext cx="263805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  <a:t>Подсистема коммуникаций</a:t>
            </a:r>
            <a:endParaRPr lang="en-US" altLang="ru-RU" sz="1000" dirty="0">
              <a:solidFill>
                <a:srgbClr val="D71920"/>
              </a:solidFill>
              <a:cs typeface="Open Sans" panose="020B0606030504020204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sz="1000" dirty="0"/>
              <a:t>Коммуникации внутри компании (маршруты согласования, напоминания)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sz="1000" dirty="0"/>
              <a:t>Типовые </a:t>
            </a:r>
            <a:r>
              <a:rPr lang="en-US" sz="1000" dirty="0"/>
              <a:t>B2B </a:t>
            </a:r>
            <a:r>
              <a:rPr lang="ru-RU" sz="1000" dirty="0"/>
              <a:t>сервисы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ЕИС, ЭТП</a:t>
            </a:r>
            <a:endParaRPr lang="en-US" altLang="ru-RU" sz="1000" dirty="0">
              <a:solidFill>
                <a:srgbClr val="000000"/>
              </a:solidFill>
              <a:cs typeface="Open Sans" panose="020B0606030504020204" pitchFamily="34" charset="0"/>
            </a:endParaRPr>
          </a:p>
        </p:txBody>
      </p:sp>
      <p:sp>
        <p:nvSpPr>
          <p:cNvPr id="52" name="Двойная стрелка влево/вправо 37">
            <a:extLst>
              <a:ext uri="{FF2B5EF4-FFF2-40B4-BE49-F238E27FC236}">
                <a16:creationId xmlns="" xmlns:a16="http://schemas.microsoft.com/office/drawing/2014/main" id="{2B2A3831-DEE3-4041-AB74-0DA555BFDEBA}"/>
              </a:ext>
            </a:extLst>
          </p:cNvPr>
          <p:cNvSpPr>
            <a:spLocks noChangeArrowheads="1"/>
          </p:cNvSpPr>
          <p:nvPr/>
        </p:nvSpPr>
        <p:spPr bwMode="auto">
          <a:xfrm rot="6678154">
            <a:off x="5002939" y="4654235"/>
            <a:ext cx="206375" cy="138113"/>
          </a:xfrm>
          <a:prstGeom prst="leftRightArrow">
            <a:avLst>
              <a:gd name="adj1" fmla="val 50000"/>
              <a:gd name="adj2" fmla="val 49787"/>
            </a:avLst>
          </a:prstGeom>
          <a:noFill/>
          <a:ln w="19050" algn="ctr">
            <a:solidFill>
              <a:srgbClr val="D20000"/>
            </a:solidFill>
            <a:round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Futura PT Dem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Futura PT Dem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Futura PT Dem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Futura PT Dem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Tx/>
              <a:buFontTx/>
              <a:buNone/>
              <a:defRPr/>
            </a:pPr>
            <a:endParaRPr lang="ru-RU" altLang="ru-RU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3" name="Двойная стрелка влево/вправо 34">
            <a:extLst>
              <a:ext uri="{FF2B5EF4-FFF2-40B4-BE49-F238E27FC236}">
                <a16:creationId xmlns="" xmlns:a16="http://schemas.microsoft.com/office/drawing/2014/main" id="{05770097-4BC8-40C1-988E-D7709A6768C9}"/>
              </a:ext>
            </a:extLst>
          </p:cNvPr>
          <p:cNvSpPr>
            <a:spLocks noChangeArrowheads="1"/>
          </p:cNvSpPr>
          <p:nvPr/>
        </p:nvSpPr>
        <p:spPr bwMode="auto">
          <a:xfrm rot="14224326">
            <a:off x="5013446" y="2298290"/>
            <a:ext cx="204788" cy="136525"/>
          </a:xfrm>
          <a:prstGeom prst="leftRightArrow">
            <a:avLst>
              <a:gd name="adj1" fmla="val 50000"/>
              <a:gd name="adj2" fmla="val 49979"/>
            </a:avLst>
          </a:prstGeom>
          <a:noFill/>
          <a:ln w="19050" algn="ctr">
            <a:solidFill>
              <a:srgbClr val="D20000"/>
            </a:solidFill>
            <a:round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Futura PT Dem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Futura PT Dem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Futura PT Dem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Futura PT Dem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Futura PT Dem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Tx/>
              <a:buFontTx/>
              <a:buNone/>
              <a:defRPr/>
            </a:pPr>
            <a:endParaRPr lang="ru-RU" altLang="ru-RU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5" name="TextBox 64">
            <a:extLst>
              <a:ext uri="{FF2B5EF4-FFF2-40B4-BE49-F238E27FC236}">
                <a16:creationId xmlns="" xmlns:a16="http://schemas.microsoft.com/office/drawing/2014/main" id="{DFAEE1C7-11BA-47DE-A743-6B3958837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991" y="3240087"/>
            <a:ext cx="2073689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00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0000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None/>
            </a:pPr>
            <a:r>
              <a:rPr lang="ru-RU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  <a:t>МСФО</a:t>
            </a:r>
            <a:r>
              <a:rPr lang="en-US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  <a:t> </a:t>
            </a:r>
            <a:r>
              <a:rPr lang="ru-RU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  <a:t>и управленческая</a:t>
            </a:r>
            <a:r>
              <a:rPr lang="en-US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  <a:t/>
            </a:r>
            <a:br>
              <a:rPr lang="en-US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</a:br>
            <a:r>
              <a:rPr lang="ru-RU" altLang="ru-RU" sz="1000" dirty="0">
                <a:solidFill>
                  <a:srgbClr val="D71920"/>
                </a:solidFill>
                <a:cs typeface="Open Sans" panose="020B0606030504020204" pitchFamily="34" charset="0"/>
              </a:rPr>
              <a:t>отчетность</a:t>
            </a:r>
            <a:endParaRPr lang="en-US" altLang="ru-RU" sz="1000" dirty="0">
              <a:solidFill>
                <a:srgbClr val="D71920"/>
              </a:solidFill>
              <a:cs typeface="Open Sans" panose="020B0606030504020204" pitchFamily="34" charset="0"/>
            </a:endParaRP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500"/>
              </a:spcAft>
              <a:buClrTx/>
              <a:buSzPct val="60000"/>
              <a:buFontTx/>
              <a:buNone/>
            </a:pP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Принятие </a:t>
            </a:r>
            <a:r>
              <a:rPr lang="en-US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/>
            </a:r>
            <a:br>
              <a:rPr lang="en-US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</a:b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инвестиционных решений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500"/>
              </a:spcAft>
              <a:buClrTx/>
              <a:buSzPct val="60000"/>
              <a:buFontTx/>
              <a:buNone/>
            </a:pP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Привлечение</a:t>
            </a:r>
            <a:r>
              <a:rPr lang="en-US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 </a:t>
            </a:r>
            <a:r>
              <a:rPr lang="ru-RU" altLang="ru-RU" sz="1000" dirty="0">
                <a:solidFill>
                  <a:srgbClr val="000000"/>
                </a:solidFill>
                <a:cs typeface="Open Sans" panose="020B0606030504020204" pitchFamily="34" charset="0"/>
              </a:rPr>
              <a:t>финансирования</a:t>
            </a:r>
            <a:endParaRPr lang="en-US" altLang="ru-RU" sz="1000" dirty="0">
              <a:solidFill>
                <a:srgbClr val="000000"/>
              </a:solidFill>
              <a:cs typeface="Open Sans" panose="020B0606030504020204" pitchFamily="34" charset="0"/>
            </a:endParaRPr>
          </a:p>
        </p:txBody>
      </p:sp>
      <p:sp>
        <p:nvSpPr>
          <p:cNvPr id="4" name="Блок-схема: узел 3">
            <a:extLst>
              <a:ext uri="{FF2B5EF4-FFF2-40B4-BE49-F238E27FC236}">
                <a16:creationId xmlns="" xmlns:a16="http://schemas.microsoft.com/office/drawing/2014/main" id="{874074AA-257F-447C-9379-E968A3E0BD17}"/>
              </a:ext>
            </a:extLst>
          </p:cNvPr>
          <p:cNvSpPr/>
          <p:nvPr/>
        </p:nvSpPr>
        <p:spPr bwMode="auto">
          <a:xfrm>
            <a:off x="4642211" y="4829088"/>
            <a:ext cx="762918" cy="741056"/>
          </a:xfrm>
          <a:prstGeom prst="flowChartConnector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81000" marR="0" indent="-38100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Pct val="120000"/>
              <a:buFontTx/>
              <a:buBlip>
                <a:blip r:embed="rId15"/>
              </a:buBlip>
              <a:tabLst/>
            </a:pPr>
            <a:endParaRPr kumimoji="0" lang="ru-RU" sz="2100" b="0" i="0" u="none" strike="noStrike" cap="none" normalizeH="0" baseline="0">
              <a:ln>
                <a:noFill/>
              </a:ln>
              <a:solidFill>
                <a:srgbClr val="0066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Блок-схема: узел 57">
            <a:extLst>
              <a:ext uri="{FF2B5EF4-FFF2-40B4-BE49-F238E27FC236}">
                <a16:creationId xmlns="" xmlns:a16="http://schemas.microsoft.com/office/drawing/2014/main" id="{B22B6934-7D4C-4083-A865-75B2E634131C}"/>
              </a:ext>
            </a:extLst>
          </p:cNvPr>
          <p:cNvSpPr/>
          <p:nvPr/>
        </p:nvSpPr>
        <p:spPr bwMode="auto">
          <a:xfrm>
            <a:off x="3621350" y="4268140"/>
            <a:ext cx="762918" cy="741056"/>
          </a:xfrm>
          <a:prstGeom prst="flowChartConnector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81000" marR="0" indent="-38100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Pct val="120000"/>
              <a:buFontTx/>
              <a:buBlip>
                <a:blip r:embed="rId15"/>
              </a:buBlip>
              <a:tabLst/>
            </a:pPr>
            <a:endParaRPr kumimoji="0" lang="ru-RU" sz="2100" b="0" i="0" u="none" strike="noStrike" cap="none" normalizeH="0" baseline="0">
              <a:ln>
                <a:noFill/>
              </a:ln>
              <a:solidFill>
                <a:srgbClr val="0066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Блок-схема: узел 4">
            <a:extLst>
              <a:ext uri="{FF2B5EF4-FFF2-40B4-BE49-F238E27FC236}">
                <a16:creationId xmlns="" xmlns:a16="http://schemas.microsoft.com/office/drawing/2014/main" id="{A46F23EA-6146-4CA8-9E33-DE4D9B7F77A4}"/>
              </a:ext>
            </a:extLst>
          </p:cNvPr>
          <p:cNvSpPr/>
          <p:nvPr/>
        </p:nvSpPr>
        <p:spPr bwMode="auto">
          <a:xfrm>
            <a:off x="3945380" y="4389857"/>
            <a:ext cx="46845" cy="45719"/>
          </a:xfrm>
          <a:prstGeom prst="flowChartConnector">
            <a:avLst/>
          </a:prstGeom>
          <a:solidFill>
            <a:srgbClr val="C00000">
              <a:alpha val="75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81000" marR="0" indent="-38100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Pct val="120000"/>
              <a:buFontTx/>
              <a:buBlip>
                <a:blip r:embed="rId15"/>
              </a:buBlip>
              <a:tabLst/>
            </a:pPr>
            <a:endParaRPr kumimoji="0" lang="ru-RU" sz="2100" b="0" i="0" u="none" strike="noStrike" cap="none" normalizeH="0" baseline="0">
              <a:ln>
                <a:noFill/>
              </a:ln>
              <a:solidFill>
                <a:srgbClr val="0066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Блок-схема: узел 58">
            <a:extLst>
              <a:ext uri="{FF2B5EF4-FFF2-40B4-BE49-F238E27FC236}">
                <a16:creationId xmlns="" xmlns:a16="http://schemas.microsoft.com/office/drawing/2014/main" id="{E52F8C04-FC39-4986-9C68-9F070034A5E6}"/>
              </a:ext>
            </a:extLst>
          </p:cNvPr>
          <p:cNvSpPr/>
          <p:nvPr/>
        </p:nvSpPr>
        <p:spPr bwMode="auto">
          <a:xfrm>
            <a:off x="4093446" y="4674918"/>
            <a:ext cx="109511" cy="115501"/>
          </a:xfrm>
          <a:prstGeom prst="flowChartConnector">
            <a:avLst/>
          </a:prstGeom>
          <a:solidFill>
            <a:srgbClr val="C00000">
              <a:alpha val="75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81000" marR="0" indent="-38100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Pct val="120000"/>
              <a:buFontTx/>
              <a:buBlip>
                <a:blip r:embed="rId15"/>
              </a:buBlip>
              <a:tabLst/>
            </a:pPr>
            <a:endParaRPr kumimoji="0" lang="ru-RU" sz="2100" b="0" i="0" u="none" strike="noStrike" cap="none" normalizeH="0" baseline="0">
              <a:ln>
                <a:noFill/>
              </a:ln>
              <a:solidFill>
                <a:srgbClr val="0066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Блок-схема: узел 59">
            <a:extLst>
              <a:ext uri="{FF2B5EF4-FFF2-40B4-BE49-F238E27FC236}">
                <a16:creationId xmlns="" xmlns:a16="http://schemas.microsoft.com/office/drawing/2014/main" id="{8ABBC647-A64D-4D9E-B160-0023B35924D0}"/>
              </a:ext>
            </a:extLst>
          </p:cNvPr>
          <p:cNvSpPr/>
          <p:nvPr/>
        </p:nvSpPr>
        <p:spPr bwMode="auto">
          <a:xfrm>
            <a:off x="3809377" y="4624897"/>
            <a:ext cx="71686" cy="70920"/>
          </a:xfrm>
          <a:prstGeom prst="flowChartConnector">
            <a:avLst/>
          </a:prstGeom>
          <a:solidFill>
            <a:srgbClr val="C00000">
              <a:alpha val="75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81000" marR="0" indent="-38100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Pct val="120000"/>
              <a:buFontTx/>
              <a:buBlip>
                <a:blip r:embed="rId15"/>
              </a:buBlip>
              <a:tabLst/>
            </a:pPr>
            <a:endParaRPr kumimoji="0" lang="ru-RU" sz="2100" b="0" i="0" u="none" strike="noStrike" cap="none" normalizeH="0" baseline="0">
              <a:ln>
                <a:noFill/>
              </a:ln>
              <a:solidFill>
                <a:srgbClr val="0066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CAD92B92-F4C2-4892-B822-942F08E4AFAD}"/>
              </a:ext>
            </a:extLst>
          </p:cNvPr>
          <p:cNvCxnSpPr>
            <a:stCxn id="5" idx="4"/>
            <a:endCxn id="59" idx="1"/>
          </p:cNvCxnSpPr>
          <p:nvPr/>
        </p:nvCxnSpPr>
        <p:spPr bwMode="auto">
          <a:xfrm>
            <a:off x="3968803" y="4435576"/>
            <a:ext cx="140681" cy="256257"/>
          </a:xfrm>
          <a:prstGeom prst="line">
            <a:avLst/>
          </a:prstGeom>
          <a:solidFill>
            <a:srgbClr val="00FF00">
              <a:alpha val="75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Прямая соединительная линия 13">
            <a:extLst>
              <a:ext uri="{FF2B5EF4-FFF2-40B4-BE49-F238E27FC236}">
                <a16:creationId xmlns="" xmlns:a16="http://schemas.microsoft.com/office/drawing/2014/main" id="{0EB3DAD0-E047-46DB-8EF2-B035AAF052B5}"/>
              </a:ext>
            </a:extLst>
          </p:cNvPr>
          <p:cNvCxnSpPr/>
          <p:nvPr/>
        </p:nvCxnSpPr>
        <p:spPr bwMode="auto">
          <a:xfrm flipH="1">
            <a:off x="3840153" y="4439560"/>
            <a:ext cx="125505" cy="222566"/>
          </a:xfrm>
          <a:prstGeom prst="line">
            <a:avLst/>
          </a:prstGeom>
          <a:solidFill>
            <a:srgbClr val="00FF00">
              <a:alpha val="75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Прямая соединительная линия 15">
            <a:extLst>
              <a:ext uri="{FF2B5EF4-FFF2-40B4-BE49-F238E27FC236}">
                <a16:creationId xmlns="" xmlns:a16="http://schemas.microsoft.com/office/drawing/2014/main" id="{A7DDA8BC-994F-4EB0-8E8B-CFAA2958A852}"/>
              </a:ext>
            </a:extLst>
          </p:cNvPr>
          <p:cNvCxnSpPr/>
          <p:nvPr/>
        </p:nvCxnSpPr>
        <p:spPr bwMode="auto">
          <a:xfrm>
            <a:off x="3857265" y="4673893"/>
            <a:ext cx="264264" cy="77687"/>
          </a:xfrm>
          <a:prstGeom prst="line">
            <a:avLst/>
          </a:prstGeom>
          <a:solidFill>
            <a:srgbClr val="00FF00">
              <a:alpha val="75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24A21747-4E11-4F8F-8024-BF4757B3DE14}"/>
              </a:ext>
            </a:extLst>
          </p:cNvPr>
          <p:cNvSpPr/>
          <p:nvPr/>
        </p:nvSpPr>
        <p:spPr bwMode="auto">
          <a:xfrm>
            <a:off x="4824933" y="4960404"/>
            <a:ext cx="403864" cy="44978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81000" marR="0" indent="-38100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Pct val="120000"/>
              <a:buFontTx/>
              <a:buBlip>
                <a:blip r:embed="rId15"/>
              </a:buBlip>
              <a:tabLst/>
            </a:pPr>
            <a:endParaRPr kumimoji="0" lang="ru-RU" sz="2100" b="0" i="0" u="none" strike="noStrike" cap="none" normalizeH="0" baseline="0">
              <a:ln>
                <a:noFill/>
              </a:ln>
              <a:solidFill>
                <a:srgbClr val="0066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F890B746-99D3-460B-BFB0-24E04371F2FA}"/>
              </a:ext>
            </a:extLst>
          </p:cNvPr>
          <p:cNvSpPr/>
          <p:nvPr/>
        </p:nvSpPr>
        <p:spPr bwMode="auto">
          <a:xfrm>
            <a:off x="5026865" y="4960404"/>
            <a:ext cx="86100" cy="105730"/>
          </a:xfrm>
          <a:prstGeom prst="rect">
            <a:avLst/>
          </a:prstGeom>
          <a:noFill/>
          <a:ln>
            <a:solidFill>
              <a:srgbClr val="D71920"/>
            </a:solidFill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81000" marR="0" indent="-38100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Pct val="120000"/>
              <a:buFontTx/>
              <a:buBlip>
                <a:blip r:embed="rId15"/>
              </a:buBlip>
              <a:tabLst/>
            </a:pPr>
            <a:endParaRPr kumimoji="0" lang="ru-RU" sz="2100" b="0" i="0" u="none" strike="noStrike" cap="none" normalizeH="0" baseline="0">
              <a:ln>
                <a:noFill/>
              </a:ln>
              <a:solidFill>
                <a:srgbClr val="0066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Блок-схема: узел 18">
            <a:extLst>
              <a:ext uri="{FF2B5EF4-FFF2-40B4-BE49-F238E27FC236}">
                <a16:creationId xmlns="" xmlns:a16="http://schemas.microsoft.com/office/drawing/2014/main" id="{A92C3C76-D32F-4EE6-94E6-D6087929D7A5}"/>
              </a:ext>
            </a:extLst>
          </p:cNvPr>
          <p:cNvSpPr/>
          <p:nvPr/>
        </p:nvSpPr>
        <p:spPr bwMode="auto">
          <a:xfrm>
            <a:off x="4900442" y="5093886"/>
            <a:ext cx="102440" cy="105730"/>
          </a:xfrm>
          <a:prstGeom prst="flowChartConnector">
            <a:avLst/>
          </a:prstGeom>
          <a:noFill/>
          <a:ln w="9525" cap="flat" cmpd="sng" algn="ctr">
            <a:solidFill>
              <a:srgbClr val="D7192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81000" marR="0" indent="-38100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Pct val="120000"/>
              <a:buFontTx/>
              <a:buBlip>
                <a:blip r:embed="rId15"/>
              </a:buBlip>
              <a:tabLst/>
            </a:pPr>
            <a:endParaRPr kumimoji="0" lang="ru-RU" sz="2100" b="0" i="0" u="none" strike="noStrike" cap="none" normalizeH="0" baseline="0">
              <a:ln>
                <a:noFill/>
              </a:ln>
              <a:solidFill>
                <a:srgbClr val="0066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Блок-схема: узел 71">
            <a:extLst>
              <a:ext uri="{FF2B5EF4-FFF2-40B4-BE49-F238E27FC236}">
                <a16:creationId xmlns="" xmlns:a16="http://schemas.microsoft.com/office/drawing/2014/main" id="{288801EC-CF12-452B-A1ED-DDF16220884F}"/>
              </a:ext>
            </a:extLst>
          </p:cNvPr>
          <p:cNvSpPr/>
          <p:nvPr/>
        </p:nvSpPr>
        <p:spPr bwMode="auto">
          <a:xfrm>
            <a:off x="5035127" y="5093886"/>
            <a:ext cx="102440" cy="105730"/>
          </a:xfrm>
          <a:prstGeom prst="flowChartConnector">
            <a:avLst/>
          </a:prstGeom>
          <a:noFill/>
          <a:ln w="9525" cap="flat" cmpd="sng" algn="ctr">
            <a:solidFill>
              <a:srgbClr val="D7192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81000" marR="0" indent="-38100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Pct val="120000"/>
              <a:buFontTx/>
              <a:buBlip>
                <a:blip r:embed="rId15"/>
              </a:buBlip>
              <a:tabLst/>
            </a:pPr>
            <a:endParaRPr kumimoji="0" lang="ru-RU" sz="2100" b="0" i="0" u="none" strike="noStrike" cap="none" normalizeH="0" baseline="0">
              <a:ln>
                <a:noFill/>
              </a:ln>
              <a:solidFill>
                <a:srgbClr val="0066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Блок-схема: узел 72">
            <a:extLst>
              <a:ext uri="{FF2B5EF4-FFF2-40B4-BE49-F238E27FC236}">
                <a16:creationId xmlns="" xmlns:a16="http://schemas.microsoft.com/office/drawing/2014/main" id="{0F192955-46F9-4BBA-BF92-12554E1596E5}"/>
              </a:ext>
            </a:extLst>
          </p:cNvPr>
          <p:cNvSpPr/>
          <p:nvPr/>
        </p:nvSpPr>
        <p:spPr bwMode="auto">
          <a:xfrm>
            <a:off x="4902323" y="5227368"/>
            <a:ext cx="102440" cy="105730"/>
          </a:xfrm>
          <a:prstGeom prst="flowChartConnector">
            <a:avLst/>
          </a:prstGeom>
          <a:solidFill>
            <a:srgbClr val="D71920"/>
          </a:solidFill>
          <a:ln w="9525" cap="flat" cmpd="sng" algn="ctr">
            <a:solidFill>
              <a:srgbClr val="D7192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81000" marR="0" indent="-38100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Pct val="120000"/>
              <a:buFontTx/>
              <a:buBlip>
                <a:blip r:embed="rId15"/>
              </a:buBlip>
              <a:tabLst/>
            </a:pPr>
            <a:endParaRPr kumimoji="0" lang="ru-RU" sz="2100" b="0" i="0" u="none" strike="noStrike" cap="none" normalizeH="0" baseline="0">
              <a:ln>
                <a:noFill/>
              </a:ln>
              <a:solidFill>
                <a:srgbClr val="0066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Блок-схема: узел 73">
            <a:extLst>
              <a:ext uri="{FF2B5EF4-FFF2-40B4-BE49-F238E27FC236}">
                <a16:creationId xmlns="" xmlns:a16="http://schemas.microsoft.com/office/drawing/2014/main" id="{2C148265-527E-4E9E-BD59-B41CB5F9893D}"/>
              </a:ext>
            </a:extLst>
          </p:cNvPr>
          <p:cNvSpPr/>
          <p:nvPr/>
        </p:nvSpPr>
        <p:spPr bwMode="auto">
          <a:xfrm>
            <a:off x="5037008" y="5227368"/>
            <a:ext cx="102440" cy="105730"/>
          </a:xfrm>
          <a:prstGeom prst="flowChartConnector">
            <a:avLst/>
          </a:prstGeom>
          <a:noFill/>
          <a:ln w="9525" cap="flat" cmpd="sng" algn="ctr">
            <a:solidFill>
              <a:srgbClr val="D7192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81000" marR="0" indent="-38100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Pct val="120000"/>
              <a:buFontTx/>
              <a:buBlip>
                <a:blip r:embed="rId15"/>
              </a:buBlip>
              <a:tabLst/>
            </a:pPr>
            <a:endParaRPr kumimoji="0" lang="ru-RU" sz="2100" b="0" i="0" u="none" strike="noStrike" cap="none" normalizeH="0" baseline="0">
              <a:ln>
                <a:noFill/>
              </a:ln>
              <a:solidFill>
                <a:srgbClr val="0066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1">
            <a:extLst>
              <a:ext uri="{FF2B5EF4-FFF2-40B4-BE49-F238E27FC236}">
                <a16:creationId xmlns="" xmlns:a16="http://schemas.microsoft.com/office/drawing/2014/main" id="{0717C2E5-DB3A-45BA-A56F-55F51FB16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797" y="2592388"/>
            <a:ext cx="792127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 anchor="ctr">
            <a:spAutoFit/>
          </a:bodyPr>
          <a:lstStyle>
            <a:lvl1pPr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2pPr>
            <a:lvl3pPr marL="1143000" indent="-228600"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3pPr>
            <a:lvl4pPr marL="1600200" indent="-228600"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4pPr>
            <a:lvl5pPr marL="2057400" indent="-228600"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6600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3200" dirty="0">
                <a:solidFill>
                  <a:schemeClr val="tx2"/>
                </a:solidFill>
                <a:latin typeface="Arial (Основной текст)"/>
              </a:rPr>
              <a:t>Целевые пользователи</a:t>
            </a:r>
          </a:p>
        </p:txBody>
      </p:sp>
      <p:sp>
        <p:nvSpPr>
          <p:cNvPr id="6" name="Заголовок 4">
            <a:extLst>
              <a:ext uri="{FF2B5EF4-FFF2-40B4-BE49-F238E27FC236}">
                <a16:creationId xmlns="" xmlns:a16="http://schemas.microsoft.com/office/drawing/2014/main" id="{B9859121-F154-49E1-B761-B966F3153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797" y="215751"/>
            <a:ext cx="792127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6" rIns="91431" bIns="4571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Futura PT Demi" panose="020B0702020204020303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Futura PT Demi" panose="020B0702020204020303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Futura PT Demi" panose="020B0702020204020303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2"/>
                </a:solidFill>
                <a:latin typeface="Futura PT Demi" panose="020B0702020204020303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solidFill>
                  <a:srgbClr val="D71920"/>
                </a:solidFill>
              </a:rPr>
              <a:t>1С:ERP. Управление холдингом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Заголовок 1">
            <a:extLst>
              <a:ext uri="{FF2B5EF4-FFF2-40B4-BE49-F238E27FC236}">
                <a16:creationId xmlns="" xmlns:a16="http://schemas.microsoft.com/office/drawing/2014/main" id="{718A421B-CB3B-4166-9271-212D435F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789" y="2514600"/>
            <a:ext cx="6404199" cy="53975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ru-RU" altLang="ru-RU" sz="3024" dirty="0">
                <a:solidFill>
                  <a:srgbClr val="D20000"/>
                </a:solidFill>
              </a:rPr>
              <a:t>Благодарим за внимание!</a:t>
            </a:r>
          </a:p>
        </p:txBody>
      </p:sp>
      <p:sp>
        <p:nvSpPr>
          <p:cNvPr id="136195" name="Text Box 11">
            <a:extLst>
              <a:ext uri="{FF2B5EF4-FFF2-40B4-BE49-F238E27FC236}">
                <a16:creationId xmlns="" xmlns:a16="http://schemas.microsoft.com/office/drawing/2014/main" id="{70BCBFE2-1A26-4570-85D2-BDE1BC2A4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5184303"/>
            <a:ext cx="84058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  <a:defRPr/>
            </a:pPr>
            <a:r>
              <a:rPr lang="ru-RU" altLang="ru-RU" sz="1800" dirty="0"/>
              <a:t>© </a:t>
            </a:r>
            <a:r>
              <a:rPr lang="ru-RU" altLang="ru-RU" sz="1800" dirty="0" smtClean="0"/>
              <a:t>Не Фирма </a:t>
            </a:r>
            <a:r>
              <a:rPr lang="ru-RU" altLang="ru-RU" sz="1800" dirty="0"/>
              <a:t>«1С</a:t>
            </a:r>
            <a:r>
              <a:rPr lang="ru-RU" altLang="ru-RU" sz="1800" dirty="0" smtClean="0"/>
              <a:t>», 2022 г.</a:t>
            </a:r>
            <a:endParaRPr lang="ru-RU" altLang="ru-RU" sz="1800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3_Специальное оформление">
  <a:themeElements>
    <a:clrScheme name="3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>
            <a:alpha val="75000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81000" marR="0" indent="-38100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Pct val="120000"/>
          <a:buFontTx/>
          <a:buBlip>
            <a:blip xmlns:r="http://schemas.openxmlformats.org/officeDocument/2006/relationships" r:embed="rId1"/>
          </a:buBlip>
          <a:tabLst/>
          <a:defRPr kumimoji="0" lang="en-US" altLang="ru-RU" sz="2100" b="0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>
            <a:alpha val="75000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81000" marR="0" indent="-38100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Pct val="120000"/>
          <a:buFontTx/>
          <a:buBlip>
            <a:blip xmlns:r="http://schemas.openxmlformats.org/officeDocument/2006/relationships" r:embed="rId1"/>
          </a:buBlip>
          <a:tabLst/>
          <a:defRPr kumimoji="0" lang="en-US" altLang="ru-RU" sz="2100" b="0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3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Специальное оформление">
  <a:themeElements>
    <a:clrScheme name="4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>
            <a:alpha val="75000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81000" marR="0" indent="-38100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Pct val="120000"/>
          <a:buFontTx/>
          <a:buBlip>
            <a:blip xmlns:r="http://schemas.openxmlformats.org/officeDocument/2006/relationships" r:embed="rId1"/>
          </a:buBlip>
          <a:tabLst/>
          <a:defRPr kumimoji="0" lang="en-US" altLang="ru-RU" sz="2100" b="0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>
            <a:alpha val="75000"/>
          </a:srgb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81000" marR="0" indent="-38100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Pct val="120000"/>
          <a:buFontTx/>
          <a:buBlip>
            <a:blip xmlns:r="http://schemas.openxmlformats.org/officeDocument/2006/relationships" r:embed="rId1"/>
          </a:buBlip>
          <a:tabLst/>
          <a:defRPr kumimoji="0" lang="en-US" altLang="ru-RU" sz="2100" b="0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4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88016</TotalTime>
  <Words>178</Words>
  <Application>Microsoft Office PowerPoint</Application>
  <PresentationFormat>Произвольный</PresentationFormat>
  <Paragraphs>49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Arial (Основной текст)</vt:lpstr>
      <vt:lpstr>Comic Sans MS</vt:lpstr>
      <vt:lpstr>Futura PT Demi</vt:lpstr>
      <vt:lpstr>Open Sans</vt:lpstr>
      <vt:lpstr>Times New Roman</vt:lpstr>
      <vt:lpstr>3_Специальное оформление</vt:lpstr>
      <vt:lpstr>4_Специальное оформление</vt:lpstr>
      <vt:lpstr>1S:mulator</vt:lpstr>
      <vt:lpstr>Теперь в карманном издании – удовольствие, помещающееся в ладонь! </vt:lpstr>
      <vt:lpstr>Больше, чем ERP! Больше, чем CPM!</vt:lpstr>
      <vt:lpstr>Презентация PowerPoint</vt:lpstr>
      <vt:lpstr>Благодарим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Кузора Игорь Вячеславович</dc:creator>
  <cp:lastModifiedBy>Попов Руслан</cp:lastModifiedBy>
  <cp:revision>3938</cp:revision>
  <cp:lastPrinted>2015-05-12T12:08:53Z</cp:lastPrinted>
  <dcterms:created xsi:type="dcterms:W3CDTF">2004-06-25T18:36:23Z</dcterms:created>
  <dcterms:modified xsi:type="dcterms:W3CDTF">2024-02-14T05:26:02Z</dcterms:modified>
</cp:coreProperties>
</file>