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16/04/2018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119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16/04/2018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713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16/04/2018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31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16/04/2018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53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16/04/2018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21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16/04/2018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13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16/04/2018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9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16/04/2018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28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16/04/2018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1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16/04/2018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964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16/04/2018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90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6B92-FCDB-4810-8779-64E0CAC2F787}" type="datetimeFigureOut">
              <a:rPr lang="pt-PT" smtClean="0"/>
              <a:t>16/04/2018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0179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83190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.net-intro.com/" TargetMode="External"/><Relationship Id="rId4" Type="http://schemas.openxmlformats.org/officeDocument/2006/relationships/hyperlink" Target="https://docs.oracle.com/javase/7/docs/api/java/net/URL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63295-01B0-480F-B051-CB731E035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Ligação à internet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E6AA07-CD2E-41B2-8E61-7095396AC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Semana 1</a:t>
            </a:r>
          </a:p>
        </p:txBody>
      </p:sp>
    </p:spTree>
    <p:extLst>
      <p:ext uri="{BB962C8B-B14F-4D97-AF65-F5344CB8AC3E}">
        <p14:creationId xmlns:p14="http://schemas.microsoft.com/office/powerpoint/2010/main" val="11178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358B3-CFFC-443E-9D8E-17AA1F4D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TCP</a:t>
            </a:r>
          </a:p>
        </p:txBody>
      </p:sp>
      <p:pic>
        <p:nvPicPr>
          <p:cNvPr id="1026" name="Picture 2" descr="https://upload.wikimedia.org/wikipedia/commons/thumb/c/c4/IP_stack_connections.svg/490px-IP_stack_connections.svg.png">
            <a:extLst>
              <a:ext uri="{FF2B5EF4-FFF2-40B4-BE49-F238E27FC236}">
                <a16:creationId xmlns:a16="http://schemas.microsoft.com/office/drawing/2014/main" id="{22963210-B15A-461F-9F9C-355C92E5F3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10" b="3644"/>
          <a:stretch/>
        </p:blipFill>
        <p:spPr bwMode="auto">
          <a:xfrm>
            <a:off x="6951594" y="636104"/>
            <a:ext cx="4667250" cy="36708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C2570BF-07A0-4FFD-AE8D-450031721687}"/>
              </a:ext>
            </a:extLst>
          </p:cNvPr>
          <p:cNvSpPr/>
          <p:nvPr/>
        </p:nvSpPr>
        <p:spPr>
          <a:xfrm>
            <a:off x="6798365" y="4577935"/>
            <a:ext cx="53936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By</a:t>
            </a:r>
            <a:r>
              <a:rPr lang="pt-PT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en:User:Kbrose</a:t>
            </a:r>
            <a:r>
              <a:rPr lang="pt-PT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- Prior </a:t>
            </a:r>
            <a:r>
              <a:rPr lang="pt-PT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Wikipedia</a:t>
            </a:r>
            <a:r>
              <a:rPr lang="pt-PT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artwork </a:t>
            </a:r>
            <a:r>
              <a:rPr lang="pt-PT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by</a:t>
            </a:r>
            <a:r>
              <a:rPr lang="pt-PT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en:User:Cburnett</a:t>
            </a:r>
            <a:r>
              <a:rPr lang="pt-PT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CC BY-SA 3.0, </a:t>
            </a:r>
            <a:r>
              <a:rPr lang="pt-PT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/>
              </a:rPr>
              <a:t>https://commons.wikimedia.org/w/index.php?curid=1831900</a:t>
            </a:r>
            <a:endParaRPr lang="pt-PT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57EA8C-E12C-458C-B484-6E551939652D}"/>
              </a:ext>
            </a:extLst>
          </p:cNvPr>
          <p:cNvSpPr txBox="1"/>
          <p:nvPr/>
        </p:nvSpPr>
        <p:spPr>
          <a:xfrm>
            <a:off x="573156" y="1690688"/>
            <a:ext cx="63784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Vamos nos abstrair de toda a complexidade do modelo TCP/IP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Vamos concentrar-nos na parte </a:t>
            </a:r>
            <a:r>
              <a:rPr lang="pt-PT" i="1" dirty="0"/>
              <a:t>“</a:t>
            </a:r>
            <a:r>
              <a:rPr lang="pt-PT" i="1" dirty="0" err="1"/>
              <a:t>peer</a:t>
            </a:r>
            <a:r>
              <a:rPr lang="pt-PT" i="1" dirty="0"/>
              <a:t>-to-</a:t>
            </a:r>
            <a:r>
              <a:rPr lang="pt-PT" i="1" dirty="0" err="1"/>
              <a:t>peer</a:t>
            </a:r>
            <a:r>
              <a:rPr lang="pt-PT" i="1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Classe URL </a:t>
            </a:r>
          </a:p>
          <a:p>
            <a:r>
              <a:rPr lang="pt-PT" dirty="0"/>
              <a:t>(</a:t>
            </a:r>
            <a:r>
              <a:rPr lang="pt-PT" dirty="0">
                <a:hlinkClick r:id="rId4"/>
              </a:rPr>
              <a:t>https://docs.oracle.com/javase/7/docs/api/java/net/URL.html</a:t>
            </a:r>
            <a:r>
              <a:rPr lang="pt-P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Mais informação sobre como a internet funciona em: </a:t>
            </a:r>
            <a:r>
              <a:rPr lang="pt-PT" dirty="0">
                <a:hlinkClick r:id="rId5"/>
              </a:rPr>
              <a:t>http://www.net-intro.com/</a:t>
            </a:r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20EB633-0932-4B56-AE4E-9D0DC2F24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902" y="2949339"/>
            <a:ext cx="52959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3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78B2224-48E7-4F3F-8F34-CA71D22DF5D6}"/>
              </a:ext>
            </a:extLst>
          </p:cNvPr>
          <p:cNvSpPr/>
          <p:nvPr/>
        </p:nvSpPr>
        <p:spPr>
          <a:xfrm>
            <a:off x="410816" y="343118"/>
            <a:ext cx="1166191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try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PT" dirty="0">
                <a:solidFill>
                  <a:srgbClr val="626262"/>
                </a:solidFill>
                <a:latin typeface="Consolas" panose="020B0609020204030204" pitchFamily="49" charset="0"/>
              </a:rPr>
              <a:t>//A </a:t>
            </a:r>
            <a:r>
              <a:rPr lang="pt-PT" u="sng" dirty="0">
                <a:solidFill>
                  <a:srgbClr val="626262"/>
                </a:solidFill>
                <a:latin typeface="Consolas" panose="020B0609020204030204" pitchFamily="49" charset="0"/>
              </a:rPr>
              <a:t>tentar conectarmos com o </a:t>
            </a:r>
            <a:r>
              <a:rPr lang="pt-PT" u="sng" dirty="0" err="1">
                <a:solidFill>
                  <a:srgbClr val="626262"/>
                </a:solidFill>
                <a:latin typeface="Consolas" panose="020B0609020204030204" pitchFamily="49" charset="0"/>
              </a:rPr>
              <a:t>url</a:t>
            </a:r>
            <a:endParaRPr lang="pt-PT" u="sng" dirty="0">
              <a:solidFill>
                <a:srgbClr val="626262"/>
              </a:solidFill>
              <a:latin typeface="Consolas" panose="020B0609020204030204" pitchFamily="49" charset="0"/>
            </a:endParaRPr>
          </a:p>
          <a:p>
            <a:r>
              <a:rPr lang="pt-PT" b="1" dirty="0">
                <a:solidFill>
                  <a:srgbClr val="1290C3"/>
                </a:solidFill>
                <a:latin typeface="Consolas" panose="020B0609020204030204" pitchFamily="49" charset="0"/>
              </a:rPr>
              <a:t>URL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ED7F48"/>
                </a:solidFill>
                <a:latin typeface="Consolas" panose="020B0609020204030204" pitchFamily="49" charset="0"/>
              </a:rPr>
              <a:t>url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new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A7EC21"/>
                </a:solidFill>
                <a:latin typeface="Consolas" panose="020B0609020204030204" pitchFamily="49" charset="0"/>
              </a:rPr>
              <a:t>URL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dirty="0">
                <a:solidFill>
                  <a:srgbClr val="17C6A3"/>
                </a:solidFill>
                <a:latin typeface="Consolas" panose="020B0609020204030204" pitchFamily="49" charset="0"/>
              </a:rPr>
              <a:t>"http://www.columbia.edu/~fdc/sample.html"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ED7F48"/>
                </a:solidFill>
                <a:latin typeface="Consolas" panose="020B0609020204030204" pitchFamily="49" charset="0"/>
              </a:rPr>
              <a:t>textoRecebido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pt-PT" dirty="0">
              <a:latin typeface="Consolas" panose="020B0609020204030204" pitchFamily="49" charset="0"/>
            </a:endParaRPr>
          </a:p>
          <a:p>
            <a:r>
              <a:rPr lang="pt-PT" dirty="0">
                <a:solidFill>
                  <a:srgbClr val="626262"/>
                </a:solidFill>
                <a:latin typeface="Consolas" panose="020B0609020204030204" pitchFamily="49" charset="0"/>
              </a:rPr>
              <a:t>//</a:t>
            </a:r>
            <a:r>
              <a:rPr lang="pt-PT" u="sng" dirty="0">
                <a:solidFill>
                  <a:srgbClr val="626262"/>
                </a:solidFill>
                <a:latin typeface="Consolas" panose="020B0609020204030204" pitchFamily="49" charset="0"/>
              </a:rPr>
              <a:t>Aqui pedimos a página web em questão</a:t>
            </a:r>
          </a:p>
          <a:p>
            <a:r>
              <a:rPr lang="pt-PT" b="1" dirty="0" err="1">
                <a:solidFill>
                  <a:srgbClr val="3EABE6"/>
                </a:solidFill>
                <a:latin typeface="Consolas" panose="020B0609020204030204" pitchFamily="49" charset="0"/>
              </a:rPr>
              <a:t>URLConnection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u="sng" dirty="0" err="1">
                <a:solidFill>
                  <a:srgbClr val="ED7F48"/>
                </a:solidFill>
                <a:latin typeface="Consolas" panose="020B0609020204030204" pitchFamily="49" charset="0"/>
              </a:rPr>
              <a:t>conexaoAoWebsite</a:t>
            </a:r>
            <a:r>
              <a:rPr lang="pt-PT" b="1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u="sng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u="sng" dirty="0" err="1">
                <a:solidFill>
                  <a:srgbClr val="FFBF26"/>
                </a:solidFill>
                <a:latin typeface="Consolas" panose="020B0609020204030204" pitchFamily="49" charset="0"/>
              </a:rPr>
              <a:t>url</a:t>
            </a:r>
            <a:r>
              <a:rPr lang="pt-PT" b="1" u="sng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u="sng" dirty="0" err="1">
                <a:solidFill>
                  <a:srgbClr val="A7EC21"/>
                </a:solidFill>
                <a:latin typeface="Consolas" panose="020B0609020204030204" pitchFamily="49" charset="0"/>
              </a:rPr>
              <a:t>openConnection</a:t>
            </a:r>
            <a:r>
              <a:rPr lang="pt-PT" b="1" u="sng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pt-PT" b="1" u="sng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pt-PT" dirty="0">
              <a:latin typeface="Consolas" panose="020B0609020204030204" pitchFamily="49" charset="0"/>
            </a:endParaRPr>
          </a:p>
          <a:p>
            <a:r>
              <a:rPr lang="pt-PT" dirty="0">
                <a:solidFill>
                  <a:srgbClr val="626262"/>
                </a:solidFill>
                <a:latin typeface="Consolas" panose="020B0609020204030204" pitchFamily="49" charset="0"/>
              </a:rPr>
              <a:t>//</a:t>
            </a:r>
            <a:r>
              <a:rPr lang="pt-PT" dirty="0" err="1">
                <a:solidFill>
                  <a:srgbClr val="626262"/>
                </a:solidFill>
                <a:latin typeface="Consolas" panose="020B0609020204030204" pitchFamily="49" charset="0"/>
              </a:rPr>
              <a:t>Stream</a:t>
            </a:r>
            <a:r>
              <a:rPr lang="pt-PT" dirty="0">
                <a:solidFill>
                  <a:srgbClr val="626262"/>
                </a:solidFill>
                <a:latin typeface="Consolas" panose="020B0609020204030204" pitchFamily="49" charset="0"/>
              </a:rPr>
              <a:t> </a:t>
            </a:r>
            <a:r>
              <a:rPr lang="pt-PT" u="sng" dirty="0">
                <a:solidFill>
                  <a:srgbClr val="626262"/>
                </a:solidFill>
                <a:latin typeface="Consolas" panose="020B0609020204030204" pitchFamily="49" charset="0"/>
              </a:rPr>
              <a:t>onde recebemos os dados</a:t>
            </a:r>
          </a:p>
          <a:p>
            <a:r>
              <a:rPr lang="pt-PT" b="1" dirty="0" err="1">
                <a:solidFill>
                  <a:srgbClr val="3EABE6"/>
                </a:solidFill>
                <a:latin typeface="Consolas" panose="020B0609020204030204" pitchFamily="49" charset="0"/>
              </a:rPr>
              <a:t>InputStream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ED7F48"/>
                </a:solidFill>
                <a:latin typeface="Consolas" panose="020B0609020204030204" pitchFamily="49" charset="0"/>
              </a:rPr>
              <a:t>streamDeLeitura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url</a:t>
            </a:r>
            <a:r>
              <a:rPr lang="pt-PT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openStream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626262"/>
                </a:solidFill>
                <a:latin typeface="Consolas" panose="020B0609020204030204" pitchFamily="49" charset="0"/>
              </a:rPr>
              <a:t>//Buffer </a:t>
            </a:r>
            <a:r>
              <a:rPr lang="pt-PT" u="sng" dirty="0">
                <a:solidFill>
                  <a:srgbClr val="626262"/>
                </a:solidFill>
                <a:latin typeface="Consolas" panose="020B0609020204030204" pitchFamily="49" charset="0"/>
              </a:rPr>
              <a:t>onde armazenamos os dados</a:t>
            </a:r>
          </a:p>
          <a:p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BufferedReader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D7F48"/>
                </a:solidFill>
                <a:latin typeface="Consolas" panose="020B0609020204030204" pitchFamily="49" charset="0"/>
              </a:rPr>
              <a:t>buffer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D2867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BufferedReader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DD2867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InputStreamReader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streamDeLeitura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ED7F48"/>
                </a:solidFill>
                <a:latin typeface="Consolas" panose="020B0609020204030204" pitchFamily="49" charset="0"/>
              </a:rPr>
              <a:t>textoDoBuffer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DD2867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((</a:t>
            </a:r>
            <a:r>
              <a:rPr lang="en-US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textoDoBuffer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buffer</a:t>
            </a:r>
            <a:r>
              <a:rPr lang="en-US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readLine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6E6FA"/>
                </a:solidFill>
                <a:latin typeface="Consolas" panose="020B0609020204030204" pitchFamily="49" charset="0"/>
              </a:rPr>
              <a:t>!=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D2867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pt-PT" dirty="0" err="1">
                <a:solidFill>
                  <a:srgbClr val="FFBF26"/>
                </a:solidFill>
                <a:latin typeface="Consolas" panose="020B0609020204030204" pitchFamily="49" charset="0"/>
              </a:rPr>
              <a:t>textoRecebido</a:t>
            </a:r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E6E6FA"/>
                </a:solidFill>
                <a:latin typeface="Consolas" panose="020B0609020204030204" pitchFamily="49" charset="0"/>
              </a:rPr>
              <a:t>+=</a:t>
            </a:r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FFBF26"/>
                </a:solidFill>
                <a:latin typeface="Consolas" panose="020B0609020204030204" pitchFamily="49" charset="0"/>
              </a:rPr>
              <a:t>textoDoBuffer</a:t>
            </a:r>
            <a:r>
              <a:rPr lang="pt-PT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pt-PT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pt-PT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pt-PT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pt-PT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i="1" dirty="0" err="1">
                <a:solidFill>
                  <a:srgbClr val="FFBF26"/>
                </a:solidFill>
                <a:latin typeface="Consolas" panose="020B0609020204030204" pitchFamily="49" charset="0"/>
              </a:rPr>
              <a:t>textoRecebido</a:t>
            </a:r>
            <a:r>
              <a:rPr lang="pt-PT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t-PT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catch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Exception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D7F48"/>
                </a:solidFill>
                <a:latin typeface="Consolas" panose="020B0609020204030204" pitchFamily="49" charset="0"/>
              </a:rPr>
              <a:t>e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pt-PT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err</a:t>
            </a:r>
            <a:r>
              <a:rPr lang="pt-PT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pt-PT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i="1" dirty="0">
                <a:solidFill>
                  <a:srgbClr val="17C6A3"/>
                </a:solidFill>
                <a:latin typeface="Consolas" panose="020B0609020204030204" pitchFamily="49" charset="0"/>
              </a:rPr>
              <a:t>"Ocorreu uma </a:t>
            </a:r>
            <a:r>
              <a:rPr lang="pt-PT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excepção</a:t>
            </a:r>
            <a:r>
              <a:rPr lang="pt-PT" b="1" i="1" dirty="0">
                <a:solidFill>
                  <a:srgbClr val="17C6A3"/>
                </a:solidFill>
                <a:latin typeface="Consolas" panose="020B0609020204030204" pitchFamily="49" charset="0"/>
              </a:rPr>
              <a:t>!\n"</a:t>
            </a:r>
            <a:r>
              <a:rPr lang="pt-PT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pt-PT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i="1" dirty="0" err="1">
                <a:solidFill>
                  <a:srgbClr val="FFBF26"/>
                </a:solidFill>
                <a:latin typeface="Consolas" panose="020B0609020204030204" pitchFamily="49" charset="0"/>
              </a:rPr>
              <a:t>e</a:t>
            </a:r>
            <a:r>
              <a:rPr lang="pt-PT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getMessage</a:t>
            </a:r>
            <a:r>
              <a:rPr lang="pt-PT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pt-PT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658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78B2224-48E7-4F3F-8F34-CA71D22DF5D6}"/>
              </a:ext>
            </a:extLst>
          </p:cNvPr>
          <p:cNvSpPr/>
          <p:nvPr/>
        </p:nvSpPr>
        <p:spPr>
          <a:xfrm>
            <a:off x="410816" y="343118"/>
            <a:ext cx="1166191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try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PT" dirty="0">
                <a:solidFill>
                  <a:srgbClr val="626262"/>
                </a:solidFill>
                <a:latin typeface="Consolas" panose="020B0609020204030204" pitchFamily="49" charset="0"/>
              </a:rPr>
              <a:t>//A </a:t>
            </a:r>
            <a:r>
              <a:rPr lang="pt-PT" u="sng" dirty="0">
                <a:solidFill>
                  <a:srgbClr val="626262"/>
                </a:solidFill>
                <a:latin typeface="Consolas" panose="020B0609020204030204" pitchFamily="49" charset="0"/>
              </a:rPr>
              <a:t>tentar conectarmos com o </a:t>
            </a:r>
            <a:r>
              <a:rPr lang="pt-PT" u="sng" dirty="0" err="1">
                <a:solidFill>
                  <a:srgbClr val="626262"/>
                </a:solidFill>
                <a:latin typeface="Consolas" panose="020B0609020204030204" pitchFamily="49" charset="0"/>
              </a:rPr>
              <a:t>url</a:t>
            </a:r>
            <a:endParaRPr lang="pt-PT" u="sng" dirty="0">
              <a:solidFill>
                <a:srgbClr val="626262"/>
              </a:solidFill>
              <a:latin typeface="Consolas" panose="020B0609020204030204" pitchFamily="49" charset="0"/>
            </a:endParaRPr>
          </a:p>
          <a:p>
            <a:r>
              <a:rPr lang="pt-PT" b="1" dirty="0">
                <a:solidFill>
                  <a:srgbClr val="1290C3"/>
                </a:solidFill>
                <a:latin typeface="Consolas" panose="020B0609020204030204" pitchFamily="49" charset="0"/>
              </a:rPr>
              <a:t>URL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ED7F48"/>
                </a:solidFill>
                <a:latin typeface="Consolas" panose="020B0609020204030204" pitchFamily="49" charset="0"/>
              </a:rPr>
              <a:t>url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new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A7EC21"/>
                </a:solidFill>
                <a:latin typeface="Consolas" panose="020B0609020204030204" pitchFamily="49" charset="0"/>
              </a:rPr>
              <a:t>URL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dirty="0">
                <a:solidFill>
                  <a:srgbClr val="17C6A3"/>
                </a:solidFill>
                <a:latin typeface="Consolas" panose="020B0609020204030204" pitchFamily="49" charset="0"/>
              </a:rPr>
              <a:t>"http://www.columbia.edu/~fdc/sample.html"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ED7F48"/>
                </a:solidFill>
                <a:latin typeface="Consolas" panose="020B0609020204030204" pitchFamily="49" charset="0"/>
              </a:rPr>
              <a:t>textoRecebido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pt-PT" dirty="0">
              <a:latin typeface="Consolas" panose="020B0609020204030204" pitchFamily="49" charset="0"/>
            </a:endParaRPr>
          </a:p>
          <a:p>
            <a:r>
              <a:rPr lang="pt-PT" dirty="0">
                <a:solidFill>
                  <a:srgbClr val="626262"/>
                </a:solidFill>
                <a:latin typeface="Consolas" panose="020B0609020204030204" pitchFamily="49" charset="0"/>
              </a:rPr>
              <a:t>//</a:t>
            </a:r>
            <a:r>
              <a:rPr lang="pt-PT" u="sng" dirty="0">
                <a:solidFill>
                  <a:srgbClr val="626262"/>
                </a:solidFill>
                <a:latin typeface="Consolas" panose="020B0609020204030204" pitchFamily="49" charset="0"/>
              </a:rPr>
              <a:t>Aqui pedimos a página web em questão</a:t>
            </a:r>
          </a:p>
          <a:p>
            <a:r>
              <a:rPr lang="pt-PT" b="1" dirty="0" err="1">
                <a:solidFill>
                  <a:srgbClr val="3EABE6"/>
                </a:solidFill>
                <a:latin typeface="Consolas" panose="020B0609020204030204" pitchFamily="49" charset="0"/>
              </a:rPr>
              <a:t>URLConnection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u="sng" dirty="0" err="1">
                <a:solidFill>
                  <a:srgbClr val="ED7F48"/>
                </a:solidFill>
                <a:latin typeface="Consolas" panose="020B0609020204030204" pitchFamily="49" charset="0"/>
              </a:rPr>
              <a:t>conexaoAoWebsite</a:t>
            </a:r>
            <a:r>
              <a:rPr lang="pt-PT" b="1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u="sng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u="sng" dirty="0" err="1">
                <a:solidFill>
                  <a:srgbClr val="FFBF26"/>
                </a:solidFill>
                <a:latin typeface="Consolas" panose="020B0609020204030204" pitchFamily="49" charset="0"/>
              </a:rPr>
              <a:t>url</a:t>
            </a:r>
            <a:r>
              <a:rPr lang="pt-PT" b="1" u="sng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u="sng" dirty="0" err="1">
                <a:solidFill>
                  <a:srgbClr val="A7EC21"/>
                </a:solidFill>
                <a:latin typeface="Consolas" panose="020B0609020204030204" pitchFamily="49" charset="0"/>
              </a:rPr>
              <a:t>openConnection</a:t>
            </a:r>
            <a:r>
              <a:rPr lang="pt-PT" b="1" u="sng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pt-PT" b="1" u="sng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pt-PT" dirty="0">
              <a:latin typeface="Consolas" panose="020B0609020204030204" pitchFamily="49" charset="0"/>
            </a:endParaRPr>
          </a:p>
          <a:p>
            <a:r>
              <a:rPr lang="pt-PT" dirty="0">
                <a:solidFill>
                  <a:srgbClr val="626262"/>
                </a:solidFill>
                <a:latin typeface="Consolas" panose="020B0609020204030204" pitchFamily="49" charset="0"/>
              </a:rPr>
              <a:t>//</a:t>
            </a:r>
            <a:r>
              <a:rPr lang="pt-PT" dirty="0" err="1">
                <a:solidFill>
                  <a:srgbClr val="626262"/>
                </a:solidFill>
                <a:latin typeface="Consolas" panose="020B0609020204030204" pitchFamily="49" charset="0"/>
              </a:rPr>
              <a:t>Stream</a:t>
            </a:r>
            <a:r>
              <a:rPr lang="pt-PT" dirty="0">
                <a:solidFill>
                  <a:srgbClr val="626262"/>
                </a:solidFill>
                <a:latin typeface="Consolas" panose="020B0609020204030204" pitchFamily="49" charset="0"/>
              </a:rPr>
              <a:t> </a:t>
            </a:r>
            <a:r>
              <a:rPr lang="pt-PT" u="sng" dirty="0">
                <a:solidFill>
                  <a:srgbClr val="626262"/>
                </a:solidFill>
                <a:latin typeface="Consolas" panose="020B0609020204030204" pitchFamily="49" charset="0"/>
              </a:rPr>
              <a:t>onde recebemos os dados</a:t>
            </a:r>
          </a:p>
          <a:p>
            <a:r>
              <a:rPr lang="pt-PT" b="1" dirty="0" err="1">
                <a:solidFill>
                  <a:srgbClr val="3EABE6"/>
                </a:solidFill>
                <a:latin typeface="Consolas" panose="020B0609020204030204" pitchFamily="49" charset="0"/>
              </a:rPr>
              <a:t>InputStream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ED7F48"/>
                </a:solidFill>
                <a:latin typeface="Consolas" panose="020B0609020204030204" pitchFamily="49" charset="0"/>
              </a:rPr>
              <a:t>streamDeLeitura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url</a:t>
            </a:r>
            <a:r>
              <a:rPr lang="pt-PT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openStream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626262"/>
                </a:solidFill>
                <a:latin typeface="Consolas" panose="020B0609020204030204" pitchFamily="49" charset="0"/>
              </a:rPr>
              <a:t>//Buffer </a:t>
            </a:r>
            <a:r>
              <a:rPr lang="pt-PT" u="sng" dirty="0">
                <a:solidFill>
                  <a:srgbClr val="626262"/>
                </a:solidFill>
                <a:latin typeface="Consolas" panose="020B0609020204030204" pitchFamily="49" charset="0"/>
              </a:rPr>
              <a:t>onde armazenamos os dados</a:t>
            </a:r>
          </a:p>
          <a:p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BufferedReader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D7F48"/>
                </a:solidFill>
                <a:latin typeface="Consolas" panose="020B0609020204030204" pitchFamily="49" charset="0"/>
              </a:rPr>
              <a:t>buffer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D2867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BufferedReader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DD2867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InputStreamReader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streamDeLeitura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ED7F48"/>
                </a:solidFill>
                <a:latin typeface="Consolas" panose="020B0609020204030204" pitchFamily="49" charset="0"/>
              </a:rPr>
              <a:t>textoDoBuffer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DD2867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((</a:t>
            </a:r>
            <a:r>
              <a:rPr lang="en-US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textoDoBuffer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buffer</a:t>
            </a:r>
            <a:r>
              <a:rPr lang="en-US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readLine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6E6FA"/>
                </a:solidFill>
                <a:latin typeface="Consolas" panose="020B0609020204030204" pitchFamily="49" charset="0"/>
              </a:rPr>
              <a:t>!=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D2867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pt-PT" dirty="0" err="1">
                <a:solidFill>
                  <a:srgbClr val="FFBF26"/>
                </a:solidFill>
                <a:latin typeface="Consolas" panose="020B0609020204030204" pitchFamily="49" charset="0"/>
              </a:rPr>
              <a:t>textoRecebido</a:t>
            </a:r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E6E6FA"/>
                </a:solidFill>
                <a:latin typeface="Consolas" panose="020B0609020204030204" pitchFamily="49" charset="0"/>
              </a:rPr>
              <a:t>+=</a:t>
            </a:r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FFBF26"/>
                </a:solidFill>
                <a:latin typeface="Consolas" panose="020B0609020204030204" pitchFamily="49" charset="0"/>
              </a:rPr>
              <a:t>textoDoBuffer</a:t>
            </a:r>
            <a:r>
              <a:rPr lang="pt-PT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pt-PT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pt-PT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pt-PT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pt-PT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i="1" dirty="0" err="1">
                <a:solidFill>
                  <a:srgbClr val="FFBF26"/>
                </a:solidFill>
                <a:latin typeface="Consolas" panose="020B0609020204030204" pitchFamily="49" charset="0"/>
              </a:rPr>
              <a:t>textoRecebido</a:t>
            </a:r>
            <a:r>
              <a:rPr lang="pt-PT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t-PT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catch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Exception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D7F48"/>
                </a:solidFill>
                <a:latin typeface="Consolas" panose="020B0609020204030204" pitchFamily="49" charset="0"/>
              </a:rPr>
              <a:t>e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pt-PT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err</a:t>
            </a:r>
            <a:r>
              <a:rPr lang="pt-PT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pt-PT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i="1" dirty="0">
                <a:solidFill>
                  <a:srgbClr val="17C6A3"/>
                </a:solidFill>
                <a:latin typeface="Consolas" panose="020B0609020204030204" pitchFamily="49" charset="0"/>
              </a:rPr>
              <a:t>"Ocorreu uma </a:t>
            </a:r>
            <a:r>
              <a:rPr lang="pt-PT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excepção</a:t>
            </a:r>
            <a:r>
              <a:rPr lang="pt-PT" b="1" i="1" dirty="0">
                <a:solidFill>
                  <a:srgbClr val="17C6A3"/>
                </a:solidFill>
                <a:latin typeface="Consolas" panose="020B0609020204030204" pitchFamily="49" charset="0"/>
              </a:rPr>
              <a:t>!\n"</a:t>
            </a:r>
            <a:r>
              <a:rPr lang="pt-PT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pt-PT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i="1" dirty="0" err="1">
                <a:solidFill>
                  <a:srgbClr val="FFBF26"/>
                </a:solidFill>
                <a:latin typeface="Consolas" panose="020B0609020204030204" pitchFamily="49" charset="0"/>
              </a:rPr>
              <a:t>e</a:t>
            </a:r>
            <a:r>
              <a:rPr lang="pt-PT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getMessage</a:t>
            </a:r>
            <a:r>
              <a:rPr lang="pt-PT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pt-PT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786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E8C97-4C99-4B04-AA4D-8FD1EA82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0BF457D-EBEA-41A3-8500-0A4B84901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4975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</TotalTime>
  <Words>381</Words>
  <Application>Microsoft Office PowerPoint</Application>
  <PresentationFormat>Ecrã Panorâmico</PresentationFormat>
  <Paragraphs>64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Ligação à internet</vt:lpstr>
      <vt:lpstr>TCP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Rossana Naki</dc:creator>
  <cp:lastModifiedBy>Rossana Naki</cp:lastModifiedBy>
  <cp:revision>11</cp:revision>
  <dcterms:created xsi:type="dcterms:W3CDTF">2018-04-15T17:11:16Z</dcterms:created>
  <dcterms:modified xsi:type="dcterms:W3CDTF">2018-04-16T17:33:39Z</dcterms:modified>
</cp:coreProperties>
</file>