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68" r:id="rId4"/>
    <p:sldId id="272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119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713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31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53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21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13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9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328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915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964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90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0179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xp/sax/parsing.html" TargetMode="External"/><Relationship Id="rId2" Type="http://schemas.openxmlformats.org/officeDocument/2006/relationships/hyperlink" Target="https://docs.oracle.com/javase/1.5.0/docs/api/javax/xml/parsers/DocumentBuild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google.com/archive/p/json-simple/" TargetMode="External"/><Relationship Id="rId4" Type="http://schemas.openxmlformats.org/officeDocument/2006/relationships/hyperlink" Target="https://github.com/stleary/JSON-jav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ddmotto/public-ap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63295-01B0-480F-B051-CB731E035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JSON, XML e </a:t>
            </a:r>
            <a:r>
              <a:rPr lang="pt-PT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APIs</a:t>
            </a:r>
            <a:endParaRPr lang="pt-PT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E6AA07-CD2E-41B2-8E61-7095396AC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latin typeface="Consolas" panose="020B0609020204030204" pitchFamily="49" charset="0"/>
              </a:rPr>
              <a:t>Semana 2</a:t>
            </a:r>
          </a:p>
        </p:txBody>
      </p:sp>
    </p:spTree>
    <p:extLst>
      <p:ext uri="{BB962C8B-B14F-4D97-AF65-F5344CB8AC3E}">
        <p14:creationId xmlns:p14="http://schemas.microsoft.com/office/powerpoint/2010/main" val="111787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 que é? Para que serve?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445"/>
            <a:ext cx="10515600" cy="1116357"/>
          </a:xfrm>
        </p:spPr>
        <p:txBody>
          <a:bodyPr>
            <a:normAutofit/>
          </a:bodyPr>
          <a:lstStyle/>
          <a:p>
            <a:r>
              <a:rPr lang="pt-PT" sz="1800" dirty="0">
                <a:latin typeface="Consolas" panose="020B0609020204030204" pitchFamily="49" charset="0"/>
              </a:rPr>
              <a:t>XML: </a:t>
            </a:r>
            <a:r>
              <a:rPr lang="pt-PT" sz="1800" dirty="0" err="1">
                <a:latin typeface="Consolas" panose="020B0609020204030204" pitchFamily="49" charset="0"/>
              </a:rPr>
              <a:t>Extensible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Markup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Language</a:t>
            </a:r>
            <a:endParaRPr lang="pt-PT" sz="1800" dirty="0">
              <a:latin typeface="Consolas" panose="020B0609020204030204" pitchFamily="49" charset="0"/>
            </a:endParaRPr>
          </a:p>
          <a:p>
            <a:r>
              <a:rPr lang="pt-PT" sz="1800" dirty="0">
                <a:latin typeface="Consolas" panose="020B0609020204030204" pitchFamily="49" charset="0"/>
              </a:rPr>
              <a:t>JSON: JavaScript </a:t>
            </a:r>
            <a:r>
              <a:rPr lang="pt-PT" sz="1800" dirty="0" err="1">
                <a:latin typeface="Consolas" panose="020B0609020204030204" pitchFamily="49" charset="0"/>
              </a:rPr>
              <a:t>Object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Notation</a:t>
            </a:r>
            <a:endParaRPr lang="pt-PT" sz="1800" dirty="0">
              <a:latin typeface="Consolas" panose="020B0609020204030204" pitchFamily="49" charset="0"/>
            </a:endParaRPr>
          </a:p>
          <a:p>
            <a:r>
              <a:rPr lang="pt-PT" sz="1800" dirty="0">
                <a:latin typeface="Consolas" panose="020B0609020204030204" pitchFamily="49" charset="0"/>
              </a:rPr>
              <a:t>São formas de estruturar dados e enviá-los entre aplicações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D7D67601-839F-4F74-AF53-252A0D023BBC}"/>
              </a:ext>
            </a:extLst>
          </p:cNvPr>
          <p:cNvSpPr txBox="1">
            <a:spLocks/>
          </p:cNvSpPr>
          <p:nvPr/>
        </p:nvSpPr>
        <p:spPr>
          <a:xfrm>
            <a:off x="400877" y="2960274"/>
            <a:ext cx="4966253" cy="23532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800" dirty="0">
                <a:latin typeface="Consolas" panose="020B0609020204030204" pitchFamily="49" charset="0"/>
              </a:rPr>
              <a:t>XML:</a:t>
            </a: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&lt;?</a:t>
            </a:r>
            <a:r>
              <a:rPr lang="pt-PT" sz="1800" dirty="0" err="1">
                <a:latin typeface="Consolas" panose="020B0609020204030204" pitchFamily="49" charset="0"/>
              </a:rPr>
              <a:t>xml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version</a:t>
            </a:r>
            <a:r>
              <a:rPr lang="pt-PT" sz="1800" dirty="0">
                <a:latin typeface="Consolas" panose="020B0609020204030204" pitchFamily="49" charset="0"/>
              </a:rPr>
              <a:t>="1.0" </a:t>
            </a:r>
            <a:r>
              <a:rPr lang="pt-PT" sz="1800" dirty="0" err="1">
                <a:latin typeface="Consolas" panose="020B0609020204030204" pitchFamily="49" charset="0"/>
              </a:rPr>
              <a:t>encoding</a:t>
            </a:r>
            <a:r>
              <a:rPr lang="pt-PT" sz="1800" dirty="0">
                <a:latin typeface="Consolas" panose="020B0609020204030204" pitchFamily="49" charset="0"/>
              </a:rPr>
              <a:t>="utf-8"?&gt;</a:t>
            </a: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&lt;</a:t>
            </a:r>
            <a:r>
              <a:rPr lang="pt-PT" sz="1800" dirty="0" err="1">
                <a:latin typeface="Consolas" panose="020B0609020204030204" pitchFamily="49" charset="0"/>
              </a:rPr>
              <a:t>listaDeCompras</a:t>
            </a:r>
            <a:r>
              <a:rPr lang="pt-PT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   &lt;item quantidade=“5”&gt;Maçã&lt;/item&gt;</a:t>
            </a: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   &lt;item quantidade=“2”&gt;Ovo&lt;/item&gt;</a:t>
            </a: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&lt;/</a:t>
            </a:r>
            <a:r>
              <a:rPr lang="pt-PT" sz="1800" dirty="0" err="1">
                <a:latin typeface="Consolas" panose="020B0609020204030204" pitchFamily="49" charset="0"/>
              </a:rPr>
              <a:t>listaDeCompras</a:t>
            </a:r>
            <a:r>
              <a:rPr lang="pt-PT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PT" sz="1800" dirty="0">
              <a:latin typeface="Consolas" panose="020B0609020204030204" pitchFamily="49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8E45C47-E7FC-417E-A199-DB0BFCBBD997}"/>
              </a:ext>
            </a:extLst>
          </p:cNvPr>
          <p:cNvSpPr/>
          <p:nvPr/>
        </p:nvSpPr>
        <p:spPr>
          <a:xfrm>
            <a:off x="5695123" y="2870008"/>
            <a:ext cx="6096000" cy="31393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pt-PT" dirty="0">
                <a:latin typeface="Consolas" panose="020B0609020204030204" pitchFamily="49" charset="0"/>
              </a:rPr>
              <a:t>JSON:</a:t>
            </a:r>
          </a:p>
          <a:p>
            <a:r>
              <a:rPr lang="pt-PT" dirty="0">
                <a:latin typeface="Consolas" panose="020B0609020204030204" pitchFamily="49" charset="0"/>
              </a:rPr>
              <a:t>“</a:t>
            </a:r>
            <a:r>
              <a:rPr lang="pt-PT" dirty="0" err="1">
                <a:latin typeface="Consolas" panose="020B0609020204030204" pitchFamily="49" charset="0"/>
              </a:rPr>
              <a:t>listaDeCompras</a:t>
            </a:r>
            <a:r>
              <a:rPr lang="pt-PT" dirty="0">
                <a:latin typeface="Consolas" panose="020B0609020204030204" pitchFamily="49" charset="0"/>
              </a:rPr>
              <a:t>” : {</a:t>
            </a:r>
          </a:p>
          <a:p>
            <a:r>
              <a:rPr lang="pt-PT" dirty="0">
                <a:latin typeface="Consolas" panose="020B0609020204030204" pitchFamily="49" charset="0"/>
              </a:rPr>
              <a:t>   “item”: {</a:t>
            </a:r>
          </a:p>
          <a:p>
            <a:r>
              <a:rPr lang="pt-PT" dirty="0">
                <a:latin typeface="Consolas" panose="020B0609020204030204" pitchFamily="49" charset="0"/>
              </a:rPr>
              <a:t>      “quantidade” : 5,</a:t>
            </a:r>
          </a:p>
          <a:p>
            <a:r>
              <a:rPr lang="pt-PT" dirty="0">
                <a:latin typeface="Consolas" panose="020B0609020204030204" pitchFamily="49" charset="0"/>
              </a:rPr>
              <a:t>      “descrição” : “Maçã”</a:t>
            </a:r>
          </a:p>
          <a:p>
            <a:r>
              <a:rPr lang="pt-PT" dirty="0">
                <a:latin typeface="Consolas" panose="020B0609020204030204" pitchFamily="49" charset="0"/>
              </a:rPr>
              <a:t>   },</a:t>
            </a:r>
          </a:p>
          <a:p>
            <a:r>
              <a:rPr lang="pt-PT" dirty="0">
                <a:latin typeface="Consolas" panose="020B0609020204030204" pitchFamily="49" charset="0"/>
              </a:rPr>
              <a:t>   “item”: {</a:t>
            </a:r>
          </a:p>
          <a:p>
            <a:r>
              <a:rPr lang="pt-PT" dirty="0">
                <a:latin typeface="Consolas" panose="020B0609020204030204" pitchFamily="49" charset="0"/>
              </a:rPr>
              <a:t>      “quantidade” : 2,</a:t>
            </a:r>
          </a:p>
          <a:p>
            <a:r>
              <a:rPr lang="pt-PT" dirty="0">
                <a:latin typeface="Consolas" panose="020B0609020204030204" pitchFamily="49" charset="0"/>
              </a:rPr>
              <a:t>      “descrição” : “Ovo”</a:t>
            </a:r>
          </a:p>
          <a:p>
            <a:r>
              <a:rPr lang="pt-PT" dirty="0">
                <a:latin typeface="Consolas" panose="020B0609020204030204" pitchFamily="49" charset="0"/>
              </a:rPr>
              <a:t>   }</a:t>
            </a:r>
          </a:p>
          <a:p>
            <a:r>
              <a:rPr lang="pt-PT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621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Como utilizar XML e JSON em Java?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PT" sz="1800" dirty="0">
                <a:latin typeface="Consolas" panose="020B0609020204030204" pitchFamily="49" charset="0"/>
              </a:rPr>
              <a:t>XML:</a:t>
            </a:r>
          </a:p>
          <a:p>
            <a:pPr marL="0" indent="0">
              <a:buNone/>
            </a:pPr>
            <a:r>
              <a:rPr lang="pt-PT" sz="1800" dirty="0" err="1">
                <a:latin typeface="Consolas" panose="020B0609020204030204" pitchFamily="49" charset="0"/>
                <a:hlinkClick r:id="rId2"/>
              </a:rPr>
              <a:t>DocumentBuilder</a:t>
            </a: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800" dirty="0" err="1">
                <a:latin typeface="Consolas" panose="020B0609020204030204" pitchFamily="49" charset="0"/>
                <a:hlinkClick r:id="rId3"/>
              </a:rPr>
              <a:t>JavaSAXParser</a:t>
            </a: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Etc..</a:t>
            </a:r>
          </a:p>
          <a:p>
            <a:pPr marL="0" indent="0">
              <a:buNone/>
            </a:pP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JSON:</a:t>
            </a:r>
          </a:p>
          <a:p>
            <a:pPr marL="0" indent="0">
              <a:buNone/>
            </a:pPr>
            <a:r>
              <a:rPr lang="pt-PT" sz="1800" dirty="0" err="1">
                <a:latin typeface="Consolas" panose="020B0609020204030204" pitchFamily="49" charset="0"/>
                <a:hlinkClick r:id="rId4"/>
              </a:rPr>
              <a:t>JSONObject</a:t>
            </a: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800" dirty="0" err="1">
                <a:latin typeface="Consolas" panose="020B0609020204030204" pitchFamily="49" charset="0"/>
                <a:hlinkClick r:id="rId5"/>
              </a:rPr>
              <a:t>JSONSimple</a:t>
            </a: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273277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 que é uma API?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pt-PT" sz="1800" dirty="0">
                <a:latin typeface="Consolas" panose="020B0609020204030204" pitchFamily="49" charset="0"/>
              </a:rPr>
              <a:t>Web API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Uma Web API é uma interface que consiste em um ou mais </a:t>
            </a:r>
            <a:r>
              <a:rPr lang="pt-PT" sz="1800" dirty="0" err="1">
                <a:latin typeface="Consolas" panose="020B0609020204030204" pitchFamily="49" charset="0"/>
              </a:rPr>
              <a:t>endpoints</a:t>
            </a:r>
            <a:r>
              <a:rPr lang="pt-PT" sz="1800" dirty="0">
                <a:latin typeface="Consolas" panose="020B0609020204030204" pitchFamily="49" charset="0"/>
              </a:rPr>
              <a:t> públicos que funcionam através de um sistema pedido-resposta </a:t>
            </a:r>
            <a:r>
              <a:rPr lang="pt-PT" sz="1800" dirty="0" err="1">
                <a:latin typeface="Consolas" panose="020B0609020204030204" pitchFamily="49" charset="0"/>
              </a:rPr>
              <a:t>predefenido</a:t>
            </a:r>
            <a:r>
              <a:rPr lang="pt-PT" sz="1800" dirty="0">
                <a:latin typeface="Consolas" panose="020B0609020204030204" pitchFamily="49" charset="0"/>
              </a:rPr>
              <a:t>, sendo que a resposta é </a:t>
            </a:r>
            <a:r>
              <a:rPr lang="pt-PT" sz="1800">
                <a:latin typeface="Consolas" panose="020B0609020204030204" pitchFamily="49" charset="0"/>
              </a:rPr>
              <a:t>normalmente em </a:t>
            </a:r>
            <a:r>
              <a:rPr lang="pt-PT" sz="1800" dirty="0">
                <a:latin typeface="Consolas" panose="020B0609020204030204" pitchFamily="49" charset="0"/>
              </a:rPr>
              <a:t>JSON ou XML.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Lista de algumas </a:t>
            </a:r>
            <a:r>
              <a:rPr lang="pt-PT" sz="1800" dirty="0" err="1">
                <a:latin typeface="Consolas" panose="020B0609020204030204" pitchFamily="49" charset="0"/>
              </a:rPr>
              <a:t>APIs</a:t>
            </a:r>
            <a:r>
              <a:rPr lang="pt-PT" sz="1800" dirty="0">
                <a:latin typeface="Consolas" panose="020B0609020204030204" pitchFamily="49" charset="0"/>
              </a:rPr>
              <a:t> públicas: </a:t>
            </a:r>
            <a:r>
              <a:rPr lang="pt-PT" sz="1800" dirty="0">
                <a:latin typeface="Consolas" panose="020B0609020204030204" pitchFamily="49" charset="0"/>
                <a:hlinkClick r:id="rId2"/>
              </a:rPr>
              <a:t>https://github.com/toddmotto/public-apis</a:t>
            </a:r>
            <a:endParaRPr lang="pt-PT" sz="1800" dirty="0">
              <a:latin typeface="Consolas" panose="020B0609020204030204" pitchFamily="49" charset="0"/>
            </a:endParaRPr>
          </a:p>
          <a:p>
            <a:endParaRPr lang="pt-PT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1936"/>
          </a:xfrm>
        </p:spPr>
        <p:txBody>
          <a:bodyPr/>
          <a:lstStyle/>
          <a:p>
            <a:pPr algn="ctr"/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Exercícios!</a:t>
            </a:r>
          </a:p>
        </p:txBody>
      </p:sp>
    </p:spTree>
    <p:extLst>
      <p:ext uri="{BB962C8B-B14F-4D97-AF65-F5344CB8AC3E}">
        <p14:creationId xmlns:p14="http://schemas.microsoft.com/office/powerpoint/2010/main" val="243857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3703</TotalTime>
  <Words>205</Words>
  <Application>Microsoft Office PowerPoint</Application>
  <PresentationFormat>Ecrã Panorâmico</PresentationFormat>
  <Paragraphs>40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JSON, XML e APIs</vt:lpstr>
      <vt:lpstr>O que é? Para que serve?</vt:lpstr>
      <vt:lpstr>Como utilizar XML e JSON em Java?</vt:lpstr>
      <vt:lpstr>O que é uma API?</vt:lpstr>
      <vt:lpstr>Exercícios!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Rossana Naki</dc:creator>
  <cp:lastModifiedBy>Rossana Naki</cp:lastModifiedBy>
  <cp:revision>59</cp:revision>
  <dcterms:created xsi:type="dcterms:W3CDTF">2018-04-15T17:11:16Z</dcterms:created>
  <dcterms:modified xsi:type="dcterms:W3CDTF">2018-05-20T18:44:43Z</dcterms:modified>
</cp:coreProperties>
</file>