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4" r:id="rId3"/>
    <p:sldId id="265" r:id="rId4"/>
    <p:sldId id="266" r:id="rId5"/>
    <p:sldId id="26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03/05/2018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6119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03/05/2018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7134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03/05/2018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7311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03/05/2018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6531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03/05/2018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62172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03/05/2018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9136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03/05/2018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9375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03/05/2018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03287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03/05/2018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915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03/05/2018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964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03/05/2018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79033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56B92-FCDB-4810-8779-64E0CAC2F787}" type="datetimeFigureOut">
              <a:rPr lang="pt-PT" smtClean="0"/>
              <a:t>03/05/2018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40179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egex101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763295-01B0-480F-B051-CB731E035B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Regular </a:t>
            </a:r>
            <a:r>
              <a:rPr lang="pt-PT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Expressions</a:t>
            </a:r>
            <a:endParaRPr lang="pt-PT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E6AA07-CD2E-41B2-8E61-7095396AC7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>
                <a:latin typeface="Consolas" panose="020B0609020204030204" pitchFamily="49" charset="0"/>
              </a:rPr>
              <a:t>Semana 2</a:t>
            </a:r>
          </a:p>
        </p:txBody>
      </p:sp>
    </p:spTree>
    <p:extLst>
      <p:ext uri="{BB962C8B-B14F-4D97-AF65-F5344CB8AC3E}">
        <p14:creationId xmlns:p14="http://schemas.microsoft.com/office/powerpoint/2010/main" val="1117870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84EA3-29C4-41B7-8242-BC0D7B82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Último Exercício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0EA3F8F-AF5E-470B-8328-E90864648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1800" dirty="0">
                <a:latin typeface="Consolas" panose="020B0609020204030204" pitchFamily="49" charset="0"/>
              </a:rPr>
              <a:t>Código confuso</a:t>
            </a:r>
          </a:p>
          <a:p>
            <a:r>
              <a:rPr lang="pt-PT" sz="1800" dirty="0">
                <a:latin typeface="Consolas" panose="020B0609020204030204" pitchFamily="49" charset="0"/>
              </a:rPr>
              <a:t>Pouco elegante</a:t>
            </a:r>
          </a:p>
          <a:p>
            <a:r>
              <a:rPr lang="pt-PT" sz="1800" dirty="0">
                <a:latin typeface="Consolas" panose="020B0609020204030204" pitchFamily="49" charset="0"/>
              </a:rPr>
              <a:t>Feio </a:t>
            </a:r>
            <a:r>
              <a:rPr lang="pt-PT" sz="1800" dirty="0">
                <a:latin typeface="Consolas" panose="020B0609020204030204" pitchFamily="49" charset="0"/>
                <a:sym typeface="Wingdings" panose="05000000000000000000" pitchFamily="2" charset="2"/>
              </a:rPr>
              <a:t></a:t>
            </a:r>
          </a:p>
          <a:p>
            <a:endParaRPr lang="pt-PT" sz="1800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endParaRPr lang="pt-PT" sz="1800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pt-PT" sz="1800" dirty="0">
                <a:latin typeface="Consolas" panose="020B0609020204030204" pitchFamily="49" charset="0"/>
                <a:sym typeface="Wingdings" panose="05000000000000000000" pitchFamily="2" charset="2"/>
              </a:rPr>
              <a:t>Alternativa?</a:t>
            </a:r>
          </a:p>
          <a:p>
            <a:pPr marL="0" indent="0">
              <a:buNone/>
            </a:pPr>
            <a:r>
              <a:rPr lang="pt-PT" sz="1800" dirty="0">
                <a:latin typeface="Consolas" panose="020B0609020204030204" pitchFamily="49" charset="0"/>
                <a:sym typeface="Wingdings" panose="05000000000000000000" pitchFamily="2" charset="2"/>
              </a:rPr>
              <a:t>EXPRESSÕES REGULARES!</a:t>
            </a:r>
            <a:endParaRPr lang="pt-PT" sz="1800" dirty="0">
              <a:latin typeface="Consolas" panose="020B0609020204030204" pitchFamily="49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3F4A51A-3CBF-4995-ABA1-2881533F3801}"/>
              </a:ext>
            </a:extLst>
          </p:cNvPr>
          <p:cNvSpPr/>
          <p:nvPr/>
        </p:nvSpPr>
        <p:spPr>
          <a:xfrm>
            <a:off x="4187687" y="1690688"/>
            <a:ext cx="80043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b="1" dirty="0" err="1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pt-PT" b="1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 err="1">
                <a:solidFill>
                  <a:srgbClr val="ED7F48"/>
                </a:solidFill>
                <a:latin typeface="Consolas" panose="020B0609020204030204" pitchFamily="49" charset="0"/>
              </a:rPr>
              <a:t>partesDotextoRecebido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 err="1">
                <a:solidFill>
                  <a:srgbClr val="FFBF26"/>
                </a:solidFill>
                <a:latin typeface="Consolas" panose="020B0609020204030204" pitchFamily="49" charset="0"/>
              </a:rPr>
              <a:t>textoRecebido</a:t>
            </a:r>
            <a:r>
              <a:rPr lang="pt-PT" b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pt-PT" b="1" dirty="0" err="1">
                <a:solidFill>
                  <a:srgbClr val="A7EC21"/>
                </a:solidFill>
                <a:latin typeface="Consolas" panose="020B0609020204030204" pitchFamily="49" charset="0"/>
              </a:rPr>
              <a:t>split</a:t>
            </a:r>
            <a:r>
              <a:rPr lang="pt-PT" b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pt-PT" b="1" dirty="0">
                <a:solidFill>
                  <a:srgbClr val="17C6A3"/>
                </a:solidFill>
                <a:latin typeface="Consolas" panose="020B0609020204030204" pitchFamily="49" charset="0"/>
              </a:rPr>
              <a:t>"&lt;</a:t>
            </a:r>
            <a:r>
              <a:rPr lang="pt-PT" b="1" dirty="0" err="1">
                <a:solidFill>
                  <a:srgbClr val="17C6A3"/>
                </a:solidFill>
                <a:latin typeface="Consolas" panose="020B0609020204030204" pitchFamily="49" charset="0"/>
              </a:rPr>
              <a:t>img</a:t>
            </a:r>
            <a:r>
              <a:rPr lang="pt-PT" b="1" dirty="0">
                <a:solidFill>
                  <a:srgbClr val="17C6A3"/>
                </a:solidFill>
                <a:latin typeface="Consolas" panose="020B0609020204030204" pitchFamily="49" charset="0"/>
              </a:rPr>
              <a:t> </a:t>
            </a:r>
            <a:r>
              <a:rPr lang="pt-PT" b="1" dirty="0" err="1">
                <a:solidFill>
                  <a:srgbClr val="17C6A3"/>
                </a:solidFill>
                <a:latin typeface="Consolas" panose="020B0609020204030204" pitchFamily="49" charset="0"/>
              </a:rPr>
              <a:t>src</a:t>
            </a:r>
            <a:r>
              <a:rPr lang="pt-PT" b="1" dirty="0">
                <a:solidFill>
                  <a:srgbClr val="17C6A3"/>
                </a:solidFill>
                <a:latin typeface="Consolas" panose="020B0609020204030204" pitchFamily="49" charset="0"/>
              </a:rPr>
              <a:t>=\""</a:t>
            </a:r>
            <a:r>
              <a:rPr lang="pt-PT" b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pt-PT" b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PT" b="1" dirty="0">
                <a:solidFill>
                  <a:srgbClr val="DD2867"/>
                </a:solidFill>
                <a:latin typeface="Consolas" panose="020B0609020204030204" pitchFamily="49" charset="0"/>
              </a:rPr>
              <a:t>for</a:t>
            </a:r>
            <a:r>
              <a:rPr lang="pt-PT" b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pt-PT" b="1" dirty="0" err="1">
                <a:solidFill>
                  <a:srgbClr val="DD2867"/>
                </a:solidFill>
                <a:latin typeface="Consolas" panose="020B0609020204030204" pitchFamily="49" charset="0"/>
              </a:rPr>
              <a:t>int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>
                <a:solidFill>
                  <a:srgbClr val="ED7F48"/>
                </a:solidFill>
                <a:latin typeface="Consolas" panose="020B0609020204030204" pitchFamily="49" charset="0"/>
              </a:rPr>
              <a:t>i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pt-PT" b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>
                <a:solidFill>
                  <a:srgbClr val="FFBF26"/>
                </a:solidFill>
                <a:latin typeface="Consolas" panose="020B0609020204030204" pitchFamily="49" charset="0"/>
              </a:rPr>
              <a:t>i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 err="1">
                <a:solidFill>
                  <a:srgbClr val="FFBF26"/>
                </a:solidFill>
                <a:latin typeface="Consolas" panose="020B0609020204030204" pitchFamily="49" charset="0"/>
              </a:rPr>
              <a:t>partesDotextoRecebido</a:t>
            </a:r>
            <a:r>
              <a:rPr lang="pt-PT" b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pt-PT" b="1" dirty="0" err="1">
                <a:solidFill>
                  <a:srgbClr val="66E1F8"/>
                </a:solidFill>
                <a:latin typeface="Consolas" panose="020B0609020204030204" pitchFamily="49" charset="0"/>
              </a:rPr>
              <a:t>length</a:t>
            </a:r>
            <a:r>
              <a:rPr lang="pt-PT" b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>
                <a:solidFill>
                  <a:srgbClr val="FFBF26"/>
                </a:solidFill>
                <a:latin typeface="Consolas" panose="020B0609020204030204" pitchFamily="49" charset="0"/>
              </a:rPr>
              <a:t>i</a:t>
            </a:r>
            <a:r>
              <a:rPr lang="pt-PT" b="1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pt-PT" b="1" dirty="0">
                <a:solidFill>
                  <a:srgbClr val="F9FAF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pt-PT" b="1" dirty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pt-PT" b="1" dirty="0" err="1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>
                <a:solidFill>
                  <a:srgbClr val="ED7F48"/>
                </a:solidFill>
                <a:latin typeface="Consolas" panose="020B0609020204030204" pitchFamily="49" charset="0"/>
              </a:rPr>
              <a:t>link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 err="1">
                <a:solidFill>
                  <a:srgbClr val="FFBF26"/>
                </a:solidFill>
                <a:latin typeface="Consolas" panose="020B0609020204030204" pitchFamily="49" charset="0"/>
              </a:rPr>
              <a:t>partesDotextoRecebido</a:t>
            </a:r>
            <a:r>
              <a:rPr lang="pt-PT" b="1" dirty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pt-PT" b="1" dirty="0">
                <a:solidFill>
                  <a:srgbClr val="FFBF26"/>
                </a:solidFill>
                <a:latin typeface="Consolas" panose="020B0609020204030204" pitchFamily="49" charset="0"/>
              </a:rPr>
              <a:t>i</a:t>
            </a:r>
            <a:r>
              <a:rPr lang="pt-PT" b="1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pt-PT" b="1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pt-PT" b="1" dirty="0" err="1">
                <a:solidFill>
                  <a:srgbClr val="A7EC21"/>
                </a:solidFill>
                <a:latin typeface="Consolas" panose="020B0609020204030204" pitchFamily="49" charset="0"/>
              </a:rPr>
              <a:t>split</a:t>
            </a:r>
            <a:r>
              <a:rPr lang="pt-PT" b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pt-PT" b="1" dirty="0">
                <a:solidFill>
                  <a:srgbClr val="17C6A3"/>
                </a:solidFill>
                <a:latin typeface="Consolas" panose="020B0609020204030204" pitchFamily="49" charset="0"/>
              </a:rPr>
              <a:t>"\""</a:t>
            </a:r>
            <a:r>
              <a:rPr lang="pt-PT" b="1" dirty="0">
                <a:solidFill>
                  <a:srgbClr val="F9FAF4"/>
                </a:solidFill>
                <a:latin typeface="Consolas" panose="020B0609020204030204" pitchFamily="49" charset="0"/>
              </a:rPr>
              <a:t>)[</a:t>
            </a:r>
            <a:r>
              <a:rPr lang="pt-PT" b="1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pt-PT" b="1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pt-PT" b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PT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pt-PT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>
                <a:solidFill>
                  <a:srgbClr val="626262"/>
                </a:solidFill>
                <a:latin typeface="Consolas" panose="020B0609020204030204" pitchFamily="49" charset="0"/>
              </a:rPr>
              <a:t>//for</a:t>
            </a:r>
            <a:endParaRPr lang="pt-PT" dirty="0">
              <a:solidFill>
                <a:srgbClr val="62626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51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84EA3-29C4-41B7-8242-BC0D7B82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Expressões regulares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0EA3F8F-AF5E-470B-8328-E90864648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1800" dirty="0">
                <a:latin typeface="Consolas" panose="020B0609020204030204" pitchFamily="49" charset="0"/>
              </a:rPr>
              <a:t>Stephen Cole </a:t>
            </a:r>
            <a:r>
              <a:rPr lang="pt-PT" sz="1800" dirty="0" err="1">
                <a:latin typeface="Consolas" panose="020B0609020204030204" pitchFamily="49" charset="0"/>
              </a:rPr>
              <a:t>Kleene</a:t>
            </a:r>
            <a:endParaRPr lang="pt-PT" sz="1800" dirty="0">
              <a:latin typeface="Consolas" panose="020B0609020204030204" pitchFamily="49" charset="0"/>
            </a:endParaRPr>
          </a:p>
          <a:p>
            <a:r>
              <a:rPr lang="pt-PT" sz="1800" dirty="0">
                <a:latin typeface="Consolas" panose="020B0609020204030204" pitchFamily="49" charset="0"/>
              </a:rPr>
              <a:t>Álgebra de conjuntos regulares</a:t>
            </a:r>
          </a:p>
          <a:p>
            <a:r>
              <a:rPr lang="pt-PT" sz="1800" dirty="0">
                <a:latin typeface="Consolas" panose="020B0609020204030204" pitchFamily="49" charset="0"/>
              </a:rPr>
              <a:t>Procura e substituição de texto</a:t>
            </a:r>
          </a:p>
          <a:p>
            <a:r>
              <a:rPr lang="pt-PT" sz="1800" dirty="0">
                <a:latin typeface="Consolas" panose="020B0609020204030204" pitchFamily="49" charset="0"/>
              </a:rPr>
              <a:t>Validação de formatos de texto</a:t>
            </a:r>
          </a:p>
          <a:p>
            <a:r>
              <a:rPr lang="pt-PT" sz="1800" dirty="0">
                <a:latin typeface="Consolas" panose="020B0609020204030204" pitchFamily="49" charset="0"/>
              </a:rPr>
              <a:t>Realce de sintaxe</a:t>
            </a:r>
          </a:p>
          <a:p>
            <a:r>
              <a:rPr lang="pt-PT" sz="1800" dirty="0">
                <a:latin typeface="Consolas" panose="020B0609020204030204" pitchFamily="49" charset="0"/>
              </a:rPr>
              <a:t>Filtragem de informação.</a:t>
            </a:r>
          </a:p>
        </p:txBody>
      </p:sp>
      <p:pic>
        <p:nvPicPr>
          <p:cNvPr id="1030" name="Picture 6" descr="Resultado de imagem para regex">
            <a:extLst>
              <a:ext uri="{FF2B5EF4-FFF2-40B4-BE49-F238E27FC236}">
                <a16:creationId xmlns:a16="http://schemas.microsoft.com/office/drawing/2014/main" id="{DA557E51-4607-45A2-930D-9CB86939A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268" y="4578902"/>
            <a:ext cx="9086850" cy="11039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682762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84EA3-29C4-41B7-8242-BC0D7B82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Expressões regulares: teoria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0EA3F8F-AF5E-470B-8328-E90864648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sz="1800" dirty="0">
                <a:latin typeface="Consolas" panose="020B0609020204030204" pitchFamily="49" charset="0"/>
              </a:rPr>
              <a:t>^ </a:t>
            </a:r>
            <a:r>
              <a:rPr lang="en-US" sz="1800" dirty="0" err="1">
                <a:latin typeface="Consolas" panose="020B0609020204030204" pitchFamily="49" charset="0"/>
              </a:rPr>
              <a:t>Início</a:t>
            </a:r>
            <a:r>
              <a:rPr lang="en-US" sz="1800" dirty="0">
                <a:latin typeface="Consolas" panose="020B0609020204030204" pitchFamily="49" charset="0"/>
              </a:rPr>
              <a:t> da </a:t>
            </a:r>
            <a:r>
              <a:rPr lang="en-US" sz="1800" dirty="0" err="1">
                <a:latin typeface="Consolas" panose="020B0609020204030204" pitchFamily="49" charset="0"/>
              </a:rPr>
              <a:t>linha</a:t>
            </a:r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</a:rPr>
              <a:t>$ </a:t>
            </a:r>
            <a:r>
              <a:rPr lang="en-US" sz="1800" dirty="0" err="1">
                <a:latin typeface="Consolas" panose="020B0609020204030204" pitchFamily="49" charset="0"/>
              </a:rPr>
              <a:t>Fim</a:t>
            </a:r>
            <a:r>
              <a:rPr lang="en-US" sz="1800" dirty="0">
                <a:latin typeface="Consolas" panose="020B0609020204030204" pitchFamily="49" charset="0"/>
              </a:rPr>
              <a:t> da </a:t>
            </a:r>
            <a:r>
              <a:rPr lang="en-US" sz="1800" dirty="0" err="1">
                <a:latin typeface="Consolas" panose="020B0609020204030204" pitchFamily="49" charset="0"/>
              </a:rPr>
              <a:t>linha</a:t>
            </a:r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</a:rPr>
              <a:t>. </a:t>
            </a:r>
            <a:r>
              <a:rPr lang="en-US" sz="1800" dirty="0" err="1">
                <a:latin typeface="Consolas" panose="020B0609020204030204" pitchFamily="49" charset="0"/>
              </a:rPr>
              <a:t>Qualquer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caracter</a:t>
            </a:r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</a:rPr>
              <a:t>\s </a:t>
            </a:r>
            <a:r>
              <a:rPr lang="en-US" sz="1800" dirty="0" err="1">
                <a:latin typeface="Consolas" panose="020B0609020204030204" pitchFamily="49" charset="0"/>
              </a:rPr>
              <a:t>Espaços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em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branco</a:t>
            </a:r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</a:rPr>
              <a:t>\S </a:t>
            </a:r>
            <a:r>
              <a:rPr lang="en-US" sz="1800" dirty="0" err="1">
                <a:latin typeface="Consolas" panose="020B0609020204030204" pitchFamily="49" charset="0"/>
              </a:rPr>
              <a:t>Tudo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menos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espaços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em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branco</a:t>
            </a:r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</a:rPr>
              <a:t>* Zero </a:t>
            </a:r>
            <a:r>
              <a:rPr lang="en-US" sz="1800" dirty="0" err="1">
                <a:latin typeface="Consolas" panose="020B0609020204030204" pitchFamily="49" charset="0"/>
              </a:rPr>
              <a:t>ou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mais</a:t>
            </a:r>
            <a:r>
              <a:rPr lang="en-US" sz="1800" dirty="0">
                <a:latin typeface="Consolas" panose="020B0609020204030204" pitchFamily="49" charset="0"/>
              </a:rPr>
              <a:t> (greedy)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*? Zero </a:t>
            </a:r>
            <a:r>
              <a:rPr lang="en-US" sz="1800" dirty="0" err="1">
                <a:latin typeface="Consolas" panose="020B0609020204030204" pitchFamily="49" charset="0"/>
              </a:rPr>
              <a:t>ou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mais</a:t>
            </a:r>
            <a:r>
              <a:rPr lang="en-US" sz="1800" dirty="0">
                <a:latin typeface="Consolas" panose="020B0609020204030204" pitchFamily="49" charset="0"/>
              </a:rPr>
              <a:t> (non-greedy)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+ Uma </a:t>
            </a:r>
            <a:r>
              <a:rPr lang="en-US" sz="1800" dirty="0" err="1">
                <a:latin typeface="Consolas" panose="020B0609020204030204" pitchFamily="49" charset="0"/>
              </a:rPr>
              <a:t>ou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mais</a:t>
            </a:r>
            <a:r>
              <a:rPr lang="en-US" sz="1800" dirty="0">
                <a:latin typeface="Consolas" panose="020B0609020204030204" pitchFamily="49" charset="0"/>
              </a:rPr>
              <a:t> (greedy)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+? Zero </a:t>
            </a:r>
            <a:r>
              <a:rPr lang="en-US" sz="1800" dirty="0" err="1">
                <a:latin typeface="Consolas" panose="020B0609020204030204" pitchFamily="49" charset="0"/>
              </a:rPr>
              <a:t>ou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mais</a:t>
            </a:r>
            <a:r>
              <a:rPr lang="en-US" sz="1800" dirty="0">
                <a:latin typeface="Consolas" panose="020B0609020204030204" pitchFamily="49" charset="0"/>
              </a:rPr>
              <a:t> (non-greedy)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[</a:t>
            </a:r>
            <a:r>
              <a:rPr lang="en-US" sz="1800" dirty="0" err="1">
                <a:latin typeface="Consolas" panose="020B0609020204030204" pitchFamily="49" charset="0"/>
              </a:rPr>
              <a:t>aeiou</a:t>
            </a:r>
            <a:r>
              <a:rPr lang="en-US" sz="1800" dirty="0">
                <a:latin typeface="Consolas" panose="020B0609020204030204" pitchFamily="49" charset="0"/>
              </a:rPr>
              <a:t>] Um </a:t>
            </a:r>
            <a:r>
              <a:rPr lang="en-US" sz="1800" dirty="0" err="1">
                <a:latin typeface="Consolas" panose="020B0609020204030204" pitchFamily="49" charset="0"/>
              </a:rPr>
              <a:t>caracter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dentro</a:t>
            </a:r>
            <a:r>
              <a:rPr lang="en-US" sz="1800" dirty="0">
                <a:latin typeface="Consolas" panose="020B0609020204030204" pitchFamily="49" charset="0"/>
              </a:rPr>
              <a:t> dos </a:t>
            </a:r>
            <a:r>
              <a:rPr lang="en-US" sz="1800" dirty="0" err="1">
                <a:latin typeface="Consolas" panose="020B0609020204030204" pitchFamily="49" charset="0"/>
              </a:rPr>
              <a:t>parêntesis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retos</a:t>
            </a:r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</a:rPr>
              <a:t>[^XYZ] Um character que </a:t>
            </a:r>
            <a:r>
              <a:rPr lang="en-US" sz="1800" dirty="0" err="1">
                <a:latin typeface="Consolas" panose="020B0609020204030204" pitchFamily="49" charset="0"/>
              </a:rPr>
              <a:t>não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esteja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dentro</a:t>
            </a:r>
            <a:r>
              <a:rPr lang="en-US" sz="1800" dirty="0">
                <a:latin typeface="Consolas" panose="020B0609020204030204" pitchFamily="49" charset="0"/>
              </a:rPr>
              <a:t> dos </a:t>
            </a:r>
            <a:r>
              <a:rPr lang="en-US" sz="1800" dirty="0" err="1">
                <a:latin typeface="Consolas" panose="020B0609020204030204" pitchFamily="49" charset="0"/>
              </a:rPr>
              <a:t>parentesis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retos</a:t>
            </a:r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</a:rPr>
              <a:t>[a-z0-9] Conjunto de </a:t>
            </a:r>
            <a:r>
              <a:rPr lang="en-US" sz="1800" dirty="0" err="1">
                <a:latin typeface="Consolas" panose="020B0609020204030204" pitchFamily="49" charset="0"/>
              </a:rPr>
              <a:t>caracteres</a:t>
            </a:r>
            <a:r>
              <a:rPr lang="en-US" sz="1800" dirty="0">
                <a:latin typeface="Consolas" panose="020B0609020204030204" pitchFamily="49" charset="0"/>
              </a:rPr>
              <a:t> de x a x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( </a:t>
            </a:r>
            <a:r>
              <a:rPr lang="en-US" sz="1800" dirty="0" err="1">
                <a:latin typeface="Consolas" panose="020B0609020204030204" pitchFamily="49" charset="0"/>
              </a:rPr>
              <a:t>Onde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começar</a:t>
            </a:r>
            <a:r>
              <a:rPr lang="en-US" sz="1800" dirty="0">
                <a:latin typeface="Consolas" panose="020B0609020204030204" pitchFamily="49" charset="0"/>
              </a:rPr>
              <a:t> a </a:t>
            </a:r>
            <a:r>
              <a:rPr lang="en-US" sz="1800" dirty="0" err="1">
                <a:latin typeface="Consolas" panose="020B0609020204030204" pitchFamily="49" charset="0"/>
              </a:rPr>
              <a:t>extração</a:t>
            </a:r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</a:rPr>
              <a:t>) </a:t>
            </a:r>
            <a:r>
              <a:rPr lang="en-US" sz="1800" dirty="0" err="1">
                <a:latin typeface="Consolas" panose="020B0609020204030204" pitchFamily="49" charset="0"/>
              </a:rPr>
              <a:t>Onde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parar</a:t>
            </a:r>
            <a:r>
              <a:rPr lang="en-US" sz="1800" dirty="0">
                <a:latin typeface="Consolas" panose="020B0609020204030204" pitchFamily="49" charset="0"/>
              </a:rPr>
              <a:t> a </a:t>
            </a:r>
            <a:r>
              <a:rPr lang="en-US" sz="1800" dirty="0" err="1">
                <a:latin typeface="Consolas" panose="020B0609020204030204" pitchFamily="49" charset="0"/>
              </a:rPr>
              <a:t>extração</a:t>
            </a:r>
            <a:endParaRPr lang="pt-PT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344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84EA3-29C4-41B7-8242-BC0D7B82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Expressões regulares: prática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0EA3F8F-AF5E-470B-8328-E90864648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1800" dirty="0">
                <a:latin typeface="Consolas" panose="020B0609020204030204" pitchFamily="49" charset="0"/>
              </a:rPr>
              <a:t>Online </a:t>
            </a:r>
            <a:r>
              <a:rPr lang="pt-PT" sz="1800" dirty="0" err="1">
                <a:latin typeface="Consolas" panose="020B0609020204030204" pitchFamily="49" charset="0"/>
              </a:rPr>
              <a:t>Regex</a:t>
            </a:r>
            <a:r>
              <a:rPr lang="pt-PT" sz="1800" dirty="0">
                <a:latin typeface="Consolas" panose="020B0609020204030204" pitchFamily="49" charset="0"/>
              </a:rPr>
              <a:t> </a:t>
            </a:r>
            <a:r>
              <a:rPr lang="pt-PT" sz="1800" dirty="0" err="1">
                <a:latin typeface="Consolas" panose="020B0609020204030204" pitchFamily="49" charset="0"/>
              </a:rPr>
              <a:t>tester</a:t>
            </a:r>
            <a:r>
              <a:rPr lang="pt-PT" sz="1800" dirty="0">
                <a:latin typeface="Consolas" panose="020B0609020204030204" pitchFamily="49" charset="0"/>
              </a:rPr>
              <a:t>: </a:t>
            </a:r>
            <a:r>
              <a:rPr lang="pt-PT" sz="1800" dirty="0">
                <a:latin typeface="Consolas" panose="020B0609020204030204" pitchFamily="49" charset="0"/>
                <a:hlinkClick r:id="rId2"/>
              </a:rPr>
              <a:t>https://regex101.com/</a:t>
            </a:r>
            <a:endParaRPr lang="pt-PT" sz="1800" dirty="0">
              <a:latin typeface="Consolas" panose="020B0609020204030204" pitchFamily="49" charset="0"/>
            </a:endParaRPr>
          </a:p>
          <a:p>
            <a:endParaRPr lang="pt-PT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216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2626</TotalTime>
  <Words>179</Words>
  <Application>Microsoft Office PowerPoint</Application>
  <PresentationFormat>Ecrã Panorâmico</PresentationFormat>
  <Paragraphs>38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Wingdings</vt:lpstr>
      <vt:lpstr>Office Theme</vt:lpstr>
      <vt:lpstr>Regular Expressions</vt:lpstr>
      <vt:lpstr>Último Exercício</vt:lpstr>
      <vt:lpstr>Expressões regulares</vt:lpstr>
      <vt:lpstr>Expressões regulares: teoria</vt:lpstr>
      <vt:lpstr>Expressões regulares: prática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Rossana Naki</dc:creator>
  <cp:lastModifiedBy>Rossana Naki</cp:lastModifiedBy>
  <cp:revision>39</cp:revision>
  <dcterms:created xsi:type="dcterms:W3CDTF">2018-04-15T17:11:16Z</dcterms:created>
  <dcterms:modified xsi:type="dcterms:W3CDTF">2018-05-03T14:01:34Z</dcterms:modified>
</cp:coreProperties>
</file>