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Fork_join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Paralelismo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4419599" cy="4948430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 da </a:t>
            </a:r>
            <a:r>
              <a:rPr lang="pt-PT" sz="1800" dirty="0" err="1">
                <a:latin typeface="Consolas" panose="020B0609020204030204" pitchFamily="49" charset="0"/>
              </a:rPr>
              <a:t>Sun</a:t>
            </a:r>
            <a:r>
              <a:rPr lang="pt-PT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Parallelism: A condition that arises when at least two threads are executing simultaneously.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Vamos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utilizar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ForkJoinPool</a:t>
            </a:r>
            <a:r>
              <a:rPr lang="en-US" sz="1800" dirty="0">
                <a:latin typeface="Consolas" panose="020B0609020204030204" pitchFamily="49" charset="0"/>
              </a:rPr>
              <a:t> e </a:t>
            </a:r>
            <a:r>
              <a:rPr lang="en-US" sz="1800" dirty="0" err="1">
                <a:latin typeface="Consolas" panose="020B0609020204030204" pitchFamily="49" charset="0"/>
              </a:rPr>
              <a:t>RecursiveAction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Ver também </a:t>
            </a:r>
            <a:r>
              <a:rPr lang="pt-PT" sz="1800" dirty="0" err="1">
                <a:latin typeface="Consolas" panose="020B0609020204030204" pitchFamily="49" charset="0"/>
              </a:rPr>
              <a:t>concurrência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9E040F-FA7B-4D1E-B488-014F6D7ACA1F}"/>
              </a:ext>
            </a:extLst>
          </p:cNvPr>
          <p:cNvSpPr/>
          <p:nvPr/>
        </p:nvSpPr>
        <p:spPr>
          <a:xfrm>
            <a:off x="6096000" y="50652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Wikipedia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A1</a:t>
            </a:r>
          </a:p>
          <a:p>
            <a:r>
              <a:rPr lang="pt-PT" dirty="0"/>
              <a:t>[GFDL (http://www.gnu.org/copyleft/fdl.html) </a:t>
            </a:r>
            <a:r>
              <a:rPr lang="pt-PT" dirty="0" err="1"/>
              <a:t>or</a:t>
            </a:r>
            <a:r>
              <a:rPr lang="pt-PT" dirty="0"/>
              <a:t> CC BY 3.0 (https://creativecommons.org/licenses/by/3.0)], via Wikimedia </a:t>
            </a:r>
            <a:r>
              <a:rPr lang="pt-PT" dirty="0" err="1"/>
              <a:t>Commons</a:t>
            </a:r>
            <a:endParaRPr lang="pt-PT" dirty="0"/>
          </a:p>
          <a:p>
            <a:r>
              <a:rPr lang="pt-PT" dirty="0">
                <a:hlinkClick r:id="rId2"/>
              </a:rPr>
              <a:t>https://commons.wikimedia.org/wiki/File:Fork_join.svg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360F35-4B46-48D3-A33A-14ED3F1F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1980027"/>
            <a:ext cx="6755389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Porquê?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236"/>
          </a:xfrm>
        </p:spPr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Imaginem que queremos calcular a média de um </a:t>
            </a:r>
            <a:r>
              <a:rPr lang="pt-PT" sz="1800">
                <a:latin typeface="Consolas" panose="020B0609020204030204" pitchFamily="49" charset="0"/>
              </a:rPr>
              <a:t>array, </a:t>
            </a:r>
            <a:r>
              <a:rPr lang="pt-PT" sz="1800" dirty="0">
                <a:latin typeface="Consolas" panose="020B0609020204030204" pitchFamily="49" charset="0"/>
              </a:rPr>
              <a:t>podemos fazer: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20A904-8049-47C9-8AAD-14EE4CA3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95903"/>
              </p:ext>
            </p:extLst>
          </p:nvPr>
        </p:nvGraphicFramePr>
        <p:xfrm>
          <a:off x="1422400" y="237991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54492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18050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46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80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6259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3021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7272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453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0946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4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04867"/>
                  </a:ext>
                </a:extLst>
              </a:tr>
            </a:tbl>
          </a:graphicData>
        </a:graphic>
      </p:graphicFrame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08212CCA-6EE5-41BF-87CF-F5D75492674A}"/>
              </a:ext>
            </a:extLst>
          </p:cNvPr>
          <p:cNvCxnSpPr>
            <a:cxnSpLocks/>
          </p:cNvCxnSpPr>
          <p:nvPr/>
        </p:nvCxnSpPr>
        <p:spPr>
          <a:xfrm>
            <a:off x="9700591" y="2686878"/>
            <a:ext cx="556592" cy="7421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A4F86BDC-8CDE-4C66-AF25-39AB1CAB3409}"/>
              </a:ext>
            </a:extLst>
          </p:cNvPr>
          <p:cNvSpPr/>
          <p:nvPr/>
        </p:nvSpPr>
        <p:spPr>
          <a:xfrm rot="16200000">
            <a:off x="3249102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haveta à esquerda 25">
            <a:extLst>
              <a:ext uri="{FF2B5EF4-FFF2-40B4-BE49-F238E27FC236}">
                <a16:creationId xmlns:a16="http://schemas.microsoft.com/office/drawing/2014/main" id="{FD39C6F2-D7C2-4957-9632-A53B6A153CEB}"/>
              </a:ext>
            </a:extLst>
          </p:cNvPr>
          <p:cNvSpPr/>
          <p:nvPr/>
        </p:nvSpPr>
        <p:spPr>
          <a:xfrm rot="16200000">
            <a:off x="7388199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F01288-06D8-406D-8D74-B2EBB0D9F68C}"/>
              </a:ext>
            </a:extLst>
          </p:cNvPr>
          <p:cNvSpPr txBox="1"/>
          <p:nvPr/>
        </p:nvSpPr>
        <p:spPr>
          <a:xfrm>
            <a:off x="3081130" y="3556359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arr1</a:t>
            </a:r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6DC72C-CBC3-45F8-9DBA-79F6BA6B8F91}"/>
              </a:ext>
            </a:extLst>
          </p:cNvPr>
          <p:cNvSpPr txBox="1"/>
          <p:nvPr/>
        </p:nvSpPr>
        <p:spPr>
          <a:xfrm>
            <a:off x="7220227" y="3534364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arr2</a:t>
            </a:r>
            <a:endParaRPr lang="pt-P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DB6659-3B0C-4546-94F6-4F6E6C9C6FA6}"/>
              </a:ext>
            </a:extLst>
          </p:cNvPr>
          <p:cNvSpPr/>
          <p:nvPr/>
        </p:nvSpPr>
        <p:spPr>
          <a:xfrm>
            <a:off x="10257183" y="3388052"/>
            <a:ext cx="1258958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Media </a:t>
            </a:r>
            <a:r>
              <a:rPr lang="pt-PT" dirty="0"/>
              <a:t>(</a:t>
            </a:r>
            <a:r>
              <a:rPr lang="pt-PT" dirty="0" err="1"/>
              <a:t>arr</a:t>
            </a:r>
            <a:r>
              <a:rPr lang="pt-PT" dirty="0"/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39E969-E772-4322-8696-57E5E389664F}"/>
              </a:ext>
            </a:extLst>
          </p:cNvPr>
          <p:cNvSpPr/>
          <p:nvPr/>
        </p:nvSpPr>
        <p:spPr>
          <a:xfrm>
            <a:off x="3415748" y="4554237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Media </a:t>
            </a:r>
            <a:r>
              <a:rPr lang="pt-PT" dirty="0"/>
              <a:t>(arr1)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3415749" y="3925690"/>
            <a:ext cx="215347" cy="655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220B1D5-94A0-4D29-B9DB-42D889F5B03B}"/>
              </a:ext>
            </a:extLst>
          </p:cNvPr>
          <p:cNvCxnSpPr>
            <a:cxnSpLocks/>
          </p:cNvCxnSpPr>
          <p:nvPr/>
        </p:nvCxnSpPr>
        <p:spPr>
          <a:xfrm flipH="1">
            <a:off x="7220227" y="3925690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83F14B85-C783-4D97-BDAC-297806D45D89}"/>
              </a:ext>
            </a:extLst>
          </p:cNvPr>
          <p:cNvCxnSpPr>
            <a:cxnSpLocks/>
          </p:cNvCxnSpPr>
          <p:nvPr/>
        </p:nvCxnSpPr>
        <p:spPr>
          <a:xfrm>
            <a:off x="4452181" y="5656018"/>
            <a:ext cx="409712" cy="5410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8B41B668-C447-48F2-B843-62B523F7F731}"/>
              </a:ext>
            </a:extLst>
          </p:cNvPr>
          <p:cNvCxnSpPr>
            <a:cxnSpLocks/>
          </p:cNvCxnSpPr>
          <p:nvPr/>
        </p:nvCxnSpPr>
        <p:spPr>
          <a:xfrm flipH="1">
            <a:off x="6005993" y="5629513"/>
            <a:ext cx="438428" cy="5658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556030-B349-4EFE-9102-A8A0E8CE06A0}"/>
              </a:ext>
            </a:extLst>
          </p:cNvPr>
          <p:cNvSpPr/>
          <p:nvPr/>
        </p:nvSpPr>
        <p:spPr>
          <a:xfrm>
            <a:off x="310482" y="238297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arr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endParaRPr lang="pt-P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F99CCA-14AF-4052-9197-2E03F6B410AC}"/>
              </a:ext>
            </a:extLst>
          </p:cNvPr>
          <p:cNvSpPr/>
          <p:nvPr/>
        </p:nvSpPr>
        <p:spPr>
          <a:xfrm>
            <a:off x="6168336" y="4540983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Media </a:t>
            </a:r>
            <a:r>
              <a:rPr lang="pt-PT" dirty="0"/>
              <a:t>(arr2)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A8B6A7D-4114-4AE3-B283-98F00AD83133}"/>
              </a:ext>
            </a:extLst>
          </p:cNvPr>
          <p:cNvSpPr/>
          <p:nvPr/>
        </p:nvSpPr>
        <p:spPr>
          <a:xfrm>
            <a:off x="5014155" y="620864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F8EF9D52-3F98-42BE-99C4-0A67CC933264}"/>
              </a:ext>
            </a:extLst>
          </p:cNvPr>
          <p:cNvCxnSpPr>
            <a:cxnSpLocks/>
          </p:cNvCxnSpPr>
          <p:nvPr/>
        </p:nvCxnSpPr>
        <p:spPr>
          <a:xfrm flipH="1">
            <a:off x="4698726" y="4067056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08D1E756-13FE-4AD6-B47D-99F16E67DF7B}"/>
              </a:ext>
            </a:extLst>
          </p:cNvPr>
          <p:cNvCxnSpPr>
            <a:cxnSpLocks/>
          </p:cNvCxnSpPr>
          <p:nvPr/>
        </p:nvCxnSpPr>
        <p:spPr>
          <a:xfrm>
            <a:off x="5791407" y="4067056"/>
            <a:ext cx="425381" cy="5533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9A83AE41-2687-4348-A50C-28A8CA1B9AC2}"/>
              </a:ext>
            </a:extLst>
          </p:cNvPr>
          <p:cNvSpPr/>
          <p:nvPr/>
        </p:nvSpPr>
        <p:spPr>
          <a:xfrm>
            <a:off x="4708591" y="3343761"/>
            <a:ext cx="1640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 acontecer ao </a:t>
            </a:r>
          </a:p>
          <a:p>
            <a:r>
              <a:rPr lang="pt-PT" dirty="0"/>
              <a:t>mesmo tempo!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45" grpId="0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Exemplo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245513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81AA0D4-E58F-496A-8C83-97EF05CC9498}"/>
              </a:ext>
            </a:extLst>
          </p:cNvPr>
          <p:cNvSpPr/>
          <p:nvPr/>
        </p:nvSpPr>
        <p:spPr>
          <a:xfrm>
            <a:off x="51104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arr1 = [1,2,3…]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0C89EC-126A-47B2-860F-286D993CA2F3}"/>
              </a:ext>
            </a:extLst>
          </p:cNvPr>
          <p:cNvSpPr/>
          <p:nvPr/>
        </p:nvSpPr>
        <p:spPr>
          <a:xfrm>
            <a:off x="345142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arr2 = [4,4,6…]</a:t>
            </a:r>
            <a:endParaRPr lang="pt-PT" dirty="0"/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D6EAA75-C38B-4051-A4B3-FB22060F5139}"/>
              </a:ext>
            </a:extLst>
          </p:cNvPr>
          <p:cNvCxnSpPr>
            <a:cxnSpLocks/>
          </p:cNvCxnSpPr>
          <p:nvPr/>
        </p:nvCxnSpPr>
        <p:spPr>
          <a:xfrm>
            <a:off x="5401371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27143EA0-BC17-4B7B-B5E4-7B5B400FBD39}"/>
              </a:ext>
            </a:extLst>
          </p:cNvPr>
          <p:cNvCxnSpPr>
            <a:cxnSpLocks/>
          </p:cNvCxnSpPr>
          <p:nvPr/>
        </p:nvCxnSpPr>
        <p:spPr>
          <a:xfrm>
            <a:off x="839857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18108CF-0F79-484C-8F72-776B8CBFD6E4}"/>
              </a:ext>
            </a:extLst>
          </p:cNvPr>
          <p:cNvSpPr/>
          <p:nvPr/>
        </p:nvSpPr>
        <p:spPr>
          <a:xfrm>
            <a:off x="645448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Media (arr1)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24F44F-9D07-486B-8FAC-EB0B4EDCDDA6}"/>
              </a:ext>
            </a:extLst>
          </p:cNvPr>
          <p:cNvSpPr/>
          <p:nvPr/>
        </p:nvSpPr>
        <p:spPr>
          <a:xfrm>
            <a:off x="939486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34A08050-BAAB-490E-B09B-F08C4C755EE3}"/>
              </a:ext>
            </a:extLst>
          </p:cNvPr>
          <p:cNvCxnSpPr>
            <a:cxnSpLocks/>
          </p:cNvCxnSpPr>
          <p:nvPr/>
        </p:nvCxnSpPr>
        <p:spPr>
          <a:xfrm>
            <a:off x="5202361" y="3630304"/>
            <a:ext cx="1058985" cy="11054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01B4546-2846-4F68-9744-4113F8C35CFF}"/>
              </a:ext>
            </a:extLst>
          </p:cNvPr>
          <p:cNvSpPr/>
          <p:nvPr/>
        </p:nvSpPr>
        <p:spPr>
          <a:xfrm>
            <a:off x="6470701" y="4196614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Media (arr2)</a:t>
            </a:r>
            <a:endParaRPr lang="pt-PT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74353F32-018C-4726-9C18-7A97B2452CB8}"/>
              </a:ext>
            </a:extLst>
          </p:cNvPr>
          <p:cNvCxnSpPr>
            <a:cxnSpLocks/>
          </p:cNvCxnSpPr>
          <p:nvPr/>
        </p:nvCxnSpPr>
        <p:spPr>
          <a:xfrm flipV="1">
            <a:off x="8430997" y="3725839"/>
            <a:ext cx="1095140" cy="1274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666698-433E-4FA7-ACED-07F28743E9B1}"/>
              </a:ext>
            </a:extLst>
          </p:cNvPr>
          <p:cNvSpPr txBox="1"/>
          <p:nvPr/>
        </p:nvSpPr>
        <p:spPr>
          <a:xfrm rot="2717234">
            <a:off x="4981417" y="4064772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FORK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42A25DC-1A27-46C6-9831-CF417AEE8A64}"/>
              </a:ext>
            </a:extLst>
          </p:cNvPr>
          <p:cNvSpPr txBox="1"/>
          <p:nvPr/>
        </p:nvSpPr>
        <p:spPr>
          <a:xfrm rot="18444991">
            <a:off x="8813983" y="4387345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9333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>
                <a:solidFill>
                  <a:schemeClr val="accent4">
                    <a:lumMod val="60000"/>
                    <a:lumOff val="40000"/>
                  </a:schemeClr>
                </a:solidFill>
              </a:rPr>
              <a:t>Exemplo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4884</TotalTime>
  <Words>173</Words>
  <Application>Microsoft Office PowerPoint</Application>
  <PresentationFormat>Ecrã Panorâmico</PresentationFormat>
  <Paragraphs>43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Paralelismo</vt:lpstr>
      <vt:lpstr>Definições</vt:lpstr>
      <vt:lpstr>Porquê?</vt:lpstr>
      <vt:lpstr>Exemplo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75</cp:revision>
  <dcterms:created xsi:type="dcterms:W3CDTF">2018-04-15T17:11:16Z</dcterms:created>
  <dcterms:modified xsi:type="dcterms:W3CDTF">2018-05-23T12:00:42Z</dcterms:modified>
</cp:coreProperties>
</file>