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6" r:id="rId4"/>
    <p:sldId id="263" r:id="rId5"/>
    <p:sldId id="258" r:id="rId6"/>
    <p:sldId id="260" r:id="rId7"/>
    <p:sldId id="264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82" autoAdjust="0"/>
    <p:restoredTop sz="94660"/>
  </p:normalViewPr>
  <p:slideViewPr>
    <p:cSldViewPr snapToGrid="0">
      <p:cViewPr varScale="1">
        <p:scale>
          <a:sx n="72" d="100"/>
          <a:sy n="72" d="100"/>
        </p:scale>
        <p:origin x="62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19/04/2018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61191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19/04/2018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7134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19/04/2018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47311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19/04/2018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36531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19/04/2018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62172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19/04/2018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91363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19/04/2018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9375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19/04/2018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03287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19/04/2018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39152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19/04/2018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69646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19/04/2018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79033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56B92-FCDB-4810-8779-64E0CAC2F787}" type="datetimeFigureOut">
              <a:rPr lang="pt-PT" smtClean="0"/>
              <a:t>19/04/2018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401791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/index.php?curid=1831900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://www.net-intro.com/" TargetMode="External"/><Relationship Id="rId4" Type="http://schemas.openxmlformats.org/officeDocument/2006/relationships/hyperlink" Target="https://docs.oracle.com/javase/7/docs/api/java/net/URL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java-mooc.github.io/Advanced-Java/ex2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763295-01B0-480F-B051-CB731E035B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Ligação à internet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4E6AA07-CD2E-41B2-8E61-7095396AC7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>
                <a:latin typeface="Consolas" panose="020B0609020204030204" pitchFamily="49" charset="0"/>
              </a:rPr>
              <a:t>Semana 1</a:t>
            </a:r>
          </a:p>
        </p:txBody>
      </p:sp>
    </p:spTree>
    <p:extLst>
      <p:ext uri="{BB962C8B-B14F-4D97-AF65-F5344CB8AC3E}">
        <p14:creationId xmlns:p14="http://schemas.microsoft.com/office/powerpoint/2010/main" val="1117870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3358B3-CFFC-443E-9D8E-17AA1F4D7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TCP</a:t>
            </a:r>
          </a:p>
        </p:txBody>
      </p:sp>
      <p:pic>
        <p:nvPicPr>
          <p:cNvPr id="1026" name="Picture 2" descr="https://upload.wikimedia.org/wikipedia/commons/thumb/c/c4/IP_stack_connections.svg/490px-IP_stack_connections.svg.png">
            <a:extLst>
              <a:ext uri="{FF2B5EF4-FFF2-40B4-BE49-F238E27FC236}">
                <a16:creationId xmlns:a16="http://schemas.microsoft.com/office/drawing/2014/main" id="{22963210-B15A-461F-9F9C-355C92E5F3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10" b="3644"/>
          <a:stretch/>
        </p:blipFill>
        <p:spPr bwMode="auto">
          <a:xfrm>
            <a:off x="6951594" y="636104"/>
            <a:ext cx="4667250" cy="367085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3C2570BF-07A0-4FFD-AE8D-450031721687}"/>
              </a:ext>
            </a:extLst>
          </p:cNvPr>
          <p:cNvSpPr/>
          <p:nvPr/>
        </p:nvSpPr>
        <p:spPr>
          <a:xfrm>
            <a:off x="6599583" y="4577935"/>
            <a:ext cx="559241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By</a:t>
            </a:r>
            <a:r>
              <a:rPr lang="pt-PT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PT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en:User:Kbrose</a:t>
            </a:r>
            <a:r>
              <a:rPr lang="pt-PT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- Prior </a:t>
            </a:r>
            <a:r>
              <a:rPr lang="pt-PT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Wikipedia</a:t>
            </a:r>
            <a:r>
              <a:rPr lang="pt-PT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artwork </a:t>
            </a:r>
            <a:r>
              <a:rPr lang="pt-PT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by</a:t>
            </a:r>
            <a:r>
              <a:rPr lang="pt-PT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PT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en:User:Cburnett</a:t>
            </a:r>
            <a:r>
              <a:rPr lang="pt-PT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, CC BY-SA 3.0, </a:t>
            </a:r>
            <a:r>
              <a:rPr lang="pt-PT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hlinkClick r:id="rId3"/>
              </a:rPr>
              <a:t>https://commons.wikimedia.org/w/index.php?curid=1831900</a:t>
            </a:r>
            <a:endParaRPr lang="pt-PT" dirty="0">
              <a:solidFill>
                <a:schemeClr val="accent5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657EA8C-E12C-458C-B484-6E551939652D}"/>
              </a:ext>
            </a:extLst>
          </p:cNvPr>
          <p:cNvSpPr txBox="1"/>
          <p:nvPr/>
        </p:nvSpPr>
        <p:spPr>
          <a:xfrm>
            <a:off x="397565" y="1505160"/>
            <a:ext cx="655402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>
                <a:latin typeface="Consolas" panose="020B0609020204030204" pitchFamily="49" charset="0"/>
              </a:rPr>
              <a:t>Vamos nos abstrair de toda a complexidade do modelo TCP/IP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>
                <a:latin typeface="Consolas" panose="020B0609020204030204" pitchFamily="49" charset="0"/>
              </a:rPr>
              <a:t>Vamos concentrar-nos na parte </a:t>
            </a:r>
            <a:r>
              <a:rPr lang="pt-PT" i="1" dirty="0">
                <a:latin typeface="Consolas" panose="020B0609020204030204" pitchFamily="49" charset="0"/>
              </a:rPr>
              <a:t>“</a:t>
            </a:r>
            <a:r>
              <a:rPr lang="pt-PT" i="1" dirty="0" err="1">
                <a:latin typeface="Consolas" panose="020B0609020204030204" pitchFamily="49" charset="0"/>
              </a:rPr>
              <a:t>peer</a:t>
            </a:r>
            <a:r>
              <a:rPr lang="pt-PT" i="1" dirty="0">
                <a:latin typeface="Consolas" panose="020B0609020204030204" pitchFamily="49" charset="0"/>
              </a:rPr>
              <a:t>-to-</a:t>
            </a:r>
            <a:r>
              <a:rPr lang="pt-PT" i="1" dirty="0" err="1">
                <a:latin typeface="Consolas" panose="020B0609020204030204" pitchFamily="49" charset="0"/>
              </a:rPr>
              <a:t>peer</a:t>
            </a:r>
            <a:r>
              <a:rPr lang="pt-PT" i="1" dirty="0">
                <a:latin typeface="Consolas" panose="020B0609020204030204" pitchFamily="49" charset="0"/>
              </a:rPr>
              <a:t>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>
                <a:latin typeface="Consolas" panose="020B0609020204030204" pitchFamily="49" charset="0"/>
              </a:rPr>
              <a:t>Classe URL </a:t>
            </a:r>
          </a:p>
          <a:p>
            <a:r>
              <a:rPr lang="pt-PT" dirty="0">
                <a:latin typeface="Consolas" panose="020B0609020204030204" pitchFamily="49" charset="0"/>
              </a:rPr>
              <a:t>(</a:t>
            </a:r>
            <a:r>
              <a:rPr lang="pt-PT" dirty="0">
                <a:latin typeface="Consolas" panose="020B0609020204030204" pitchFamily="49" charset="0"/>
                <a:hlinkClick r:id="rId4"/>
              </a:rPr>
              <a:t>https://docs.oracle.com/javase/7/docs/api/java/net/URL.html</a:t>
            </a:r>
            <a:r>
              <a:rPr lang="pt-PT" dirty="0">
                <a:latin typeface="Consolas" panose="020B0609020204030204" pitchFamily="49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>
              <a:latin typeface="Consolas" panose="020B0609020204030204" pitchFamily="49" charset="0"/>
            </a:endParaRPr>
          </a:p>
          <a:p>
            <a:endParaRPr lang="pt-PT" dirty="0">
              <a:latin typeface="Consolas" panose="020B0609020204030204" pitchFamily="49" charset="0"/>
            </a:endParaRPr>
          </a:p>
          <a:p>
            <a:endParaRPr lang="pt-PT" dirty="0">
              <a:latin typeface="Consolas" panose="020B0609020204030204" pitchFamily="49" charset="0"/>
            </a:endParaRPr>
          </a:p>
          <a:p>
            <a:endParaRPr lang="pt-PT" dirty="0">
              <a:latin typeface="Consolas" panose="020B0609020204030204" pitchFamily="49" charset="0"/>
            </a:endParaRPr>
          </a:p>
          <a:p>
            <a:endParaRPr lang="pt-PT" dirty="0">
              <a:latin typeface="Consolas" panose="020B0609020204030204" pitchFamily="49" charset="0"/>
            </a:endParaRPr>
          </a:p>
          <a:p>
            <a:endParaRPr lang="pt-PT" dirty="0">
              <a:latin typeface="Consolas" panose="020B0609020204030204" pitchFamily="49" charset="0"/>
            </a:endParaRPr>
          </a:p>
          <a:p>
            <a:endParaRPr lang="pt-PT" dirty="0">
              <a:latin typeface="Consolas" panose="020B0609020204030204" pitchFamily="49" charset="0"/>
            </a:endParaRPr>
          </a:p>
          <a:p>
            <a:endParaRPr lang="pt-PT" dirty="0">
              <a:latin typeface="Consolas" panose="020B0609020204030204" pitchFamily="49" charset="0"/>
            </a:endParaRPr>
          </a:p>
          <a:p>
            <a:endParaRPr lang="pt-PT" dirty="0">
              <a:latin typeface="Consolas" panose="020B0609020204030204" pitchFamily="49" charset="0"/>
            </a:endParaRPr>
          </a:p>
          <a:p>
            <a:endParaRPr lang="pt-PT" dirty="0">
              <a:latin typeface="Consolas" panose="020B0609020204030204" pitchFamily="49" charset="0"/>
            </a:endParaRPr>
          </a:p>
          <a:p>
            <a:r>
              <a:rPr lang="pt-PT" dirty="0">
                <a:latin typeface="Consolas" panose="020B0609020204030204" pitchFamily="49" charset="0"/>
              </a:rPr>
              <a:t>Mais informação sobre como a internet funciona em: </a:t>
            </a:r>
            <a:r>
              <a:rPr lang="pt-PT" dirty="0">
                <a:latin typeface="Consolas" panose="020B0609020204030204" pitchFamily="49" charset="0"/>
                <a:hlinkClick r:id="rId5"/>
              </a:rPr>
              <a:t>http://www.net-intro.com/</a:t>
            </a:r>
            <a:endParaRPr lang="pt-PT" dirty="0">
              <a:latin typeface="Consolas" panose="020B0609020204030204" pitchFamily="49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20EB633-0932-4B56-AE4E-9D0DC2F244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3156" y="3296479"/>
            <a:ext cx="5295900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032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084EA3-29C4-41B7-8242-BC0D7B825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HTTP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0EA3F8F-AF5E-470B-8328-E90864648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pt-PT" sz="1800" dirty="0" err="1">
                <a:latin typeface="Consolas" panose="020B0609020204030204" pitchFamily="49" charset="0"/>
              </a:rPr>
              <a:t>Hypertext</a:t>
            </a:r>
            <a:r>
              <a:rPr lang="pt-PT" sz="1800" dirty="0">
                <a:latin typeface="Consolas" panose="020B0609020204030204" pitchFamily="49" charset="0"/>
              </a:rPr>
              <a:t> </a:t>
            </a:r>
            <a:r>
              <a:rPr lang="pt-PT" sz="1800" dirty="0" err="1">
                <a:latin typeface="Consolas" panose="020B0609020204030204" pitchFamily="49" charset="0"/>
              </a:rPr>
              <a:t>Transfer</a:t>
            </a:r>
            <a:r>
              <a:rPr lang="pt-PT" sz="1800" dirty="0">
                <a:latin typeface="Consolas" panose="020B0609020204030204" pitchFamily="49" charset="0"/>
              </a:rPr>
              <a:t> </a:t>
            </a:r>
            <a:r>
              <a:rPr lang="pt-PT" sz="1800" dirty="0" err="1">
                <a:latin typeface="Consolas" panose="020B0609020204030204" pitchFamily="49" charset="0"/>
              </a:rPr>
              <a:t>Protocol</a:t>
            </a:r>
            <a:endParaRPr lang="pt-PT" sz="1800" dirty="0">
              <a:latin typeface="Consolas" panose="020B0609020204030204" pitchFamily="49" charset="0"/>
            </a:endParaRPr>
          </a:p>
          <a:p>
            <a:r>
              <a:rPr lang="pt-PT" sz="1800" dirty="0">
                <a:latin typeface="Consolas" panose="020B0609020204030204" pitchFamily="49" charset="0"/>
              </a:rPr>
              <a:t>Camada aplicacional</a:t>
            </a:r>
          </a:p>
          <a:p>
            <a:r>
              <a:rPr lang="pt-PT" sz="1800" dirty="0">
                <a:latin typeface="Consolas" panose="020B0609020204030204" pitchFamily="49" charset="0"/>
              </a:rPr>
              <a:t>Classes:</a:t>
            </a:r>
          </a:p>
          <a:p>
            <a:pPr lvl="1"/>
            <a:r>
              <a:rPr lang="pt-PT" sz="1800" dirty="0" err="1">
                <a:latin typeface="Consolas" panose="020B0609020204030204" pitchFamily="49" charset="0"/>
              </a:rPr>
              <a:t>Url</a:t>
            </a:r>
            <a:r>
              <a:rPr lang="pt-PT" sz="1800" dirty="0">
                <a:latin typeface="Consolas" panose="020B0609020204030204" pitchFamily="49" charset="0"/>
              </a:rPr>
              <a:t>/</a:t>
            </a:r>
            <a:r>
              <a:rPr lang="pt-PT" sz="1800" dirty="0" err="1">
                <a:latin typeface="Consolas" panose="020B0609020204030204" pitchFamily="49" charset="0"/>
              </a:rPr>
              <a:t>UrlConnection</a:t>
            </a:r>
            <a:endParaRPr lang="pt-PT" sz="1800" dirty="0">
              <a:latin typeface="Consolas" panose="020B0609020204030204" pitchFamily="49" charset="0"/>
            </a:endParaRPr>
          </a:p>
          <a:p>
            <a:pPr lvl="1"/>
            <a:r>
              <a:rPr lang="pt-PT" sz="1800" dirty="0" err="1">
                <a:latin typeface="Consolas" panose="020B0609020204030204" pitchFamily="49" charset="0"/>
              </a:rPr>
              <a:t>HttpComponents</a:t>
            </a:r>
            <a:r>
              <a:rPr lang="pt-PT" sz="1800" dirty="0">
                <a:latin typeface="Consolas" panose="020B0609020204030204" pitchFamily="49" charset="0"/>
              </a:rPr>
              <a:t> (Apache)</a:t>
            </a:r>
          </a:p>
          <a:p>
            <a:pPr lvl="1"/>
            <a:r>
              <a:rPr lang="pt-PT" sz="1800" dirty="0" err="1">
                <a:latin typeface="Consolas" panose="020B0609020204030204" pitchFamily="49" charset="0"/>
              </a:rPr>
              <a:t>Socket</a:t>
            </a:r>
            <a:endParaRPr lang="pt-PT" sz="1800" dirty="0">
              <a:latin typeface="Consolas" panose="020B0609020204030204" pitchFamily="49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D76E792-8546-450D-B269-9A6A5D341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6350" y="1825625"/>
            <a:ext cx="6667500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982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084EA3-29C4-41B7-8242-BC0D7B825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HTML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0EA3F8F-AF5E-470B-8328-E90864648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751" y="1683031"/>
            <a:ext cx="3919330" cy="2799384"/>
          </a:xfrm>
        </p:spPr>
        <p:txBody>
          <a:bodyPr>
            <a:normAutofit/>
          </a:bodyPr>
          <a:lstStyle/>
          <a:p>
            <a:r>
              <a:rPr lang="pt-PT" sz="1800" dirty="0" err="1">
                <a:latin typeface="Consolas" panose="020B0609020204030204" pitchFamily="49" charset="0"/>
              </a:rPr>
              <a:t>HyperText</a:t>
            </a:r>
            <a:r>
              <a:rPr lang="pt-PT" sz="1800" dirty="0">
                <a:latin typeface="Consolas" panose="020B0609020204030204" pitchFamily="49" charset="0"/>
              </a:rPr>
              <a:t> </a:t>
            </a:r>
            <a:r>
              <a:rPr lang="pt-PT" sz="1800" dirty="0" err="1">
                <a:latin typeface="Consolas" panose="020B0609020204030204" pitchFamily="49" charset="0"/>
              </a:rPr>
              <a:t>Markup</a:t>
            </a:r>
            <a:r>
              <a:rPr lang="pt-PT" sz="1800" dirty="0">
                <a:latin typeface="Consolas" panose="020B0609020204030204" pitchFamily="49" charset="0"/>
              </a:rPr>
              <a:t> </a:t>
            </a:r>
            <a:r>
              <a:rPr lang="pt-PT" sz="1800" dirty="0" err="1">
                <a:latin typeface="Consolas" panose="020B0609020204030204" pitchFamily="49" charset="0"/>
              </a:rPr>
              <a:t>Language</a:t>
            </a:r>
            <a:endParaRPr lang="pt-PT" sz="1800" dirty="0">
              <a:latin typeface="Consolas" panose="020B0609020204030204" pitchFamily="49" charset="0"/>
            </a:endParaRPr>
          </a:p>
          <a:p>
            <a:r>
              <a:rPr lang="pt-PT" sz="1800" dirty="0">
                <a:latin typeface="Consolas" panose="020B0609020204030204" pitchFamily="49" charset="0"/>
              </a:rPr>
              <a:t>Representação estruturada de media e conteúdos</a:t>
            </a:r>
          </a:p>
          <a:p>
            <a:r>
              <a:rPr lang="pt-PT" sz="1800" dirty="0" err="1">
                <a:latin typeface="Consolas" panose="020B0609020204030204" pitchFamily="49" charset="0"/>
              </a:rPr>
              <a:t>Tags</a:t>
            </a:r>
            <a:endParaRPr lang="pt-PT" sz="1800" dirty="0">
              <a:latin typeface="Consolas" panose="020B0609020204030204" pitchFamily="49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3DC3DF2-6C2C-4B44-BABE-C30EAAA47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481" y="3429000"/>
            <a:ext cx="4038600" cy="2941022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32111724-E78C-45B1-BD01-F474BB6B3D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7081" y="-68111"/>
            <a:ext cx="7774573" cy="699422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&lt;!DOCTYPE 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  <a:ea typeface="Source Code Pro"/>
              </a:rPr>
              <a:t>html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&gt;</a:t>
            </a:r>
            <a:b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</a:b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&lt;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html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&gt;</a:t>
            </a:r>
            <a:b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</a:b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&lt;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head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&gt;</a:t>
            </a:r>
            <a:b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</a:b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   &lt;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title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&gt;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Source Code Pro"/>
              </a:rPr>
              <a:t>Example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Source Code Pro"/>
              </a:rPr>
              <a:t> 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Source Code Pro"/>
              </a:rPr>
              <a:t>page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&lt;/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title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&gt;</a:t>
            </a:r>
            <a:b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</a:b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   &lt;meta 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  <a:ea typeface="Source Code Pro"/>
              </a:rPr>
              <a:t>charset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  <a:ea typeface="Source Code Pro"/>
              </a:rPr>
              <a:t>=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  <a:ea typeface="Source Code Pro"/>
              </a:rPr>
              <a:t>"utf-8"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&gt;</a:t>
            </a:r>
            <a:b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</a:b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   &lt;link 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  <a:ea typeface="Source Code Pro"/>
              </a:rPr>
              <a:t>rel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  <a:ea typeface="Source Code Pro"/>
              </a:rPr>
              <a:t>=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  <a:ea typeface="Source Code Pro"/>
              </a:rPr>
              <a:t>"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  <a:ea typeface="Source Code Pro"/>
              </a:rPr>
              <a:t>stylesheet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  <a:ea typeface="Source Code Pro"/>
              </a:rPr>
              <a:t>" 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  <a:ea typeface="Source Code Pro"/>
              </a:rPr>
              <a:t>href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  <a:ea typeface="Source Code Pro"/>
              </a:rPr>
              <a:t>=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  <a:ea typeface="Source Code Pro"/>
              </a:rPr>
              <a:t>"https://www.w3schools.com/w3css/4/w3.css"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&gt;</a:t>
            </a:r>
            <a:b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</a:b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   &lt;script 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  <a:ea typeface="Source Code Pro"/>
              </a:rPr>
              <a:t>src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  <a:ea typeface="Source Code Pro"/>
              </a:rPr>
              <a:t>=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  <a:ea typeface="Source Code Pro"/>
              </a:rPr>
              <a:t>'https://ajax.googleapis.com/ajax/libs/jquery/3.3.1/jquery.min.js'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&gt;&lt;/script&gt;</a:t>
            </a:r>
            <a:endParaRPr lang="pt-PT" altLang="pt-PT" sz="1150" dirty="0">
              <a:solidFill>
                <a:srgbClr val="E8BF6A"/>
              </a:solidFill>
              <a:latin typeface="Consolas" panose="020B0609020204030204" pitchFamily="49" charset="0"/>
              <a:ea typeface="Source Code Pro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&lt;/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head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&gt;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PT" altLang="pt-PT" sz="1150" dirty="0">
                <a:solidFill>
                  <a:srgbClr val="E8BF6A"/>
                </a:solidFill>
                <a:latin typeface="Consolas" panose="020B0609020204030204" pitchFamily="49" charset="0"/>
                <a:ea typeface="Source Code Pro"/>
              </a:rPr>
              <a:t>&lt;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body&gt;</a:t>
            </a:r>
            <a:b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</a:br>
            <a:r>
              <a:rPr lang="pt-PT" altLang="pt-PT" sz="1150" dirty="0">
                <a:solidFill>
                  <a:srgbClr val="E8BF6A"/>
                </a:solidFill>
                <a:latin typeface="Consolas" panose="020B0609020204030204" pitchFamily="49" charset="0"/>
                <a:ea typeface="Source Code Pro"/>
              </a:rPr>
              <a:t>   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&lt;h1&gt;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Source Code Pro"/>
              </a:rPr>
              <a:t>Hello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Source Code Pro"/>
              </a:rPr>
              <a:t>! 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Source Code Pro"/>
              </a:rPr>
              <a:t>This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Source Code Pro"/>
              </a:rPr>
              <a:t> 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Source Code Pro"/>
              </a:rPr>
              <a:t>is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Source Code Pro"/>
              </a:rPr>
              <a:t> 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Source Code Pro"/>
              </a:rPr>
              <a:t>an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Source Code Pro"/>
              </a:rPr>
              <a:t> 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Source Code Pro"/>
              </a:rPr>
              <a:t>example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Source Code Pro"/>
              </a:rPr>
              <a:t> 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Source Code Pro"/>
              </a:rPr>
              <a:t>of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Source Code Pro"/>
              </a:rPr>
              <a:t> a 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Source Code Pro"/>
              </a:rPr>
              <a:t>webpage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&lt;/h1&gt;</a:t>
            </a:r>
            <a:b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</a:br>
            <a:r>
              <a:rPr lang="pt-PT" altLang="pt-PT" sz="1150" dirty="0">
                <a:solidFill>
                  <a:srgbClr val="E8BF6A"/>
                </a:solidFill>
                <a:latin typeface="Consolas" panose="020B0609020204030204" pitchFamily="49" charset="0"/>
                <a:ea typeface="Source Code Pro"/>
              </a:rPr>
              <a:t>   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&lt;h3&gt;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Source Code Pro"/>
              </a:rPr>
              <a:t>Look! a 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Source Code Pro"/>
              </a:rPr>
              <a:t>table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&lt;/h3&gt;</a:t>
            </a:r>
            <a:b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</a:b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   &lt;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table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&gt;</a:t>
            </a:r>
            <a:b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</a:b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      &lt;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tr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&gt;</a:t>
            </a:r>
            <a:b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</a:br>
            <a:r>
              <a:rPr lang="pt-PT" altLang="pt-PT" sz="1150" dirty="0">
                <a:solidFill>
                  <a:srgbClr val="E8BF6A"/>
                </a:solidFill>
                <a:latin typeface="Consolas" panose="020B0609020204030204" pitchFamily="49" charset="0"/>
                <a:ea typeface="Source Code Pro"/>
              </a:rPr>
              <a:t>         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&lt;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td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 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  <a:ea typeface="Source Code Pro"/>
              </a:rPr>
              <a:t>style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  <a:ea typeface="Source Code Pro"/>
              </a:rPr>
              <a:t>=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  <a:ea typeface="Source Code Pro"/>
              </a:rPr>
              <a:t>"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  <a:ea typeface="Source Code Pro"/>
              </a:rPr>
              <a:t>border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Source Code Pro"/>
              </a:rPr>
              <a:t>: 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ea typeface="Source Code Pro"/>
              </a:rPr>
              <a:t>1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  <a:ea typeface="Source Code Pro"/>
              </a:rPr>
              <a:t>px 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  <a:ea typeface="Source Code Pro"/>
              </a:rPr>
              <a:t>black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  <a:ea typeface="Source Code Pro"/>
              </a:rPr>
              <a:t> 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  <a:ea typeface="Source Code Pro"/>
              </a:rPr>
              <a:t>solid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  <a:ea typeface="Source Code Pro"/>
              </a:rPr>
              <a:t>"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&gt;</a:t>
            </a:r>
            <a:b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</a:b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            &lt;p&gt;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Source Code Pro"/>
              </a:rPr>
              <a:t>Look! 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Source Code Pro"/>
              </a:rPr>
              <a:t>There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Source Code Pro"/>
              </a:rPr>
              <a:t> 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Source Code Pro"/>
              </a:rPr>
              <a:t>is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Source Code Pro"/>
              </a:rPr>
              <a:t> a 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Source Code Pro"/>
              </a:rPr>
              <a:t>unordered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Source Code Pro"/>
              </a:rPr>
              <a:t> 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Source Code Pro"/>
              </a:rPr>
              <a:t>list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Source Code Pro"/>
              </a:rPr>
              <a:t> 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Source Code Pro"/>
              </a:rPr>
              <a:t>below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Source Code Pro"/>
              </a:rPr>
              <a:t>!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&lt;/p&gt;</a:t>
            </a:r>
            <a:b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</a:b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            &lt;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ul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&gt;</a:t>
            </a:r>
            <a:b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</a:b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               &lt;li&gt;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Source Code Pro"/>
              </a:rPr>
              <a:t>Amazing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Source Code Pro"/>
              </a:rPr>
              <a:t> 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Source Code Pro"/>
              </a:rPr>
              <a:t>an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Source Code Pro"/>
              </a:rPr>
              <a:t> 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Source Code Pro"/>
              </a:rPr>
              <a:t>unordered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Source Code Pro"/>
              </a:rPr>
              <a:t> 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Source Code Pro"/>
              </a:rPr>
              <a:t>list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&lt;/li&gt;</a:t>
            </a:r>
            <a:br>
              <a:rPr lang="pt-PT" altLang="pt-PT" sz="1150" dirty="0">
                <a:solidFill>
                  <a:srgbClr val="E8BF6A"/>
                </a:solidFill>
                <a:latin typeface="Consolas" panose="020B0609020204030204" pitchFamily="49" charset="0"/>
                <a:ea typeface="Source Code Pro"/>
              </a:rPr>
            </a:br>
            <a:r>
              <a:rPr lang="pt-PT" altLang="pt-PT" sz="1150" dirty="0">
                <a:solidFill>
                  <a:srgbClr val="E8BF6A"/>
                </a:solidFill>
                <a:latin typeface="Consolas" panose="020B0609020204030204" pitchFamily="49" charset="0"/>
                <a:ea typeface="Source Code Pro"/>
              </a:rPr>
              <a:t>               &lt;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li&gt;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Source Code Pro"/>
              </a:rPr>
              <a:t>Wow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Source Code Pro"/>
              </a:rPr>
              <a:t> 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Source Code Pro"/>
              </a:rPr>
              <a:t>listing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Source Code Pro"/>
              </a:rPr>
              <a:t> 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Source Code Pro"/>
              </a:rPr>
              <a:t>stuff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&lt;/li&gt;</a:t>
            </a:r>
            <a:b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</a:b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               &lt;li&gt;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Source Code Pro"/>
              </a:rPr>
              <a:t>Such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Source Code Pro"/>
              </a:rPr>
              <a:t> 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Source Code Pro"/>
              </a:rPr>
              <a:t>words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&lt;/li&gt;</a:t>
            </a:r>
            <a:b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</a:b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               &lt;li&gt;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Source Code Pro"/>
              </a:rPr>
              <a:t>Many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Source Code Pro"/>
              </a:rPr>
              <a:t> 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Source Code Pro"/>
              </a:rPr>
              <a:t>dots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&lt;/li&gt;</a:t>
            </a:r>
            <a:b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</a:b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           &lt;/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ul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&gt;</a:t>
            </a:r>
            <a:b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</a:b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         &lt;/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td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&gt;</a:t>
            </a:r>
            <a:endParaRPr lang="pt-PT" altLang="pt-PT" sz="1150" dirty="0">
              <a:solidFill>
                <a:srgbClr val="E8BF6A"/>
              </a:solidFill>
              <a:latin typeface="Consolas" panose="020B0609020204030204" pitchFamily="49" charset="0"/>
              <a:ea typeface="Source Code Pro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         &lt;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td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 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  <a:ea typeface="Source Code Pro"/>
              </a:rPr>
              <a:t>style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  <a:ea typeface="Source Code Pro"/>
              </a:rPr>
              <a:t>=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  <a:ea typeface="Source Code Pro"/>
              </a:rPr>
              <a:t>"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  <a:ea typeface="Source Code Pro"/>
              </a:rPr>
              <a:t>border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Source Code Pro"/>
              </a:rPr>
              <a:t>: 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ea typeface="Source Code Pro"/>
              </a:rPr>
              <a:t>1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  <a:ea typeface="Source Code Pro"/>
              </a:rPr>
              <a:t>px 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  <a:ea typeface="Source Code Pro"/>
              </a:rPr>
              <a:t>black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  <a:ea typeface="Source Code Pro"/>
              </a:rPr>
              <a:t> 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  <a:ea typeface="Source Code Pro"/>
              </a:rPr>
              <a:t>solid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  <a:ea typeface="Source Code Pro"/>
              </a:rPr>
              <a:t>"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&gt;</a:t>
            </a:r>
            <a:b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</a:b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            &lt;p&gt;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Source Code Pro"/>
              </a:rPr>
              <a:t>Now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Source Code Pro"/>
              </a:rPr>
              <a:t>, 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Source Code Pro"/>
              </a:rPr>
              <a:t>an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Source Code Pro"/>
              </a:rPr>
              <a:t> 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&lt;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strong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&gt;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Source Code Pro"/>
              </a:rPr>
              <a:t>ordered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Source Code Pro"/>
              </a:rPr>
              <a:t> 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Source Code Pro"/>
              </a:rPr>
              <a:t>list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&lt;/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strong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&gt;&lt;/p&gt;</a:t>
            </a:r>
            <a:b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</a:b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            &lt;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ol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&gt;</a:t>
            </a:r>
            <a:b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</a:b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               &lt;li&gt;&lt;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img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 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  <a:ea typeface="Source Code Pro"/>
              </a:rPr>
              <a:t>src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  <a:ea typeface="Source Code Pro"/>
              </a:rPr>
              <a:t>=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  <a:ea typeface="Source Code Pro"/>
              </a:rPr>
              <a:t>"http://lh3.googleusercontent.com/9eyLUVqzA-oLKFsQ4XI8aIF02c1QvwgSI5pg8IeLuk7rDkfHem_ET61FEoBXtT1GhVKgNHWU=w128-h128-n-no-v1"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&gt;&lt;/li&gt;</a:t>
            </a:r>
            <a:b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</a:b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               &lt;li&gt;&lt;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img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 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  <a:ea typeface="Source Code Pro"/>
              </a:rPr>
              <a:t>src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  <a:ea typeface="Source Code Pro"/>
              </a:rPr>
              <a:t>=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  <a:ea typeface="Source Code Pro"/>
              </a:rPr>
              <a:t>".//heart.png"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&gt;&lt;/li&gt;</a:t>
            </a:r>
            <a:b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</a:b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               &lt;li&gt;&lt;a 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  <a:ea typeface="Source Code Pro"/>
              </a:rPr>
              <a:t>href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  <a:ea typeface="Source Code Pro"/>
              </a:rPr>
              <a:t>=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  <a:ea typeface="Source Code Pro"/>
              </a:rPr>
              <a:t>"https://en.wikipedia.org/wiki/Doge_of_Venice"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&gt;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Source Code Pro"/>
              </a:rPr>
              <a:t>Doge 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Source Code Pro"/>
              </a:rPr>
              <a:t>of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Source Code Pro"/>
              </a:rPr>
              <a:t> 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Source Code Pro"/>
              </a:rPr>
              <a:t>Venice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&lt;/a&gt;&lt;/li&gt;</a:t>
            </a:r>
            <a:b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</a:b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               &lt;li&gt;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Source Code Pro"/>
              </a:rPr>
              <a:t>More 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Source Code Pro"/>
              </a:rPr>
              <a:t>about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Source Code Pro"/>
              </a:rPr>
              <a:t> 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Source Code Pro"/>
              </a:rPr>
              <a:t>html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Source Code Pro"/>
              </a:rPr>
              <a:t> 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&lt;a 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  <a:ea typeface="Source Code Pro"/>
              </a:rPr>
              <a:t>href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  <a:ea typeface="Source Code Pro"/>
              </a:rPr>
              <a:t>=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  <a:ea typeface="Source Code Pro"/>
              </a:rPr>
              <a:t>"https://www.w3schools.com/html/default.asp"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&gt;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Source Code Pro"/>
              </a:rPr>
              <a:t>here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&lt;/a&gt;&lt;/li&gt;</a:t>
            </a:r>
            <a:b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</a:b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            &lt;/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ol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&gt;</a:t>
            </a:r>
            <a:b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</a:b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         &lt;/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td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&gt;</a:t>
            </a:r>
            <a:b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</a:b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      &lt;/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tr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&gt;</a:t>
            </a:r>
            <a:b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</a:b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   &lt;/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table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&gt;</a:t>
            </a:r>
            <a:b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</a:b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&lt;/body&gt;</a:t>
            </a:r>
            <a:b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</a:b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&lt;/</a:t>
            </a:r>
            <a:r>
              <a:rPr kumimoji="0" lang="pt-PT" altLang="pt-PT" sz="115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html</a:t>
            </a:r>
            <a:r>
              <a:rPr kumimoji="0" lang="pt-PT" altLang="pt-PT" sz="115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ea typeface="Source Code Pro"/>
              </a:rPr>
              <a:t>&gt;</a:t>
            </a:r>
            <a:endParaRPr kumimoji="0" lang="pt-PT" altLang="pt-PT" sz="11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3447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778B2224-48E7-4F3F-8F34-CA71D22DF5D6}"/>
              </a:ext>
            </a:extLst>
          </p:cNvPr>
          <p:cNvSpPr/>
          <p:nvPr/>
        </p:nvSpPr>
        <p:spPr>
          <a:xfrm>
            <a:off x="410816" y="343118"/>
            <a:ext cx="11661913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b="1" dirty="0" err="1">
                <a:solidFill>
                  <a:srgbClr val="DD2867"/>
                </a:solidFill>
                <a:latin typeface="Consolas" panose="020B0609020204030204" pitchFamily="49" charset="0"/>
              </a:rPr>
              <a:t>try</a:t>
            </a:r>
            <a:r>
              <a:rPr lang="pt-PT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t-PT" b="1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PT" dirty="0">
                <a:solidFill>
                  <a:srgbClr val="626262"/>
                </a:solidFill>
                <a:latin typeface="Consolas" panose="020B0609020204030204" pitchFamily="49" charset="0"/>
              </a:rPr>
              <a:t>//A </a:t>
            </a:r>
            <a:r>
              <a:rPr lang="pt-PT" u="sng" dirty="0">
                <a:solidFill>
                  <a:srgbClr val="626262"/>
                </a:solidFill>
                <a:latin typeface="Consolas" panose="020B0609020204030204" pitchFamily="49" charset="0"/>
              </a:rPr>
              <a:t>tentar conectarmos com o </a:t>
            </a:r>
            <a:r>
              <a:rPr lang="pt-PT" u="sng" dirty="0" err="1">
                <a:solidFill>
                  <a:srgbClr val="626262"/>
                </a:solidFill>
                <a:latin typeface="Consolas" panose="020B0609020204030204" pitchFamily="49" charset="0"/>
              </a:rPr>
              <a:t>url</a:t>
            </a:r>
            <a:endParaRPr lang="pt-PT" u="sng" dirty="0">
              <a:solidFill>
                <a:srgbClr val="626262"/>
              </a:solidFill>
              <a:latin typeface="Consolas" panose="020B0609020204030204" pitchFamily="49" charset="0"/>
            </a:endParaRPr>
          </a:p>
          <a:p>
            <a:r>
              <a:rPr lang="pt-PT" b="1" dirty="0">
                <a:solidFill>
                  <a:srgbClr val="1290C3"/>
                </a:solidFill>
                <a:latin typeface="Consolas" panose="020B0609020204030204" pitchFamily="49" charset="0"/>
              </a:rPr>
              <a:t>URL</a:t>
            </a:r>
            <a:r>
              <a:rPr lang="pt-PT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t-PT" b="1" dirty="0" err="1">
                <a:solidFill>
                  <a:srgbClr val="ED7F48"/>
                </a:solidFill>
                <a:latin typeface="Consolas" panose="020B0609020204030204" pitchFamily="49" charset="0"/>
              </a:rPr>
              <a:t>url</a:t>
            </a:r>
            <a:r>
              <a:rPr lang="pt-PT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t-PT" b="1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pt-PT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t-PT" b="1" dirty="0" err="1">
                <a:solidFill>
                  <a:srgbClr val="DD2867"/>
                </a:solidFill>
                <a:latin typeface="Consolas" panose="020B0609020204030204" pitchFamily="49" charset="0"/>
              </a:rPr>
              <a:t>new</a:t>
            </a:r>
            <a:r>
              <a:rPr lang="pt-PT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t-PT" b="1" dirty="0">
                <a:solidFill>
                  <a:srgbClr val="A7EC21"/>
                </a:solidFill>
                <a:latin typeface="Consolas" panose="020B0609020204030204" pitchFamily="49" charset="0"/>
              </a:rPr>
              <a:t>URL</a:t>
            </a:r>
            <a:r>
              <a:rPr lang="pt-PT" b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pt-PT" b="1" dirty="0">
                <a:solidFill>
                  <a:srgbClr val="17C6A3"/>
                </a:solidFill>
                <a:latin typeface="Consolas" panose="020B0609020204030204" pitchFamily="49" charset="0"/>
              </a:rPr>
              <a:t>"https://java-mooc.github.io/Advanced-Java/ex1.html"</a:t>
            </a:r>
            <a:r>
              <a:rPr lang="pt-PT" b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pt-PT" b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PT" b="1" dirty="0" err="1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pt-PT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t-PT" b="1" dirty="0" err="1">
                <a:solidFill>
                  <a:srgbClr val="ED7F48"/>
                </a:solidFill>
                <a:latin typeface="Consolas" panose="020B0609020204030204" pitchFamily="49" charset="0"/>
              </a:rPr>
              <a:t>textoRecebido</a:t>
            </a:r>
            <a:r>
              <a:rPr lang="pt-PT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t-PT" b="1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pt-PT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t-PT" b="1" dirty="0">
                <a:solidFill>
                  <a:srgbClr val="17C6A3"/>
                </a:solidFill>
                <a:latin typeface="Consolas" panose="020B0609020204030204" pitchFamily="49" charset="0"/>
              </a:rPr>
              <a:t>""</a:t>
            </a:r>
            <a:r>
              <a:rPr lang="pt-PT" b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endParaRPr lang="pt-PT" dirty="0">
              <a:latin typeface="Consolas" panose="020B0609020204030204" pitchFamily="49" charset="0"/>
            </a:endParaRPr>
          </a:p>
          <a:p>
            <a:r>
              <a:rPr lang="pt-PT" dirty="0">
                <a:solidFill>
                  <a:srgbClr val="626262"/>
                </a:solidFill>
                <a:latin typeface="Consolas" panose="020B0609020204030204" pitchFamily="49" charset="0"/>
              </a:rPr>
              <a:t>//</a:t>
            </a:r>
            <a:r>
              <a:rPr lang="pt-PT" u="sng" dirty="0">
                <a:solidFill>
                  <a:srgbClr val="626262"/>
                </a:solidFill>
                <a:latin typeface="Consolas" panose="020B0609020204030204" pitchFamily="49" charset="0"/>
              </a:rPr>
              <a:t>Aqui pedimos a página web em questão</a:t>
            </a:r>
          </a:p>
          <a:p>
            <a:r>
              <a:rPr lang="pt-PT" b="1" dirty="0" err="1">
                <a:solidFill>
                  <a:srgbClr val="3EABE6"/>
                </a:solidFill>
                <a:latin typeface="Consolas" panose="020B0609020204030204" pitchFamily="49" charset="0"/>
              </a:rPr>
              <a:t>URLConnection</a:t>
            </a:r>
            <a:r>
              <a:rPr lang="pt-PT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t-PT" b="1" u="sng" dirty="0" err="1">
                <a:solidFill>
                  <a:srgbClr val="ED7F48"/>
                </a:solidFill>
                <a:latin typeface="Consolas" panose="020B0609020204030204" pitchFamily="49" charset="0"/>
              </a:rPr>
              <a:t>conexaoAoWebsite</a:t>
            </a:r>
            <a:r>
              <a:rPr lang="pt-PT" b="1" u="sng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t-PT" b="1" u="sng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pt-PT" b="1" u="sng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t-PT" b="1" u="sng" dirty="0" err="1">
                <a:solidFill>
                  <a:srgbClr val="FFBF26"/>
                </a:solidFill>
                <a:latin typeface="Consolas" panose="020B0609020204030204" pitchFamily="49" charset="0"/>
              </a:rPr>
              <a:t>url</a:t>
            </a:r>
            <a:r>
              <a:rPr lang="pt-PT" b="1" u="sng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pt-PT" b="1" u="sng" dirty="0" err="1">
                <a:solidFill>
                  <a:srgbClr val="A7EC21"/>
                </a:solidFill>
                <a:latin typeface="Consolas" panose="020B0609020204030204" pitchFamily="49" charset="0"/>
              </a:rPr>
              <a:t>openConnection</a:t>
            </a:r>
            <a:r>
              <a:rPr lang="pt-PT" b="1" u="sng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pt-PT" b="1" u="sng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endParaRPr lang="pt-PT" dirty="0">
              <a:latin typeface="Consolas" panose="020B0609020204030204" pitchFamily="49" charset="0"/>
            </a:endParaRPr>
          </a:p>
          <a:p>
            <a:r>
              <a:rPr lang="pt-PT" dirty="0">
                <a:solidFill>
                  <a:srgbClr val="626262"/>
                </a:solidFill>
                <a:latin typeface="Consolas" panose="020B0609020204030204" pitchFamily="49" charset="0"/>
              </a:rPr>
              <a:t>//</a:t>
            </a:r>
            <a:r>
              <a:rPr lang="pt-PT" dirty="0" err="1">
                <a:solidFill>
                  <a:srgbClr val="626262"/>
                </a:solidFill>
                <a:latin typeface="Consolas" panose="020B0609020204030204" pitchFamily="49" charset="0"/>
              </a:rPr>
              <a:t>Stream</a:t>
            </a:r>
            <a:r>
              <a:rPr lang="pt-PT" dirty="0">
                <a:solidFill>
                  <a:srgbClr val="626262"/>
                </a:solidFill>
                <a:latin typeface="Consolas" panose="020B0609020204030204" pitchFamily="49" charset="0"/>
              </a:rPr>
              <a:t> </a:t>
            </a:r>
            <a:r>
              <a:rPr lang="pt-PT" u="sng" dirty="0">
                <a:solidFill>
                  <a:srgbClr val="626262"/>
                </a:solidFill>
                <a:latin typeface="Consolas" panose="020B0609020204030204" pitchFamily="49" charset="0"/>
              </a:rPr>
              <a:t>onde recebemos os dados</a:t>
            </a:r>
          </a:p>
          <a:p>
            <a:r>
              <a:rPr lang="pt-PT" b="1" dirty="0" err="1">
                <a:solidFill>
                  <a:srgbClr val="3EABE6"/>
                </a:solidFill>
                <a:latin typeface="Consolas" panose="020B0609020204030204" pitchFamily="49" charset="0"/>
              </a:rPr>
              <a:t>InputStream</a:t>
            </a:r>
            <a:r>
              <a:rPr lang="pt-PT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t-PT" b="1" dirty="0" err="1">
                <a:solidFill>
                  <a:srgbClr val="ED7F48"/>
                </a:solidFill>
                <a:latin typeface="Consolas" panose="020B0609020204030204" pitchFamily="49" charset="0"/>
              </a:rPr>
              <a:t>streamDeLeitura</a:t>
            </a:r>
            <a:r>
              <a:rPr lang="pt-PT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t-PT" b="1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pt-PT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t-PT" b="1" dirty="0" err="1">
                <a:solidFill>
                  <a:srgbClr val="FFBF26"/>
                </a:solidFill>
                <a:latin typeface="Consolas" panose="020B0609020204030204" pitchFamily="49" charset="0"/>
              </a:rPr>
              <a:t>url</a:t>
            </a:r>
            <a:r>
              <a:rPr lang="pt-PT" b="1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pt-PT" b="1" dirty="0" err="1">
                <a:solidFill>
                  <a:srgbClr val="A7EC21"/>
                </a:solidFill>
                <a:latin typeface="Consolas" panose="020B0609020204030204" pitchFamily="49" charset="0"/>
              </a:rPr>
              <a:t>openStream</a:t>
            </a:r>
            <a:r>
              <a:rPr lang="pt-PT" b="1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pt-PT" b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PT" dirty="0">
                <a:solidFill>
                  <a:srgbClr val="626262"/>
                </a:solidFill>
                <a:latin typeface="Consolas" panose="020B0609020204030204" pitchFamily="49" charset="0"/>
              </a:rPr>
              <a:t>//Buffer </a:t>
            </a:r>
            <a:r>
              <a:rPr lang="pt-PT" u="sng" dirty="0">
                <a:solidFill>
                  <a:srgbClr val="626262"/>
                </a:solidFill>
                <a:latin typeface="Consolas" panose="020B0609020204030204" pitchFamily="49" charset="0"/>
              </a:rPr>
              <a:t>onde armazenamos os dados</a:t>
            </a:r>
          </a:p>
          <a:p>
            <a:r>
              <a:rPr lang="en-US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b="1" dirty="0" err="1">
                <a:solidFill>
                  <a:srgbClr val="1290C3"/>
                </a:solidFill>
                <a:latin typeface="Consolas" panose="020B0609020204030204" pitchFamily="49" charset="0"/>
              </a:rPr>
              <a:t>BufferedReader</a:t>
            </a:r>
            <a:r>
              <a:rPr lang="en-US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ED7F48"/>
                </a:solidFill>
                <a:latin typeface="Consolas" panose="020B0609020204030204" pitchFamily="49" charset="0"/>
              </a:rPr>
              <a:t>buffer</a:t>
            </a:r>
            <a:r>
              <a:rPr lang="en-US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DD2867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A7EC21"/>
                </a:solidFill>
                <a:latin typeface="Consolas" panose="020B0609020204030204" pitchFamily="49" charset="0"/>
              </a:rPr>
              <a:t>BufferedReader</a:t>
            </a:r>
            <a:r>
              <a:rPr lang="en-US" b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DD2867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A7EC21"/>
                </a:solidFill>
                <a:latin typeface="Consolas" panose="020B0609020204030204" pitchFamily="49" charset="0"/>
              </a:rPr>
              <a:t>InputStreamReader</a:t>
            </a:r>
            <a:r>
              <a:rPr lang="en-US" b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FFBF26"/>
                </a:solidFill>
                <a:latin typeface="Consolas" panose="020B0609020204030204" pitchFamily="49" charset="0"/>
              </a:rPr>
              <a:t>streamDeLeitura</a:t>
            </a:r>
            <a:r>
              <a:rPr lang="en-US" b="1" dirty="0">
                <a:solidFill>
                  <a:srgbClr val="F9FAF4"/>
                </a:solidFill>
                <a:latin typeface="Consolas" panose="020B0609020204030204" pitchFamily="49" charset="0"/>
              </a:rPr>
              <a:t>))</a:t>
            </a:r>
            <a:r>
              <a:rPr lang="en-US" b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PT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pt-PT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pt-PT" b="1" dirty="0" err="1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pt-PT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t-PT" b="1" dirty="0" err="1">
                <a:solidFill>
                  <a:srgbClr val="ED7F48"/>
                </a:solidFill>
                <a:latin typeface="Consolas" panose="020B0609020204030204" pitchFamily="49" charset="0"/>
              </a:rPr>
              <a:t>textoDoBuffer</a:t>
            </a:r>
            <a:r>
              <a:rPr lang="pt-PT" b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DD2867"/>
                </a:solidFill>
                <a:latin typeface="Consolas" panose="020B0609020204030204" pitchFamily="49" charset="0"/>
              </a:rPr>
              <a:t>while</a:t>
            </a:r>
            <a:r>
              <a:rPr lang="en-US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F9FAF4"/>
                </a:solidFill>
                <a:latin typeface="Consolas" panose="020B0609020204030204" pitchFamily="49" charset="0"/>
              </a:rPr>
              <a:t>((</a:t>
            </a:r>
            <a:r>
              <a:rPr lang="en-US" b="1" dirty="0" err="1">
                <a:solidFill>
                  <a:srgbClr val="FFBF26"/>
                </a:solidFill>
                <a:latin typeface="Consolas" panose="020B0609020204030204" pitchFamily="49" charset="0"/>
              </a:rPr>
              <a:t>textoDoBuffer</a:t>
            </a:r>
            <a:r>
              <a:rPr lang="en-US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FFBF26"/>
                </a:solidFill>
                <a:latin typeface="Consolas" panose="020B0609020204030204" pitchFamily="49" charset="0"/>
              </a:rPr>
              <a:t>buffer</a:t>
            </a:r>
            <a:r>
              <a:rPr lang="en-US" b="1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A7EC21"/>
                </a:solidFill>
                <a:latin typeface="Consolas" panose="020B0609020204030204" pitchFamily="49" charset="0"/>
              </a:rPr>
              <a:t>readLine</a:t>
            </a:r>
            <a:r>
              <a:rPr lang="en-US" b="1" dirty="0">
                <a:solidFill>
                  <a:srgbClr val="F9FAF4"/>
                </a:solidFill>
                <a:latin typeface="Consolas" panose="020B0609020204030204" pitchFamily="49" charset="0"/>
              </a:rPr>
              <a:t>())</a:t>
            </a:r>
            <a:r>
              <a:rPr lang="en-US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E6E6FA"/>
                </a:solidFill>
                <a:latin typeface="Consolas" panose="020B0609020204030204" pitchFamily="49" charset="0"/>
              </a:rPr>
              <a:t>!=</a:t>
            </a:r>
            <a:r>
              <a:rPr lang="en-US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DD2867"/>
                </a:solidFill>
                <a:latin typeface="Consolas" panose="020B0609020204030204" pitchFamily="49" charset="0"/>
              </a:rPr>
              <a:t>null</a:t>
            </a:r>
            <a:r>
              <a:rPr lang="en-US" b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PT" dirty="0">
                <a:solidFill>
                  <a:srgbClr val="D9E8F7"/>
                </a:solidFill>
                <a:latin typeface="Consolas" panose="020B0609020204030204" pitchFamily="49" charset="0"/>
              </a:rPr>
              <a:t>            </a:t>
            </a:r>
            <a:r>
              <a:rPr lang="pt-PT" dirty="0" err="1">
                <a:solidFill>
                  <a:srgbClr val="FFBF26"/>
                </a:solidFill>
                <a:latin typeface="Consolas" panose="020B0609020204030204" pitchFamily="49" charset="0"/>
              </a:rPr>
              <a:t>textoRecebido</a:t>
            </a:r>
            <a:r>
              <a:rPr lang="pt-PT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t-PT" dirty="0">
                <a:solidFill>
                  <a:srgbClr val="E6E6FA"/>
                </a:solidFill>
                <a:latin typeface="Consolas" panose="020B0609020204030204" pitchFamily="49" charset="0"/>
              </a:rPr>
              <a:t>+=</a:t>
            </a:r>
            <a:r>
              <a:rPr lang="pt-PT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t-PT" dirty="0" err="1">
                <a:solidFill>
                  <a:srgbClr val="FFBF26"/>
                </a:solidFill>
                <a:latin typeface="Consolas" panose="020B0609020204030204" pitchFamily="49" charset="0"/>
              </a:rPr>
              <a:t>textoDoBuffer</a:t>
            </a:r>
            <a:r>
              <a:rPr lang="pt-PT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PT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pt-PT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PT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pt-PT" b="1" dirty="0" err="1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pt-PT" b="1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pt-PT" b="1" i="1" dirty="0" err="1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pt-PT" b="1" i="1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pt-PT" b="1" i="1" dirty="0" err="1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pt-PT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pt-PT" b="1" i="1" dirty="0" err="1">
                <a:solidFill>
                  <a:srgbClr val="FFBF26"/>
                </a:solidFill>
                <a:latin typeface="Consolas" panose="020B0609020204030204" pitchFamily="49" charset="0"/>
              </a:rPr>
              <a:t>textoRecebido</a:t>
            </a:r>
            <a:r>
              <a:rPr lang="pt-PT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pt-PT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PT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pt-PT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t-PT" b="1" dirty="0" err="1">
                <a:solidFill>
                  <a:srgbClr val="DD2867"/>
                </a:solidFill>
                <a:latin typeface="Consolas" panose="020B0609020204030204" pitchFamily="49" charset="0"/>
              </a:rPr>
              <a:t>catch</a:t>
            </a:r>
            <a:r>
              <a:rPr lang="pt-PT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t-PT" b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pt-PT" b="1" dirty="0" err="1">
                <a:solidFill>
                  <a:srgbClr val="1290C3"/>
                </a:solidFill>
                <a:latin typeface="Consolas" panose="020B0609020204030204" pitchFamily="49" charset="0"/>
              </a:rPr>
              <a:t>Exception</a:t>
            </a:r>
            <a:r>
              <a:rPr lang="pt-PT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t-PT" b="1" dirty="0">
                <a:solidFill>
                  <a:srgbClr val="ED7F48"/>
                </a:solidFill>
                <a:latin typeface="Consolas" panose="020B0609020204030204" pitchFamily="49" charset="0"/>
              </a:rPr>
              <a:t>e</a:t>
            </a:r>
            <a:r>
              <a:rPr lang="pt-PT" b="1" dirty="0">
                <a:solidFill>
                  <a:srgbClr val="F9FAF4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pt-PT" b="1" dirty="0" err="1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pt-PT" b="1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pt-PT" b="1" i="1" dirty="0" err="1">
                <a:solidFill>
                  <a:srgbClr val="8DDAF8"/>
                </a:solidFill>
                <a:latin typeface="Consolas" panose="020B0609020204030204" pitchFamily="49" charset="0"/>
              </a:rPr>
              <a:t>err</a:t>
            </a:r>
            <a:r>
              <a:rPr lang="pt-PT" b="1" i="1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pt-PT" b="1" i="1" dirty="0" err="1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pt-PT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pt-PT" b="1" i="1" dirty="0">
                <a:solidFill>
                  <a:srgbClr val="17C6A3"/>
                </a:solidFill>
                <a:latin typeface="Consolas" panose="020B0609020204030204" pitchFamily="49" charset="0"/>
              </a:rPr>
              <a:t>"Ocorreu uma </a:t>
            </a:r>
            <a:r>
              <a:rPr lang="pt-PT" b="1" i="1" dirty="0" err="1">
                <a:solidFill>
                  <a:srgbClr val="17C6A3"/>
                </a:solidFill>
                <a:latin typeface="Consolas" panose="020B0609020204030204" pitchFamily="49" charset="0"/>
              </a:rPr>
              <a:t>excepção</a:t>
            </a:r>
            <a:r>
              <a:rPr lang="pt-PT" b="1" i="1" dirty="0">
                <a:solidFill>
                  <a:srgbClr val="17C6A3"/>
                </a:solidFill>
                <a:latin typeface="Consolas" panose="020B0609020204030204" pitchFamily="49" charset="0"/>
              </a:rPr>
              <a:t>!\n"</a:t>
            </a:r>
            <a:r>
              <a:rPr lang="pt-PT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t-PT" b="1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pt-PT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t-PT" b="1" i="1" dirty="0" err="1">
                <a:solidFill>
                  <a:srgbClr val="FFBF26"/>
                </a:solidFill>
                <a:latin typeface="Consolas" panose="020B0609020204030204" pitchFamily="49" charset="0"/>
              </a:rPr>
              <a:t>e</a:t>
            </a:r>
            <a:r>
              <a:rPr lang="pt-PT" b="1" i="1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pt-PT" b="1" i="1" dirty="0" err="1">
                <a:solidFill>
                  <a:srgbClr val="A7EC21"/>
                </a:solidFill>
                <a:latin typeface="Consolas" panose="020B0609020204030204" pitchFamily="49" charset="0"/>
              </a:rPr>
              <a:t>getMessage</a:t>
            </a:r>
            <a:r>
              <a:rPr lang="pt-PT" b="1" i="1" dirty="0">
                <a:solidFill>
                  <a:srgbClr val="F9FAF4"/>
                </a:solidFill>
                <a:latin typeface="Consolas" panose="020B0609020204030204" pitchFamily="49" charset="0"/>
              </a:rPr>
              <a:t>())</a:t>
            </a:r>
            <a:r>
              <a:rPr lang="pt-PT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PT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76581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778B2224-48E7-4F3F-8F34-CA71D22DF5D6}"/>
              </a:ext>
            </a:extLst>
          </p:cNvPr>
          <p:cNvSpPr/>
          <p:nvPr/>
        </p:nvSpPr>
        <p:spPr>
          <a:xfrm>
            <a:off x="410816" y="343118"/>
            <a:ext cx="116619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&lt;!DOCTYPE html&gt;&lt;html&gt;&lt;head&gt;&lt;title&gt;Test&lt;/title&gt;&lt;/head&gt;&lt;body&gt;&lt;h1&gt;This is a header!&lt;/h1&gt;&lt;p&gt;This is some text!&lt;/p&gt;&lt;/body&gt;&lt;/html&gt;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F22E1AAB-454E-41D2-8AAF-95138220E9A7}"/>
              </a:ext>
            </a:extLst>
          </p:cNvPr>
          <p:cNvSpPr/>
          <p:nvPr/>
        </p:nvSpPr>
        <p:spPr>
          <a:xfrm>
            <a:off x="2398644" y="160833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Mas o HTML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não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foi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criado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para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ser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utilizado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desta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forma!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316BAD3-082B-4780-B193-97A6159C05F9}"/>
              </a:ext>
            </a:extLst>
          </p:cNvPr>
          <p:cNvSpPr/>
          <p:nvPr/>
        </p:nvSpPr>
        <p:spPr>
          <a:xfrm>
            <a:off x="2398644" y="287356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Alternativas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?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BE819DE-2375-4A68-9AA1-9BE2CD615C39}"/>
              </a:ext>
            </a:extLst>
          </p:cNvPr>
          <p:cNvSpPr txBox="1"/>
          <p:nvPr/>
        </p:nvSpPr>
        <p:spPr>
          <a:xfrm>
            <a:off x="3681123" y="3861782"/>
            <a:ext cx="3531041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b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defRPr>
            </a:lvl1pPr>
          </a:lstStyle>
          <a:p>
            <a:r>
              <a:rPr lang="pt-PT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XML e JSON!</a:t>
            </a:r>
          </a:p>
        </p:txBody>
      </p:sp>
      <p:pic>
        <p:nvPicPr>
          <p:cNvPr id="1026" name="Picture 2" descr="File:Text-xml.svg">
            <a:extLst>
              <a:ext uri="{FF2B5EF4-FFF2-40B4-BE49-F238E27FC236}">
                <a16:creationId xmlns:a16="http://schemas.microsoft.com/office/drawing/2014/main" id="{52587E74-C8D0-4C30-B76B-327E4F87F4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953" y="4184947"/>
            <a:ext cx="2129527" cy="1953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m para json">
            <a:extLst>
              <a:ext uri="{FF2B5EF4-FFF2-40B4-BE49-F238E27FC236}">
                <a16:creationId xmlns:a16="http://schemas.microsoft.com/office/drawing/2014/main" id="{C9EB2081-1294-4604-9937-950FC81A17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880" y="3936666"/>
            <a:ext cx="2129527" cy="2129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7866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084EA3-29C4-41B7-8242-BC0D7B825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Exercício: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0EA3F8F-AF5E-470B-8328-E90864648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sz="1800" dirty="0">
                <a:latin typeface="Consolas" panose="020B0609020204030204" pitchFamily="49" charset="0"/>
              </a:rPr>
              <a:t>Ir buscar guardar todas as imagens da página: </a:t>
            </a:r>
            <a:r>
              <a:rPr lang="pt-PT" sz="1800" b="1" dirty="0">
                <a:solidFill>
                  <a:srgbClr val="17C6A3"/>
                </a:solidFill>
                <a:latin typeface="Consolas" panose="020B0609020204030204" pitchFamily="49" charset="0"/>
                <a:hlinkClick r:id="rId2"/>
              </a:rPr>
              <a:t>https://java-mooc.github.io/Advanced-Java/ex2.html</a:t>
            </a:r>
            <a:endParaRPr lang="pt-PT" sz="1800" b="1" dirty="0">
              <a:solidFill>
                <a:srgbClr val="17C6A3"/>
              </a:solidFill>
              <a:latin typeface="Consolas" panose="020B0609020204030204" pitchFamily="49" charset="0"/>
            </a:endParaRPr>
          </a:p>
          <a:p>
            <a:r>
              <a:rPr lang="pt-PT" sz="1800" dirty="0">
                <a:latin typeface="Consolas" panose="020B0609020204030204" pitchFamily="49" charset="0"/>
              </a:rPr>
              <a:t>Hiperligações para imagens incluídas!</a:t>
            </a:r>
          </a:p>
        </p:txBody>
      </p:sp>
    </p:spTree>
    <p:extLst>
      <p:ext uri="{BB962C8B-B14F-4D97-AF65-F5344CB8AC3E}">
        <p14:creationId xmlns:p14="http://schemas.microsoft.com/office/powerpoint/2010/main" val="2089519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084EA3-29C4-41B7-8242-BC0D7B825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Título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0EA3F8F-AF5E-470B-8328-E90864648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sz="1800" dirty="0">
                <a:latin typeface="Consolas" panose="020B0609020204030204" pitchFamily="49" charset="0"/>
              </a:rPr>
              <a:t>Texto</a:t>
            </a:r>
          </a:p>
        </p:txBody>
      </p:sp>
    </p:spTree>
    <p:extLst>
      <p:ext uri="{BB962C8B-B14F-4D97-AF65-F5344CB8AC3E}">
        <p14:creationId xmlns:p14="http://schemas.microsoft.com/office/powerpoint/2010/main" val="2685226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2471</TotalTime>
  <Words>364</Words>
  <Application>Microsoft Office PowerPoint</Application>
  <PresentationFormat>Ecrã Panorâmico</PresentationFormat>
  <Paragraphs>66</Paragraphs>
  <Slides>8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14" baseType="lpstr">
      <vt:lpstr>Source Code Pro</vt:lpstr>
      <vt:lpstr>Arial</vt:lpstr>
      <vt:lpstr>Calibri</vt:lpstr>
      <vt:lpstr>Calibri Light</vt:lpstr>
      <vt:lpstr>Consolas</vt:lpstr>
      <vt:lpstr>Office Theme</vt:lpstr>
      <vt:lpstr>Ligação à internet</vt:lpstr>
      <vt:lpstr>TCP</vt:lpstr>
      <vt:lpstr>HTTP</vt:lpstr>
      <vt:lpstr>HTML</vt:lpstr>
      <vt:lpstr>Apresentação do PowerPoint</vt:lpstr>
      <vt:lpstr>Apresentação do PowerPoint</vt:lpstr>
      <vt:lpstr>Exercício:</vt:lpstr>
      <vt:lpstr>Título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Rossana Naki</dc:creator>
  <cp:lastModifiedBy>Rossana Naki</cp:lastModifiedBy>
  <cp:revision>28</cp:revision>
  <dcterms:created xsi:type="dcterms:W3CDTF">2018-04-15T17:11:16Z</dcterms:created>
  <dcterms:modified xsi:type="dcterms:W3CDTF">2018-04-20T06:53:10Z</dcterms:modified>
</cp:coreProperties>
</file>