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3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831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net-intro.com/" TargetMode="External"/><Relationship Id="rId4" Type="http://schemas.openxmlformats.org/officeDocument/2006/relationships/hyperlink" Target="https://docs.oracle.com/javase/7/docs/api/java/net/UR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mooc.github.io/Advanced-Java/ex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Ligação à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58B3-CFFC-443E-9D8E-17AA1F4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</a:t>
            </a:r>
          </a:p>
        </p:txBody>
      </p:sp>
      <p:pic>
        <p:nvPicPr>
          <p:cNvPr id="1026" name="Picture 2" descr="https://upload.wikimedia.org/wikipedia/commons/thumb/c/c4/IP_stack_connections.svg/490px-IP_stack_connections.svg.png">
            <a:extLst>
              <a:ext uri="{FF2B5EF4-FFF2-40B4-BE49-F238E27FC236}">
                <a16:creationId xmlns:a16="http://schemas.microsoft.com/office/drawing/2014/main" id="{22963210-B15A-461F-9F9C-355C92E5F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0" b="3644"/>
          <a:stretch/>
        </p:blipFill>
        <p:spPr bwMode="auto">
          <a:xfrm>
            <a:off x="6951594" y="636104"/>
            <a:ext cx="4667250" cy="367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2570BF-07A0-4FFD-AE8D-450031721687}"/>
              </a:ext>
            </a:extLst>
          </p:cNvPr>
          <p:cNvSpPr/>
          <p:nvPr/>
        </p:nvSpPr>
        <p:spPr>
          <a:xfrm>
            <a:off x="6599583" y="4577935"/>
            <a:ext cx="5592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en:User:Kbrose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Prior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Wikipedia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artwork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en:User:Cburnett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CC BY-SA 3.0, 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3"/>
              </a:rPr>
              <a:t>https://commons.wikimedia.org/w/index.php?curid=1831900</a:t>
            </a:r>
            <a:endParaRPr lang="pt-PT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57EA8C-E12C-458C-B484-6E551939652D}"/>
              </a:ext>
            </a:extLst>
          </p:cNvPr>
          <p:cNvSpPr txBox="1"/>
          <p:nvPr/>
        </p:nvSpPr>
        <p:spPr>
          <a:xfrm>
            <a:off x="397565" y="1505160"/>
            <a:ext cx="65540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Vamos nos abstrair de toda a complexidade do modelo 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Vamos concentrar-nos na parte </a:t>
            </a:r>
            <a:r>
              <a:rPr lang="pt-PT" i="1" dirty="0">
                <a:latin typeface="Consolas" panose="020B0609020204030204" pitchFamily="49" charset="0"/>
              </a:rPr>
              <a:t>“</a:t>
            </a:r>
            <a:r>
              <a:rPr lang="pt-PT" i="1" dirty="0" err="1">
                <a:latin typeface="Consolas" panose="020B0609020204030204" pitchFamily="49" charset="0"/>
              </a:rPr>
              <a:t>peer</a:t>
            </a:r>
            <a:r>
              <a:rPr lang="pt-PT" i="1" dirty="0">
                <a:latin typeface="Consolas" panose="020B0609020204030204" pitchFamily="49" charset="0"/>
              </a:rPr>
              <a:t>-to-</a:t>
            </a:r>
            <a:r>
              <a:rPr lang="pt-PT" i="1" dirty="0" err="1">
                <a:latin typeface="Consolas" panose="020B0609020204030204" pitchFamily="49" charset="0"/>
              </a:rPr>
              <a:t>peer</a:t>
            </a:r>
            <a:r>
              <a:rPr lang="pt-PT" i="1" dirty="0">
                <a:latin typeface="Consolas" panose="020B0609020204030204" pitchFamily="49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Classe URL </a:t>
            </a:r>
          </a:p>
          <a:p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>
                <a:latin typeface="Consolas" panose="020B0609020204030204" pitchFamily="49" charset="0"/>
                <a:hlinkClick r:id="rId4"/>
              </a:rPr>
              <a:t>https://docs.oracle.com/javase/7/docs/api/java/net/URL.html</a:t>
            </a:r>
            <a:r>
              <a:rPr lang="pt-PT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Mais informação sobre como a internet funciona em: </a:t>
            </a:r>
            <a:r>
              <a:rPr lang="pt-PT" dirty="0">
                <a:latin typeface="Consolas" panose="020B0609020204030204" pitchFamily="49" charset="0"/>
                <a:hlinkClick r:id="rId5"/>
              </a:rPr>
              <a:t>http://www.net-intro.com/</a:t>
            </a:r>
            <a:endParaRPr lang="pt-PT" dirty="0"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0EB633-0932-4B56-AE4E-9D0DC2F24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56" y="3296479"/>
            <a:ext cx="5295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Transfer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Protocol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Camada aplicacional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Classes: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Url</a:t>
            </a:r>
            <a:r>
              <a:rPr lang="pt-PT" sz="1800" dirty="0">
                <a:latin typeface="Consolas" panose="020B0609020204030204" pitchFamily="49" charset="0"/>
              </a:rPr>
              <a:t>/</a:t>
            </a:r>
            <a:r>
              <a:rPr lang="pt-PT" sz="1800" dirty="0" err="1">
                <a:latin typeface="Consolas" panose="020B0609020204030204" pitchFamily="49" charset="0"/>
              </a:rPr>
              <a:t>UrlConnection</a:t>
            </a:r>
            <a:endParaRPr lang="pt-PT" sz="1800" dirty="0">
              <a:latin typeface="Consolas" panose="020B0609020204030204" pitchFamily="49" charset="0"/>
            </a:endParaRP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HttpComponents</a:t>
            </a:r>
            <a:r>
              <a:rPr lang="pt-PT" sz="1800" dirty="0">
                <a:latin typeface="Consolas" panose="020B0609020204030204" pitchFamily="49" charset="0"/>
              </a:rPr>
              <a:t> (Apache)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Socket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6E792-8546-450D-B269-9A6A5D34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825625"/>
            <a:ext cx="666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51" y="1683031"/>
            <a:ext cx="3919330" cy="2799384"/>
          </a:xfrm>
        </p:spPr>
        <p:txBody>
          <a:bodyPr>
            <a:normAutofit/>
          </a:bodyPr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Representação estruturada de media e conteúdos</a:t>
            </a:r>
          </a:p>
          <a:p>
            <a:r>
              <a:rPr lang="pt-PT" sz="1800" dirty="0" err="1">
                <a:latin typeface="Consolas" panose="020B0609020204030204" pitchFamily="49" charset="0"/>
              </a:rPr>
              <a:t>Tags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DC3DF2-6C2C-4B44-BABE-C30EAAA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1" y="3429000"/>
            <a:ext cx="4038600" cy="29410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2111724-E78C-45B1-BD01-F474BB6B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81" y="-68111"/>
            <a:ext cx="7774573" cy="69942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&lt;!DOCTYPE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&lt;meta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charset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"utf-8"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&lt;link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rel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stylesheet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"https://www.w3schools.com/w3css/4/w3.css"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&lt;script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'https://ajax.googleapis.com/ajax/libs/jquery/3.3.1/jquery.min.js'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&gt;&lt;/script&gt;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&lt;h1&gt;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Hello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webpage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&lt;/h1&gt;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&lt;h3&gt;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&lt;/h3&gt;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below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Amazing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      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stuff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Such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words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Many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dots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Now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,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"http://lh3.googleusercontent.com/9eyLUVqzA-oLKFsQ4XI8aIF02c1QvwgSI5pg8IeLuk7rDkfHem_ET61FEoBXtT1GhVKgNHWU=w128-h128-n-no-v1"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".//heart.png"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"https://en.wikipedia.org/wiki/Doge_of_Venice"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Doge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Venice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More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about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"https://www.w3schools.com/html/default.asp"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kumimoji="0" lang="pt-PT" altLang="pt-PT" sz="11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4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try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//A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tentar conectarmos com o </a:t>
            </a:r>
            <a:r>
              <a:rPr lang="pt-PT" u="sng" dirty="0" err="1">
                <a:solidFill>
                  <a:srgbClr val="626262"/>
                </a:solidFill>
                <a:latin typeface="Consolas" panose="020B0609020204030204" pitchFamily="49" charset="0"/>
              </a:rPr>
              <a:t>url</a:t>
            </a:r>
            <a:endParaRPr lang="pt-PT" u="sng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A7EC21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"https://java-mooc.github.io/Advanced-Java/ex1.html"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Aqui pedimos a página web em questão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URLConnection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ED7F48"/>
                </a:solidFill>
                <a:latin typeface="Consolas" panose="020B0609020204030204" pitchFamily="49" charset="0"/>
              </a:rPr>
              <a:t>conexaoAoWebsite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openConnection</a:t>
            </a:r>
            <a:r>
              <a:rPr lang="pt-PT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626262"/>
                </a:solidFill>
                <a:latin typeface="Consolas" panose="020B0609020204030204" pitchFamily="49" charset="0"/>
              </a:rPr>
              <a:t>Stream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recebemos os dados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InputStream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streamDeLeitura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openStream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//Buffer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armazenamos os dados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7F48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streamDeLeitura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textoDoBuffer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readLine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catch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e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err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"Ocorreu uma </a:t>
            </a:r>
            <a:r>
              <a:rPr lang="pt-PT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excepção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!\n"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e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getMessage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5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html&gt;&lt;html&gt;&lt;head&gt;&lt;title&gt;Test&lt;/title&gt;&lt;/head&gt;&lt;body&gt;&lt;h1&gt;This is a header!&lt;/h1&gt;&lt;p&gt;This is some text!&lt;/p&gt;&lt;/body&gt;&lt;/html&gt;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2E1AAB-454E-41D2-8AAF-95138220E9A7}"/>
              </a:ext>
            </a:extLst>
          </p:cNvPr>
          <p:cNvSpPr/>
          <p:nvPr/>
        </p:nvSpPr>
        <p:spPr>
          <a:xfrm>
            <a:off x="2398644" y="1608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Mas o HTML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não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criado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utilizado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forma!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16BAD3-082B-4780-B193-97A6159C05F9}"/>
              </a:ext>
            </a:extLst>
          </p:cNvPr>
          <p:cNvSpPr/>
          <p:nvPr/>
        </p:nvSpPr>
        <p:spPr>
          <a:xfrm>
            <a:off x="2398644" y="28735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Alternativas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E819DE-2375-4A68-9AA1-9BE2CD615C39}"/>
              </a:ext>
            </a:extLst>
          </p:cNvPr>
          <p:cNvSpPr txBox="1"/>
          <p:nvPr/>
        </p:nvSpPr>
        <p:spPr>
          <a:xfrm>
            <a:off x="3681123" y="3861782"/>
            <a:ext cx="3531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 JSON!</a:t>
            </a:r>
          </a:p>
        </p:txBody>
      </p:sp>
      <p:pic>
        <p:nvPicPr>
          <p:cNvPr id="1026" name="Picture 2" descr="File:Text-xml.svg">
            <a:extLst>
              <a:ext uri="{FF2B5EF4-FFF2-40B4-BE49-F238E27FC236}">
                <a16:creationId xmlns:a16="http://schemas.microsoft.com/office/drawing/2014/main" id="{52587E74-C8D0-4C30-B76B-327E4F8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53" y="4184947"/>
            <a:ext cx="2129527" cy="19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son">
            <a:extLst>
              <a:ext uri="{FF2B5EF4-FFF2-40B4-BE49-F238E27FC236}">
                <a16:creationId xmlns:a16="http://schemas.microsoft.com/office/drawing/2014/main" id="{C9EB2081-1294-4604-9937-950FC81A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80" y="3936666"/>
            <a:ext cx="2129527" cy="21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Ir buscar guardar todas as imagens da página: </a:t>
            </a:r>
            <a:r>
              <a:rPr lang="pt-PT" sz="1800" b="1" dirty="0">
                <a:solidFill>
                  <a:srgbClr val="17C6A3"/>
                </a:solidFill>
                <a:latin typeface="Consolas" panose="020B0609020204030204" pitchFamily="49" charset="0"/>
                <a:hlinkClick r:id="rId2"/>
              </a:rPr>
              <a:t>https://java-mooc.github.io/Advanced-Java/ex2.html</a:t>
            </a:r>
            <a:endParaRPr lang="pt-PT" sz="1800" b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Hiperligações para imagens incluídas!</a:t>
            </a:r>
          </a:p>
          <a:p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Pause o vídeo agora, e tente resolver este exercício</a:t>
            </a:r>
          </a:p>
          <a:p>
            <a:r>
              <a:rPr lang="pt-PT" sz="1800" dirty="0" err="1">
                <a:latin typeface="Consolas" panose="020B0609020204030204" pitchFamily="49" charset="0"/>
              </a:rPr>
              <a:t>Pssst</a:t>
            </a:r>
            <a:r>
              <a:rPr lang="pt-PT" sz="1800" dirty="0">
                <a:latin typeface="Consolas" panose="020B0609020204030204" pitchFamily="49" charset="0"/>
              </a:rPr>
              <a:t>! Tem disponíveis alguns materiais para o auxiliar!</a:t>
            </a:r>
          </a:p>
          <a:p>
            <a:r>
              <a:rPr lang="pt-PT" sz="1800">
                <a:latin typeface="Consolas" panose="020B0609020204030204" pitchFamily="49" charset="0"/>
              </a:rPr>
              <a:t>Caso </a:t>
            </a:r>
            <a:r>
              <a:rPr lang="pt-PT" sz="1800" dirty="0">
                <a:latin typeface="Consolas" panose="020B0609020204030204" pitchFamily="49" charset="0"/>
              </a:rPr>
              <a:t>tenha dificuldades no próximo vídeos apresentamos a resolução do exercício.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</TotalTime>
  <Words>394</Words>
  <Application>Microsoft Office PowerPoint</Application>
  <PresentationFormat>Ecrã Panorâmico</PresentationFormat>
  <Paragraphs>71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Source Code Pro</vt:lpstr>
      <vt:lpstr>Arial</vt:lpstr>
      <vt:lpstr>Calibri</vt:lpstr>
      <vt:lpstr>Calibri Light</vt:lpstr>
      <vt:lpstr>Consolas</vt:lpstr>
      <vt:lpstr>Office Theme</vt:lpstr>
      <vt:lpstr>Ligação à internet</vt:lpstr>
      <vt:lpstr>TCP</vt:lpstr>
      <vt:lpstr>HTTP</vt:lpstr>
      <vt:lpstr>HTML</vt:lpstr>
      <vt:lpstr>Apresentação do PowerPoint</vt:lpstr>
      <vt:lpstr>Apresentação do PowerPoint</vt:lpstr>
      <vt:lpstr>Exercício: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30</cp:revision>
  <dcterms:created xsi:type="dcterms:W3CDTF">2018-04-15T17:11:16Z</dcterms:created>
  <dcterms:modified xsi:type="dcterms:W3CDTF">2018-04-24T15:52:43Z</dcterms:modified>
</cp:coreProperties>
</file>