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4"/>
  </p:sldMasterIdLst>
  <p:notesMasterIdLst>
    <p:notesMasterId r:id="rId27"/>
  </p:notesMasterIdLst>
  <p:handoutMasterIdLst>
    <p:handoutMasterId r:id="rId28"/>
  </p:handoutMasterIdLst>
  <p:sldIdLst>
    <p:sldId id="322" r:id="rId5"/>
    <p:sldId id="1149" r:id="rId6"/>
    <p:sldId id="1155" r:id="rId7"/>
    <p:sldId id="1163" r:id="rId8"/>
    <p:sldId id="1164" r:id="rId9"/>
    <p:sldId id="1166" r:id="rId10"/>
    <p:sldId id="1167" r:id="rId11"/>
    <p:sldId id="1161" r:id="rId12"/>
    <p:sldId id="1159" r:id="rId13"/>
    <p:sldId id="1157" r:id="rId14"/>
    <p:sldId id="1160" r:id="rId15"/>
    <p:sldId id="1162" r:id="rId16"/>
    <p:sldId id="1150" r:id="rId17"/>
    <p:sldId id="1142" r:id="rId18"/>
    <p:sldId id="1151" r:id="rId19"/>
    <p:sldId id="1168" r:id="rId20"/>
    <p:sldId id="1152" r:id="rId21"/>
    <p:sldId id="1153" r:id="rId22"/>
    <p:sldId id="1143" r:id="rId23"/>
    <p:sldId id="1148" r:id="rId24"/>
    <p:sldId id="1154" r:id="rId25"/>
    <p:sldId id="1169" r:id="rId2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pe, Harshal" initials="ZH" lastIdx="1" clrIdx="0">
    <p:extLst>
      <p:ext uri="{19B8F6BF-5375-455C-9EA6-DF929625EA0E}">
        <p15:presenceInfo xmlns:p15="http://schemas.microsoft.com/office/powerpoint/2012/main" userId="S-1-5-21-1531082355-734649621-3782574898-2163612" providerId="AD"/>
      </p:ext>
    </p:extLst>
  </p:cmAuthor>
  <p:cmAuthor id="2" name="Ravi Jayanthi" initials="RJ" lastIdx="1" clrIdx="1">
    <p:extLst>
      <p:ext uri="{19B8F6BF-5375-455C-9EA6-DF929625EA0E}">
        <p15:presenceInfo xmlns:p15="http://schemas.microsoft.com/office/powerpoint/2012/main" userId="3fe80cb5bdae9f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7"/>
    <a:srgbClr val="C7FF17"/>
    <a:srgbClr val="F1960F"/>
    <a:srgbClr val="12ABDB"/>
    <a:srgbClr val="0070AD"/>
    <a:srgbClr val="00507E"/>
    <a:srgbClr val="300B48"/>
    <a:srgbClr val="2B0A3D"/>
    <a:srgbClr val="C0F17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1"/>
    <p:restoredTop sz="96370" autoAdjust="0"/>
  </p:normalViewPr>
  <p:slideViewPr>
    <p:cSldViewPr snapToGrid="0">
      <p:cViewPr varScale="1">
        <p:scale>
          <a:sx n="64" d="100"/>
          <a:sy n="64" d="100"/>
        </p:scale>
        <p:origin x="796" y="40"/>
      </p:cViewPr>
      <p:guideLst>
        <p:guide orient="horz" pos="2160"/>
        <p:guide pos="3840"/>
      </p:guideLst>
    </p:cSldViewPr>
  </p:slideViewPr>
  <p:notesTextViewPr>
    <p:cViewPr>
      <p:scale>
        <a:sx n="1" d="1"/>
        <a:sy n="1" d="1"/>
      </p:scale>
      <p:origin x="0" y="0"/>
    </p:cViewPr>
  </p:notesTextViewPr>
  <p:sorterViewPr>
    <p:cViewPr>
      <p:scale>
        <a:sx n="100" d="100"/>
        <a:sy n="100" d="100"/>
      </p:scale>
      <p:origin x="0" y="-5592"/>
    </p:cViewPr>
  </p:sorterViewPr>
  <p:notesViewPr>
    <p:cSldViewPr snapToGrid="0">
      <p:cViewPr>
        <p:scale>
          <a:sx n="1" d="2"/>
          <a:sy n="1" d="2"/>
        </p:scale>
        <p:origin x="4040" y="5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10/08/2019</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10/08/2019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90959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10</a:t>
            </a:fld>
            <a:endParaRPr lang="en-US" dirty="0"/>
          </a:p>
        </p:txBody>
      </p:sp>
    </p:spTree>
    <p:extLst>
      <p:ext uri="{BB962C8B-B14F-4D97-AF65-F5344CB8AC3E}">
        <p14:creationId xmlns:p14="http://schemas.microsoft.com/office/powerpoint/2010/main" val="20690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11</a:t>
            </a:fld>
            <a:endParaRPr lang="en-US" dirty="0"/>
          </a:p>
        </p:txBody>
      </p:sp>
    </p:spTree>
    <p:extLst>
      <p:ext uri="{BB962C8B-B14F-4D97-AF65-F5344CB8AC3E}">
        <p14:creationId xmlns:p14="http://schemas.microsoft.com/office/powerpoint/2010/main" val="1662060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12</a:t>
            </a:fld>
            <a:endParaRPr lang="en-US" dirty="0"/>
          </a:p>
        </p:txBody>
      </p:sp>
    </p:spTree>
    <p:extLst>
      <p:ext uri="{BB962C8B-B14F-4D97-AF65-F5344CB8AC3E}">
        <p14:creationId xmlns:p14="http://schemas.microsoft.com/office/powerpoint/2010/main" val="2913484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13</a:t>
            </a:fld>
            <a:endParaRPr lang="en-US" dirty="0"/>
          </a:p>
        </p:txBody>
      </p:sp>
    </p:spTree>
    <p:extLst>
      <p:ext uri="{BB962C8B-B14F-4D97-AF65-F5344CB8AC3E}">
        <p14:creationId xmlns:p14="http://schemas.microsoft.com/office/powerpoint/2010/main" val="3827966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14</a:t>
            </a:fld>
            <a:endParaRPr lang="en-US" dirty="0"/>
          </a:p>
        </p:txBody>
      </p:sp>
    </p:spTree>
    <p:extLst>
      <p:ext uri="{BB962C8B-B14F-4D97-AF65-F5344CB8AC3E}">
        <p14:creationId xmlns:p14="http://schemas.microsoft.com/office/powerpoint/2010/main" val="795450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15</a:t>
            </a:fld>
            <a:endParaRPr lang="en-US" dirty="0"/>
          </a:p>
        </p:txBody>
      </p:sp>
    </p:spTree>
    <p:extLst>
      <p:ext uri="{BB962C8B-B14F-4D97-AF65-F5344CB8AC3E}">
        <p14:creationId xmlns:p14="http://schemas.microsoft.com/office/powerpoint/2010/main" val="3420027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16</a:t>
            </a:fld>
            <a:endParaRPr lang="en-US" dirty="0"/>
          </a:p>
        </p:txBody>
      </p:sp>
    </p:spTree>
    <p:extLst>
      <p:ext uri="{BB962C8B-B14F-4D97-AF65-F5344CB8AC3E}">
        <p14:creationId xmlns:p14="http://schemas.microsoft.com/office/powerpoint/2010/main" val="2081229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17</a:t>
            </a:fld>
            <a:endParaRPr lang="en-US" dirty="0"/>
          </a:p>
        </p:txBody>
      </p:sp>
    </p:spTree>
    <p:extLst>
      <p:ext uri="{BB962C8B-B14F-4D97-AF65-F5344CB8AC3E}">
        <p14:creationId xmlns:p14="http://schemas.microsoft.com/office/powerpoint/2010/main" val="3870536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18</a:t>
            </a:fld>
            <a:endParaRPr lang="en-US" dirty="0"/>
          </a:p>
        </p:txBody>
      </p:sp>
    </p:spTree>
    <p:extLst>
      <p:ext uri="{BB962C8B-B14F-4D97-AF65-F5344CB8AC3E}">
        <p14:creationId xmlns:p14="http://schemas.microsoft.com/office/powerpoint/2010/main" val="3923354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19</a:t>
            </a:fld>
            <a:endParaRPr lang="en-US" dirty="0"/>
          </a:p>
        </p:txBody>
      </p:sp>
    </p:spTree>
    <p:extLst>
      <p:ext uri="{BB962C8B-B14F-4D97-AF65-F5344CB8AC3E}">
        <p14:creationId xmlns:p14="http://schemas.microsoft.com/office/powerpoint/2010/main" val="2517893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2</a:t>
            </a:fld>
            <a:endParaRPr lang="en-US" dirty="0"/>
          </a:p>
        </p:txBody>
      </p:sp>
    </p:spTree>
    <p:extLst>
      <p:ext uri="{BB962C8B-B14F-4D97-AF65-F5344CB8AC3E}">
        <p14:creationId xmlns:p14="http://schemas.microsoft.com/office/powerpoint/2010/main" val="3282417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20</a:t>
            </a:fld>
            <a:endParaRPr lang="en-US" dirty="0"/>
          </a:p>
        </p:txBody>
      </p:sp>
    </p:spTree>
    <p:extLst>
      <p:ext uri="{BB962C8B-B14F-4D97-AF65-F5344CB8AC3E}">
        <p14:creationId xmlns:p14="http://schemas.microsoft.com/office/powerpoint/2010/main" val="4220895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21</a:t>
            </a:fld>
            <a:endParaRPr lang="en-US" dirty="0"/>
          </a:p>
        </p:txBody>
      </p:sp>
    </p:spTree>
    <p:extLst>
      <p:ext uri="{BB962C8B-B14F-4D97-AF65-F5344CB8AC3E}">
        <p14:creationId xmlns:p14="http://schemas.microsoft.com/office/powerpoint/2010/main" val="2421409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22</a:t>
            </a:fld>
            <a:endParaRPr lang="en-US" dirty="0"/>
          </a:p>
        </p:txBody>
      </p:sp>
    </p:spTree>
    <p:extLst>
      <p:ext uri="{BB962C8B-B14F-4D97-AF65-F5344CB8AC3E}">
        <p14:creationId xmlns:p14="http://schemas.microsoft.com/office/powerpoint/2010/main" val="21893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3</a:t>
            </a:fld>
            <a:endParaRPr lang="en-US" dirty="0"/>
          </a:p>
        </p:txBody>
      </p:sp>
    </p:spTree>
    <p:extLst>
      <p:ext uri="{BB962C8B-B14F-4D97-AF65-F5344CB8AC3E}">
        <p14:creationId xmlns:p14="http://schemas.microsoft.com/office/powerpoint/2010/main" val="158882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4</a:t>
            </a:fld>
            <a:endParaRPr lang="en-US" dirty="0"/>
          </a:p>
        </p:txBody>
      </p:sp>
    </p:spTree>
    <p:extLst>
      <p:ext uri="{BB962C8B-B14F-4D97-AF65-F5344CB8AC3E}">
        <p14:creationId xmlns:p14="http://schemas.microsoft.com/office/powerpoint/2010/main" val="2477486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5</a:t>
            </a:fld>
            <a:endParaRPr lang="en-US" dirty="0"/>
          </a:p>
        </p:txBody>
      </p:sp>
    </p:spTree>
    <p:extLst>
      <p:ext uri="{BB962C8B-B14F-4D97-AF65-F5344CB8AC3E}">
        <p14:creationId xmlns:p14="http://schemas.microsoft.com/office/powerpoint/2010/main" val="432435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6</a:t>
            </a:fld>
            <a:endParaRPr lang="en-US" dirty="0"/>
          </a:p>
        </p:txBody>
      </p:sp>
    </p:spTree>
    <p:extLst>
      <p:ext uri="{BB962C8B-B14F-4D97-AF65-F5344CB8AC3E}">
        <p14:creationId xmlns:p14="http://schemas.microsoft.com/office/powerpoint/2010/main" val="2779471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7</a:t>
            </a:fld>
            <a:endParaRPr lang="en-US" dirty="0"/>
          </a:p>
        </p:txBody>
      </p:sp>
    </p:spTree>
    <p:extLst>
      <p:ext uri="{BB962C8B-B14F-4D97-AF65-F5344CB8AC3E}">
        <p14:creationId xmlns:p14="http://schemas.microsoft.com/office/powerpoint/2010/main" val="1656048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8</a:t>
            </a:fld>
            <a:endParaRPr lang="en-US" dirty="0"/>
          </a:p>
        </p:txBody>
      </p:sp>
    </p:spTree>
    <p:extLst>
      <p:ext uri="{BB962C8B-B14F-4D97-AF65-F5344CB8AC3E}">
        <p14:creationId xmlns:p14="http://schemas.microsoft.com/office/powerpoint/2010/main" val="3771571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9</a:t>
            </a:fld>
            <a:endParaRPr lang="en-US" dirty="0"/>
          </a:p>
        </p:txBody>
      </p:sp>
    </p:spTree>
    <p:extLst>
      <p:ext uri="{BB962C8B-B14F-4D97-AF65-F5344CB8AC3E}">
        <p14:creationId xmlns:p14="http://schemas.microsoft.com/office/powerpoint/2010/main" val="2832489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065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 columns">
    <p:bg>
      <p:bgRef idx="1001">
        <a:schemeClr val="bg1"/>
      </p:bgRef>
    </p:bg>
    <p:spTree>
      <p:nvGrpSpPr>
        <p:cNvPr id="1" name=""/>
        <p:cNvGrpSpPr/>
        <p:nvPr/>
      </p:nvGrpSpPr>
      <p:grpSpPr>
        <a:xfrm>
          <a:off x="0" y="0"/>
          <a:ext cx="0" cy="0"/>
          <a:chOff x="0" y="0"/>
          <a:chExt cx="0" cy="0"/>
        </a:xfrm>
      </p:grpSpPr>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7013322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over1">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6593" t="18854"/>
          <a:stretch/>
        </p:blipFill>
        <p:spPr>
          <a:xfrm>
            <a:off x="0" y="0"/>
            <a:ext cx="12176760" cy="6858000"/>
          </a:xfrm>
          <a:prstGeom prst="rect">
            <a:avLst/>
          </a:prstGeom>
        </p:spPr>
      </p:pic>
      <p:sp>
        <p:nvSpPr>
          <p:cNvPr id="11" name="Title 1"/>
          <p:cNvSpPr>
            <a:spLocks noGrp="1"/>
          </p:cNvSpPr>
          <p:nvPr>
            <p:ph type="ctrTitle" hasCustomPrompt="1"/>
          </p:nvPr>
        </p:nvSpPr>
        <p:spPr>
          <a:xfrm>
            <a:off x="457200" y="4560397"/>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4"/>
                </a:solidFill>
              </a:defRPr>
            </a:lvl1pPr>
          </a:lstStyle>
          <a:p>
            <a:pPr marL="0" lvl="0"/>
            <a:r>
              <a:rPr lang="en-US"/>
              <a:t>Click to insert title</a:t>
            </a:r>
          </a:p>
        </p:txBody>
      </p:sp>
      <p:sp>
        <p:nvSpPr>
          <p:cNvPr id="12" name="Subtitle 2"/>
          <p:cNvSpPr>
            <a:spLocks noGrp="1"/>
          </p:cNvSpPr>
          <p:nvPr>
            <p:ph type="subTitle" idx="1" hasCustomPrompt="1"/>
          </p:nvPr>
        </p:nvSpPr>
        <p:spPr>
          <a:xfrm>
            <a:off x="457200" y="5423996"/>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4"/>
                </a:solidFill>
              </a:defRPr>
            </a:lvl1pPr>
          </a:lstStyle>
          <a:p>
            <a:pPr marL="0" lvl="0"/>
            <a:r>
              <a:rPr lang="en-US"/>
              <a:t>Click to insert presenter, location, and date</a:t>
            </a:r>
          </a:p>
        </p:txBody>
      </p:sp>
      <p:sp>
        <p:nvSpPr>
          <p:cNvPr id="9" name="Text Placeholder 8"/>
          <p:cNvSpPr>
            <a:spLocks noGrp="1"/>
          </p:cNvSpPr>
          <p:nvPr>
            <p:ph type="body" sz="quarter" idx="10"/>
          </p:nvPr>
        </p:nvSpPr>
        <p:spPr>
          <a:xfrm>
            <a:off x="4572000" y="6176963"/>
            <a:ext cx="7353300" cy="457200"/>
          </a:xfrm>
        </p:spPr>
        <p:txBody>
          <a:bodyPr>
            <a:normAutofit/>
          </a:bodyPr>
          <a:lstStyle>
            <a:lvl1pPr algn="r">
              <a:defRPr sz="3200">
                <a:solidFill>
                  <a:schemeClr val="bg1"/>
                </a:solidFill>
              </a:defRPr>
            </a:lvl1pPr>
          </a:lstStyle>
          <a:p>
            <a:pPr lvl="0"/>
            <a:r>
              <a:rPr lang="en-US"/>
              <a:t>Click to edit Master text styles</a:t>
            </a:r>
          </a:p>
        </p:txBody>
      </p:sp>
      <p:grpSp>
        <p:nvGrpSpPr>
          <p:cNvPr id="16" name="Group 15"/>
          <p:cNvGrpSpPr/>
          <p:nvPr userDrawn="1"/>
        </p:nvGrpSpPr>
        <p:grpSpPr>
          <a:xfrm>
            <a:off x="381000" y="309138"/>
            <a:ext cx="5638800" cy="690969"/>
            <a:chOff x="381000" y="309139"/>
            <a:chExt cx="4748504" cy="581874"/>
          </a:xfrm>
        </p:grpSpPr>
        <p:pic>
          <p:nvPicPr>
            <p:cNvPr id="1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1000" y="381000"/>
              <a:ext cx="2286000" cy="510013"/>
            </a:xfrm>
            <a:prstGeom prst="rect">
              <a:avLst/>
            </a:prstGeom>
          </p:spPr>
        </p:pic>
        <p:pic>
          <p:nvPicPr>
            <p:cNvPr id="18" name="Picture 17"/>
            <p:cNvPicPr>
              <a:picLocks noChangeAspect="1"/>
            </p:cNvPicPr>
            <p:nvPr userDrawn="1"/>
          </p:nvPicPr>
          <p:blipFill>
            <a:blip r:embed="rId5"/>
            <a:stretch>
              <a:fillRect/>
            </a:stretch>
          </p:blipFill>
          <p:spPr>
            <a:xfrm>
              <a:off x="3071151" y="309139"/>
              <a:ext cx="2058353" cy="521984"/>
            </a:xfrm>
            <a:prstGeom prst="rect">
              <a:avLst/>
            </a:prstGeom>
          </p:spPr>
        </p:pic>
        <p:cxnSp>
          <p:nvCxnSpPr>
            <p:cNvPr id="19" name="Straight Connector 18"/>
            <p:cNvCxnSpPr/>
            <p:nvPr userDrawn="1"/>
          </p:nvCxnSpPr>
          <p:spPr>
            <a:xfrm>
              <a:off x="2895600" y="320714"/>
              <a:ext cx="0" cy="45012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2029862"/>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 y="25263"/>
            <a:ext cx="11765276"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a:t>Click to edit Master title style</a:t>
            </a:r>
            <a:endParaRPr lang="en-US" dirty="0"/>
          </a:p>
        </p:txBody>
      </p:sp>
      <p:sp>
        <p:nvSpPr>
          <p:cNvPr id="3" name="Text Placeholder 2"/>
          <p:cNvSpPr>
            <a:spLocks noGrp="1"/>
          </p:cNvSpPr>
          <p:nvPr>
            <p:ph type="body" idx="1"/>
          </p:nvPr>
        </p:nvSpPr>
        <p:spPr>
          <a:xfrm>
            <a:off x="426720" y="1234216"/>
            <a:ext cx="11338560" cy="138499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a:t>Fifth level</a:t>
            </a:r>
            <a:endParaRPr lang="en-US" dirty="0"/>
          </a:p>
        </p:txBody>
      </p:sp>
      <p:pic>
        <p:nvPicPr>
          <p:cNvPr id="11" name="Picture 4" descr="capgemini_rgb-[Converted]"/>
          <p:cNvPicPr>
            <a:picLocks noChangeAspect="1" noChangeArrowheads="1"/>
          </p:cNvPicPr>
          <p:nvPr/>
        </p:nvPicPr>
        <p:blipFill>
          <a:blip r:embed="rId7" cstate="screen"/>
          <a:stretch>
            <a:fillRect/>
          </a:stretch>
        </p:blipFill>
        <p:spPr bwMode="gray">
          <a:xfrm>
            <a:off x="364065" y="6451601"/>
            <a:ext cx="1715008" cy="298704"/>
          </a:xfrm>
          <a:prstGeom prst="rect">
            <a:avLst/>
          </a:prstGeom>
          <a:noFill/>
          <a:ln w="9525">
            <a:noFill/>
            <a:miter lim="800000"/>
            <a:headEnd/>
            <a:tailEnd/>
          </a:ln>
        </p:spPr>
      </p:pic>
      <p:sp>
        <p:nvSpPr>
          <p:cNvPr id="12" name="Text Box 5"/>
          <p:cNvSpPr txBox="1">
            <a:spLocks noChangeArrowheads="1"/>
          </p:cNvSpPr>
          <p:nvPr/>
        </p:nvSpPr>
        <p:spPr bwMode="gray">
          <a:xfrm>
            <a:off x="2217934" y="6518584"/>
            <a:ext cx="928459"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Prepared for </a:t>
            </a:r>
          </a:p>
        </p:txBody>
      </p:sp>
      <p:sp>
        <p:nvSpPr>
          <p:cNvPr id="14" name="Line 7"/>
          <p:cNvSpPr>
            <a:spLocks noChangeShapeType="1"/>
          </p:cNvSpPr>
          <p:nvPr/>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sz="1800" dirty="0">
              <a:solidFill>
                <a:srgbClr val="969696"/>
              </a:solidFill>
            </a:endParaRPr>
          </a:p>
        </p:txBody>
      </p:sp>
      <p:sp>
        <p:nvSpPr>
          <p:cNvPr id="15" name="Text Box 8"/>
          <p:cNvSpPr txBox="1">
            <a:spLocks noChangeArrowheads="1"/>
          </p:cNvSpPr>
          <p:nvPr/>
        </p:nvSpPr>
        <p:spPr bwMode="gray">
          <a:xfrm>
            <a:off x="11588753"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3" name="Freeform 4"/>
          <p:cNvSpPr>
            <a:spLocks/>
          </p:cNvSpPr>
          <p:nvPr>
            <p:custDataLst>
              <p:tags r:id="rId5"/>
            </p:custDataLst>
          </p:nvPr>
        </p:nvSpPr>
        <p:spPr bwMode="auto">
          <a:xfrm>
            <a:off x="4" y="504953"/>
            <a:ext cx="12191997"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solidFill>
                <a:prstClr val="black"/>
              </a:solidFill>
            </a:endParaRPr>
          </a:p>
        </p:txBody>
      </p:sp>
      <p:sp>
        <p:nvSpPr>
          <p:cNvPr id="18" name="Rectangle 17"/>
          <p:cNvSpPr/>
          <p:nvPr>
            <p:custDataLst>
              <p:tags r:id="rId6"/>
            </p:custDataLst>
          </p:nvPr>
        </p:nvSpPr>
        <p:spPr>
          <a:xfrm>
            <a:off x="8910149" y="6382633"/>
            <a:ext cx="2552739" cy="195814"/>
          </a:xfrm>
          <a:prstGeom prst="rect">
            <a:avLst/>
          </a:prstGeom>
        </p:spPr>
        <p:txBody>
          <a:bodyPr wrap="none" lIns="35997" tIns="35997" rIns="35997" bIns="35997" anchor="b" anchorCtr="0">
            <a:noAutofit/>
          </a:bodyPr>
          <a:lstStyle/>
          <a:p>
            <a:pPr algn="r"/>
            <a:endParaRPr lang="en-US" sz="600" dirty="0">
              <a:solidFill>
                <a:srgbClr val="969696"/>
              </a:solidFill>
              <a:latin typeface="Arial Narrow" pitchFamily="34" charset="0"/>
            </a:endParaRPr>
          </a:p>
        </p:txBody>
      </p:sp>
      <p:sp>
        <p:nvSpPr>
          <p:cNvPr id="20" name="Text Box 9"/>
          <p:cNvSpPr txBox="1">
            <a:spLocks noChangeArrowheads="1"/>
          </p:cNvSpPr>
          <p:nvPr userDrawn="1"/>
        </p:nvSpPr>
        <p:spPr bwMode="gray">
          <a:xfrm>
            <a:off x="5475818" y="6548439"/>
            <a:ext cx="6068484" cy="249299"/>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dirty="0">
                <a:solidFill>
                  <a:srgbClr val="969696"/>
                </a:solidFill>
                <a:latin typeface="Arial Narrow" pitchFamily="34" charset="0"/>
              </a:rPr>
              <a:t>The information contained in this document is proprietary. Copyright © 2018 Capgemini. All rights reserved.</a:t>
            </a:r>
          </a:p>
          <a:p>
            <a:pPr algn="r" eaLnBrk="0" hangingPunct="0">
              <a:lnSpc>
                <a:spcPct val="85000"/>
              </a:lnSpc>
            </a:pPr>
            <a:r>
              <a:rPr lang="en-US" sz="600" dirty="0">
                <a:solidFill>
                  <a:srgbClr val="969696"/>
                </a:solidFill>
                <a:latin typeface="Arial Narrow" pitchFamily="34" charset="0"/>
              </a:rPr>
              <a:t>Confidential. For discussion purposes only.</a:t>
            </a:r>
          </a:p>
        </p:txBody>
      </p:sp>
      <p:pic>
        <p:nvPicPr>
          <p:cNvPr id="16" name="Picture 15">
            <a:extLst>
              <a:ext uri="{FF2B5EF4-FFF2-40B4-BE49-F238E27FC236}">
                <a16:creationId xmlns:a16="http://schemas.microsoft.com/office/drawing/2014/main" id="{463F5378-278D-F348-988C-DA97BD9B904E}"/>
              </a:ext>
            </a:extLst>
          </p:cNvPr>
          <p:cNvPicPr>
            <a:picLocks noChangeAspect="1"/>
          </p:cNvPicPr>
          <p:nvPr userDrawn="1"/>
        </p:nvPicPr>
        <p:blipFill>
          <a:blip r:embed="rId8"/>
          <a:stretch>
            <a:fillRect/>
          </a:stretch>
        </p:blipFill>
        <p:spPr>
          <a:xfrm>
            <a:off x="3146393" y="6494628"/>
            <a:ext cx="1065843" cy="270290"/>
          </a:xfrm>
          <a:prstGeom prst="rect">
            <a:avLst/>
          </a:prstGeom>
        </p:spPr>
      </p:pic>
    </p:spTree>
    <p:extLst>
      <p:ext uri="{BB962C8B-B14F-4D97-AF65-F5344CB8AC3E}">
        <p14:creationId xmlns:p14="http://schemas.microsoft.com/office/powerpoint/2010/main" val="3148698342"/>
      </p:ext>
    </p:extLst>
  </p:cSld>
  <p:clrMap bg1="lt1" tx1="dk1" bg2="lt2" tx2="dk2" accent1="accent1" accent2="accent2" accent3="accent3" accent4="accent4" accent5="accent5" accent6="accent6" hlink="hlink" folHlink="folHlink"/>
  <p:sldLayoutIdLst>
    <p:sldLayoutId id="2147484001" r:id="rId1"/>
    <p:sldLayoutId id="2147484005" r:id="rId2"/>
    <p:sldLayoutId id="2147484006" r:id="rId3"/>
  </p:sldLayoutIdLst>
  <p:txStyles>
    <p:titleStyle>
      <a:lvl1pPr algn="l" defTabSz="914400" rtl="0" eaLnBrk="1" fontAlgn="base" latinLnBrk="0" hangingPunct="1">
        <a:spcBef>
          <a:spcPct val="0"/>
        </a:spcBef>
        <a:spcAft>
          <a:spcPct val="0"/>
        </a:spcAft>
        <a:buNone/>
        <a:defRPr lang="en-US" sz="2200" b="1" kern="1200" dirty="0">
          <a:solidFill>
            <a:schemeClr val="tx1"/>
          </a:solidFill>
          <a:latin typeface="Arial" pitchFamily="34" charset="0"/>
          <a:ea typeface="+mj-ea"/>
          <a:cs typeface="Arial" pitchFamily="34" charset="0"/>
        </a:defRPr>
      </a:lvl1pPr>
    </p:titleStyle>
    <p:bodyStyle>
      <a:lvl1pPr marL="342900" indent="-342900"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0"/>
        </a:spcBef>
        <a:spcAft>
          <a:spcPts val="600"/>
        </a:spcAft>
        <a:buClr>
          <a:schemeClr val="accent2"/>
        </a:buClr>
        <a:buFont typeface="Arial" pitchFamily="34" charset="0"/>
        <a:buChar char="–"/>
        <a:defRPr lang="en-US" sz="1600" b="0" kern="1200" dirty="0" smtClean="0">
          <a:solidFill>
            <a:schemeClr val="tx1"/>
          </a:solidFill>
          <a:latin typeface="Arial" pitchFamily="34" charset="0"/>
          <a:ea typeface="+mn-ea"/>
          <a:cs typeface="Arial" pitchFamily="34" charset="0"/>
        </a:defRPr>
      </a:lvl2pPr>
      <a:lvl3pPr marL="1025525" indent="-2286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1317625"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541463"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jwt.i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Base64"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en.wikipedia.org/wiki/Basic_access_authenticati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270" y="4788994"/>
            <a:ext cx="5049078" cy="720725"/>
          </a:xfrm>
        </p:spPr>
        <p:txBody>
          <a:bodyPr/>
          <a:lstStyle/>
          <a:p>
            <a:pPr algn="ctr"/>
            <a:r>
              <a:rPr lang="en-US" b="1" dirty="0">
                <a:solidFill>
                  <a:srgbClr val="FF0000"/>
                </a:solidFill>
              </a:rPr>
              <a:t>Authentication &amp; Authorization in Microservices</a:t>
            </a:r>
          </a:p>
        </p:txBody>
      </p:sp>
    </p:spTree>
    <p:extLst>
      <p:ext uri="{BB962C8B-B14F-4D97-AF65-F5344CB8AC3E}">
        <p14:creationId xmlns:p14="http://schemas.microsoft.com/office/powerpoint/2010/main" val="158343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3D7EF2A8-1F71-41F7-952B-13DD737E002F}"/>
              </a:ext>
            </a:extLst>
          </p:cNvPr>
          <p:cNvSpPr/>
          <p:nvPr/>
        </p:nvSpPr>
        <p:spPr>
          <a:xfrm>
            <a:off x="323570" y="1212117"/>
            <a:ext cx="11742534" cy="4305730"/>
          </a:xfrm>
          <a:prstGeom prst="rect">
            <a:avLst/>
          </a:prstGeom>
        </p:spPr>
        <p:txBody>
          <a:bodyPr wrap="square">
            <a:spAutoFit/>
          </a:bodyPr>
          <a:lstStyle/>
          <a:p>
            <a:pPr>
              <a:lnSpc>
                <a:spcPct val="200000"/>
              </a:lnSpc>
            </a:pPr>
            <a:r>
              <a:rPr lang="en-IN" sz="2000" dirty="0"/>
              <a:t>When the user logs in, the security module of the application authenticates the identity of the user. After verifying that the user is legitimate, a session is created for the user, and a unique session ID is associated with the session. A session stores login user information such as User name, Role, and Permission. The server returns the Session Id to the client. The client records the Session Id as a cookie and sends it to the application in subsequent requests. The application can then use the Session Id to verify the user’s identity, without having to enter a user name and password for authentication each time.</a:t>
            </a:r>
            <a:endParaRPr lang="en-US" sz="2000" dirty="0"/>
          </a:p>
        </p:txBody>
      </p:sp>
    </p:spTree>
    <p:extLst>
      <p:ext uri="{BB962C8B-B14F-4D97-AF65-F5344CB8AC3E}">
        <p14:creationId xmlns:p14="http://schemas.microsoft.com/office/powerpoint/2010/main" val="1175713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3D7EF2A8-1F71-41F7-952B-13DD737E002F}"/>
              </a:ext>
            </a:extLst>
          </p:cNvPr>
          <p:cNvSpPr/>
          <p:nvPr/>
        </p:nvSpPr>
        <p:spPr>
          <a:xfrm>
            <a:off x="323570" y="1391024"/>
            <a:ext cx="11742534" cy="3074624"/>
          </a:xfrm>
          <a:prstGeom prst="rect">
            <a:avLst/>
          </a:prstGeom>
        </p:spPr>
        <p:txBody>
          <a:bodyPr wrap="square">
            <a:spAutoFit/>
          </a:bodyPr>
          <a:lstStyle/>
          <a:p>
            <a:pPr>
              <a:lnSpc>
                <a:spcPct val="200000"/>
              </a:lnSpc>
            </a:pPr>
            <a:r>
              <a:rPr lang="en-IN" sz="2000" dirty="0"/>
              <a:t>When the client accesses the application, Session Id is sent to the application along with the HTTP request. The security module generally processes all received client requests through an authorization interceptor. This interceptor first determines whether the Session Id exists. If the Session Id exists, it knows that the user has logged in. Then, by querying the user rights, it is determined whether the user can execute the request or not</a:t>
            </a:r>
            <a:endParaRPr lang="en-US" sz="2000" dirty="0"/>
          </a:p>
        </p:txBody>
      </p:sp>
    </p:spTree>
    <p:extLst>
      <p:ext uri="{BB962C8B-B14F-4D97-AF65-F5344CB8AC3E}">
        <p14:creationId xmlns:p14="http://schemas.microsoft.com/office/powerpoint/2010/main" val="57526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B173B0-1559-4DF4-AD73-67F545E1793D}"/>
              </a:ext>
            </a:extLst>
          </p:cNvPr>
          <p:cNvSpPr>
            <a:spLocks noGrp="1"/>
          </p:cNvSpPr>
          <p:nvPr>
            <p:ph type="title"/>
          </p:nvPr>
        </p:nvSpPr>
        <p:spPr>
          <a:xfrm>
            <a:off x="526774" y="2632283"/>
            <a:ext cx="10694504" cy="3042960"/>
          </a:xfrm>
        </p:spPr>
        <p:txBody>
          <a:bodyPr>
            <a:normAutofit/>
          </a:bodyPr>
          <a:lstStyle/>
          <a:p>
            <a:pPr algn="ctr"/>
            <a:r>
              <a:rPr lang="en-US" sz="3600" dirty="0">
                <a:solidFill>
                  <a:srgbClr val="FF0000"/>
                </a:solidFill>
              </a:rPr>
              <a:t>MICROSERVICES AUTHENTICATION AND AUTHORIZATON USING JWT</a:t>
            </a:r>
            <a:endParaRPr lang="en-IN" sz="3600" dirty="0">
              <a:solidFill>
                <a:srgbClr val="FF0000"/>
              </a:solidFill>
            </a:endParaRPr>
          </a:p>
        </p:txBody>
      </p:sp>
    </p:spTree>
    <p:extLst>
      <p:ext uri="{BB962C8B-B14F-4D97-AF65-F5344CB8AC3E}">
        <p14:creationId xmlns:p14="http://schemas.microsoft.com/office/powerpoint/2010/main" val="117626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70" y="217730"/>
            <a:ext cx="9883283" cy="457533"/>
          </a:xfrm>
        </p:spPr>
        <p:txBody>
          <a:bodyPr>
            <a:normAutofit/>
          </a:bodyPr>
          <a:lstStyle/>
          <a:p>
            <a:pPr lvl="0"/>
            <a:r>
              <a:rPr lang="en-US" dirty="0">
                <a:solidFill>
                  <a:srgbClr val="FF0000"/>
                </a:solidFill>
              </a:rPr>
              <a:t>JWT AUTHENTICATION</a:t>
            </a:r>
            <a:endParaRPr lang="en-US" b="0" i="1" dirty="0">
              <a:solidFill>
                <a:srgbClr val="FF0000"/>
              </a:solidFill>
            </a:endParaRPr>
          </a:p>
        </p:txBody>
      </p:sp>
      <p:sp>
        <p:nvSpPr>
          <p:cNvPr id="46" name="Rectangle 45">
            <a:extLst>
              <a:ext uri="{FF2B5EF4-FFF2-40B4-BE49-F238E27FC236}">
                <a16:creationId xmlns:a16="http://schemas.microsoft.com/office/drawing/2014/main" id="{3D7EF2A8-1F71-41F7-952B-13DD737E002F}"/>
              </a:ext>
            </a:extLst>
          </p:cNvPr>
          <p:cNvSpPr/>
          <p:nvPr/>
        </p:nvSpPr>
        <p:spPr>
          <a:xfrm>
            <a:off x="323570" y="1072969"/>
            <a:ext cx="11742534" cy="5759975"/>
          </a:xfrm>
          <a:prstGeom prst="rect">
            <a:avLst/>
          </a:prstGeom>
        </p:spPr>
        <p:txBody>
          <a:bodyPr wrap="square">
            <a:spAutoFit/>
          </a:bodyPr>
          <a:lstStyle/>
          <a:p>
            <a:pPr>
              <a:lnSpc>
                <a:spcPct val="150000"/>
              </a:lnSpc>
            </a:pPr>
            <a:r>
              <a:rPr lang="en-IN" sz="2000" dirty="0"/>
              <a:t>One of the primary use cases of using JWTs is to authenticate requests. Once a user is logged in, each subsequent request can include the JWT to access previously inaccessible protected resources and services.</a:t>
            </a:r>
          </a:p>
          <a:p>
            <a:pPr>
              <a:lnSpc>
                <a:spcPct val="150000"/>
              </a:lnSpc>
            </a:pPr>
            <a:endParaRPr lang="en-IN" sz="2000" dirty="0"/>
          </a:p>
          <a:p>
            <a:pPr>
              <a:lnSpc>
                <a:spcPct val="150000"/>
              </a:lnSpc>
            </a:pPr>
            <a:r>
              <a:rPr lang="en-IN" sz="2000" dirty="0"/>
              <a:t>Following are the parties involved</a:t>
            </a:r>
          </a:p>
          <a:p>
            <a:pPr>
              <a:lnSpc>
                <a:spcPct val="150000"/>
              </a:lnSpc>
            </a:pPr>
            <a:endParaRPr lang="en-IN" sz="1200" dirty="0"/>
          </a:p>
          <a:p>
            <a:pPr>
              <a:lnSpc>
                <a:spcPct val="150000"/>
              </a:lnSpc>
            </a:pPr>
            <a:r>
              <a:rPr lang="en-IN" sz="2000" b="1" dirty="0"/>
              <a:t>Resource Owner</a:t>
            </a:r>
            <a:r>
              <a:rPr lang="en-IN" sz="2000" dirty="0"/>
              <a:t> (the User)</a:t>
            </a:r>
            <a:endParaRPr lang="en-IN" sz="2000" b="1" dirty="0"/>
          </a:p>
          <a:p>
            <a:pPr>
              <a:lnSpc>
                <a:spcPct val="150000"/>
              </a:lnSpc>
            </a:pPr>
            <a:endParaRPr lang="en-IN" sz="1200" b="1" dirty="0"/>
          </a:p>
          <a:p>
            <a:pPr>
              <a:lnSpc>
                <a:spcPct val="150000"/>
              </a:lnSpc>
            </a:pPr>
            <a:r>
              <a:rPr lang="en-IN" sz="2000" b="1" dirty="0"/>
              <a:t>Resource Server</a:t>
            </a:r>
          </a:p>
          <a:p>
            <a:pPr>
              <a:lnSpc>
                <a:spcPct val="150000"/>
              </a:lnSpc>
            </a:pPr>
            <a:endParaRPr lang="en-IN" sz="1200" b="1" dirty="0"/>
          </a:p>
          <a:p>
            <a:pPr>
              <a:lnSpc>
                <a:spcPct val="150000"/>
              </a:lnSpc>
            </a:pPr>
            <a:r>
              <a:rPr lang="en-IN" sz="2000" b="1" dirty="0"/>
              <a:t>Authorization Server</a:t>
            </a:r>
            <a:endParaRPr lang="en-IN" sz="2000" dirty="0"/>
          </a:p>
          <a:p>
            <a:pPr>
              <a:lnSpc>
                <a:spcPct val="150000"/>
              </a:lnSpc>
            </a:pPr>
            <a:endParaRPr lang="en-IN" sz="1200" b="1" dirty="0"/>
          </a:p>
          <a:p>
            <a:pPr>
              <a:lnSpc>
                <a:spcPct val="150000"/>
              </a:lnSpc>
            </a:pPr>
            <a:r>
              <a:rPr lang="en-IN" sz="2000" b="1" dirty="0"/>
              <a:t>Client</a:t>
            </a:r>
            <a:r>
              <a:rPr lang="en-IN" sz="2000" dirty="0"/>
              <a:t> </a:t>
            </a:r>
          </a:p>
          <a:p>
            <a:pPr algn="just">
              <a:lnSpc>
                <a:spcPct val="150000"/>
              </a:lnSpc>
            </a:pPr>
            <a:endParaRPr lang="en-US" sz="2000" dirty="0"/>
          </a:p>
        </p:txBody>
      </p:sp>
    </p:spTree>
    <p:extLst>
      <p:ext uri="{BB962C8B-B14F-4D97-AF65-F5344CB8AC3E}">
        <p14:creationId xmlns:p14="http://schemas.microsoft.com/office/powerpoint/2010/main" val="100842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448" y="137832"/>
            <a:ext cx="9883283" cy="457533"/>
          </a:xfrm>
        </p:spPr>
        <p:txBody>
          <a:bodyPr>
            <a:normAutofit/>
          </a:bodyPr>
          <a:lstStyle/>
          <a:p>
            <a:pPr lvl="0"/>
            <a:r>
              <a:rPr lang="en-US" dirty="0">
                <a:solidFill>
                  <a:srgbClr val="FF0000"/>
                </a:solidFill>
              </a:rPr>
              <a:t>HOW IT WORKS</a:t>
            </a:r>
            <a:endParaRPr lang="en-US" b="0" i="1" dirty="0">
              <a:solidFill>
                <a:srgbClr val="FF0000"/>
              </a:solidFill>
            </a:endParaRPr>
          </a:p>
        </p:txBody>
      </p:sp>
      <p:pic>
        <p:nvPicPr>
          <p:cNvPr id="4" name="Picture 3">
            <a:extLst>
              <a:ext uri="{FF2B5EF4-FFF2-40B4-BE49-F238E27FC236}">
                <a16:creationId xmlns:a16="http://schemas.microsoft.com/office/drawing/2014/main" id="{3014DB32-527D-4D3F-838E-FC7C19FF13B2}"/>
              </a:ext>
            </a:extLst>
          </p:cNvPr>
          <p:cNvPicPr>
            <a:picLocks noChangeAspect="1"/>
          </p:cNvPicPr>
          <p:nvPr/>
        </p:nvPicPr>
        <p:blipFill>
          <a:blip r:embed="rId3"/>
          <a:stretch>
            <a:fillRect/>
          </a:stretch>
        </p:blipFill>
        <p:spPr>
          <a:xfrm>
            <a:off x="2733261" y="922853"/>
            <a:ext cx="6718852" cy="4369900"/>
          </a:xfrm>
          <a:prstGeom prst="rect">
            <a:avLst/>
          </a:prstGeom>
        </p:spPr>
      </p:pic>
    </p:spTree>
    <p:extLst>
      <p:ext uri="{BB962C8B-B14F-4D97-AF65-F5344CB8AC3E}">
        <p14:creationId xmlns:p14="http://schemas.microsoft.com/office/powerpoint/2010/main" val="2988034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70" y="217730"/>
            <a:ext cx="9883283" cy="457533"/>
          </a:xfrm>
        </p:spPr>
        <p:txBody>
          <a:bodyPr>
            <a:normAutofit/>
          </a:bodyPr>
          <a:lstStyle/>
          <a:p>
            <a:pPr lvl="0"/>
            <a:r>
              <a:rPr lang="en-IN" dirty="0">
                <a:solidFill>
                  <a:srgbClr val="FF0000"/>
                </a:solidFill>
              </a:rPr>
              <a:t>JWT and Stateless Authentications</a:t>
            </a:r>
            <a:endParaRPr lang="en-US" b="0" i="1" dirty="0">
              <a:solidFill>
                <a:srgbClr val="FF0000"/>
              </a:solidFill>
            </a:endParaRPr>
          </a:p>
        </p:txBody>
      </p:sp>
      <p:sp>
        <p:nvSpPr>
          <p:cNvPr id="46" name="Rectangle 45">
            <a:extLst>
              <a:ext uri="{FF2B5EF4-FFF2-40B4-BE49-F238E27FC236}">
                <a16:creationId xmlns:a16="http://schemas.microsoft.com/office/drawing/2014/main" id="{3D7EF2A8-1F71-41F7-952B-13DD737E002F}"/>
              </a:ext>
            </a:extLst>
          </p:cNvPr>
          <p:cNvSpPr/>
          <p:nvPr/>
        </p:nvSpPr>
        <p:spPr>
          <a:xfrm>
            <a:off x="323570" y="1072969"/>
            <a:ext cx="11742534" cy="6498639"/>
          </a:xfrm>
          <a:prstGeom prst="rect">
            <a:avLst/>
          </a:prstGeom>
        </p:spPr>
        <p:txBody>
          <a:bodyPr wrap="square">
            <a:spAutoFit/>
          </a:bodyPr>
          <a:lstStyle/>
          <a:p>
            <a:pPr>
              <a:lnSpc>
                <a:spcPct val="150000"/>
              </a:lnSpc>
            </a:pPr>
            <a:endParaRPr lang="en-IN" sz="2000" b="1" dirty="0"/>
          </a:p>
          <a:p>
            <a:pPr>
              <a:lnSpc>
                <a:spcPct val="150000"/>
              </a:lnSpc>
            </a:pPr>
            <a:r>
              <a:rPr lang="en-IN" sz="2000" b="1" dirty="0"/>
              <a:t>JSON Web Tokens (</a:t>
            </a:r>
            <a:r>
              <a:rPr lang="en-IN" sz="2000" b="1" dirty="0">
                <a:hlinkClick r:id="rId3"/>
              </a:rPr>
              <a:t>JWT</a:t>
            </a:r>
            <a:r>
              <a:rPr lang="en-IN" sz="2000" b="1" dirty="0"/>
              <a:t>) </a:t>
            </a:r>
            <a:r>
              <a:rPr lang="en-IN" sz="2000" dirty="0"/>
              <a:t>are an open industry standard method for representing claims securely between two parties. It exists in the form of either </a:t>
            </a:r>
            <a:r>
              <a:rPr lang="en-IN" sz="2000" b="1" dirty="0"/>
              <a:t>JWS (JSON Web Signature) </a:t>
            </a:r>
            <a:r>
              <a:rPr lang="en-IN" sz="2000" dirty="0"/>
              <a:t>or </a:t>
            </a:r>
            <a:r>
              <a:rPr lang="en-IN" sz="2000" b="1" dirty="0"/>
              <a:t>JWE (JSON Web Encryption)</a:t>
            </a:r>
            <a:r>
              <a:rPr lang="en-IN" sz="2000" dirty="0"/>
              <a:t>. </a:t>
            </a:r>
            <a:r>
              <a:rPr lang="en-IN" sz="2000" b="1" dirty="0"/>
              <a:t>JWS</a:t>
            </a:r>
            <a:r>
              <a:rPr lang="en-IN" sz="2000" dirty="0"/>
              <a:t> and </a:t>
            </a:r>
            <a:r>
              <a:rPr lang="en-IN" sz="2000" b="1" dirty="0"/>
              <a:t>JWE</a:t>
            </a:r>
            <a:r>
              <a:rPr lang="en-IN" sz="2000" dirty="0"/>
              <a:t> are concrete implementations of </a:t>
            </a:r>
            <a:r>
              <a:rPr lang="en-IN" sz="2000" b="1" dirty="0"/>
              <a:t>JWT</a:t>
            </a:r>
            <a:r>
              <a:rPr lang="en-IN" sz="2000" dirty="0"/>
              <a:t> - which is like an abstract class. It's a way to implement stateless authentication, that's when you don't need to persist the state of authenticated users (sessions) in any data store.</a:t>
            </a:r>
          </a:p>
          <a:p>
            <a:pPr>
              <a:lnSpc>
                <a:spcPct val="150000"/>
              </a:lnSpc>
            </a:pPr>
            <a:endParaRPr lang="en-IN" sz="2000" dirty="0"/>
          </a:p>
          <a:p>
            <a:pPr>
              <a:lnSpc>
                <a:spcPct val="150000"/>
              </a:lnSpc>
            </a:pPr>
            <a:r>
              <a:rPr lang="en-IN" sz="2000" dirty="0"/>
              <a:t>Using JWT, the session state is persisted as part of the token and you can also persist other relevant data to not only authenticate, but authorize API consumers as well. That means you don’t’ need to retrieve this data in a database making your service faster and consuming less computational resources.</a:t>
            </a:r>
          </a:p>
          <a:p>
            <a:pPr>
              <a:lnSpc>
                <a:spcPct val="150000"/>
              </a:lnSpc>
            </a:pPr>
            <a:endParaRPr lang="en-IN" sz="2000" dirty="0"/>
          </a:p>
          <a:p>
            <a:pPr>
              <a:lnSpc>
                <a:spcPct val="150000"/>
              </a:lnSpc>
            </a:pPr>
            <a:br>
              <a:rPr lang="en-IN" sz="2000" dirty="0"/>
            </a:br>
            <a:endParaRPr lang="en-US" sz="2000" dirty="0"/>
          </a:p>
        </p:txBody>
      </p:sp>
    </p:spTree>
    <p:extLst>
      <p:ext uri="{BB962C8B-B14F-4D97-AF65-F5344CB8AC3E}">
        <p14:creationId xmlns:p14="http://schemas.microsoft.com/office/powerpoint/2010/main" val="261373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70" y="217730"/>
            <a:ext cx="9883283" cy="457533"/>
          </a:xfrm>
        </p:spPr>
        <p:txBody>
          <a:bodyPr>
            <a:normAutofit/>
          </a:bodyPr>
          <a:lstStyle/>
          <a:p>
            <a:pPr lvl="0"/>
            <a:r>
              <a:rPr lang="en-IN" dirty="0">
                <a:solidFill>
                  <a:srgbClr val="FF0000"/>
                </a:solidFill>
              </a:rPr>
              <a:t>JWT and Stateless Authentications</a:t>
            </a:r>
            <a:endParaRPr lang="en-US" b="0" i="1" dirty="0">
              <a:solidFill>
                <a:srgbClr val="FF0000"/>
              </a:solidFill>
            </a:endParaRPr>
          </a:p>
        </p:txBody>
      </p:sp>
      <p:sp>
        <p:nvSpPr>
          <p:cNvPr id="46" name="Rectangle 45">
            <a:extLst>
              <a:ext uri="{FF2B5EF4-FFF2-40B4-BE49-F238E27FC236}">
                <a16:creationId xmlns:a16="http://schemas.microsoft.com/office/drawing/2014/main" id="{3D7EF2A8-1F71-41F7-952B-13DD737E002F}"/>
              </a:ext>
            </a:extLst>
          </p:cNvPr>
          <p:cNvSpPr/>
          <p:nvPr/>
        </p:nvSpPr>
        <p:spPr>
          <a:xfrm>
            <a:off x="198784" y="993456"/>
            <a:ext cx="11777868" cy="4959756"/>
          </a:xfrm>
          <a:prstGeom prst="rect">
            <a:avLst/>
          </a:prstGeom>
        </p:spPr>
        <p:txBody>
          <a:bodyPr wrap="square">
            <a:spAutoFit/>
          </a:bodyPr>
          <a:lstStyle/>
          <a:p>
            <a:pPr>
              <a:lnSpc>
                <a:spcPct val="200000"/>
              </a:lnSpc>
            </a:pPr>
            <a:r>
              <a:rPr lang="en-IN" sz="2000" b="1" dirty="0"/>
              <a:t>JWT</a:t>
            </a:r>
            <a:r>
              <a:rPr lang="en-IN" sz="2000" dirty="0"/>
              <a:t> is a useful standard because it sends information that can be verified and trusted with a digital signature. JWTs allow you to sign information (referred to as claims) with a signature and can be verified at a later time with a secret signing key. The spec is also designed with more advanced features that help  against man-in-the-middle and replay attacks.</a:t>
            </a:r>
          </a:p>
          <a:p>
            <a:pPr>
              <a:lnSpc>
                <a:spcPct val="200000"/>
              </a:lnSpc>
            </a:pPr>
            <a:endParaRPr lang="en-IN" sz="2000" dirty="0"/>
          </a:p>
          <a:p>
            <a:pPr>
              <a:lnSpc>
                <a:spcPct val="150000"/>
              </a:lnSpc>
            </a:pPr>
            <a:r>
              <a:rPr lang="en-IN" sz="2000" dirty="0"/>
              <a:t>The most important thing about JSON Web Tokens is that they are signed. This ensures the claims have not been tampered with when stored and passed between your service and another service. This is called verifying the signature. JWT has more advanced features for encryption, so if you need the information in the claims to be encrypted, this is possible using JSON Web Encryption.</a:t>
            </a:r>
          </a:p>
        </p:txBody>
      </p:sp>
    </p:spTree>
    <p:extLst>
      <p:ext uri="{BB962C8B-B14F-4D97-AF65-F5344CB8AC3E}">
        <p14:creationId xmlns:p14="http://schemas.microsoft.com/office/powerpoint/2010/main" val="2623684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70" y="217730"/>
            <a:ext cx="9883283" cy="457533"/>
          </a:xfrm>
        </p:spPr>
        <p:txBody>
          <a:bodyPr>
            <a:normAutofit/>
          </a:bodyPr>
          <a:lstStyle/>
          <a:p>
            <a:pPr lvl="0"/>
            <a:r>
              <a:rPr lang="en-IN" dirty="0">
                <a:solidFill>
                  <a:srgbClr val="FF0000"/>
                </a:solidFill>
              </a:rPr>
              <a:t>JWT and Stateless Authentications</a:t>
            </a:r>
            <a:endParaRPr lang="en-US" b="0" i="1" dirty="0">
              <a:solidFill>
                <a:srgbClr val="FF0000"/>
              </a:solidFill>
            </a:endParaRPr>
          </a:p>
        </p:txBody>
      </p:sp>
      <p:sp>
        <p:nvSpPr>
          <p:cNvPr id="46" name="Rectangle 45">
            <a:extLst>
              <a:ext uri="{FF2B5EF4-FFF2-40B4-BE49-F238E27FC236}">
                <a16:creationId xmlns:a16="http://schemas.microsoft.com/office/drawing/2014/main" id="{3D7EF2A8-1F71-41F7-952B-13DD737E002F}"/>
              </a:ext>
            </a:extLst>
          </p:cNvPr>
          <p:cNvSpPr/>
          <p:nvPr/>
        </p:nvSpPr>
        <p:spPr>
          <a:xfrm>
            <a:off x="323570" y="1072969"/>
            <a:ext cx="11742534" cy="496996"/>
          </a:xfrm>
          <a:prstGeom prst="rect">
            <a:avLst/>
          </a:prstGeom>
        </p:spPr>
        <p:txBody>
          <a:bodyPr wrap="square">
            <a:spAutoFit/>
          </a:bodyPr>
          <a:lstStyle/>
          <a:p>
            <a:pPr>
              <a:lnSpc>
                <a:spcPct val="150000"/>
              </a:lnSpc>
            </a:pPr>
            <a:r>
              <a:rPr lang="en-IN" sz="2000" dirty="0"/>
              <a:t>A JSON Web Token (JWT) </a:t>
            </a:r>
            <a:endParaRPr lang="en-US" sz="2000" dirty="0"/>
          </a:p>
        </p:txBody>
      </p:sp>
      <p:pic>
        <p:nvPicPr>
          <p:cNvPr id="3" name="Picture 2">
            <a:extLst>
              <a:ext uri="{FF2B5EF4-FFF2-40B4-BE49-F238E27FC236}">
                <a16:creationId xmlns:a16="http://schemas.microsoft.com/office/drawing/2014/main" id="{088DFA6D-576E-4188-8B8B-E03A0BA698CC}"/>
              </a:ext>
            </a:extLst>
          </p:cNvPr>
          <p:cNvPicPr>
            <a:picLocks noChangeAspect="1"/>
          </p:cNvPicPr>
          <p:nvPr/>
        </p:nvPicPr>
        <p:blipFill>
          <a:blip r:embed="rId3"/>
          <a:stretch>
            <a:fillRect/>
          </a:stretch>
        </p:blipFill>
        <p:spPr>
          <a:xfrm>
            <a:off x="1172816" y="1765215"/>
            <a:ext cx="9034035" cy="4668476"/>
          </a:xfrm>
          <a:prstGeom prst="rect">
            <a:avLst/>
          </a:prstGeom>
        </p:spPr>
      </p:pic>
    </p:spTree>
    <p:extLst>
      <p:ext uri="{BB962C8B-B14F-4D97-AF65-F5344CB8AC3E}">
        <p14:creationId xmlns:p14="http://schemas.microsoft.com/office/powerpoint/2010/main" val="1409989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70" y="217730"/>
            <a:ext cx="9883283" cy="457533"/>
          </a:xfrm>
        </p:spPr>
        <p:txBody>
          <a:bodyPr>
            <a:normAutofit/>
          </a:bodyPr>
          <a:lstStyle/>
          <a:p>
            <a:pPr lvl="0"/>
            <a:r>
              <a:rPr lang="en-IN" dirty="0">
                <a:solidFill>
                  <a:srgbClr val="FF0000"/>
                </a:solidFill>
              </a:rPr>
              <a:t>JWT and Stateless Authentications</a:t>
            </a:r>
            <a:endParaRPr lang="en-US" b="0" i="1" dirty="0">
              <a:solidFill>
                <a:srgbClr val="FF0000"/>
              </a:solidFill>
            </a:endParaRPr>
          </a:p>
        </p:txBody>
      </p:sp>
      <p:sp>
        <p:nvSpPr>
          <p:cNvPr id="46" name="Rectangle 45">
            <a:extLst>
              <a:ext uri="{FF2B5EF4-FFF2-40B4-BE49-F238E27FC236}">
                <a16:creationId xmlns:a16="http://schemas.microsoft.com/office/drawing/2014/main" id="{3D7EF2A8-1F71-41F7-952B-13DD737E002F}"/>
              </a:ext>
            </a:extLst>
          </p:cNvPr>
          <p:cNvSpPr/>
          <p:nvPr/>
        </p:nvSpPr>
        <p:spPr>
          <a:xfrm>
            <a:off x="198784" y="1510290"/>
            <a:ext cx="11777868" cy="3532505"/>
          </a:xfrm>
          <a:prstGeom prst="rect">
            <a:avLst/>
          </a:prstGeom>
        </p:spPr>
        <p:txBody>
          <a:bodyPr wrap="square">
            <a:spAutoFit/>
          </a:bodyPr>
          <a:lstStyle/>
          <a:p>
            <a:pPr marL="342900" indent="-342900">
              <a:buFont typeface="Arial" panose="020B0604020202020204" pitchFamily="34" charset="0"/>
              <a:buChar char="•"/>
            </a:pPr>
            <a:r>
              <a:rPr lang="en-IN" sz="2400" dirty="0"/>
              <a:t>A JWT is a JSON string encrypted with a secret key.</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This string is also encoded using </a:t>
            </a:r>
            <a:r>
              <a:rPr lang="en-IN" sz="2400" dirty="0">
                <a:hlinkClick r:id="rId3"/>
              </a:rPr>
              <a:t>base64</a:t>
            </a:r>
            <a:r>
              <a:rPr lang="en-IN" sz="2400" dirty="0"/>
              <a: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One token represents a user session.</a:t>
            </a:r>
          </a:p>
          <a:p>
            <a:endParaRPr lang="en-IN" sz="2400" dirty="0"/>
          </a:p>
          <a:p>
            <a:pPr marL="342900" indent="-342900">
              <a:buFont typeface="Arial" panose="020B0604020202020204" pitchFamily="34" charset="0"/>
              <a:buChar char="•"/>
            </a:pPr>
            <a:r>
              <a:rPr lang="en-IN" sz="2400" dirty="0"/>
              <a:t>This token is part of each request (Header) from one API to another, like in </a:t>
            </a:r>
            <a:r>
              <a:rPr lang="en-IN" sz="2400" dirty="0">
                <a:hlinkClick r:id="rId4"/>
              </a:rPr>
              <a:t>Basic Auth</a:t>
            </a:r>
            <a:r>
              <a:rPr lang="en-IN" sz="2400" dirty="0"/>
              <a:t>.</a:t>
            </a:r>
          </a:p>
          <a:p>
            <a:pPr marL="342900" indent="-34290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786569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59C85D-632A-4C45-8D97-B3E3858A745D}"/>
              </a:ext>
            </a:extLst>
          </p:cNvPr>
          <p:cNvPicPr>
            <a:picLocks noChangeAspect="1"/>
          </p:cNvPicPr>
          <p:nvPr/>
        </p:nvPicPr>
        <p:blipFill>
          <a:blip r:embed="rId3"/>
          <a:stretch>
            <a:fillRect/>
          </a:stretch>
        </p:blipFill>
        <p:spPr>
          <a:xfrm>
            <a:off x="1063487" y="1099603"/>
            <a:ext cx="9511747" cy="4946521"/>
          </a:xfrm>
          <a:prstGeom prst="rect">
            <a:avLst/>
          </a:prstGeom>
        </p:spPr>
      </p:pic>
      <p:sp>
        <p:nvSpPr>
          <p:cNvPr id="3" name="Title 1">
            <a:extLst>
              <a:ext uri="{FF2B5EF4-FFF2-40B4-BE49-F238E27FC236}">
                <a16:creationId xmlns:a16="http://schemas.microsoft.com/office/drawing/2014/main" id="{B0177574-C6D9-4CC2-AEA5-874A436D8C0C}"/>
              </a:ext>
            </a:extLst>
          </p:cNvPr>
          <p:cNvSpPr>
            <a:spLocks noGrp="1"/>
          </p:cNvSpPr>
          <p:nvPr>
            <p:ph type="title"/>
          </p:nvPr>
        </p:nvSpPr>
        <p:spPr>
          <a:xfrm>
            <a:off x="332448" y="187527"/>
            <a:ext cx="9883283" cy="457533"/>
          </a:xfrm>
        </p:spPr>
        <p:txBody>
          <a:bodyPr>
            <a:normAutofit/>
          </a:bodyPr>
          <a:lstStyle/>
          <a:p>
            <a:pPr lvl="0"/>
            <a:r>
              <a:rPr lang="en-US" dirty="0">
                <a:solidFill>
                  <a:srgbClr val="FF0000"/>
                </a:solidFill>
              </a:rPr>
              <a:t>HOW IT WORKS</a:t>
            </a:r>
            <a:endParaRPr lang="en-US" b="0" i="1" dirty="0">
              <a:solidFill>
                <a:srgbClr val="FF0000"/>
              </a:solidFill>
            </a:endParaRPr>
          </a:p>
        </p:txBody>
      </p:sp>
    </p:spTree>
    <p:extLst>
      <p:ext uri="{BB962C8B-B14F-4D97-AF65-F5344CB8AC3E}">
        <p14:creationId xmlns:p14="http://schemas.microsoft.com/office/powerpoint/2010/main" val="89176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3D7EF2A8-1F71-41F7-952B-13DD737E002F}"/>
              </a:ext>
            </a:extLst>
          </p:cNvPr>
          <p:cNvSpPr/>
          <p:nvPr/>
        </p:nvSpPr>
        <p:spPr>
          <a:xfrm>
            <a:off x="323570" y="1619621"/>
            <a:ext cx="11742534" cy="3347840"/>
          </a:xfrm>
          <a:prstGeom prst="rect">
            <a:avLst/>
          </a:prstGeom>
        </p:spPr>
        <p:txBody>
          <a:bodyPr wrap="square">
            <a:spAutoFit/>
          </a:bodyPr>
          <a:lstStyle/>
          <a:p>
            <a:pPr>
              <a:lnSpc>
                <a:spcPct val="150000"/>
              </a:lnSpc>
            </a:pPr>
            <a:r>
              <a:rPr lang="en-IN" sz="2400" b="1" dirty="0"/>
              <a:t>Authentication</a:t>
            </a:r>
            <a:r>
              <a:rPr lang="en-IN" sz="2400" dirty="0"/>
              <a:t>: Refers to verify </a:t>
            </a:r>
            <a:r>
              <a:rPr lang="en-IN" sz="2400" b="1" i="1" dirty="0"/>
              <a:t>who you are</a:t>
            </a:r>
            <a:r>
              <a:rPr lang="en-IN" sz="2400" dirty="0"/>
              <a:t>, so you need to use username and password for authentication.</a:t>
            </a:r>
          </a:p>
          <a:p>
            <a:pPr>
              <a:lnSpc>
                <a:spcPct val="150000"/>
              </a:lnSpc>
            </a:pPr>
            <a:endParaRPr lang="en-IN" sz="2400" dirty="0"/>
          </a:p>
          <a:p>
            <a:pPr>
              <a:lnSpc>
                <a:spcPct val="150000"/>
              </a:lnSpc>
            </a:pPr>
            <a:r>
              <a:rPr lang="en-IN" sz="2400" b="1" dirty="0"/>
              <a:t>Authorization</a:t>
            </a:r>
            <a:r>
              <a:rPr lang="en-IN" sz="2400" dirty="0"/>
              <a:t>: Refers to </a:t>
            </a:r>
            <a:r>
              <a:rPr lang="en-IN" sz="2400" b="1" i="1" dirty="0"/>
              <a:t>what you can do</a:t>
            </a:r>
            <a:r>
              <a:rPr lang="en-IN" sz="2400" dirty="0"/>
              <a:t>, for example access, edit or delete permissions to some documents, and this happens after verification passes.</a:t>
            </a:r>
          </a:p>
          <a:p>
            <a:pPr>
              <a:lnSpc>
                <a:spcPct val="150000"/>
              </a:lnSpc>
            </a:pPr>
            <a:endParaRPr lang="en-US" sz="2400" dirty="0"/>
          </a:p>
        </p:txBody>
      </p:sp>
    </p:spTree>
    <p:extLst>
      <p:ext uri="{BB962C8B-B14F-4D97-AF65-F5344CB8AC3E}">
        <p14:creationId xmlns:p14="http://schemas.microsoft.com/office/powerpoint/2010/main" val="2013128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70" y="217730"/>
            <a:ext cx="9883283" cy="457533"/>
          </a:xfrm>
        </p:spPr>
        <p:txBody>
          <a:bodyPr>
            <a:normAutofit/>
          </a:bodyPr>
          <a:lstStyle/>
          <a:p>
            <a:pPr lvl="0"/>
            <a:r>
              <a:rPr lang="en-IN" dirty="0">
                <a:solidFill>
                  <a:srgbClr val="FF0000"/>
                </a:solidFill>
              </a:rPr>
              <a:t>JWT and Stateless Authentications</a:t>
            </a:r>
            <a:endParaRPr lang="en-US" b="0" i="1" dirty="0">
              <a:solidFill>
                <a:srgbClr val="FF0000"/>
              </a:solidFill>
            </a:endParaRPr>
          </a:p>
        </p:txBody>
      </p:sp>
      <p:sp>
        <p:nvSpPr>
          <p:cNvPr id="46" name="Rectangle 45">
            <a:extLst>
              <a:ext uri="{FF2B5EF4-FFF2-40B4-BE49-F238E27FC236}">
                <a16:creationId xmlns:a16="http://schemas.microsoft.com/office/drawing/2014/main" id="{3D7EF2A8-1F71-41F7-952B-13DD737E002F}"/>
              </a:ext>
            </a:extLst>
          </p:cNvPr>
          <p:cNvSpPr/>
          <p:nvPr/>
        </p:nvSpPr>
        <p:spPr>
          <a:xfrm>
            <a:off x="198784" y="864246"/>
            <a:ext cx="11777868" cy="5536837"/>
          </a:xfrm>
          <a:prstGeom prst="rect">
            <a:avLst/>
          </a:prstGeom>
        </p:spPr>
        <p:txBody>
          <a:bodyPr wrap="square">
            <a:spAutoFit/>
          </a:bodyPr>
          <a:lstStyle/>
          <a:p>
            <a:pPr>
              <a:lnSpc>
                <a:spcPct val="200000"/>
              </a:lnSpc>
            </a:pPr>
            <a:r>
              <a:rPr lang="en-IN" sz="2000" dirty="0"/>
              <a:t>When a request is made by the client, it first communicates with the Authorization server and gets an access-token. The request along with the access-token is sent to the </a:t>
            </a:r>
            <a:r>
              <a:rPr lang="en-IN" sz="2000" b="1" dirty="0"/>
              <a:t>API Gateway</a:t>
            </a:r>
            <a:r>
              <a:rPr lang="en-IN" sz="2000" dirty="0"/>
              <a:t>. At this point, access-token is decrypted and send back to the Authorization server to get the JWT (after validation). The JWT token contains the user identity along with the microservices.  Each microservice validates the JWT and generates its own JWT to communicates with other microservices according to scope rules.  This is possible only if we have the mechanism to decrypt these JWT tokens at each microservice.  Sometimes nested JWT is also used in which previous JWT is sent along with the new JWT.</a:t>
            </a:r>
          </a:p>
          <a:p>
            <a:pPr>
              <a:lnSpc>
                <a:spcPct val="200000"/>
              </a:lnSpc>
            </a:pPr>
            <a:endParaRPr lang="en-US" sz="2000" dirty="0"/>
          </a:p>
        </p:txBody>
      </p:sp>
    </p:spTree>
    <p:extLst>
      <p:ext uri="{BB962C8B-B14F-4D97-AF65-F5344CB8AC3E}">
        <p14:creationId xmlns:p14="http://schemas.microsoft.com/office/powerpoint/2010/main" val="559862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0C9EBA77-0499-472A-8C46-BC98181C0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6" y="898644"/>
            <a:ext cx="11198749" cy="5663124"/>
          </a:xfrm>
          <a:prstGeom prst="rect">
            <a:avLst/>
          </a:prstGeom>
        </p:spPr>
      </p:pic>
    </p:spTree>
    <p:extLst>
      <p:ext uri="{BB962C8B-B14F-4D97-AF65-F5344CB8AC3E}">
        <p14:creationId xmlns:p14="http://schemas.microsoft.com/office/powerpoint/2010/main" val="3484274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3D7EF2A8-1F71-41F7-952B-13DD737E002F}"/>
              </a:ext>
            </a:extLst>
          </p:cNvPr>
          <p:cNvSpPr/>
          <p:nvPr/>
        </p:nvSpPr>
        <p:spPr>
          <a:xfrm>
            <a:off x="-59636" y="1689191"/>
            <a:ext cx="11777868" cy="2588594"/>
          </a:xfrm>
          <a:prstGeom prst="rect">
            <a:avLst/>
          </a:prstGeom>
        </p:spPr>
        <p:txBody>
          <a:bodyPr wrap="square">
            <a:spAutoFit/>
          </a:bodyPr>
          <a:lstStyle/>
          <a:p>
            <a:pPr algn="ctr">
              <a:lnSpc>
                <a:spcPct val="200000"/>
              </a:lnSpc>
            </a:pPr>
            <a:r>
              <a:rPr lang="en-IN" sz="9600" b="1" dirty="0">
                <a:solidFill>
                  <a:srgbClr val="FF0000"/>
                </a:solidFill>
              </a:rPr>
              <a:t>Q &amp; A</a:t>
            </a:r>
            <a:endParaRPr lang="en-US" sz="9600" b="1" dirty="0">
              <a:solidFill>
                <a:srgbClr val="FF0000"/>
              </a:solidFill>
            </a:endParaRPr>
          </a:p>
        </p:txBody>
      </p:sp>
    </p:spTree>
    <p:extLst>
      <p:ext uri="{BB962C8B-B14F-4D97-AF65-F5344CB8AC3E}">
        <p14:creationId xmlns:p14="http://schemas.microsoft.com/office/powerpoint/2010/main" val="329481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3D7EF2A8-1F71-41F7-952B-13DD737E002F}"/>
              </a:ext>
            </a:extLst>
          </p:cNvPr>
          <p:cNvSpPr/>
          <p:nvPr/>
        </p:nvSpPr>
        <p:spPr>
          <a:xfrm>
            <a:off x="323570" y="1072969"/>
            <a:ext cx="11742534" cy="6036974"/>
          </a:xfrm>
          <a:prstGeom prst="rect">
            <a:avLst/>
          </a:prstGeom>
        </p:spPr>
        <p:txBody>
          <a:bodyPr wrap="square">
            <a:spAutoFit/>
          </a:bodyPr>
          <a:lstStyle/>
          <a:p>
            <a:pPr>
              <a:lnSpc>
                <a:spcPct val="150000"/>
              </a:lnSpc>
            </a:pPr>
            <a:r>
              <a:rPr lang="en-IN" sz="2000" dirty="0"/>
              <a:t>In a </a:t>
            </a:r>
            <a:r>
              <a:rPr lang="en-IN" sz="2000" b="1" dirty="0"/>
              <a:t>monolithic architecture</a:t>
            </a:r>
            <a:r>
              <a:rPr lang="en-IN" sz="2000" dirty="0"/>
              <a:t>, security is managed by the application server. Since all the services are deployed on one application server and there is a centralized authentication service which uses the session management features of the application server. Once a user logs in, a session is maintained and it's not necessary for all services to authenticate the user. </a:t>
            </a:r>
          </a:p>
          <a:p>
            <a:pPr>
              <a:lnSpc>
                <a:spcPct val="150000"/>
              </a:lnSpc>
            </a:pPr>
            <a:r>
              <a:rPr lang="en-IN" sz="2000" dirty="0"/>
              <a:t> </a:t>
            </a:r>
          </a:p>
          <a:p>
            <a:pPr>
              <a:lnSpc>
                <a:spcPct val="150000"/>
              </a:lnSpc>
            </a:pPr>
            <a:br>
              <a:rPr lang="en-IN" sz="2000" dirty="0"/>
            </a:br>
            <a:r>
              <a:rPr lang="en-IN" sz="2000" dirty="0"/>
              <a:t>But in a </a:t>
            </a:r>
            <a:r>
              <a:rPr lang="en-IN" sz="2000" b="1" dirty="0"/>
              <a:t>microservice architecture</a:t>
            </a:r>
            <a:r>
              <a:rPr lang="en-IN" sz="2000" dirty="0"/>
              <a:t>, authentication/authorization becomes more challenging. Since each microservice may be deployed remotely (and not locally) and all communication happening mostly through HTTP calls, it is not clear how to authenticate the user and pass that information to all microservices. </a:t>
            </a:r>
            <a:br>
              <a:rPr lang="en-IN" sz="2000" dirty="0"/>
            </a:br>
            <a:r>
              <a:rPr lang="en-IN" sz="2000" dirty="0"/>
              <a:t> </a:t>
            </a:r>
          </a:p>
          <a:p>
            <a:pPr>
              <a:lnSpc>
                <a:spcPct val="150000"/>
              </a:lnSpc>
            </a:pPr>
            <a:r>
              <a:rPr lang="en-IN" sz="2000" dirty="0"/>
              <a:t> </a:t>
            </a:r>
          </a:p>
          <a:p>
            <a:pPr>
              <a:lnSpc>
                <a:spcPct val="150000"/>
              </a:lnSpc>
            </a:pPr>
            <a:endParaRPr lang="en-US" sz="2000" dirty="0"/>
          </a:p>
        </p:txBody>
      </p:sp>
    </p:spTree>
    <p:extLst>
      <p:ext uri="{BB962C8B-B14F-4D97-AF65-F5344CB8AC3E}">
        <p14:creationId xmlns:p14="http://schemas.microsoft.com/office/powerpoint/2010/main" val="215818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70" y="217730"/>
            <a:ext cx="9883283" cy="457533"/>
          </a:xfrm>
        </p:spPr>
        <p:txBody>
          <a:bodyPr>
            <a:normAutofit/>
          </a:bodyPr>
          <a:lstStyle/>
          <a:p>
            <a:pPr lvl="0"/>
            <a:r>
              <a:rPr lang="en-IN" dirty="0">
                <a:solidFill>
                  <a:srgbClr val="FF0000"/>
                </a:solidFill>
              </a:rPr>
              <a:t>Monolithic app authentication and authorization Strategies</a:t>
            </a:r>
            <a:endParaRPr lang="en-US" b="0" i="1" dirty="0">
              <a:solidFill>
                <a:srgbClr val="FF0000"/>
              </a:solidFill>
            </a:endParaRPr>
          </a:p>
        </p:txBody>
      </p:sp>
      <p:sp>
        <p:nvSpPr>
          <p:cNvPr id="46" name="Rectangle 45">
            <a:extLst>
              <a:ext uri="{FF2B5EF4-FFF2-40B4-BE49-F238E27FC236}">
                <a16:creationId xmlns:a16="http://schemas.microsoft.com/office/drawing/2014/main" id="{3D7EF2A8-1F71-41F7-952B-13DD737E002F}"/>
              </a:ext>
            </a:extLst>
          </p:cNvPr>
          <p:cNvSpPr/>
          <p:nvPr/>
        </p:nvSpPr>
        <p:spPr>
          <a:xfrm>
            <a:off x="323570" y="1072969"/>
            <a:ext cx="11742534" cy="5324535"/>
          </a:xfrm>
          <a:prstGeom prst="rect">
            <a:avLst/>
          </a:prstGeom>
        </p:spPr>
        <p:txBody>
          <a:bodyPr wrap="square">
            <a:spAutoFit/>
          </a:bodyPr>
          <a:lstStyle/>
          <a:p>
            <a:endParaRPr lang="en-IN" sz="2000" dirty="0"/>
          </a:p>
          <a:p>
            <a:pPr marL="342900" indent="-342900">
              <a:buFont typeface="Arial" panose="020B0604020202020204" pitchFamily="34" charset="0"/>
              <a:buChar char="•"/>
            </a:pPr>
            <a:r>
              <a:rPr lang="en-IN" sz="2000" b="1" dirty="0"/>
              <a:t>Form Based Login</a:t>
            </a:r>
          </a:p>
          <a:p>
            <a:pPr lvl="1"/>
            <a:endParaRPr lang="en-IN" sz="2000" dirty="0"/>
          </a:p>
          <a:p>
            <a:pPr marL="342900" lvl="1" indent="-342900">
              <a:buFont typeface="Arial" panose="020B0604020202020204" pitchFamily="34" charset="0"/>
              <a:buChar char="•"/>
            </a:pPr>
            <a:r>
              <a:rPr lang="en-IN" sz="2000" b="1" dirty="0"/>
              <a:t>Basic Auth</a:t>
            </a:r>
          </a:p>
          <a:p>
            <a:pPr marL="342900" lvl="1" indent="-342900">
              <a:buFont typeface="Arial" panose="020B0604020202020204" pitchFamily="34" charset="0"/>
              <a:buChar char="•"/>
            </a:pPr>
            <a:endParaRPr lang="en-IN" sz="2000" dirty="0"/>
          </a:p>
          <a:p>
            <a:pPr marL="342900" lvl="1" indent="-342900">
              <a:buFont typeface="Arial" panose="020B0604020202020204" pitchFamily="34" charset="0"/>
              <a:buChar char="•"/>
            </a:pPr>
            <a:r>
              <a:rPr lang="en-IN" sz="2000" b="1" dirty="0"/>
              <a:t>Single sign-on</a:t>
            </a:r>
          </a:p>
          <a:p>
            <a:pPr marL="342900" lvl="1" indent="-342900">
              <a:buFont typeface="Arial" panose="020B0604020202020204" pitchFamily="34" charset="0"/>
              <a:buChar char="•"/>
            </a:pPr>
            <a:endParaRPr lang="en-IN" sz="2000" dirty="0"/>
          </a:p>
          <a:p>
            <a:pPr marL="342900" lvl="1" indent="-342900">
              <a:buFont typeface="Arial" panose="020B0604020202020204" pitchFamily="34" charset="0"/>
              <a:buChar char="•"/>
            </a:pPr>
            <a:r>
              <a:rPr lang="en-IN" sz="2000" b="1" dirty="0"/>
              <a:t>LDAP</a:t>
            </a:r>
          </a:p>
          <a:p>
            <a:pPr marL="342900" lvl="1" indent="-342900">
              <a:buFont typeface="Arial" panose="020B0604020202020204" pitchFamily="34" charset="0"/>
              <a:buChar char="•"/>
            </a:pPr>
            <a:endParaRPr lang="en-IN" sz="2000" dirty="0"/>
          </a:p>
          <a:p>
            <a:pPr marL="342900" lvl="1" indent="-342900">
              <a:buFont typeface="Arial" panose="020B0604020202020204" pitchFamily="34" charset="0"/>
              <a:buChar char="•"/>
            </a:pPr>
            <a:endParaRPr lang="en-IN" sz="2000" dirty="0"/>
          </a:p>
          <a:p>
            <a:pPr marL="0" lvl="1"/>
            <a:endParaRPr lang="en-IN" sz="2000" dirty="0"/>
          </a:p>
          <a:p>
            <a:pPr marL="342900" lvl="1" indent="-342900">
              <a:buFont typeface="Arial" panose="020B0604020202020204" pitchFamily="34" charset="0"/>
              <a:buChar char="•"/>
            </a:pPr>
            <a:endParaRPr lang="en-IN" sz="2000" dirty="0"/>
          </a:p>
          <a:p>
            <a:pPr marL="342900" lvl="1" indent="-342900">
              <a:buFont typeface="Arial" panose="020B0604020202020204" pitchFamily="34" charset="0"/>
              <a:buChar char="•"/>
            </a:pPr>
            <a:endParaRPr lang="en-IN" sz="2000" dirty="0"/>
          </a:p>
          <a:p>
            <a:pPr marL="342900" lvl="1" indent="-342900">
              <a:buFont typeface="Arial" panose="020B0604020202020204" pitchFamily="34" charset="0"/>
              <a:buChar char="•"/>
            </a:pPr>
            <a:endParaRPr lang="en-IN" sz="2000" dirty="0"/>
          </a:p>
          <a:p>
            <a:pPr marL="800100" lvl="1"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87813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70" y="217730"/>
            <a:ext cx="9883283" cy="457533"/>
          </a:xfrm>
        </p:spPr>
        <p:txBody>
          <a:bodyPr>
            <a:normAutofit/>
          </a:bodyPr>
          <a:lstStyle/>
          <a:p>
            <a:pPr lvl="0"/>
            <a:r>
              <a:rPr lang="en-IN" dirty="0">
                <a:solidFill>
                  <a:srgbClr val="FF0000"/>
                </a:solidFill>
              </a:rPr>
              <a:t>Microservices authentication and authorization Strategies</a:t>
            </a:r>
            <a:endParaRPr lang="en-US" b="0" i="1" dirty="0">
              <a:solidFill>
                <a:srgbClr val="FF0000"/>
              </a:solidFill>
            </a:endParaRPr>
          </a:p>
        </p:txBody>
      </p:sp>
      <p:sp>
        <p:nvSpPr>
          <p:cNvPr id="46" name="Rectangle 45">
            <a:extLst>
              <a:ext uri="{FF2B5EF4-FFF2-40B4-BE49-F238E27FC236}">
                <a16:creationId xmlns:a16="http://schemas.microsoft.com/office/drawing/2014/main" id="{3D7EF2A8-1F71-41F7-952B-13DD737E002F}"/>
              </a:ext>
            </a:extLst>
          </p:cNvPr>
          <p:cNvSpPr/>
          <p:nvPr/>
        </p:nvSpPr>
        <p:spPr>
          <a:xfrm>
            <a:off x="323570" y="1072969"/>
            <a:ext cx="11742534" cy="7478970"/>
          </a:xfrm>
          <a:prstGeom prst="rect">
            <a:avLst/>
          </a:prstGeom>
        </p:spPr>
        <p:txBody>
          <a:bodyPr wrap="square">
            <a:spAutoFit/>
          </a:bodyPr>
          <a:lstStyle/>
          <a:p>
            <a:endParaRPr lang="en-IN" sz="2000" dirty="0"/>
          </a:p>
          <a:p>
            <a:pPr marL="342900" indent="-342900">
              <a:buFont typeface="Arial" panose="020B0604020202020204" pitchFamily="34" charset="0"/>
              <a:buChar char="•"/>
            </a:pPr>
            <a:r>
              <a:rPr lang="en-IN" sz="2000" b="1" dirty="0"/>
              <a:t>Distributed Session Management</a:t>
            </a:r>
          </a:p>
          <a:p>
            <a:pPr marL="800100" lvl="1" indent="-342900">
              <a:buFont typeface="Arial" panose="020B0604020202020204" pitchFamily="34" charset="0"/>
              <a:buChar char="•"/>
            </a:pPr>
            <a:r>
              <a:rPr lang="en-IN" sz="2000" dirty="0"/>
              <a:t>Sticky session</a:t>
            </a:r>
          </a:p>
          <a:p>
            <a:pPr marL="800100" lvl="1" indent="-342900">
              <a:buFont typeface="Arial" panose="020B0604020202020204" pitchFamily="34" charset="0"/>
              <a:buChar char="•"/>
            </a:pPr>
            <a:r>
              <a:rPr lang="en-IN" sz="2000" dirty="0"/>
              <a:t>Session replication</a:t>
            </a:r>
          </a:p>
          <a:p>
            <a:pPr marL="800100" lvl="1" indent="-342900">
              <a:buFont typeface="Arial" panose="020B0604020202020204" pitchFamily="34" charset="0"/>
              <a:buChar char="•"/>
            </a:pPr>
            <a:r>
              <a:rPr lang="en-IN" sz="2000" dirty="0"/>
              <a:t>Centralized session storage</a:t>
            </a:r>
          </a:p>
          <a:p>
            <a:pPr marL="800100" lvl="1" indent="-342900">
              <a:buFont typeface="Arial" panose="020B0604020202020204" pitchFamily="34" charset="0"/>
              <a:buChar char="•"/>
            </a:pPr>
            <a:endParaRPr lang="en-IN" sz="2000" dirty="0"/>
          </a:p>
          <a:p>
            <a:pPr marL="342900" lvl="1" indent="-342900">
              <a:buFont typeface="Arial" panose="020B0604020202020204" pitchFamily="34" charset="0"/>
              <a:buChar char="•"/>
            </a:pPr>
            <a:r>
              <a:rPr lang="en-IN" sz="2000" b="1" dirty="0"/>
              <a:t>Client Token</a:t>
            </a:r>
          </a:p>
          <a:p>
            <a:pPr marL="342900" lvl="1" indent="-342900">
              <a:buFont typeface="Arial" panose="020B0604020202020204" pitchFamily="34" charset="0"/>
              <a:buChar char="•"/>
            </a:pPr>
            <a:endParaRPr lang="en-IN" sz="2000" dirty="0"/>
          </a:p>
          <a:p>
            <a:pPr marL="342900" lvl="1" indent="-342900">
              <a:buFont typeface="Arial" panose="020B0604020202020204" pitchFamily="34" charset="0"/>
              <a:buChar char="•"/>
            </a:pPr>
            <a:r>
              <a:rPr lang="en-IN" sz="2000" b="1" dirty="0"/>
              <a:t>Single sign-on</a:t>
            </a:r>
          </a:p>
          <a:p>
            <a:pPr marL="342900" lvl="1" indent="-342900">
              <a:buFont typeface="Arial" panose="020B0604020202020204" pitchFamily="34" charset="0"/>
              <a:buChar char="•"/>
            </a:pPr>
            <a:endParaRPr lang="en-IN" sz="2000" dirty="0"/>
          </a:p>
          <a:p>
            <a:pPr marL="342900" lvl="1" indent="-342900">
              <a:buFont typeface="Arial" panose="020B0604020202020204" pitchFamily="34" charset="0"/>
              <a:buChar char="•"/>
            </a:pPr>
            <a:r>
              <a:rPr lang="en-IN" sz="2000" b="1" dirty="0"/>
              <a:t>Client Token with API Gateway</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b="1" dirty="0"/>
              <a:t>Third-party application access</a:t>
            </a:r>
          </a:p>
          <a:p>
            <a:pPr marL="800100" lvl="1" indent="-342900">
              <a:buFont typeface="Arial" panose="020B0604020202020204" pitchFamily="34" charset="0"/>
              <a:buChar char="•"/>
            </a:pPr>
            <a:r>
              <a:rPr lang="en-IN" sz="2000" dirty="0"/>
              <a:t>API Token</a:t>
            </a:r>
          </a:p>
          <a:p>
            <a:pPr marL="800100" lvl="1" indent="-342900">
              <a:buFont typeface="Arial" panose="020B0604020202020204" pitchFamily="34" charset="0"/>
              <a:buChar char="•"/>
            </a:pPr>
            <a:r>
              <a:rPr lang="en-IN" sz="2000" dirty="0"/>
              <a:t>OAuth</a:t>
            </a:r>
          </a:p>
          <a:p>
            <a:pPr marL="342900" lvl="1" indent="-342900">
              <a:buFont typeface="Arial" panose="020B0604020202020204" pitchFamily="34" charset="0"/>
              <a:buChar char="•"/>
            </a:pPr>
            <a:endParaRPr lang="en-IN" sz="2000" dirty="0"/>
          </a:p>
          <a:p>
            <a:pPr marL="342900" lvl="1" indent="-342900">
              <a:buFont typeface="Arial" panose="020B0604020202020204" pitchFamily="34" charset="0"/>
              <a:buChar char="•"/>
            </a:pPr>
            <a:endParaRPr lang="en-IN" sz="2000" dirty="0"/>
          </a:p>
          <a:p>
            <a:pPr marL="0" lvl="1"/>
            <a:endParaRPr lang="en-IN" sz="2000" dirty="0"/>
          </a:p>
          <a:p>
            <a:pPr marL="342900" lvl="1" indent="-342900">
              <a:buFont typeface="Arial" panose="020B0604020202020204" pitchFamily="34" charset="0"/>
              <a:buChar char="•"/>
            </a:pPr>
            <a:endParaRPr lang="en-IN" sz="2000" dirty="0"/>
          </a:p>
          <a:p>
            <a:pPr marL="342900" lvl="1" indent="-342900">
              <a:buFont typeface="Arial" panose="020B0604020202020204" pitchFamily="34" charset="0"/>
              <a:buChar char="•"/>
            </a:pPr>
            <a:endParaRPr lang="en-IN" sz="2000" dirty="0"/>
          </a:p>
          <a:p>
            <a:pPr marL="342900" lvl="1" indent="-342900">
              <a:buFont typeface="Arial" panose="020B0604020202020204" pitchFamily="34" charset="0"/>
              <a:buChar char="•"/>
            </a:pPr>
            <a:endParaRPr lang="en-IN" sz="2000" dirty="0"/>
          </a:p>
          <a:p>
            <a:pPr marL="800100" lvl="1"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237570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ocial media post&#10;&#10;Description automatically generated">
            <a:extLst>
              <a:ext uri="{FF2B5EF4-FFF2-40B4-BE49-F238E27FC236}">
                <a16:creationId xmlns:a16="http://schemas.microsoft.com/office/drawing/2014/main" id="{A04C095F-720C-4BE2-8C12-F47D29033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82278"/>
            <a:ext cx="6924675" cy="6470921"/>
          </a:xfrm>
          <a:prstGeom prst="rect">
            <a:avLst/>
          </a:prstGeom>
        </p:spPr>
      </p:pic>
      <p:sp>
        <p:nvSpPr>
          <p:cNvPr id="3" name="Title 1">
            <a:extLst>
              <a:ext uri="{FF2B5EF4-FFF2-40B4-BE49-F238E27FC236}">
                <a16:creationId xmlns:a16="http://schemas.microsoft.com/office/drawing/2014/main" id="{0639BA12-F4EF-4638-BEEF-BB04D47B73F6}"/>
              </a:ext>
            </a:extLst>
          </p:cNvPr>
          <p:cNvSpPr>
            <a:spLocks noGrp="1"/>
          </p:cNvSpPr>
          <p:nvPr>
            <p:ph type="title"/>
          </p:nvPr>
        </p:nvSpPr>
        <p:spPr>
          <a:xfrm>
            <a:off x="323570" y="207791"/>
            <a:ext cx="9883283" cy="457533"/>
          </a:xfrm>
        </p:spPr>
        <p:txBody>
          <a:bodyPr>
            <a:normAutofit/>
          </a:bodyPr>
          <a:lstStyle/>
          <a:p>
            <a:pPr lvl="0"/>
            <a:r>
              <a:rPr lang="en-US" dirty="0">
                <a:solidFill>
                  <a:srgbClr val="FF0000"/>
                </a:solidFill>
              </a:rPr>
              <a:t>Single Sign-On</a:t>
            </a:r>
            <a:endParaRPr lang="en-US" b="0" i="1" dirty="0">
              <a:solidFill>
                <a:srgbClr val="FF0000"/>
              </a:solidFill>
            </a:endParaRPr>
          </a:p>
        </p:txBody>
      </p:sp>
    </p:spTree>
    <p:extLst>
      <p:ext uri="{BB962C8B-B14F-4D97-AF65-F5344CB8AC3E}">
        <p14:creationId xmlns:p14="http://schemas.microsoft.com/office/powerpoint/2010/main" val="242053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AD6E0D8-9600-43E9-B455-B471E1E17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107" y="1074581"/>
            <a:ext cx="8208065" cy="4708837"/>
          </a:xfrm>
          <a:prstGeom prst="rect">
            <a:avLst/>
          </a:prstGeom>
        </p:spPr>
      </p:pic>
      <p:sp>
        <p:nvSpPr>
          <p:cNvPr id="4" name="Title 1">
            <a:extLst>
              <a:ext uri="{FF2B5EF4-FFF2-40B4-BE49-F238E27FC236}">
                <a16:creationId xmlns:a16="http://schemas.microsoft.com/office/drawing/2014/main" id="{F9283290-FD39-40B5-B916-7C260A06BE5C}"/>
              </a:ext>
            </a:extLst>
          </p:cNvPr>
          <p:cNvSpPr>
            <a:spLocks noGrp="1"/>
          </p:cNvSpPr>
          <p:nvPr>
            <p:ph type="title"/>
          </p:nvPr>
        </p:nvSpPr>
        <p:spPr>
          <a:xfrm>
            <a:off x="323570" y="207791"/>
            <a:ext cx="9883283" cy="457533"/>
          </a:xfrm>
        </p:spPr>
        <p:txBody>
          <a:bodyPr>
            <a:normAutofit/>
          </a:bodyPr>
          <a:lstStyle/>
          <a:p>
            <a:pPr lvl="0"/>
            <a:r>
              <a:rPr lang="en-US" dirty="0">
                <a:solidFill>
                  <a:srgbClr val="FF0000"/>
                </a:solidFill>
              </a:rPr>
              <a:t>Distributed Session Store</a:t>
            </a:r>
            <a:endParaRPr lang="en-US" b="0" i="1" dirty="0">
              <a:solidFill>
                <a:srgbClr val="FF0000"/>
              </a:solidFill>
            </a:endParaRPr>
          </a:p>
        </p:txBody>
      </p:sp>
    </p:spTree>
    <p:extLst>
      <p:ext uri="{BB962C8B-B14F-4D97-AF65-F5344CB8AC3E}">
        <p14:creationId xmlns:p14="http://schemas.microsoft.com/office/powerpoint/2010/main" val="113471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B173B0-1559-4DF4-AD73-67F545E1793D}"/>
              </a:ext>
            </a:extLst>
          </p:cNvPr>
          <p:cNvSpPr>
            <a:spLocks noGrp="1"/>
          </p:cNvSpPr>
          <p:nvPr>
            <p:ph type="title"/>
          </p:nvPr>
        </p:nvSpPr>
        <p:spPr>
          <a:xfrm>
            <a:off x="526774" y="2632283"/>
            <a:ext cx="10694504" cy="3042960"/>
          </a:xfrm>
        </p:spPr>
        <p:txBody>
          <a:bodyPr>
            <a:normAutofit/>
          </a:bodyPr>
          <a:lstStyle/>
          <a:p>
            <a:pPr algn="ctr"/>
            <a:r>
              <a:rPr lang="en-US" sz="3600" dirty="0">
                <a:solidFill>
                  <a:srgbClr val="FF0000"/>
                </a:solidFill>
              </a:rPr>
              <a:t>MONOLITHIC APPLICATION AUTHENTICATION AND AUTHORIZATON</a:t>
            </a:r>
            <a:endParaRPr lang="en-IN" sz="3600" dirty="0">
              <a:solidFill>
                <a:srgbClr val="FF0000"/>
              </a:solidFill>
            </a:endParaRPr>
          </a:p>
        </p:txBody>
      </p:sp>
    </p:spTree>
    <p:extLst>
      <p:ext uri="{BB962C8B-B14F-4D97-AF65-F5344CB8AC3E}">
        <p14:creationId xmlns:p14="http://schemas.microsoft.com/office/powerpoint/2010/main" val="41910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70" y="207791"/>
            <a:ext cx="9883283" cy="457533"/>
          </a:xfrm>
        </p:spPr>
        <p:txBody>
          <a:bodyPr>
            <a:normAutofit/>
          </a:bodyPr>
          <a:lstStyle/>
          <a:p>
            <a:pPr lvl="0"/>
            <a:r>
              <a:rPr lang="en-US" dirty="0">
                <a:solidFill>
                  <a:srgbClr val="FF0000"/>
                </a:solidFill>
              </a:rPr>
              <a:t>HOW IT WORKS</a:t>
            </a:r>
            <a:endParaRPr lang="en-US" b="0" i="1" dirty="0">
              <a:solidFill>
                <a:srgbClr val="FF0000"/>
              </a:solidFill>
            </a:endParaRPr>
          </a:p>
        </p:txBody>
      </p:sp>
      <p:pic>
        <p:nvPicPr>
          <p:cNvPr id="4" name="Picture 3">
            <a:extLst>
              <a:ext uri="{FF2B5EF4-FFF2-40B4-BE49-F238E27FC236}">
                <a16:creationId xmlns:a16="http://schemas.microsoft.com/office/drawing/2014/main" id="{39206554-654A-423E-8D3F-554A5A925C35}"/>
              </a:ext>
            </a:extLst>
          </p:cNvPr>
          <p:cNvPicPr>
            <a:picLocks noChangeAspect="1"/>
          </p:cNvPicPr>
          <p:nvPr/>
        </p:nvPicPr>
        <p:blipFill>
          <a:blip r:embed="rId3"/>
          <a:stretch>
            <a:fillRect/>
          </a:stretch>
        </p:blipFill>
        <p:spPr>
          <a:xfrm>
            <a:off x="3041374" y="890234"/>
            <a:ext cx="6713986" cy="5580140"/>
          </a:xfrm>
          <a:prstGeom prst="rect">
            <a:avLst/>
          </a:prstGeom>
        </p:spPr>
      </p:pic>
    </p:spTree>
    <p:extLst>
      <p:ext uri="{BB962C8B-B14F-4D97-AF65-F5344CB8AC3E}">
        <p14:creationId xmlns:p14="http://schemas.microsoft.com/office/powerpoint/2010/main" val="14660423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heme/theme1.xml><?xml version="1.0" encoding="utf-8"?>
<a:theme xmlns:a="http://schemas.openxmlformats.org/drawingml/2006/main" name="Capgemini_NA_Template_2013">
  <a:themeElements>
    <a:clrScheme name="Custom 7">
      <a:dk1>
        <a:sysClr val="windowText" lastClr="000000"/>
      </a:dk1>
      <a:lt1>
        <a:sysClr val="window" lastClr="FFFFFF"/>
      </a:lt1>
      <a:dk2>
        <a:srgbClr val="969696"/>
      </a:dk2>
      <a:lt2>
        <a:srgbClr val="C0C0C0"/>
      </a:lt2>
      <a:accent1>
        <a:srgbClr val="263147"/>
      </a:accent1>
      <a:accent2>
        <a:srgbClr val="009ACC"/>
      </a:accent2>
      <a:accent3>
        <a:srgbClr val="6A9529"/>
      </a:accent3>
      <a:accent4>
        <a:srgbClr val="40B3D6"/>
      </a:accent4>
      <a:accent5>
        <a:srgbClr val="E47E1A"/>
      </a:accent5>
      <a:accent6>
        <a:srgbClr val="7FCCE3"/>
      </a:accent6>
      <a:hlink>
        <a:srgbClr val="AC2B37"/>
      </a:hlink>
      <a:folHlink>
        <a:srgbClr val="762C7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200"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Aft>
            <a:spcPts val="600"/>
          </a:spcAft>
          <a:defRPr sz="12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D94383001CD149B485943A522001F9" ma:contentTypeVersion="6" ma:contentTypeDescription="Create a new document." ma:contentTypeScope="" ma:versionID="8a3b67acb028dd212fa31f301189c29f">
  <xsd:schema xmlns:xsd="http://www.w3.org/2001/XMLSchema" xmlns:xs="http://www.w3.org/2001/XMLSchema" xmlns:p="http://schemas.microsoft.com/office/2006/metadata/properties" xmlns:ns2="e306e468-cc0e-4a6e-9005-b6a71f6ff2b4" targetNamespace="http://schemas.microsoft.com/office/2006/metadata/properties" ma:root="true" ma:fieldsID="3685c4c31e15649a5a04259d3d504461" ns2:_="">
    <xsd:import namespace="e306e468-cc0e-4a6e-9005-b6a71f6ff2b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06e468-cc0e-4a6e-9005-b6a71f6ff2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32A1A7-9BD4-4B3C-A9B3-15556DB505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06e468-cc0e-4a6e-9005-b6a71f6ff2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D404F8-EC05-4C54-A714-4CBA3C6D4321}">
  <ds:schemaRefs>
    <ds:schemaRef ds:uri="http://schemas.microsoft.com/sharepoint/v3/contenttype/forms"/>
  </ds:schemaRefs>
</ds:datastoreItem>
</file>

<file path=customXml/itemProps3.xml><?xml version="1.0" encoding="utf-8"?>
<ds:datastoreItem xmlns:ds="http://schemas.openxmlformats.org/officeDocument/2006/customXml" ds:itemID="{3F687EB6-C307-4F76-8BAF-85FFF95A1B07}">
  <ds:schemaRefs>
    <ds:schemaRef ds:uri="e306e468-cc0e-4a6e-9005-b6a71f6ff2b4"/>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4429</TotalTime>
  <Words>821</Words>
  <Application>Microsoft Office PowerPoint</Application>
  <PresentationFormat>Widescreen</PresentationFormat>
  <Paragraphs>135</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Narrow</vt:lpstr>
      <vt:lpstr>Calibri</vt:lpstr>
      <vt:lpstr>Wingdings</vt:lpstr>
      <vt:lpstr>Capgemini_NA_Template_2013</vt:lpstr>
      <vt:lpstr>Authentication &amp; Authorization in Microservices</vt:lpstr>
      <vt:lpstr>PowerPoint Presentation</vt:lpstr>
      <vt:lpstr>PowerPoint Presentation</vt:lpstr>
      <vt:lpstr>Monolithic app authentication and authorization Strategies</vt:lpstr>
      <vt:lpstr>Microservices authentication and authorization Strategies</vt:lpstr>
      <vt:lpstr>Single Sign-On</vt:lpstr>
      <vt:lpstr>Distributed Session Store</vt:lpstr>
      <vt:lpstr>MONOLITHIC APPLICATION AUTHENTICATION AND AUTHORIZATON</vt:lpstr>
      <vt:lpstr>HOW IT WORKS</vt:lpstr>
      <vt:lpstr>PowerPoint Presentation</vt:lpstr>
      <vt:lpstr>PowerPoint Presentation</vt:lpstr>
      <vt:lpstr>MICROSERVICES AUTHENTICATION AND AUTHORIZATON USING JWT</vt:lpstr>
      <vt:lpstr>JWT AUTHENTICATION</vt:lpstr>
      <vt:lpstr>HOW IT WORKS</vt:lpstr>
      <vt:lpstr>JWT and Stateless Authentications</vt:lpstr>
      <vt:lpstr>JWT and Stateless Authentications</vt:lpstr>
      <vt:lpstr>JWT and Stateless Authentications</vt:lpstr>
      <vt:lpstr>JWT and Stateless Authentications</vt:lpstr>
      <vt:lpstr>HOW IT WORKS</vt:lpstr>
      <vt:lpstr>JWT and Stateless Authentications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State –  Quality Engineering</dc:title>
  <dc:subject/>
  <dc:creator>Ravi Jayanthi</dc:creator>
  <cp:keywords/>
  <dc:description/>
  <cp:lastModifiedBy>Srivastava, Rajesh Kumar</cp:lastModifiedBy>
  <cp:revision>463</cp:revision>
  <dcterms:modified xsi:type="dcterms:W3CDTF">2019-08-10T15:16:07Z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0x01010037D94383001CD149B485943A522001F9</vt:lpwstr>
  </property>
</Properties>
</file>