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상익" initials="김상" lastIdx="1" clrIdx="0">
    <p:extLst>
      <p:ext uri="{19B8F6BF-5375-455C-9EA6-DF929625EA0E}">
        <p15:presenceInfo xmlns:p15="http://schemas.microsoft.com/office/powerpoint/2012/main" userId="9b2088ec5d793c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D832E-CA36-4F6A-AB2E-0979E02C9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FF16E3-868E-4255-9DDD-2BDFD4F8E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681FC-4983-452A-B510-581AFA08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9B1-4D13-4791-AF53-4FB5C8614FA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45065-AD5B-4529-B30D-374DA56B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09DC-CFCD-49A7-B6AD-97A53666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869-1F19-4BCC-8F28-41399E8AB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16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FA3F1-EF43-4436-80C7-72DABE44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386D84-8EE4-414F-8364-1E15982AF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D4498-8B27-46F1-83A9-9D9AEBA6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9B1-4D13-4791-AF53-4FB5C8614FA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16C13-7517-4992-B370-FABE9820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0712A-9F6E-4628-8FCD-70E2FD14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869-1F19-4BCC-8F28-41399E8AB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3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6383DC-BC49-4330-B27B-25F0F56EF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E73852-BCAE-494F-BF61-FD1D3F1EE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A8BD0-19FA-416F-9443-5AD0E829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9B1-4D13-4791-AF53-4FB5C8614FA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73B85-42AE-4CEB-9B4E-9147C7B8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9B5CC-8C1B-465D-9BF3-524E6476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869-1F19-4BCC-8F28-41399E8AB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61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BB28A-E958-48D9-90E0-64A1BAF6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13D7D-C82C-4D0E-8CB4-D60A952F6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9C147-2B84-4E4C-B916-BA8E3892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9B1-4D13-4791-AF53-4FB5C8614FA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C0BAA-F96B-494B-8432-82D310AC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C2916-7EF6-478C-99B1-E13251B1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869-1F19-4BCC-8F28-41399E8AB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2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3141E-7E56-4F67-80C6-16E11B21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8EEE2-4270-42DD-8ABC-5EFEC6FF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85A-42B5-4841-969C-10716DA9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9B1-4D13-4791-AF53-4FB5C8614FA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4674C-2BAA-4AD0-9855-F5840157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4D90A-CC03-4C4E-8078-BD5546D6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869-1F19-4BCC-8F28-41399E8AB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7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A0333-08D3-472D-BDB0-0AB2487E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2683C-B871-45F4-9949-5222CD20E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AC3F0A-6F9E-4F6F-8EA3-509420B22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DB9103-BBC9-4D5A-A48E-1C48ACBD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9B1-4D13-4791-AF53-4FB5C8614FA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AAEFDA-D9AA-4C18-903C-F75799A0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9BDE93-B03E-44A2-B46D-558DAC2A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869-1F19-4BCC-8F28-41399E8AB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0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D6A93-4F1B-4B98-BF68-EAE9A722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C2A00-810B-49A7-903D-1B1AB62FE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7F1304-8B04-48A2-9CC7-8DD21ADAD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828F04-4898-4037-896E-500917598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C280C6-B72A-4B4F-BD20-0EC72D9EF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82A12F-DB90-49AF-A761-2395157C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9B1-4D13-4791-AF53-4FB5C8614FA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E5EEBF-2C93-4C20-B991-287C3C0C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114602-ABC9-4840-8EAB-9205B376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869-1F19-4BCC-8F28-41399E8AB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2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F51C2-8F6F-413E-84C8-5A728B06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70E887-7503-4532-A070-8F4EF4DC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9B1-4D13-4791-AF53-4FB5C8614FA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81856A-0E28-4ABA-93E7-6B5EDEF0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F144D6-81FD-4711-9EAA-B39F22D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869-1F19-4BCC-8F28-41399E8AB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6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1C2015-2C95-42FF-B596-2DF35D3C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9B1-4D13-4791-AF53-4FB5C8614FA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5D2694-D1BD-4F9F-8444-E9771D1D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D5D38D-4EEC-4FEF-A1DE-5CEF51C4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869-1F19-4BCC-8F28-41399E8AB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6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4615B-42DC-42AA-AE11-205184BC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1BFFA-B1B1-497D-AAEF-76DE9E294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F7F187-1567-4E76-9EA7-0B3973E02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19D390-B8DD-4D20-B670-899C86C2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9B1-4D13-4791-AF53-4FB5C8614FA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DC470-1F71-4B82-B9B6-963620BD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7C0679-45BC-499B-BD26-7CB831B5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869-1F19-4BCC-8F28-41399E8AB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9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E1A60-D1A2-4457-9FE4-A5F61D7B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47DA2E-EBD7-49DA-89BC-581756C2C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0C37DA-DA96-4110-98D7-1D7822B23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EB5836-AA7A-42F4-9915-65183E11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9B1-4D13-4791-AF53-4FB5C8614FA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2B527D-8C39-418C-BF7E-49F3325D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11DF9-18D1-499E-8D65-09452392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869-1F19-4BCC-8F28-41399E8AB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6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0FE8D5-FC04-41C6-93F7-145102FE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0B162F-E632-4160-8E4F-D0C9B74B4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0AF55-1FF5-43DF-90C5-DA802E3C2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D29B1-4D13-4791-AF53-4FB5C8614FA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2FFE8-134B-45EA-8537-AE8DB4895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4E1E6-1C52-4244-AAD5-585A1781B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81869-1F19-4BCC-8F28-41399E8AB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5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6044BC-8546-4FCF-BB8F-A3EB80FE1A47}"/>
              </a:ext>
            </a:extLst>
          </p:cNvPr>
          <p:cNvSpPr txBox="1"/>
          <p:nvPr/>
        </p:nvSpPr>
        <p:spPr>
          <a:xfrm>
            <a:off x="156839" y="0"/>
            <a:ext cx="11878322" cy="718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프로젝트명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삼육대생 키우기 게임 </a:t>
            </a:r>
            <a:endParaRPr lang="en-US" altLang="ko-KR" sz="1000" dirty="0"/>
          </a:p>
          <a:p>
            <a:r>
              <a:rPr lang="ko-KR" altLang="en-US" sz="1000" b="1" dirty="0"/>
              <a:t>작동 환경 </a:t>
            </a:r>
            <a:r>
              <a:rPr lang="en-US" altLang="ko-KR" sz="1000" dirty="0"/>
              <a:t>: pc</a:t>
            </a:r>
            <a:r>
              <a:rPr lang="ko-KR" altLang="en-US" sz="1000" dirty="0"/>
              <a:t> 컴퓨터 콘솔화면 </a:t>
            </a:r>
            <a:endParaRPr lang="en-US" altLang="ko-KR" sz="1000" dirty="0"/>
          </a:p>
          <a:p>
            <a:r>
              <a:rPr lang="ko-KR" altLang="en-US" sz="1000" b="1" dirty="0"/>
              <a:t>개발 환경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intellij</a:t>
            </a:r>
            <a:r>
              <a:rPr lang="en-US" altLang="ko-KR" sz="1000" dirty="0"/>
              <a:t> java</a:t>
            </a:r>
            <a:r>
              <a:rPr lang="ko-KR" altLang="en-US" sz="1000" dirty="0"/>
              <a:t> </a:t>
            </a:r>
            <a:r>
              <a:rPr lang="en-US" altLang="ko-KR" sz="1000" dirty="0"/>
              <a:t>17</a:t>
            </a:r>
          </a:p>
          <a:p>
            <a:r>
              <a:rPr lang="ko-KR" altLang="en-US" sz="1000" b="1" dirty="0"/>
              <a:t>개발 기간 </a:t>
            </a:r>
            <a:r>
              <a:rPr lang="en-US" altLang="ko-KR" sz="1000" dirty="0"/>
              <a:t>: 7</a:t>
            </a:r>
            <a:r>
              <a:rPr lang="ko-KR" altLang="en-US" sz="1000" dirty="0"/>
              <a:t>일</a:t>
            </a:r>
            <a:endParaRPr lang="en-US" altLang="ko-KR" sz="1000" dirty="0"/>
          </a:p>
          <a:p>
            <a:r>
              <a:rPr lang="ko-KR" altLang="en-US" sz="1000" b="1" dirty="0"/>
              <a:t>프로젝트 목표 </a:t>
            </a:r>
            <a:r>
              <a:rPr lang="en-US" altLang="ko-KR" sz="1000" dirty="0"/>
              <a:t>: </a:t>
            </a:r>
            <a:r>
              <a:rPr lang="ko-KR" altLang="en-US" sz="1000" dirty="0"/>
              <a:t>게임의 주 캐릭터를 선택지를 통해 조작하여 캐릭터의 능력치를 성장시키며</a:t>
            </a:r>
            <a:r>
              <a:rPr lang="en-US" altLang="ko-KR" sz="1000" dirty="0"/>
              <a:t>, </a:t>
            </a:r>
            <a:r>
              <a:rPr lang="ko-KR" altLang="en-US" sz="1000" dirty="0"/>
              <a:t>특정 기간이 지나면 성장시킨 능력치를 토대로 여러가지 엔딩을 목표로 하는 빌드 게임을 개발한다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위 게임은   </a:t>
            </a:r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기본적으로 게임오버는 존재하지 않는다</a:t>
            </a:r>
            <a:r>
              <a:rPr lang="en-US" altLang="ko-KR" sz="1000" dirty="0"/>
              <a:t>. </a:t>
            </a:r>
            <a:r>
              <a:rPr lang="ko-KR" altLang="en-US" sz="1000" dirty="0"/>
              <a:t>사용자의 선택만이 남으며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끝에가서</a:t>
            </a:r>
            <a:r>
              <a:rPr lang="ko-KR" altLang="en-US" sz="1000" dirty="0"/>
              <a:t> 그 결과를 보여준다</a:t>
            </a:r>
            <a:r>
              <a:rPr lang="en-US" altLang="ko-KR" sz="1000" dirty="0"/>
              <a:t>.</a:t>
            </a:r>
          </a:p>
          <a:p>
            <a:r>
              <a:rPr lang="ko-KR" altLang="en-US" sz="1000" b="1" dirty="0"/>
              <a:t>필요한 기술</a:t>
            </a:r>
            <a:r>
              <a:rPr lang="en-US" altLang="ko-KR" sz="1000" dirty="0"/>
              <a:t>: java</a:t>
            </a:r>
            <a:r>
              <a:rPr lang="ko-KR" altLang="en-US" sz="1000" dirty="0"/>
              <a:t>환경의 프로그래밍 기술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클래스간의</a:t>
            </a:r>
            <a:r>
              <a:rPr lang="ko-KR" altLang="en-US" sz="1000" dirty="0"/>
              <a:t> 데이터 교환</a:t>
            </a:r>
            <a:r>
              <a:rPr lang="en-US" altLang="ko-KR" sz="1000" dirty="0"/>
              <a:t>, </a:t>
            </a:r>
            <a:r>
              <a:rPr lang="ko-KR" altLang="en-US" sz="1000" dirty="0"/>
              <a:t>조건문에 대한 이해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반복문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en-US" altLang="ko-KR" sz="1000" dirty="0" err="1"/>
              <a:t>switc</a:t>
            </a:r>
            <a:r>
              <a:rPr lang="ko-KR" altLang="en-US" sz="1000" dirty="0"/>
              <a:t>문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깃허브</a:t>
            </a:r>
            <a:r>
              <a:rPr lang="ko-KR" altLang="en-US" sz="1000" dirty="0"/>
              <a:t> 관리 능력</a:t>
            </a:r>
            <a:r>
              <a:rPr lang="en-US" altLang="ko-KR" sz="1000" dirty="0"/>
              <a:t>, </a:t>
            </a:r>
            <a:r>
              <a:rPr lang="ko-KR" altLang="en-US" sz="1000" dirty="0"/>
              <a:t>아스키코드 아트 사용기술</a:t>
            </a:r>
            <a:endParaRPr lang="en-US" altLang="ko-KR" sz="1000" dirty="0"/>
          </a:p>
          <a:p>
            <a:r>
              <a:rPr lang="ko-KR" altLang="en-US" sz="1000" b="1" dirty="0"/>
              <a:t>개요</a:t>
            </a:r>
            <a:r>
              <a:rPr lang="en-US" altLang="ko-KR" sz="1000" dirty="0"/>
              <a:t> : </a:t>
            </a:r>
            <a:r>
              <a:rPr lang="ko-KR" altLang="en-US" sz="1000" dirty="0"/>
              <a:t>플레이어가 조종하는 캐릭터는 대학교 </a:t>
            </a:r>
            <a:r>
              <a:rPr lang="en-US" altLang="ko-KR" sz="1000" dirty="0"/>
              <a:t>4</a:t>
            </a:r>
            <a:r>
              <a:rPr lang="ko-KR" altLang="en-US" sz="1000" dirty="0"/>
              <a:t>학년 </a:t>
            </a:r>
            <a:r>
              <a:rPr lang="en-US" altLang="ko-KR" sz="1000" dirty="0"/>
              <a:t>1</a:t>
            </a:r>
            <a:r>
              <a:rPr lang="ko-KR" altLang="en-US" sz="1000" dirty="0"/>
              <a:t>학기를 마치고</a:t>
            </a:r>
            <a:r>
              <a:rPr lang="en-US" altLang="ko-KR" sz="1000" dirty="0"/>
              <a:t>, 2</a:t>
            </a:r>
            <a:r>
              <a:rPr lang="ko-KR" altLang="en-US" sz="1000" dirty="0"/>
              <a:t>학기를 다녀야 하는 취업 준비생이다</a:t>
            </a:r>
            <a:r>
              <a:rPr lang="en-US" altLang="ko-KR" sz="1000" dirty="0"/>
              <a:t>. 2</a:t>
            </a:r>
            <a:r>
              <a:rPr lang="ko-KR" altLang="en-US" sz="1000" dirty="0"/>
              <a:t>학기동안 캐릭터를 성장시키고 졸업하여 캐릭터의 빛나는 미래를 만들어야 한다</a:t>
            </a:r>
            <a:r>
              <a:rPr lang="en-US" altLang="ko-KR" sz="1000" dirty="0"/>
              <a:t>.</a:t>
            </a:r>
          </a:p>
          <a:p>
            <a:r>
              <a:rPr lang="ko-KR" altLang="en-US" sz="1000" b="1" dirty="0"/>
              <a:t>재미 포인트</a:t>
            </a:r>
            <a:r>
              <a:rPr lang="en-US" altLang="ko-KR" sz="1000" dirty="0"/>
              <a:t>: </a:t>
            </a:r>
            <a:r>
              <a:rPr lang="ko-KR" altLang="en-US" sz="1000" dirty="0"/>
              <a:t>자신의 선택으로 인해 캐릭터를 키운다는 재미와 효율적으로 성장하게 빌드를 만드는 재미</a:t>
            </a:r>
            <a:r>
              <a:rPr lang="en-US" altLang="ko-KR" sz="1000" dirty="0"/>
              <a:t>, </a:t>
            </a:r>
            <a:r>
              <a:rPr lang="ko-KR" altLang="en-US" sz="1000" dirty="0"/>
              <a:t>생각하지 못한 돌발이벤트 변수를 대응하고 공략하는 재미</a:t>
            </a:r>
            <a:r>
              <a:rPr lang="en-US" altLang="ko-KR" sz="1000" dirty="0"/>
              <a:t>, </a:t>
            </a:r>
            <a:r>
              <a:rPr lang="ko-KR" altLang="en-US" sz="1000" dirty="0"/>
              <a:t>자신의 선택으로 인한 최종적으로 </a:t>
            </a:r>
            <a:r>
              <a:rPr lang="ko-KR" altLang="en-US" sz="1000" dirty="0" err="1"/>
              <a:t>완성는</a:t>
            </a:r>
            <a:endParaRPr lang="en-US" altLang="ko-KR" sz="1000" dirty="0"/>
          </a:p>
          <a:p>
            <a:r>
              <a:rPr lang="en-US" altLang="ko-KR" sz="1000" dirty="0"/>
              <a:t>                 </a:t>
            </a:r>
            <a:r>
              <a:rPr lang="ko-KR" altLang="en-US" sz="1000" dirty="0"/>
              <a:t>되는 결과값 즉</a:t>
            </a:r>
            <a:r>
              <a:rPr lang="en-US" altLang="ko-KR" sz="1000" dirty="0"/>
              <a:t>,</a:t>
            </a:r>
            <a:r>
              <a:rPr lang="ko-KR" altLang="en-US" sz="1000" dirty="0"/>
              <a:t> 엔딩</a:t>
            </a:r>
            <a:endParaRPr lang="en-US" altLang="ko-KR" sz="1000" dirty="0"/>
          </a:p>
          <a:p>
            <a:r>
              <a:rPr lang="ko-KR" altLang="en-US" sz="1100" b="1" dirty="0"/>
              <a:t>주요 기능</a:t>
            </a:r>
            <a:endParaRPr lang="en-US" altLang="ko-KR" sz="1100" b="1" dirty="0"/>
          </a:p>
          <a:p>
            <a:r>
              <a:rPr lang="en-US" altLang="ko-KR" sz="1000" b="1" dirty="0"/>
              <a:t>1.</a:t>
            </a:r>
            <a:r>
              <a:rPr lang="ko-KR" altLang="en-US" sz="1000" b="1" dirty="0"/>
              <a:t>캐릭터의 주요 능력치</a:t>
            </a:r>
            <a:endParaRPr lang="en-US" altLang="ko-KR" sz="1000" b="1" dirty="0"/>
          </a:p>
          <a:p>
            <a:r>
              <a:rPr lang="en-US" altLang="ko-KR" sz="1000" b="1" dirty="0"/>
              <a:t>  </a:t>
            </a:r>
            <a:r>
              <a:rPr lang="en-US" altLang="ko-KR" sz="1000" dirty="0"/>
              <a:t>-</a:t>
            </a:r>
            <a:r>
              <a:rPr lang="ko-KR" altLang="en-US" sz="1000" dirty="0"/>
              <a:t>모든 능력치는 정수형 수치로 나타내며 체력 능력치는 최대치를 넘을 수 없다</a:t>
            </a:r>
            <a:r>
              <a:rPr lang="en-US" altLang="ko-KR" sz="1000" dirty="0"/>
              <a:t>. </a:t>
            </a:r>
            <a:r>
              <a:rPr lang="ko-KR" altLang="en-US" sz="1000" dirty="0"/>
              <a:t>활동을 위한 자원으로 체력과 소지금이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최종적으로 엔딩을 결정하는 지능</a:t>
            </a:r>
            <a:r>
              <a:rPr lang="en-US" altLang="ko-KR" sz="1000" dirty="0"/>
              <a:t>, </a:t>
            </a:r>
            <a:r>
              <a:rPr lang="ko-KR" altLang="en-US" sz="1000" dirty="0"/>
              <a:t>인망 능력치가 존재한다</a:t>
            </a:r>
            <a:r>
              <a:rPr lang="en-US" altLang="ko-KR" sz="1000" dirty="0"/>
              <a:t>. </a:t>
            </a:r>
            <a:r>
              <a:rPr lang="ko-KR" altLang="en-US" sz="1000" dirty="0"/>
              <a:t>위 능력치는 </a:t>
            </a:r>
            <a:endParaRPr lang="en-US" altLang="ko-KR" sz="1000" dirty="0"/>
          </a:p>
          <a:p>
            <a:r>
              <a:rPr lang="ko-KR" altLang="en-US" sz="1000" dirty="0"/>
              <a:t>   이벤트가 종료되거나 </a:t>
            </a:r>
            <a:r>
              <a:rPr lang="ko-KR" altLang="en-US" sz="1000" dirty="0" err="1"/>
              <a:t>시작할때</a:t>
            </a:r>
            <a:r>
              <a:rPr lang="ko-KR" altLang="en-US" sz="1000" dirty="0"/>
              <a:t> 사용자에게 </a:t>
            </a:r>
            <a:r>
              <a:rPr lang="ko-KR" altLang="en-US" sz="1000" dirty="0" err="1"/>
              <a:t>보여야하며</a:t>
            </a:r>
            <a:r>
              <a:rPr lang="en-US" altLang="ko-KR" sz="1000" dirty="0"/>
              <a:t>, </a:t>
            </a:r>
            <a:r>
              <a:rPr lang="ko-KR" altLang="en-US" sz="1000" dirty="0"/>
              <a:t>능력치에 변동을 보여야한다</a:t>
            </a:r>
            <a:r>
              <a:rPr lang="en-US" altLang="ko-KR" sz="1000" dirty="0"/>
              <a:t>. </a:t>
            </a:r>
            <a:r>
              <a:rPr lang="ko-KR" altLang="en-US" sz="1000" dirty="0"/>
              <a:t> 사용자에게 보이지않는 능력치인 </a:t>
            </a:r>
            <a:r>
              <a:rPr lang="ko-KR" altLang="en-US" sz="1000" dirty="0" err="1"/>
              <a:t>히든</a:t>
            </a:r>
            <a:r>
              <a:rPr lang="ko-KR" altLang="en-US" sz="1000" dirty="0"/>
              <a:t> 능력치가 존재하며 특정 이벤트를 이용해 획득이 가능하며</a:t>
            </a:r>
            <a:r>
              <a:rPr lang="en-US" altLang="ko-KR" sz="1000" dirty="0"/>
              <a:t>, </a:t>
            </a:r>
            <a:r>
              <a:rPr lang="ko-KR" altLang="en-US" sz="1000" dirty="0"/>
              <a:t>엔딩에 영향을 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준다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-</a:t>
            </a:r>
            <a:r>
              <a:rPr lang="ko-KR" altLang="en-US" sz="1000" dirty="0"/>
              <a:t>체력</a:t>
            </a:r>
            <a:r>
              <a:rPr lang="en-US" altLang="ko-KR" sz="1000" dirty="0"/>
              <a:t>: </a:t>
            </a:r>
            <a:r>
              <a:rPr lang="ko-KR" altLang="en-US" sz="1000" dirty="0"/>
              <a:t>체력은 캐릭터의 선택지를 선택할 시 소모되거나 회복할 수 있는 능력치이다</a:t>
            </a:r>
            <a:r>
              <a:rPr lang="en-US" altLang="ko-KR" sz="1000" dirty="0"/>
              <a:t>. </a:t>
            </a:r>
            <a:r>
              <a:rPr lang="ko-KR" altLang="en-US" sz="1000" dirty="0"/>
              <a:t>체력이 모자라면 선택지에 제한이 생기게 되고 </a:t>
            </a:r>
            <a:r>
              <a:rPr lang="ko-KR" altLang="en-US" sz="1000" dirty="0" err="1"/>
              <a:t>디메리트를</a:t>
            </a:r>
            <a:r>
              <a:rPr lang="ko-KR" altLang="en-US" sz="1000" dirty="0"/>
              <a:t> 얻을 수 있다</a:t>
            </a:r>
            <a:r>
              <a:rPr lang="en-US" altLang="ko-KR" sz="1000" dirty="0"/>
              <a:t>. </a:t>
            </a:r>
            <a:r>
              <a:rPr lang="ko-KR" altLang="en-US" sz="1000" dirty="0"/>
              <a:t>변동폭이 큼으로</a:t>
            </a:r>
            <a:r>
              <a:rPr lang="en-US" altLang="ko-KR" sz="1000" dirty="0"/>
              <a:t> </a:t>
            </a:r>
            <a:r>
              <a:rPr lang="ko-KR" altLang="en-US" sz="1000" dirty="0"/>
              <a:t>엔딩에는 영향을 주지 않는다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       </a:t>
            </a:r>
            <a:r>
              <a:rPr lang="ko-KR" altLang="en-US" sz="1000" dirty="0"/>
              <a:t>대부분의 활동에서 주로 사용되는 자원이다</a:t>
            </a:r>
            <a:r>
              <a:rPr lang="en-US" altLang="ko-KR" sz="1000" dirty="0"/>
              <a:t>. </a:t>
            </a:r>
            <a:r>
              <a:rPr lang="ko-KR" altLang="en-US" sz="1000" dirty="0"/>
              <a:t>식사를 하거나</a:t>
            </a:r>
            <a:r>
              <a:rPr lang="en-US" altLang="ko-KR" sz="1000" dirty="0"/>
              <a:t>, </a:t>
            </a:r>
            <a:r>
              <a:rPr lang="ko-KR" altLang="en-US" sz="1000" dirty="0"/>
              <a:t>휴식을 취하면 회복이 가능하다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-</a:t>
            </a:r>
            <a:r>
              <a:rPr lang="ko-KR" altLang="en-US" sz="1000" dirty="0"/>
              <a:t>지능</a:t>
            </a:r>
            <a:r>
              <a:rPr lang="en-US" altLang="ko-KR" sz="1000" dirty="0"/>
              <a:t>: </a:t>
            </a:r>
            <a:r>
              <a:rPr lang="ko-KR" altLang="en-US" sz="1000" dirty="0"/>
              <a:t>최종적으로 올려야 할 주 능력치이다</a:t>
            </a:r>
            <a:r>
              <a:rPr lang="en-US" altLang="ko-KR" sz="1000" dirty="0"/>
              <a:t>. </a:t>
            </a:r>
            <a:r>
              <a:rPr lang="ko-KR" altLang="en-US" sz="1000" dirty="0"/>
              <a:t>기본적인 엔딩을 위해선 특정치 이상으로 달성해야 하며</a:t>
            </a:r>
            <a:r>
              <a:rPr lang="en-US" altLang="ko-KR" sz="1000" dirty="0"/>
              <a:t>, </a:t>
            </a:r>
            <a:r>
              <a:rPr lang="ko-KR" altLang="en-US" sz="1000" dirty="0"/>
              <a:t>달성 </a:t>
            </a:r>
            <a:r>
              <a:rPr lang="ko-KR" altLang="en-US" sz="1000" dirty="0" err="1"/>
              <a:t>실패시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배드엔딩을</a:t>
            </a:r>
            <a:r>
              <a:rPr lang="ko-KR" altLang="en-US" sz="1000" dirty="0"/>
              <a:t> 본다</a:t>
            </a:r>
            <a:r>
              <a:rPr lang="en-US" altLang="ko-KR" sz="1000" dirty="0"/>
              <a:t>. </a:t>
            </a:r>
            <a:r>
              <a:rPr lang="ko-KR" altLang="en-US" sz="1000" dirty="0"/>
              <a:t>주로 공부를 통해 획득이 가능하다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-</a:t>
            </a:r>
            <a:r>
              <a:rPr lang="ko-KR" altLang="en-US" sz="1000" dirty="0" err="1"/>
              <a:t>소지금</a:t>
            </a:r>
            <a:r>
              <a:rPr lang="en-US" altLang="ko-KR" sz="1000" dirty="0"/>
              <a:t>: </a:t>
            </a:r>
            <a:r>
              <a:rPr lang="ko-KR" altLang="en-US" sz="1000" dirty="0"/>
              <a:t>주로 식사를 하는데 사용하는 자원이다</a:t>
            </a:r>
            <a:r>
              <a:rPr lang="en-US" altLang="ko-KR" sz="1000" dirty="0"/>
              <a:t>. </a:t>
            </a:r>
            <a:r>
              <a:rPr lang="ko-KR" altLang="en-US" sz="1000" dirty="0"/>
              <a:t>아침시간과 점심시간에 사용되며</a:t>
            </a:r>
            <a:r>
              <a:rPr lang="en-US" altLang="ko-KR" sz="1000" dirty="0"/>
              <a:t>, </a:t>
            </a:r>
            <a:r>
              <a:rPr lang="ko-KR" altLang="en-US" sz="1000" dirty="0"/>
              <a:t>돌발 이벤트를 통해 사용 될 수 있다</a:t>
            </a:r>
            <a:r>
              <a:rPr lang="en-US" altLang="ko-KR" sz="1000" dirty="0"/>
              <a:t>. </a:t>
            </a:r>
            <a:r>
              <a:rPr lang="ko-KR" altLang="en-US" sz="1000" dirty="0"/>
              <a:t>소지금은 </a:t>
            </a:r>
            <a:r>
              <a:rPr lang="en-US" altLang="ko-KR" sz="1000" dirty="0"/>
              <a:t>3</a:t>
            </a:r>
            <a:r>
              <a:rPr lang="ko-KR" altLang="en-US" sz="1000" dirty="0"/>
              <a:t>일을 기준으로 초기화 되며</a:t>
            </a:r>
            <a:r>
              <a:rPr lang="en-US" altLang="ko-KR" sz="1000" dirty="0"/>
              <a:t>, </a:t>
            </a:r>
            <a:r>
              <a:rPr lang="ko-KR" altLang="en-US" sz="1000" dirty="0"/>
              <a:t>체력을 회복하거나 인망 능력치를 얻기</a:t>
            </a:r>
            <a:endParaRPr lang="en-US" altLang="ko-KR" sz="1000" dirty="0"/>
          </a:p>
          <a:p>
            <a:r>
              <a:rPr lang="ko-KR" altLang="en-US" sz="1000" dirty="0"/>
              <a:t>             위해선 효율적인 사용이 필요하다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-</a:t>
            </a:r>
            <a:r>
              <a:rPr lang="ko-KR" altLang="en-US" sz="1000" dirty="0"/>
              <a:t>인망</a:t>
            </a:r>
            <a:r>
              <a:rPr lang="en-US" altLang="ko-KR" sz="1000" dirty="0"/>
              <a:t>: </a:t>
            </a:r>
            <a:r>
              <a:rPr lang="ko-KR" altLang="en-US" sz="1000" dirty="0"/>
              <a:t>이벤트에서 사용되지 않으며</a:t>
            </a:r>
            <a:r>
              <a:rPr lang="en-US" altLang="ko-KR" sz="1000" dirty="0"/>
              <a:t>, </a:t>
            </a:r>
            <a:r>
              <a:rPr lang="ko-KR" altLang="en-US" sz="1000" dirty="0"/>
              <a:t>특정 이벤트를 통해 획득할 수 있다</a:t>
            </a:r>
            <a:r>
              <a:rPr lang="en-US" altLang="ko-KR" sz="1000" dirty="0"/>
              <a:t>. </a:t>
            </a:r>
            <a:r>
              <a:rPr lang="ko-KR" altLang="en-US" sz="1000" dirty="0"/>
              <a:t>지능과 마찬가지로 엔딩을 결정하는데</a:t>
            </a:r>
            <a:r>
              <a:rPr lang="en-US" altLang="ko-KR" sz="1000" dirty="0"/>
              <a:t> </a:t>
            </a:r>
            <a:r>
              <a:rPr lang="ko-KR" altLang="en-US" sz="1000" dirty="0"/>
              <a:t>큰 역할을 하는 능력치이다</a:t>
            </a:r>
            <a:r>
              <a:rPr lang="en-US" altLang="ko-KR" sz="1000" dirty="0"/>
              <a:t>. </a:t>
            </a:r>
          </a:p>
          <a:p>
            <a:r>
              <a:rPr lang="en-US" altLang="ko-KR" sz="1000" dirty="0"/>
              <a:t>  -</a:t>
            </a:r>
            <a:r>
              <a:rPr lang="ko-KR" altLang="en-US" sz="1000" dirty="0" err="1"/>
              <a:t>히든</a:t>
            </a:r>
            <a:r>
              <a:rPr lang="ko-KR" altLang="en-US" sz="1000" dirty="0"/>
              <a:t> 능력치</a:t>
            </a:r>
            <a:r>
              <a:rPr lang="en-US" altLang="ko-KR" sz="1000" dirty="0"/>
              <a:t> “</a:t>
            </a:r>
            <a:r>
              <a:rPr lang="ko-KR" altLang="en-US" sz="1000" dirty="0"/>
              <a:t>교수님의 선택</a:t>
            </a:r>
            <a:r>
              <a:rPr lang="en-US" altLang="ko-KR" sz="1000" dirty="0"/>
              <a:t>”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돌발 이벤트로 얻을 수 있는 능력치로 </a:t>
            </a:r>
            <a:r>
              <a:rPr lang="en-US" altLang="ko-KR" sz="1000" dirty="0"/>
              <a:t>1</a:t>
            </a:r>
            <a:r>
              <a:rPr lang="ko-KR" altLang="en-US" sz="1000" dirty="0"/>
              <a:t>과</a:t>
            </a:r>
            <a:r>
              <a:rPr lang="en-US" altLang="ko-KR" sz="1000" dirty="0"/>
              <a:t>0</a:t>
            </a:r>
            <a:r>
              <a:rPr lang="ko-KR" altLang="en-US" sz="1000" dirty="0"/>
              <a:t>으로 이루어져 특정 엔딩을 결정하는 역할을 한다</a:t>
            </a:r>
            <a:r>
              <a:rPr lang="en-US" altLang="ko-KR" sz="1000" dirty="0"/>
              <a:t>. 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2.</a:t>
            </a:r>
            <a:r>
              <a:rPr lang="ko-KR" altLang="en-US" sz="1000" b="1" dirty="0"/>
              <a:t>이벤트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선택 메소드</a:t>
            </a:r>
            <a:r>
              <a:rPr lang="en-US" altLang="ko-KR" sz="1000" b="1" dirty="0"/>
              <a:t>)</a:t>
            </a:r>
          </a:p>
          <a:p>
            <a:r>
              <a:rPr lang="en-US" altLang="ko-KR" sz="1000" dirty="0"/>
              <a:t>  -</a:t>
            </a:r>
            <a:r>
              <a:rPr lang="ko-KR" altLang="en-US" sz="1000" dirty="0"/>
              <a:t>모든 이벤트는 고정 이벤트와 돌발 이벤트로 나뉜다</a:t>
            </a:r>
            <a:r>
              <a:rPr lang="en-US" altLang="ko-KR" sz="1000" dirty="0"/>
              <a:t>. </a:t>
            </a:r>
            <a:r>
              <a:rPr lang="ko-KR" altLang="en-US" sz="1000" dirty="0"/>
              <a:t>모든 이벤트는 다른 이벤트를 불러올 수 있고</a:t>
            </a:r>
            <a:r>
              <a:rPr lang="en-US" altLang="ko-KR" sz="1000" dirty="0"/>
              <a:t>, </a:t>
            </a:r>
            <a:r>
              <a:rPr lang="ko-KR" altLang="en-US" sz="1000" dirty="0"/>
              <a:t>한번의 선택이 그 시간의 모든 이벤트를 종료하지는 않는다</a:t>
            </a:r>
            <a:r>
              <a:rPr lang="en-US" altLang="ko-KR" sz="1000" dirty="0"/>
              <a:t>. </a:t>
            </a:r>
            <a:r>
              <a:rPr lang="ko-KR" altLang="en-US" sz="1000" dirty="0"/>
              <a:t>추가로 게임을 콘솔 기반의 텍스트 </a:t>
            </a:r>
            <a:r>
              <a:rPr lang="ko-KR" altLang="en-US" sz="1000" dirty="0" err="1"/>
              <a:t>게임으</a:t>
            </a:r>
            <a:r>
              <a:rPr lang="ko-KR" altLang="en-US" sz="1000" dirty="0"/>
              <a:t>   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로 </a:t>
            </a:r>
            <a:r>
              <a:rPr lang="ko-KR" altLang="en-US" sz="1000" dirty="0" err="1"/>
              <a:t>제작시</a:t>
            </a:r>
            <a:r>
              <a:rPr lang="ko-KR" altLang="en-US" sz="1000" dirty="0"/>
              <a:t> 가시성이 굉장히 떨어지고 재미가 없을 수 도 있다</a:t>
            </a:r>
            <a:r>
              <a:rPr lang="en-US" altLang="ko-KR" sz="1000" dirty="0"/>
              <a:t>. </a:t>
            </a:r>
            <a:r>
              <a:rPr lang="ko-KR" altLang="en-US" sz="1000" dirty="0"/>
              <a:t>이벤트를 시작하거나 </a:t>
            </a:r>
            <a:r>
              <a:rPr lang="ko-KR" altLang="en-US" sz="1000" dirty="0" err="1"/>
              <a:t>끝날때</a:t>
            </a:r>
            <a:r>
              <a:rPr lang="ko-KR" altLang="en-US" sz="1000" dirty="0"/>
              <a:t> 아스키코드 아트를 통해 시각적인 효과를 줘서 완성도를 </a:t>
            </a:r>
            <a:r>
              <a:rPr lang="ko-KR" altLang="en-US" sz="1000" dirty="0" err="1"/>
              <a:t>높힐</a:t>
            </a:r>
            <a:r>
              <a:rPr lang="ko-KR" altLang="en-US" sz="1000" dirty="0"/>
              <a:t> 수 있다</a:t>
            </a:r>
            <a:r>
              <a:rPr lang="en-US" altLang="ko-KR" sz="1000" dirty="0"/>
              <a:t>. </a:t>
            </a:r>
          </a:p>
          <a:p>
            <a:r>
              <a:rPr lang="en-US" altLang="ko-KR" sz="1000" dirty="0"/>
              <a:t>  -</a:t>
            </a:r>
            <a:r>
              <a:rPr lang="ko-KR" altLang="en-US" sz="1000" dirty="0"/>
              <a:t>고정 이벤트 </a:t>
            </a:r>
            <a:r>
              <a:rPr lang="en-US" altLang="ko-KR" sz="1000" dirty="0"/>
              <a:t>: </a:t>
            </a:r>
            <a:r>
              <a:rPr lang="ko-KR" altLang="en-US" sz="1000" dirty="0"/>
              <a:t>고정 이벤트는 캐릭터가 하루를 시작하면서 끝날 때까지 시간과 선택지가 고정 되어있는 이벤트이다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-</a:t>
            </a:r>
            <a:r>
              <a:rPr lang="ko-KR" altLang="en-US" sz="1000" dirty="0"/>
              <a:t>돌발 이벤트</a:t>
            </a:r>
            <a:r>
              <a:rPr lang="en-US" altLang="ko-KR" sz="1000" dirty="0"/>
              <a:t> : </a:t>
            </a:r>
            <a:r>
              <a:rPr lang="ko-KR" altLang="en-US" sz="1000" dirty="0"/>
              <a:t>돌발 이벤트는 고정이벤트를 확률적으로 대체할 수 있는 이벤트이다</a:t>
            </a:r>
            <a:r>
              <a:rPr lang="en-US" altLang="ko-KR" sz="1000" dirty="0"/>
              <a:t>. </a:t>
            </a:r>
            <a:r>
              <a:rPr lang="ko-KR" altLang="en-US" sz="1000" dirty="0"/>
              <a:t>돌발이벤트는 고정이벤트 </a:t>
            </a:r>
            <a:r>
              <a:rPr lang="ko-KR" altLang="en-US" sz="1000" dirty="0" err="1"/>
              <a:t>시작시</a:t>
            </a:r>
            <a:r>
              <a:rPr lang="en-US" altLang="ko-KR" sz="1000" dirty="0"/>
              <a:t> </a:t>
            </a:r>
            <a:r>
              <a:rPr lang="ko-KR" altLang="en-US" sz="1000" dirty="0"/>
              <a:t>고정이벤트를 대체할 수도 있고 특정 고정이벤트를 선택해야 나타나는 돌발이벤트도                   </a:t>
            </a:r>
            <a:endParaRPr lang="en-US" altLang="ko-KR" sz="1000" dirty="0"/>
          </a:p>
          <a:p>
            <a:r>
              <a:rPr lang="en-US" altLang="ko-KR" sz="1000" dirty="0"/>
              <a:t>  	</a:t>
            </a:r>
            <a:r>
              <a:rPr lang="ko-KR" altLang="en-US" sz="1000" dirty="0"/>
              <a:t>존재한다</a:t>
            </a:r>
            <a:r>
              <a:rPr lang="en-US" altLang="ko-KR" sz="1000" dirty="0"/>
              <a:t>. </a:t>
            </a:r>
          </a:p>
          <a:p>
            <a:r>
              <a:rPr lang="en-US" altLang="ko-KR" sz="1000" dirty="0"/>
              <a:t>  -</a:t>
            </a:r>
            <a:r>
              <a:rPr lang="ko-KR" altLang="en-US" sz="1000" dirty="0"/>
              <a:t>함수 이벤트 </a:t>
            </a:r>
            <a:r>
              <a:rPr lang="en-US" altLang="ko-KR" sz="1000" dirty="0"/>
              <a:t>: </a:t>
            </a:r>
            <a:r>
              <a:rPr lang="ko-KR" altLang="en-US" sz="1000" dirty="0"/>
              <a:t>사용자가 선택을 하는 선택지가 없으며</a:t>
            </a:r>
            <a:r>
              <a:rPr lang="en-US" altLang="ko-KR" sz="1000" dirty="0"/>
              <a:t>, </a:t>
            </a:r>
            <a:r>
              <a:rPr lang="ko-KR" altLang="en-US" sz="1000" dirty="0"/>
              <a:t>함수 이벤트가 작동하기 직전의 능력치를 통해 확률적으로 결과값을 나타낸다</a:t>
            </a:r>
            <a:r>
              <a:rPr lang="en-US" altLang="ko-KR" sz="1000" dirty="0"/>
              <a:t>. </a:t>
            </a:r>
            <a:r>
              <a:rPr lang="ko-KR" altLang="en-US" sz="1000" dirty="0"/>
              <a:t>돌발이벤트는 존재하지 않는다</a:t>
            </a:r>
            <a:r>
              <a:rPr lang="en-US" altLang="ko-KR" sz="1000" dirty="0"/>
              <a:t>.</a:t>
            </a:r>
          </a:p>
          <a:p>
            <a:r>
              <a:rPr lang="en-US" altLang="ko-KR" sz="1000" b="1" dirty="0"/>
              <a:t>3.</a:t>
            </a:r>
            <a:r>
              <a:rPr lang="ko-KR" altLang="en-US" sz="1000" b="1" dirty="0"/>
              <a:t>엔딩과 정산</a:t>
            </a:r>
            <a:endParaRPr lang="en-US" altLang="ko-KR" sz="1000" b="1" dirty="0"/>
          </a:p>
          <a:p>
            <a:r>
              <a:rPr lang="en-US" altLang="ko-KR" sz="1000" b="1" dirty="0"/>
              <a:t>-</a:t>
            </a:r>
            <a:r>
              <a:rPr lang="ko-KR" altLang="en-US" sz="1000" dirty="0"/>
              <a:t>캐릭터의 </a:t>
            </a:r>
            <a:r>
              <a:rPr lang="en-US" altLang="ko-KR" sz="1000" dirty="0"/>
              <a:t>14</a:t>
            </a:r>
            <a:r>
              <a:rPr lang="ko-KR" altLang="en-US" sz="1000" dirty="0"/>
              <a:t>일차 육성이 끝난 능력치로 인해 종류가 결정된다</a:t>
            </a:r>
            <a:r>
              <a:rPr lang="en-US" altLang="ko-KR" sz="1000" dirty="0"/>
              <a:t>. </a:t>
            </a:r>
            <a:r>
              <a:rPr lang="ko-KR" altLang="en-US" sz="1000" dirty="0"/>
              <a:t>기획단계에서의 엔딩은 총 다섯가지가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추후 더 늘어나거나 줄어들 수 있다</a:t>
            </a:r>
            <a:r>
              <a:rPr lang="en-US" altLang="ko-KR" sz="1000" dirty="0"/>
              <a:t>. </a:t>
            </a:r>
            <a:r>
              <a:rPr lang="ko-KR" altLang="en-US" sz="1000" dirty="0"/>
              <a:t>정산의 경우 고정 이벤트의 특정 선택 횟수와</a:t>
            </a:r>
            <a:r>
              <a:rPr lang="en-US" altLang="ko-KR" sz="1000" dirty="0"/>
              <a:t> </a:t>
            </a:r>
            <a:r>
              <a:rPr lang="ko-KR" altLang="en-US" sz="1000" dirty="0"/>
              <a:t>돌발 이벤트 출현 종류와 횟수를 최종 능력치와 함께 로그로 남겨 정산 후 최종 </a:t>
            </a:r>
            <a:r>
              <a:rPr lang="ko-KR" altLang="en-US" sz="1000" dirty="0" err="1"/>
              <a:t>엔딩때</a:t>
            </a:r>
            <a:r>
              <a:rPr lang="ko-KR" altLang="en-US" sz="1000" dirty="0"/>
              <a:t> 출력하여 사용자가 어떤 선택을 통해 캐릭터를 육성했는지 보여준다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엔딩</a:t>
            </a:r>
            <a:r>
              <a:rPr lang="en-US" altLang="ko-KR" sz="1000" dirty="0"/>
              <a:t>1</a:t>
            </a:r>
            <a:r>
              <a:rPr lang="ko-KR" altLang="en-US" sz="1000" dirty="0"/>
              <a:t> 무사히 졸업</a:t>
            </a:r>
            <a:r>
              <a:rPr lang="en-US" altLang="ko-KR" sz="1000" dirty="0"/>
              <a:t>! : </a:t>
            </a:r>
            <a:r>
              <a:rPr lang="ko-KR" altLang="en-US" sz="1000" dirty="0"/>
              <a:t>육성 </a:t>
            </a:r>
            <a:r>
              <a:rPr lang="ko-KR" altLang="en-US" sz="1000" dirty="0" err="1"/>
              <a:t>완료시</a:t>
            </a:r>
            <a:r>
              <a:rPr lang="ko-KR" altLang="en-US" sz="1000" dirty="0"/>
              <a:t> 지능이 적정수치에 도달했을 때 볼 수 있는 엔딩으로 인망 수치와는 관계없이 볼 수 있는 기본적인 엔딩이다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엔딩</a:t>
            </a:r>
            <a:r>
              <a:rPr lang="en-US" altLang="ko-KR" sz="1000" dirty="0"/>
              <a:t>2 </a:t>
            </a:r>
            <a:r>
              <a:rPr lang="ko-KR" altLang="en-US" sz="1000" dirty="0"/>
              <a:t>대학교 </a:t>
            </a:r>
            <a:r>
              <a:rPr lang="en-US" altLang="ko-KR" sz="1000" dirty="0"/>
              <a:t>5</a:t>
            </a:r>
            <a:r>
              <a:rPr lang="ko-KR" altLang="en-US" sz="1000" dirty="0"/>
              <a:t>학년</a:t>
            </a:r>
            <a:r>
              <a:rPr lang="en-US" altLang="ko-KR" sz="1000" dirty="0"/>
              <a:t>… : </a:t>
            </a:r>
            <a:r>
              <a:rPr lang="ko-KR" altLang="en-US" sz="1000" dirty="0"/>
              <a:t>육성 </a:t>
            </a:r>
            <a:r>
              <a:rPr lang="ko-KR" altLang="en-US" sz="1000" dirty="0" err="1"/>
              <a:t>완료시</a:t>
            </a:r>
            <a:r>
              <a:rPr lang="ko-KR" altLang="en-US" sz="1000" dirty="0"/>
              <a:t> 지능과 인망이 적정수치에 도달하지 못했을 때 볼 수 있는 엔딩으로 캐릭터 육성에 </a:t>
            </a:r>
            <a:r>
              <a:rPr lang="ko-KR" altLang="en-US" sz="1000" dirty="0" err="1"/>
              <a:t>실패했을시</a:t>
            </a:r>
            <a:r>
              <a:rPr lang="ko-KR" altLang="en-US" sz="1000" dirty="0"/>
              <a:t> 볼 수 있는 </a:t>
            </a:r>
            <a:r>
              <a:rPr lang="ko-KR" altLang="en-US" sz="1000" dirty="0" err="1"/>
              <a:t>베드엔딩이다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엔딩</a:t>
            </a:r>
            <a:r>
              <a:rPr lang="en-US" altLang="ko-KR" sz="1000" dirty="0"/>
              <a:t>3 </a:t>
            </a:r>
            <a:r>
              <a:rPr lang="ko-KR" altLang="en-US" sz="1000" dirty="0"/>
              <a:t>혈연 다음은 학연</a:t>
            </a:r>
            <a:r>
              <a:rPr lang="en-US" altLang="ko-KR" sz="1000" dirty="0"/>
              <a:t>: </a:t>
            </a:r>
            <a:r>
              <a:rPr lang="ko-KR" altLang="en-US" sz="1000" dirty="0"/>
              <a:t>육성 </a:t>
            </a:r>
            <a:r>
              <a:rPr lang="ko-KR" altLang="en-US" sz="1000" dirty="0" err="1"/>
              <a:t>완료시</a:t>
            </a:r>
            <a:r>
              <a:rPr lang="ko-KR" altLang="en-US" sz="1000" dirty="0"/>
              <a:t> 인망이 적정수치에 도달 했을 때 볼 수 있는 엔딩으로 지능 수치와는 관계없이 볼 수 있는 또다른 기본적인 엔딩이다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엔딩</a:t>
            </a:r>
            <a:r>
              <a:rPr lang="en-US" altLang="ko-KR" sz="1000" dirty="0"/>
              <a:t>4 </a:t>
            </a:r>
            <a:r>
              <a:rPr lang="ko-KR" altLang="en-US" sz="1000" dirty="0"/>
              <a:t>대학원생 </a:t>
            </a:r>
            <a:r>
              <a:rPr lang="en-US" altLang="ko-KR" sz="1000" dirty="0"/>
              <a:t>: </a:t>
            </a:r>
            <a:r>
              <a:rPr lang="ko-KR" altLang="en-US" sz="1000" dirty="0"/>
              <a:t>육성 </a:t>
            </a:r>
            <a:r>
              <a:rPr lang="ko-KR" altLang="en-US" sz="1000" dirty="0" err="1"/>
              <a:t>완료시</a:t>
            </a:r>
            <a:r>
              <a:rPr lang="ko-KR" altLang="en-US" sz="1000" dirty="0"/>
              <a:t> 지능과 인망 수치를 적정수치에 도달했고</a:t>
            </a:r>
            <a:r>
              <a:rPr lang="en-US" altLang="ko-KR" sz="1000" dirty="0"/>
              <a:t>, “</a:t>
            </a:r>
            <a:r>
              <a:rPr lang="ko-KR" altLang="en-US" sz="1000" dirty="0"/>
              <a:t>교수님의 선택</a:t>
            </a:r>
            <a:r>
              <a:rPr lang="en-US" altLang="ko-KR" sz="1000" dirty="0"/>
              <a:t>” </a:t>
            </a:r>
            <a:r>
              <a:rPr lang="ko-KR" altLang="en-US" sz="1000" dirty="0"/>
              <a:t>능력치를 </a:t>
            </a:r>
            <a:r>
              <a:rPr lang="en-US" altLang="ko-KR" sz="1000" dirty="0"/>
              <a:t>1</a:t>
            </a:r>
            <a:r>
              <a:rPr lang="ko-KR" altLang="en-US" sz="1000" dirty="0"/>
              <a:t>로 만들었을 때 볼 수 있는 엔딩이다</a:t>
            </a:r>
            <a:r>
              <a:rPr lang="en-US" altLang="ko-KR" sz="1000" dirty="0"/>
              <a:t>. </a:t>
            </a:r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엔딩</a:t>
            </a:r>
            <a:r>
              <a:rPr lang="en-US" altLang="ko-KR" sz="1000" dirty="0"/>
              <a:t>5 </a:t>
            </a:r>
            <a:r>
              <a:rPr lang="ko-KR" altLang="en-US" sz="1000" dirty="0"/>
              <a:t>대기업취업</a:t>
            </a:r>
            <a:r>
              <a:rPr lang="en-US" altLang="ko-KR" sz="1000" dirty="0"/>
              <a:t>: </a:t>
            </a:r>
            <a:r>
              <a:rPr lang="ko-KR" altLang="en-US" sz="1000" dirty="0"/>
              <a:t>육성 </a:t>
            </a:r>
            <a:r>
              <a:rPr lang="ko-KR" altLang="en-US" sz="1000" dirty="0" err="1"/>
              <a:t>완료시</a:t>
            </a:r>
            <a:r>
              <a:rPr lang="ko-KR" altLang="en-US" sz="1000" dirty="0"/>
              <a:t> 지능과 인망 두 능력치를 높은 수치로 </a:t>
            </a:r>
            <a:r>
              <a:rPr lang="ko-KR" altLang="en-US" sz="1000" dirty="0" err="1"/>
              <a:t>만들었을때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볼수</a:t>
            </a:r>
            <a:r>
              <a:rPr lang="ko-KR" altLang="en-US" sz="1000" dirty="0"/>
              <a:t> 있는 엔딩으로 사용자가 최종적으로 </a:t>
            </a:r>
            <a:r>
              <a:rPr lang="ko-KR" altLang="en-US" sz="1000" dirty="0" err="1"/>
              <a:t>목표해야하는</a:t>
            </a:r>
            <a:r>
              <a:rPr lang="ko-KR" altLang="en-US" sz="1000" dirty="0"/>
              <a:t> 엔딩이다</a:t>
            </a:r>
            <a:r>
              <a:rPr lang="en-US" altLang="ko-KR" sz="1000" dirty="0"/>
              <a:t>. 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4. </a:t>
            </a:r>
            <a:r>
              <a:rPr lang="ko-KR" altLang="en-US" sz="1000" b="1" dirty="0"/>
              <a:t>고려해야하는 사항</a:t>
            </a:r>
            <a:endParaRPr lang="en-US" altLang="ko-KR" sz="1000" b="1" dirty="0"/>
          </a:p>
          <a:p>
            <a:r>
              <a:rPr lang="en-US" altLang="ko-KR" sz="1000" dirty="0"/>
              <a:t> - 1. </a:t>
            </a:r>
            <a:r>
              <a:rPr lang="ko-KR" altLang="en-US" sz="1000" dirty="0"/>
              <a:t>모든 이벤트와 선택지는 캐릭터의 능력치를 </a:t>
            </a:r>
            <a:r>
              <a:rPr lang="ko-KR" altLang="en-US" sz="1000" dirty="0" err="1"/>
              <a:t>등락시킨다</a:t>
            </a:r>
            <a:r>
              <a:rPr lang="en-US" altLang="ko-KR" sz="1000" dirty="0"/>
              <a:t>.  </a:t>
            </a:r>
            <a:r>
              <a:rPr lang="ko-KR" altLang="en-US" sz="1000" dirty="0"/>
              <a:t>그렇기 때문에 게임의 밸런스를 위해 적절한 수치를 조정해야 할 필요성이 있다</a:t>
            </a:r>
            <a:r>
              <a:rPr lang="en-US" altLang="ko-KR" sz="1000" dirty="0"/>
              <a:t>.  </a:t>
            </a:r>
            <a:r>
              <a:rPr lang="ko-KR" altLang="en-US" sz="1000" dirty="0"/>
              <a:t>그리고 무분별한 돌발이벤트는 오히려 재미를 해친다</a:t>
            </a:r>
            <a:r>
              <a:rPr lang="en-US" altLang="ko-KR" sz="1000" dirty="0"/>
              <a:t>. </a:t>
            </a:r>
            <a:r>
              <a:rPr lang="ko-KR" altLang="en-US" sz="1000" dirty="0"/>
              <a:t>알맞은     </a:t>
            </a:r>
            <a:endParaRPr lang="en-US" altLang="ko-KR" sz="1000" dirty="0"/>
          </a:p>
          <a:p>
            <a:r>
              <a:rPr lang="en-US" altLang="ko-KR" sz="1000" dirty="0"/>
              <a:t>      </a:t>
            </a:r>
            <a:r>
              <a:rPr lang="ko-KR" altLang="en-US" sz="1000" dirty="0"/>
              <a:t>출현 확률과 빈도</a:t>
            </a:r>
            <a:r>
              <a:rPr lang="en-US" altLang="ko-KR" sz="1000" dirty="0"/>
              <a:t>, </a:t>
            </a:r>
            <a:r>
              <a:rPr lang="ko-KR" altLang="en-US" sz="1000" dirty="0"/>
              <a:t>종류를 가져야한다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- 2. </a:t>
            </a:r>
            <a:r>
              <a:rPr lang="ko-KR" altLang="en-US" sz="1000" dirty="0"/>
              <a:t>캐릭터의 능력치는 지속적으로 화면에 </a:t>
            </a:r>
            <a:r>
              <a:rPr lang="ko-KR" altLang="en-US" sz="1000" dirty="0" err="1"/>
              <a:t>나타나야하며</a:t>
            </a:r>
            <a:r>
              <a:rPr lang="en-US" altLang="ko-KR" sz="1000" dirty="0"/>
              <a:t>, </a:t>
            </a:r>
            <a:r>
              <a:rPr lang="ko-KR" altLang="en-US" sz="1000" dirty="0"/>
              <a:t>이벤트를 통해 바뀐 능력치는 확실하게 보여야한다</a:t>
            </a:r>
            <a:r>
              <a:rPr lang="en-US" altLang="ko-KR" sz="1000" dirty="0"/>
              <a:t>. </a:t>
            </a:r>
          </a:p>
          <a:p>
            <a:r>
              <a:rPr lang="en-US" altLang="ko-KR" sz="1000" dirty="0"/>
              <a:t> - 3. </a:t>
            </a:r>
            <a:r>
              <a:rPr lang="ko-KR" altLang="en-US" sz="1000" dirty="0"/>
              <a:t>이벤트 </a:t>
            </a:r>
            <a:r>
              <a:rPr lang="ko-KR" altLang="en-US" sz="1000" dirty="0" err="1"/>
              <a:t>진행시</a:t>
            </a:r>
            <a:r>
              <a:rPr lang="ko-KR" altLang="en-US" sz="1000" dirty="0"/>
              <a:t> 사용할 아스키코드 아트는 시각적인 효과를 위해서 알맞은 사진을 사용해야 하며</a:t>
            </a:r>
            <a:r>
              <a:rPr lang="en-US" altLang="ko-KR" sz="1000" dirty="0"/>
              <a:t>, </a:t>
            </a:r>
            <a:r>
              <a:rPr lang="ko-KR" altLang="en-US" sz="1000" dirty="0"/>
              <a:t>어떠한 사진을 </a:t>
            </a:r>
            <a:r>
              <a:rPr lang="ko-KR" altLang="en-US" sz="1000" dirty="0" err="1"/>
              <a:t>써야할지</a:t>
            </a:r>
            <a:r>
              <a:rPr lang="ko-KR" altLang="en-US" sz="1000" dirty="0"/>
              <a:t> 생각해봐야한다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7489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141BAB-7AE5-4E99-B9BD-8426D74E4441}"/>
              </a:ext>
            </a:extLst>
          </p:cNvPr>
          <p:cNvSpPr/>
          <p:nvPr/>
        </p:nvSpPr>
        <p:spPr>
          <a:xfrm>
            <a:off x="99447" y="1225361"/>
            <a:ext cx="994299" cy="337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프롤로그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A8DBAC-12D9-487F-8A75-4622D9144AFE}"/>
              </a:ext>
            </a:extLst>
          </p:cNvPr>
          <p:cNvSpPr/>
          <p:nvPr/>
        </p:nvSpPr>
        <p:spPr>
          <a:xfrm>
            <a:off x="2593761" y="1888359"/>
            <a:ext cx="994299" cy="337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오전 수업</a:t>
            </a:r>
          </a:p>
        </p:txBody>
      </p: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70C987DB-0902-4028-87F9-F6A3AC5C31B0}"/>
              </a:ext>
            </a:extLst>
          </p:cNvPr>
          <p:cNvSpPr/>
          <p:nvPr/>
        </p:nvSpPr>
        <p:spPr>
          <a:xfrm>
            <a:off x="3892860" y="1799210"/>
            <a:ext cx="1290221" cy="471628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점심시간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0D5771-3B67-4D60-860E-6698A8146ED6}"/>
              </a:ext>
            </a:extLst>
          </p:cNvPr>
          <p:cNvSpPr/>
          <p:nvPr/>
        </p:nvSpPr>
        <p:spPr>
          <a:xfrm>
            <a:off x="5576658" y="1897235"/>
            <a:ext cx="994299" cy="337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오후 수업</a:t>
            </a:r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FC3B48A5-F92C-43AC-9712-E7633F4F43EC}"/>
              </a:ext>
            </a:extLst>
          </p:cNvPr>
          <p:cNvSpPr/>
          <p:nvPr/>
        </p:nvSpPr>
        <p:spPr>
          <a:xfrm>
            <a:off x="6964534" y="1828617"/>
            <a:ext cx="1290221" cy="471628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하교 후</a:t>
            </a:r>
          </a:p>
        </p:txBody>
      </p:sp>
      <p:sp>
        <p:nvSpPr>
          <p:cNvPr id="36" name="다이아몬드 35">
            <a:extLst>
              <a:ext uri="{FF2B5EF4-FFF2-40B4-BE49-F238E27FC236}">
                <a16:creationId xmlns:a16="http://schemas.microsoft.com/office/drawing/2014/main" id="{2BF92E1A-F0B2-4E73-AF17-9EB37A4539E9}"/>
              </a:ext>
            </a:extLst>
          </p:cNvPr>
          <p:cNvSpPr/>
          <p:nvPr/>
        </p:nvSpPr>
        <p:spPr>
          <a:xfrm>
            <a:off x="8745987" y="1828617"/>
            <a:ext cx="1290221" cy="471628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집 </a:t>
            </a:r>
            <a:r>
              <a:rPr lang="en-US" altLang="ko-KR" sz="800" b="1" dirty="0"/>
              <a:t>*3+a</a:t>
            </a:r>
            <a:endParaRPr lang="ko-KR" altLang="en-US" sz="800" b="1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9E6FC01-C088-48D7-9A71-14F6ACB06A8F}"/>
              </a:ext>
            </a:extLst>
          </p:cNvPr>
          <p:cNvCxnSpPr>
            <a:cxnSpLocks/>
            <a:stCxn id="33" idx="0"/>
            <a:endCxn id="44" idx="2"/>
          </p:cNvCxnSpPr>
          <p:nvPr/>
        </p:nvCxnSpPr>
        <p:spPr>
          <a:xfrm rot="5400000" flipH="1" flipV="1">
            <a:off x="4821270" y="1033465"/>
            <a:ext cx="482447" cy="1049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D2E1154-D022-4DFE-89E1-445F30A8A8F2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6570957" y="2064431"/>
            <a:ext cx="393577" cy="14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A2CA700-7FAB-4FCB-8916-B4AEBE7E5A72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3588060" y="2035024"/>
            <a:ext cx="304800" cy="22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B511D93-B2D8-4936-989F-35404F0E79E9}"/>
              </a:ext>
            </a:extLst>
          </p:cNvPr>
          <p:cNvCxnSpPr>
            <a:stCxn id="33" idx="2"/>
            <a:endCxn id="34" idx="2"/>
          </p:cNvCxnSpPr>
          <p:nvPr/>
        </p:nvCxnSpPr>
        <p:spPr>
          <a:xfrm rot="5400000" flipH="1" flipV="1">
            <a:off x="5287762" y="1484793"/>
            <a:ext cx="36253" cy="1535837"/>
          </a:xfrm>
          <a:prstGeom prst="bentConnector3">
            <a:avLst>
              <a:gd name="adj1" fmla="val -6305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22314D0-4DCB-45AF-BF09-11DC5629CE50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5183081" y="2035024"/>
            <a:ext cx="393577" cy="30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42CEF02-EFC4-43AC-85C6-DF23C44F803D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8254755" y="2064431"/>
            <a:ext cx="49123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9409624-3994-4081-A732-FAC3BE1E994F}"/>
              </a:ext>
            </a:extLst>
          </p:cNvPr>
          <p:cNvCxnSpPr>
            <a:stCxn id="35" idx="2"/>
            <a:endCxn id="36" idx="2"/>
          </p:cNvCxnSpPr>
          <p:nvPr/>
        </p:nvCxnSpPr>
        <p:spPr>
          <a:xfrm rot="16200000" flipH="1">
            <a:off x="8500371" y="1409518"/>
            <a:ext cx="12700" cy="17814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8296EA92-AC97-4D5F-9444-43728E0FCD57}"/>
              </a:ext>
            </a:extLst>
          </p:cNvPr>
          <p:cNvSpPr/>
          <p:nvPr/>
        </p:nvSpPr>
        <p:spPr>
          <a:xfrm>
            <a:off x="5587016" y="1080949"/>
            <a:ext cx="943992" cy="47162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돌발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이벤트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BAAB8C0-7B84-4827-8247-D187D5453EBB}"/>
              </a:ext>
            </a:extLst>
          </p:cNvPr>
          <p:cNvSpPr/>
          <p:nvPr/>
        </p:nvSpPr>
        <p:spPr>
          <a:xfrm>
            <a:off x="2519045" y="1049010"/>
            <a:ext cx="943992" cy="47162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돌발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이벤트</a:t>
            </a:r>
          </a:p>
        </p:txBody>
      </p: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45EDF4C8-FC8E-4190-828A-2137F213DD1D}"/>
              </a:ext>
            </a:extLst>
          </p:cNvPr>
          <p:cNvSpPr/>
          <p:nvPr/>
        </p:nvSpPr>
        <p:spPr>
          <a:xfrm>
            <a:off x="1043127" y="1781083"/>
            <a:ext cx="1290221" cy="471628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아침 기상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99D5F24-2713-48B8-95E7-B2CDF0A8F135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rot="5400000" flipH="1" flipV="1">
            <a:off x="1855512" y="1117551"/>
            <a:ext cx="496259" cy="830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A61E7C8-5BDF-4DF0-99E8-8AD632ADE364}"/>
              </a:ext>
            </a:extLst>
          </p:cNvPr>
          <p:cNvCxnSpPr>
            <a:stCxn id="46" idx="2"/>
            <a:endCxn id="32" idx="2"/>
          </p:cNvCxnSpPr>
          <p:nvPr/>
        </p:nvCxnSpPr>
        <p:spPr>
          <a:xfrm rot="5400000" flipH="1" flipV="1">
            <a:off x="2376073" y="1537873"/>
            <a:ext cx="27002" cy="1402673"/>
          </a:xfrm>
          <a:prstGeom prst="bentConnector3">
            <a:avLst>
              <a:gd name="adj1" fmla="val -8466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3C8D208-A115-443B-A98D-A7BB7932EDCE}"/>
              </a:ext>
            </a:extLst>
          </p:cNvPr>
          <p:cNvCxnSpPr>
            <a:cxnSpLocks/>
            <a:stCxn id="45" idx="4"/>
            <a:endCxn id="32" idx="0"/>
          </p:cNvCxnSpPr>
          <p:nvPr/>
        </p:nvCxnSpPr>
        <p:spPr>
          <a:xfrm rot="16200000" flipH="1">
            <a:off x="2857116" y="1654563"/>
            <a:ext cx="367721" cy="99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3F9A875-B2B9-4209-BCA0-319E5112A189}"/>
              </a:ext>
            </a:extLst>
          </p:cNvPr>
          <p:cNvCxnSpPr>
            <a:stCxn id="46" idx="3"/>
            <a:endCxn id="32" idx="1"/>
          </p:cNvCxnSpPr>
          <p:nvPr/>
        </p:nvCxnSpPr>
        <p:spPr>
          <a:xfrm>
            <a:off x="2333348" y="2016897"/>
            <a:ext cx="260413" cy="40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A7561B4A-813F-4052-9B4A-039A06640602}"/>
              </a:ext>
            </a:extLst>
          </p:cNvPr>
          <p:cNvCxnSpPr>
            <a:stCxn id="44" idx="4"/>
            <a:endCxn id="34" idx="0"/>
          </p:cNvCxnSpPr>
          <p:nvPr/>
        </p:nvCxnSpPr>
        <p:spPr>
          <a:xfrm rot="16200000" flipH="1">
            <a:off x="5894081" y="1717508"/>
            <a:ext cx="344658" cy="14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3B23584-8807-4E45-8BB5-2627B3B6737A}"/>
              </a:ext>
            </a:extLst>
          </p:cNvPr>
          <p:cNvSpPr/>
          <p:nvPr/>
        </p:nvSpPr>
        <p:spPr>
          <a:xfrm>
            <a:off x="10419428" y="1902106"/>
            <a:ext cx="994299" cy="337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수면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9E82C8F-2403-49AD-AB2E-C96C76AF2F08}"/>
              </a:ext>
            </a:extLst>
          </p:cNvPr>
          <p:cNvSpPr/>
          <p:nvPr/>
        </p:nvSpPr>
        <p:spPr>
          <a:xfrm>
            <a:off x="8925452" y="1025031"/>
            <a:ext cx="943992" cy="47162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돌발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이벤트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6B8BABB0-08A9-4BC5-A192-EEBF85D97387}"/>
              </a:ext>
            </a:extLst>
          </p:cNvPr>
          <p:cNvCxnSpPr>
            <a:stCxn id="35" idx="0"/>
            <a:endCxn id="53" idx="2"/>
          </p:cNvCxnSpPr>
          <p:nvPr/>
        </p:nvCxnSpPr>
        <p:spPr>
          <a:xfrm rot="5400000" flipH="1" flipV="1">
            <a:off x="7983662" y="886828"/>
            <a:ext cx="567772" cy="131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178A1BB-0F89-4667-89B9-D5CFE2974276}"/>
              </a:ext>
            </a:extLst>
          </p:cNvPr>
          <p:cNvCxnSpPr>
            <a:stCxn id="53" idx="4"/>
            <a:endCxn id="36" idx="0"/>
          </p:cNvCxnSpPr>
          <p:nvPr/>
        </p:nvCxnSpPr>
        <p:spPr>
          <a:xfrm rot="5400000">
            <a:off x="9228294" y="1659463"/>
            <a:ext cx="331958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D63A7EEA-B86A-4A77-AAF8-5D87B6BBDADD}"/>
              </a:ext>
            </a:extLst>
          </p:cNvPr>
          <p:cNvCxnSpPr>
            <a:stCxn id="36" idx="3"/>
            <a:endCxn id="52" idx="1"/>
          </p:cNvCxnSpPr>
          <p:nvPr/>
        </p:nvCxnSpPr>
        <p:spPr>
          <a:xfrm>
            <a:off x="10036208" y="2064431"/>
            <a:ext cx="383220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EB3C2E5B-AB9A-4B3A-A4DE-736B4C26A6D1}"/>
              </a:ext>
            </a:extLst>
          </p:cNvPr>
          <p:cNvCxnSpPr>
            <a:stCxn id="52" idx="2"/>
            <a:endCxn id="46" idx="1"/>
          </p:cNvCxnSpPr>
          <p:nvPr/>
        </p:nvCxnSpPr>
        <p:spPr>
          <a:xfrm rot="5400000" flipH="1">
            <a:off x="5868573" y="-2808548"/>
            <a:ext cx="222559" cy="9873451"/>
          </a:xfrm>
          <a:prstGeom prst="bentConnector4">
            <a:avLst>
              <a:gd name="adj1" fmla="val -300137"/>
              <a:gd name="adj2" fmla="val 1023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9A59CDA7-8A04-447E-A7C5-51ACFB9FE478}"/>
              </a:ext>
            </a:extLst>
          </p:cNvPr>
          <p:cNvCxnSpPr>
            <a:cxnSpLocks/>
            <a:stCxn id="31" idx="2"/>
            <a:endCxn id="46" idx="1"/>
          </p:cNvCxnSpPr>
          <p:nvPr/>
        </p:nvCxnSpPr>
        <p:spPr>
          <a:xfrm rot="16200000" flipH="1">
            <a:off x="592769" y="1566539"/>
            <a:ext cx="454186" cy="446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CBF5555-95FC-4492-A3F9-A89E42BEAC23}"/>
              </a:ext>
            </a:extLst>
          </p:cNvPr>
          <p:cNvSpPr/>
          <p:nvPr/>
        </p:nvSpPr>
        <p:spPr>
          <a:xfrm>
            <a:off x="10299570" y="430058"/>
            <a:ext cx="994299" cy="337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엔딩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ABA687E-B4D2-4BB7-8E43-215770C6AB3F}"/>
              </a:ext>
            </a:extLst>
          </p:cNvPr>
          <p:cNvCxnSpPr>
            <a:stCxn id="52" idx="3"/>
            <a:endCxn id="59" idx="3"/>
          </p:cNvCxnSpPr>
          <p:nvPr/>
        </p:nvCxnSpPr>
        <p:spPr>
          <a:xfrm flipH="1" flipV="1">
            <a:off x="11293869" y="598733"/>
            <a:ext cx="119858" cy="1472048"/>
          </a:xfrm>
          <a:prstGeom prst="bentConnector3">
            <a:avLst>
              <a:gd name="adj1" fmla="val -1907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다이아몬드 60">
            <a:extLst>
              <a:ext uri="{FF2B5EF4-FFF2-40B4-BE49-F238E27FC236}">
                <a16:creationId xmlns:a16="http://schemas.microsoft.com/office/drawing/2014/main" id="{EAACA3AC-B5B4-40D0-B0BB-1614081C3F50}"/>
              </a:ext>
            </a:extLst>
          </p:cNvPr>
          <p:cNvSpPr/>
          <p:nvPr/>
        </p:nvSpPr>
        <p:spPr>
          <a:xfrm>
            <a:off x="909968" y="269744"/>
            <a:ext cx="1290221" cy="471628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고정이벤트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F9CB906-8CB9-4232-A3B1-5FA81363A8EF}"/>
              </a:ext>
            </a:extLst>
          </p:cNvPr>
          <p:cNvSpPr/>
          <p:nvPr/>
        </p:nvSpPr>
        <p:spPr>
          <a:xfrm>
            <a:off x="2234227" y="230519"/>
            <a:ext cx="943992" cy="47162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돌발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이벤트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F70D78C-1DF1-46EE-9648-589570DFDBC5}"/>
              </a:ext>
            </a:extLst>
          </p:cNvPr>
          <p:cNvSpPr/>
          <p:nvPr/>
        </p:nvSpPr>
        <p:spPr>
          <a:xfrm>
            <a:off x="3237614" y="295788"/>
            <a:ext cx="994299" cy="337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함수이벤트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686CF6-5525-4731-961C-D089D45588E8}"/>
              </a:ext>
            </a:extLst>
          </p:cNvPr>
          <p:cNvSpPr txBox="1"/>
          <p:nvPr/>
        </p:nvSpPr>
        <p:spPr>
          <a:xfrm>
            <a:off x="99448" y="2986518"/>
            <a:ext cx="120111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진행 방법</a:t>
            </a:r>
            <a:endParaRPr lang="en-US" altLang="ko-KR" sz="1000" b="1" dirty="0"/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위의 흐름도는 하루의 진행상황이다</a:t>
            </a:r>
            <a:r>
              <a:rPr lang="en-US" altLang="ko-KR" sz="1000" dirty="0"/>
              <a:t>. </a:t>
            </a:r>
            <a:r>
              <a:rPr lang="ko-KR" altLang="en-US" sz="1000" dirty="0"/>
              <a:t>엔딩을 위해선 총 </a:t>
            </a:r>
            <a:r>
              <a:rPr lang="en-US" altLang="ko-KR" sz="1000" dirty="0"/>
              <a:t>14</a:t>
            </a:r>
            <a:r>
              <a:rPr lang="ko-KR" altLang="en-US" sz="1000" dirty="0"/>
              <a:t>일차가 까지 완료한 후</a:t>
            </a:r>
            <a:r>
              <a:rPr lang="en-US" altLang="ko-KR" sz="1000" dirty="0"/>
              <a:t>, </a:t>
            </a:r>
            <a:r>
              <a:rPr lang="ko-KR" altLang="en-US" sz="1000" dirty="0"/>
              <a:t>최종 능력치를 통해 엔딩이 갈린다</a:t>
            </a:r>
            <a:r>
              <a:rPr lang="en-US" altLang="ko-KR" sz="1000" dirty="0"/>
              <a:t>. </a:t>
            </a:r>
            <a:r>
              <a:rPr lang="ko-KR" altLang="en-US" sz="1000" dirty="0"/>
              <a:t>마름모는 고정이벤트</a:t>
            </a:r>
            <a:r>
              <a:rPr lang="en-US" altLang="ko-KR" sz="1000" dirty="0"/>
              <a:t>, </a:t>
            </a:r>
            <a:r>
              <a:rPr lang="ko-KR" altLang="en-US" sz="1000" dirty="0"/>
              <a:t>원은 돌발 이벤트</a:t>
            </a:r>
            <a:r>
              <a:rPr lang="en-US" altLang="ko-KR" sz="1000" dirty="0"/>
              <a:t>, </a:t>
            </a:r>
            <a:r>
              <a:rPr lang="ko-KR" altLang="en-US" sz="1000" dirty="0"/>
              <a:t>네모는 </a:t>
            </a:r>
            <a:r>
              <a:rPr lang="ko-KR" altLang="en-US" sz="1000" dirty="0" err="1"/>
              <a:t>함수이벤트이다</a:t>
            </a:r>
            <a:r>
              <a:rPr lang="en-US" altLang="ko-KR" sz="1000" dirty="0"/>
              <a:t>. </a:t>
            </a:r>
            <a:r>
              <a:rPr lang="ko-KR" altLang="en-US" sz="1000" dirty="0"/>
              <a:t>그리고 둥근 네모는 이벤트가 진행되는 시간의 흐름을 나타낸다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b="1" dirty="0"/>
              <a:t>진행 순서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모든 이벤트는 가정임으로 자신이 맡은 이벤트에 대해서 임의로 수정이 가능하다</a:t>
            </a:r>
            <a:r>
              <a:rPr lang="en-US" altLang="ko-KR" sz="1000" b="1" dirty="0"/>
              <a:t>.)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marL="228600" indent="-228600">
              <a:buAutoNum type="arabicPeriod"/>
            </a:pPr>
            <a:r>
              <a:rPr lang="ko-KR" altLang="en-US" sz="1000" b="1" dirty="0"/>
              <a:t>프롤로그</a:t>
            </a:r>
            <a:r>
              <a:rPr lang="en-US" altLang="ko-KR" sz="1000" dirty="0"/>
              <a:t>- </a:t>
            </a:r>
            <a:r>
              <a:rPr lang="ko-KR" altLang="en-US" sz="1000" dirty="0"/>
              <a:t>게임에 대한 간단한 소개와 문구를 출력한다</a:t>
            </a:r>
            <a:r>
              <a:rPr lang="en-US" altLang="ko-KR" sz="1000" dirty="0"/>
              <a:t>. </a:t>
            </a:r>
            <a:r>
              <a:rPr lang="ko-KR" altLang="en-US" sz="1000" dirty="0"/>
              <a:t>그리고 캐릭터가 처한 상황</a:t>
            </a:r>
            <a:r>
              <a:rPr lang="en-US" altLang="ko-KR" sz="1000" dirty="0"/>
              <a:t>, </a:t>
            </a:r>
            <a:r>
              <a:rPr lang="ko-KR" altLang="en-US" sz="1000" dirty="0"/>
              <a:t>배경 그리고 사용자가 목표해야 하는 방향성을 간단하게 제시하고 게임을 시작한다</a:t>
            </a:r>
            <a:r>
              <a:rPr lang="en-US" altLang="ko-KR" sz="1000" dirty="0"/>
              <a:t>. </a:t>
            </a:r>
            <a:r>
              <a:rPr lang="ko-KR" altLang="en-US" sz="1000" dirty="0"/>
              <a:t>인터넷과 연결되지 않았고</a:t>
            </a:r>
            <a:r>
              <a:rPr lang="en-US" altLang="ko-KR" sz="1000" dirty="0"/>
              <a:t>, DB</a:t>
            </a:r>
            <a:r>
              <a:rPr lang="ko-KR" altLang="en-US" sz="1000" dirty="0"/>
              <a:t>를 사용하지 않음으로 </a:t>
            </a:r>
            <a:r>
              <a:rPr lang="en-US" altLang="ko-KR" sz="1000" dirty="0"/>
              <a:t>1</a:t>
            </a:r>
            <a:r>
              <a:rPr lang="ko-KR" altLang="en-US" sz="1000" dirty="0"/>
              <a:t>회성 게임이라 사용자 데이터의 입력은 필요 없지만</a:t>
            </a:r>
            <a:r>
              <a:rPr lang="en-US" altLang="ko-KR" sz="1000" dirty="0"/>
              <a:t>, </a:t>
            </a:r>
            <a:r>
              <a:rPr lang="ko-KR" altLang="en-US" sz="1000" dirty="0"/>
              <a:t>몰입을 위해서라면 캐릭터의 이름을 사용자가 설정하는 기능을 추가해도 좋다</a:t>
            </a:r>
            <a:r>
              <a:rPr lang="en-US" altLang="ko-KR" sz="1000" dirty="0"/>
              <a:t>. </a:t>
            </a:r>
          </a:p>
          <a:p>
            <a:pPr marL="228600" indent="-228600">
              <a:buAutoNum type="arabicPeriod" startAt="2"/>
            </a:pPr>
            <a:r>
              <a:rPr lang="ko-KR" altLang="en-US" sz="1000" b="1" dirty="0"/>
              <a:t>아침 기상</a:t>
            </a:r>
            <a:r>
              <a:rPr lang="en-US" altLang="ko-KR" sz="1000" dirty="0"/>
              <a:t>-</a:t>
            </a:r>
            <a:r>
              <a:rPr lang="ko-KR" altLang="en-US" sz="1000" dirty="0"/>
              <a:t>게임을 시작하면 프롤로그 다음으로 볼 수 있는 첫번째 고정이벤트로</a:t>
            </a:r>
            <a:r>
              <a:rPr lang="en-US" altLang="ko-KR" sz="1000" dirty="0"/>
              <a:t>,</a:t>
            </a:r>
            <a:r>
              <a:rPr lang="ko-KR" altLang="en-US" sz="1000" dirty="0"/>
              <a:t> 다음 하루가 끝나면 아침 기상 이벤트로 돌아와 다음 하루를 시작한다</a:t>
            </a:r>
            <a:r>
              <a:rPr lang="en-US" altLang="ko-KR" sz="1000" dirty="0"/>
              <a:t>. </a:t>
            </a:r>
            <a:r>
              <a:rPr lang="ko-KR" altLang="en-US" sz="1000" dirty="0"/>
              <a:t>간단한 선택지로 학교를 일찍 가서 싼 아침밥을 먹는다 와 좀더 수면을 </a:t>
            </a:r>
            <a:r>
              <a:rPr lang="ko-KR" altLang="en-US" sz="1000" dirty="0" err="1"/>
              <a:t>취한다로</a:t>
            </a:r>
            <a:r>
              <a:rPr lang="ko-KR" altLang="en-US" sz="1000" dirty="0"/>
              <a:t> 선택이 가능하다</a:t>
            </a:r>
            <a:r>
              <a:rPr lang="en-US" altLang="ko-KR" sz="1000" dirty="0"/>
              <a:t>.</a:t>
            </a:r>
            <a:r>
              <a:rPr lang="ko-KR" altLang="en-US" sz="1000" dirty="0"/>
              <a:t> 아침밥을 먹는 선택지는 적은 </a:t>
            </a:r>
            <a:r>
              <a:rPr lang="ko-KR" altLang="en-US" sz="1000" dirty="0" err="1"/>
              <a:t>소지금</a:t>
            </a:r>
            <a:r>
              <a:rPr lang="ko-KR" altLang="en-US" sz="1000" dirty="0"/>
              <a:t> 사용과 체력을 회복할 수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늦잠을 자는 확률이 없다</a:t>
            </a:r>
            <a:r>
              <a:rPr lang="en-US" altLang="ko-KR" sz="1000" dirty="0"/>
              <a:t>. </a:t>
            </a:r>
            <a:r>
              <a:rPr lang="ko-KR" altLang="en-US" sz="1000" dirty="0"/>
              <a:t>좀더 수면을 취한다 선택지는 소지금의 사용 없이 체력을 회복할 수 있지만</a:t>
            </a:r>
            <a:r>
              <a:rPr lang="en-US" altLang="ko-KR" sz="1000" dirty="0"/>
              <a:t>, </a:t>
            </a:r>
            <a:r>
              <a:rPr lang="ko-KR" altLang="en-US" sz="1000" dirty="0"/>
              <a:t>확률적으로 늦잠을 자 오전수업을 통째로 날려버려 지능을 획득할 기회를 놓친다</a:t>
            </a:r>
            <a:r>
              <a:rPr lang="en-US" altLang="ko-KR" sz="1000" dirty="0"/>
              <a:t>. </a:t>
            </a:r>
            <a:r>
              <a:rPr lang="ko-KR" altLang="en-US" sz="1000" dirty="0"/>
              <a:t>소지금이 부족하거나 사용하지 않을 경우 아침밥 없이 학교를 일찍 가는 선택지도 가능하다</a:t>
            </a:r>
            <a:r>
              <a:rPr lang="en-US" altLang="ko-KR" sz="1000" dirty="0"/>
              <a:t>. </a:t>
            </a:r>
            <a:r>
              <a:rPr lang="ko-KR" altLang="en-US" sz="1000" dirty="0"/>
              <a:t>어떤 상황에서도 돌발이벤트는 발생할 수 있다</a:t>
            </a:r>
            <a:r>
              <a:rPr lang="en-US" altLang="ko-KR" sz="1000" dirty="0"/>
              <a:t>.</a:t>
            </a:r>
          </a:p>
          <a:p>
            <a:pPr marL="228600" indent="-228600">
              <a:buFontTx/>
              <a:buAutoNum type="arabicPeriod" startAt="2"/>
            </a:pPr>
            <a:r>
              <a:rPr lang="ko-KR" altLang="en-US" sz="1000" b="1" dirty="0"/>
              <a:t>오전 수업</a:t>
            </a: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/>
              <a:t> </a:t>
            </a:r>
            <a:r>
              <a:rPr lang="ko-KR" altLang="en-US" sz="1000" dirty="0"/>
              <a:t>오전수업은 아침기상 이벤트 다음으로 나타나는 함수이벤트로 지능을 얻을 수 있다</a:t>
            </a:r>
            <a:r>
              <a:rPr lang="en-US" altLang="ko-KR" sz="1000" dirty="0"/>
              <a:t>.</a:t>
            </a:r>
            <a:r>
              <a:rPr lang="ko-KR" altLang="en-US" sz="1000" dirty="0"/>
              <a:t> 직전에 남아있는 체력에 따라 확률적으로 얻는 지능의 수치가 다르며</a:t>
            </a:r>
            <a:r>
              <a:rPr lang="en-US" altLang="ko-KR" sz="1000" dirty="0"/>
              <a:t>, </a:t>
            </a:r>
            <a:r>
              <a:rPr lang="ko-KR" altLang="en-US" sz="1000" dirty="0"/>
              <a:t>체력수치가 많이 낮다면 높은 확률로 수면을 취해 소량의 체력을 회복하고 지능은 올라가지 않는다</a:t>
            </a:r>
            <a:r>
              <a:rPr lang="en-US" altLang="ko-KR" sz="1000" dirty="0"/>
              <a:t>. (</a:t>
            </a:r>
            <a:r>
              <a:rPr lang="ko-KR" altLang="en-US" sz="1000" dirty="0"/>
              <a:t>고려해봐도 될 사항</a:t>
            </a:r>
            <a:r>
              <a:rPr lang="en-US" altLang="ko-KR" sz="1000" dirty="0"/>
              <a:t>- </a:t>
            </a:r>
            <a:r>
              <a:rPr lang="ko-KR" altLang="en-US" sz="1000" dirty="0"/>
              <a:t>오전수업과 오후수업은 이벤트가 아닌 직전의 능력치에 의해 결정되는 지능 능력치를 얻는 고정된 </a:t>
            </a:r>
            <a:r>
              <a:rPr lang="ko-KR" altLang="en-US" sz="1000" dirty="0" err="1"/>
              <a:t>값이자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함수이벤트이다</a:t>
            </a:r>
            <a:r>
              <a:rPr lang="en-US" altLang="ko-KR" sz="1000" dirty="0"/>
              <a:t>. </a:t>
            </a:r>
            <a:r>
              <a:rPr lang="ko-KR" altLang="en-US" sz="1000" dirty="0"/>
              <a:t>단순 진행으로 지능을 얻기 보다는 간단한 미니 게임이 들어가고 그 결과에 따라 </a:t>
            </a:r>
            <a:r>
              <a:rPr lang="ko-KR" altLang="en-US" sz="1000" dirty="0" err="1"/>
              <a:t>얻을수</a:t>
            </a:r>
            <a:r>
              <a:rPr lang="ko-KR" altLang="en-US" sz="1000" dirty="0"/>
              <a:t> 있는 지능수치 다르면 재밌을지도</a:t>
            </a:r>
            <a:r>
              <a:rPr lang="en-US" altLang="ko-KR" sz="1000" dirty="0"/>
              <a:t> )</a:t>
            </a:r>
          </a:p>
          <a:p>
            <a:pPr marL="228600" indent="-228600">
              <a:buFontTx/>
              <a:buAutoNum type="arabicPeriod" startAt="2"/>
            </a:pPr>
            <a:r>
              <a:rPr lang="ko-KR" altLang="en-US" sz="1000" b="1" dirty="0"/>
              <a:t>점심 시간 </a:t>
            </a:r>
            <a:r>
              <a:rPr lang="en-US" altLang="ko-KR" sz="1000" dirty="0"/>
              <a:t>– </a:t>
            </a:r>
            <a:r>
              <a:rPr lang="ko-KR" altLang="en-US" sz="1000" dirty="0"/>
              <a:t>고정이벤트로 아침 기상과 비슷한 맥락이다</a:t>
            </a:r>
            <a:r>
              <a:rPr lang="en-US" altLang="ko-KR" sz="1000" dirty="0"/>
              <a:t>. (</a:t>
            </a:r>
            <a:r>
              <a:rPr lang="ko-KR" altLang="en-US" sz="1000" dirty="0"/>
              <a:t>고려해봐도 될 사항</a:t>
            </a:r>
            <a:r>
              <a:rPr lang="en-US" altLang="ko-KR" sz="1000" dirty="0"/>
              <a:t>- </a:t>
            </a:r>
            <a:r>
              <a:rPr lang="ko-KR" altLang="en-US" sz="1000" dirty="0"/>
              <a:t>굶고 공부를 하여 지능을 올리는 선택지도 괜찮을지도</a:t>
            </a:r>
            <a:r>
              <a:rPr lang="en-US" altLang="ko-KR" sz="1000" dirty="0"/>
              <a:t>, </a:t>
            </a:r>
            <a:r>
              <a:rPr lang="ko-KR" altLang="en-US" sz="1000" dirty="0"/>
              <a:t>식사를 하는 선택지에서 밥의 종류를 채우는 체력의 양과 소지금의 소모량으로 차별을 두면 재밌을지도</a:t>
            </a:r>
            <a:r>
              <a:rPr lang="en-US" altLang="ko-KR" sz="1000" dirty="0"/>
              <a:t>)</a:t>
            </a:r>
          </a:p>
          <a:p>
            <a:pPr marL="228600" indent="-228600">
              <a:buFontTx/>
              <a:buAutoNum type="arabicPeriod" startAt="2"/>
            </a:pPr>
            <a:r>
              <a:rPr lang="ko-KR" altLang="en-US" sz="1000" b="1" dirty="0"/>
              <a:t>오후 수업 </a:t>
            </a:r>
            <a:r>
              <a:rPr lang="en-US" altLang="ko-KR" sz="1000" b="1" dirty="0"/>
              <a:t>–</a:t>
            </a:r>
            <a:r>
              <a:rPr lang="en-US" altLang="ko-KR" sz="1000" dirty="0"/>
              <a:t> </a:t>
            </a:r>
            <a:r>
              <a:rPr lang="ko-KR" altLang="en-US" sz="1000" dirty="0"/>
              <a:t>고정이벤트로 오전수업과 같은 맥락</a:t>
            </a:r>
            <a:endParaRPr lang="en-US" altLang="ko-KR" sz="1000" dirty="0"/>
          </a:p>
          <a:p>
            <a:pPr marL="228600" indent="-228600">
              <a:buFontTx/>
              <a:buAutoNum type="arabicPeriod" startAt="2"/>
            </a:pPr>
            <a:r>
              <a:rPr lang="ko-KR" altLang="en-US" sz="1000" b="1" dirty="0"/>
              <a:t>하교 후</a:t>
            </a:r>
            <a:r>
              <a:rPr lang="en-US" altLang="ko-KR" sz="1000" dirty="0"/>
              <a:t>- </a:t>
            </a:r>
            <a:r>
              <a:rPr lang="ko-KR" altLang="en-US" sz="1000" dirty="0"/>
              <a:t>고정이벤트로 다른 고정 이벤트와는 차별점을 가진다</a:t>
            </a:r>
            <a:r>
              <a:rPr lang="en-US" altLang="ko-KR" sz="1000" dirty="0"/>
              <a:t>. </a:t>
            </a:r>
            <a:r>
              <a:rPr lang="ko-KR" altLang="en-US" sz="1000" dirty="0"/>
              <a:t>하교 후로는 시간의 흐름상 많은 시간을 쓸 수 있기 때문에 </a:t>
            </a:r>
            <a:r>
              <a:rPr lang="ko-KR" altLang="en-US" sz="1000" dirty="0" err="1"/>
              <a:t>네번의</a:t>
            </a:r>
            <a:r>
              <a:rPr lang="ko-KR" altLang="en-US" sz="1000" dirty="0"/>
              <a:t> 같은 고정 이벤트를 사용한다</a:t>
            </a:r>
            <a:r>
              <a:rPr lang="en-US" altLang="ko-KR" sz="1000" dirty="0"/>
              <a:t>. </a:t>
            </a:r>
            <a:r>
              <a:rPr lang="ko-KR" altLang="en-US" sz="1000" dirty="0"/>
              <a:t>하지만 선택지에 따라서 </a:t>
            </a:r>
            <a:r>
              <a:rPr lang="ko-KR" altLang="en-US" sz="1000" dirty="0" err="1"/>
              <a:t>네번의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시간중</a:t>
            </a:r>
            <a:r>
              <a:rPr lang="ko-KR" altLang="en-US" sz="1000" dirty="0"/>
              <a:t> 두번의 시간을 사용할 수도 있고</a:t>
            </a:r>
            <a:r>
              <a:rPr lang="en-US" altLang="ko-KR" sz="1000" dirty="0"/>
              <a:t>, </a:t>
            </a:r>
            <a:r>
              <a:rPr lang="ko-KR" altLang="en-US" sz="1000" dirty="0"/>
              <a:t>한번의 시간을 사용할 수도 있다</a:t>
            </a:r>
            <a:r>
              <a:rPr lang="en-US" altLang="ko-KR" sz="1000" dirty="0"/>
              <a:t>. EX)</a:t>
            </a:r>
            <a:r>
              <a:rPr lang="ko-KR" altLang="en-US" sz="1000" dirty="0"/>
              <a:t>선택지</a:t>
            </a:r>
            <a:r>
              <a:rPr lang="en-US" altLang="ko-KR" sz="1000" dirty="0"/>
              <a:t>1. </a:t>
            </a:r>
            <a:r>
              <a:rPr lang="ko-KR" altLang="en-US" sz="1000" dirty="0"/>
              <a:t>수업이 끝났다 친구와 술을 </a:t>
            </a:r>
            <a:r>
              <a:rPr lang="ko-KR" altLang="en-US" sz="1000" dirty="0" err="1"/>
              <a:t>마시러가자</a:t>
            </a:r>
            <a:r>
              <a:rPr lang="en-US" altLang="ko-KR" sz="1000" dirty="0"/>
              <a:t>~!-&gt;</a:t>
            </a:r>
            <a:r>
              <a:rPr lang="ko-KR" altLang="en-US" sz="1000" dirty="0"/>
              <a:t>체력 </a:t>
            </a:r>
            <a:r>
              <a:rPr lang="en-US" altLang="ko-KR" sz="1000" dirty="0"/>
              <a:t>Down </a:t>
            </a:r>
            <a:r>
              <a:rPr lang="ko-KR" altLang="en-US" sz="1000" dirty="0"/>
              <a:t>인망 </a:t>
            </a:r>
            <a:r>
              <a:rPr lang="en-US" altLang="ko-KR" sz="1000" dirty="0"/>
              <a:t>Up </a:t>
            </a:r>
            <a:r>
              <a:rPr lang="ko-KR" altLang="en-US" sz="1000" dirty="0"/>
              <a:t>이벤트 흐름 </a:t>
            </a:r>
            <a:r>
              <a:rPr lang="en-US" altLang="ko-KR" sz="1000" dirty="0"/>
              <a:t>2</a:t>
            </a:r>
            <a:r>
              <a:rPr lang="ko-KR" altLang="en-US" sz="1000" dirty="0"/>
              <a:t>개 소요</a:t>
            </a:r>
            <a:r>
              <a:rPr lang="en-US" altLang="ko-KR" sz="1000" dirty="0"/>
              <a:t>. </a:t>
            </a:r>
            <a:r>
              <a:rPr lang="ko-KR" altLang="en-US" sz="1000" dirty="0"/>
              <a:t>선택지</a:t>
            </a:r>
            <a:r>
              <a:rPr lang="en-US" altLang="ko-KR" sz="1000" dirty="0"/>
              <a:t>2. </a:t>
            </a:r>
            <a:r>
              <a:rPr lang="ko-KR" altLang="en-US" sz="1000" dirty="0" err="1"/>
              <a:t>집에가서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공부해야지</a:t>
            </a:r>
            <a:r>
              <a:rPr lang="en-US" altLang="ko-KR" sz="1000" dirty="0"/>
              <a:t>-&gt; </a:t>
            </a:r>
            <a:r>
              <a:rPr lang="ko-KR" altLang="en-US" sz="1000" dirty="0"/>
              <a:t>체력 소폭 </a:t>
            </a:r>
            <a:r>
              <a:rPr lang="en-US" altLang="ko-KR" sz="1000" dirty="0"/>
              <a:t>Down </a:t>
            </a:r>
            <a:r>
              <a:rPr lang="ko-KR" altLang="en-US" sz="1000" dirty="0"/>
              <a:t>지능 </a:t>
            </a:r>
            <a:r>
              <a:rPr lang="en-US" altLang="ko-KR" sz="1000" dirty="0"/>
              <a:t>Up </a:t>
            </a:r>
            <a:r>
              <a:rPr lang="ko-KR" altLang="en-US" sz="1000" dirty="0"/>
              <a:t>이벤트 흐름 </a:t>
            </a:r>
            <a:r>
              <a:rPr lang="en-US" altLang="ko-KR" sz="1000" dirty="0"/>
              <a:t>1</a:t>
            </a:r>
            <a:r>
              <a:rPr lang="ko-KR" altLang="en-US" sz="1000" dirty="0"/>
              <a:t>개 사용</a:t>
            </a:r>
            <a:r>
              <a:rPr lang="en-US" altLang="ko-KR" sz="1000" dirty="0"/>
              <a:t>. </a:t>
            </a:r>
            <a:r>
              <a:rPr lang="ko-KR" altLang="en-US" sz="1000" dirty="0"/>
              <a:t>선택지</a:t>
            </a:r>
            <a:r>
              <a:rPr lang="en-US" altLang="ko-KR" sz="1000" dirty="0"/>
              <a:t>3. </a:t>
            </a:r>
            <a:r>
              <a:rPr lang="ko-KR" altLang="en-US" sz="1000" dirty="0"/>
              <a:t>오늘은 너무 피곤하다 아침까지 잠이나 자자</a:t>
            </a:r>
            <a:r>
              <a:rPr lang="en-US" altLang="ko-KR" sz="1000" dirty="0"/>
              <a:t> -&gt; </a:t>
            </a:r>
            <a:r>
              <a:rPr lang="ko-KR" altLang="en-US" sz="1000" dirty="0"/>
              <a:t>사용된 이벤트 흐름의 수만큼 체력</a:t>
            </a:r>
            <a:r>
              <a:rPr lang="en-US" altLang="ko-KR" sz="1000" dirty="0"/>
              <a:t> Up. (</a:t>
            </a:r>
            <a:r>
              <a:rPr lang="ko-KR" altLang="en-US" sz="1000" dirty="0"/>
              <a:t>고려해봐도 될 사항 </a:t>
            </a:r>
            <a:r>
              <a:rPr lang="en-US" altLang="ko-KR" sz="1000" dirty="0"/>
              <a:t>– </a:t>
            </a:r>
            <a:r>
              <a:rPr lang="ko-KR" altLang="en-US" sz="1000" dirty="0"/>
              <a:t>시간의 흐름을 </a:t>
            </a:r>
            <a:r>
              <a:rPr lang="en-US" altLang="ko-KR" sz="1000" dirty="0"/>
              <a:t>4</a:t>
            </a:r>
            <a:r>
              <a:rPr lang="ko-KR" altLang="en-US" sz="1000" dirty="0"/>
              <a:t>개를 사용하기 때문에 구현에 어려움이 있을 수 있으나 창의적인 선택지를 만든다면 이 게임의 빌드의 핵심 기능이 될 수도 있다</a:t>
            </a:r>
            <a:r>
              <a:rPr lang="en-US" altLang="ko-KR" sz="1000" dirty="0"/>
              <a:t>.)</a:t>
            </a:r>
          </a:p>
          <a:p>
            <a:pPr marL="228600" indent="-228600">
              <a:buFontTx/>
              <a:buAutoNum type="arabicPeriod" startAt="2"/>
            </a:pPr>
            <a:r>
              <a:rPr lang="ko-KR" altLang="en-US" sz="1000" b="1" dirty="0"/>
              <a:t>수면</a:t>
            </a:r>
            <a:r>
              <a:rPr lang="en-US" altLang="ko-KR" sz="1000" dirty="0"/>
              <a:t>-</a:t>
            </a:r>
            <a:r>
              <a:rPr lang="ko-KR" altLang="en-US" sz="1000" dirty="0"/>
              <a:t>함수이벤트로 수면만은 다른 이벤트와 직전 능력치에 영향을 받지 않는다</a:t>
            </a:r>
            <a:r>
              <a:rPr lang="en-US" altLang="ko-KR" sz="1000" dirty="0"/>
              <a:t>. </a:t>
            </a:r>
            <a:r>
              <a:rPr lang="ko-KR" altLang="en-US" sz="1000" dirty="0"/>
              <a:t> 그리고 고정된 수치의 체력을 회복한다</a:t>
            </a:r>
            <a:r>
              <a:rPr lang="en-US" altLang="ko-KR" sz="1000" dirty="0"/>
              <a:t>. </a:t>
            </a:r>
            <a:r>
              <a:rPr lang="ko-KR" altLang="en-US" sz="1000" dirty="0"/>
              <a:t>그렇다고 회복수치는 많지 않다</a:t>
            </a:r>
            <a:r>
              <a:rPr lang="en-US" altLang="ko-KR" sz="1000" dirty="0"/>
              <a:t>. </a:t>
            </a:r>
            <a:r>
              <a:rPr lang="ko-KR" altLang="en-US" sz="1000" dirty="0"/>
              <a:t>체력 회복수치를 극대화하기 위해서는 하교 후 이벤트에서 시간의 흐름을 수면으로 사용해야한다</a:t>
            </a:r>
            <a:r>
              <a:rPr lang="en-US" altLang="ko-KR" sz="1000" dirty="0"/>
              <a:t>. </a:t>
            </a:r>
            <a:r>
              <a:rPr lang="ko-KR" altLang="en-US" sz="1000" dirty="0"/>
              <a:t>아니면 또 다른 돌발 이벤트로 </a:t>
            </a:r>
            <a:r>
              <a:rPr lang="ko-KR" altLang="en-US" sz="1000" dirty="0" err="1"/>
              <a:t>회복해야한다</a:t>
            </a:r>
            <a:r>
              <a:rPr lang="en-US" altLang="ko-KR" sz="1000" dirty="0"/>
              <a:t>. </a:t>
            </a:r>
            <a:r>
              <a:rPr lang="ko-KR" altLang="en-US" sz="1000" dirty="0"/>
              <a:t>수면 이벤트가 종료되면 </a:t>
            </a:r>
            <a:r>
              <a:rPr lang="en-US" altLang="ko-KR" sz="1000" dirty="0"/>
              <a:t>n</a:t>
            </a:r>
            <a:r>
              <a:rPr lang="ko-KR" altLang="en-US" sz="1000" dirty="0"/>
              <a:t>일차 하루가 끝나고 </a:t>
            </a:r>
            <a:r>
              <a:rPr lang="en-US" altLang="ko-KR" sz="1000" dirty="0"/>
              <a:t>n+1</a:t>
            </a:r>
            <a:r>
              <a:rPr lang="ko-KR" altLang="en-US" sz="1000" dirty="0"/>
              <a:t>일차 하루 시작되며</a:t>
            </a:r>
            <a:r>
              <a:rPr lang="en-US" altLang="ko-KR" sz="1000" dirty="0"/>
              <a:t>, 14</a:t>
            </a:r>
            <a:r>
              <a:rPr lang="ko-KR" altLang="en-US" sz="1000" dirty="0"/>
              <a:t>일차 까지 반복된다</a:t>
            </a:r>
            <a:r>
              <a:rPr lang="en-US" altLang="ko-KR" sz="1000" dirty="0"/>
              <a:t>.</a:t>
            </a:r>
          </a:p>
          <a:p>
            <a:pPr marL="228600" indent="-228600">
              <a:buFontTx/>
              <a:buAutoNum type="arabicPeriod" startAt="2"/>
            </a:pPr>
            <a:r>
              <a:rPr lang="ko-KR" altLang="en-US" sz="1000" b="1" dirty="0"/>
              <a:t>엔딩</a:t>
            </a:r>
            <a:r>
              <a:rPr lang="en-US" altLang="ko-KR" sz="1000" b="1" dirty="0"/>
              <a:t>-</a:t>
            </a:r>
            <a:r>
              <a:rPr lang="ko-KR" altLang="en-US" sz="1000" dirty="0"/>
              <a:t>엔딩은 함수이벤트로 </a:t>
            </a:r>
            <a:r>
              <a:rPr lang="en-US" altLang="ko-KR" sz="1000" dirty="0"/>
              <a:t>14</a:t>
            </a:r>
            <a:r>
              <a:rPr lang="ko-KR" altLang="en-US" sz="1000" dirty="0"/>
              <a:t>일차가 </a:t>
            </a:r>
            <a:r>
              <a:rPr lang="ko-KR" altLang="en-US" sz="1000" dirty="0" err="1"/>
              <a:t>종료되었을때</a:t>
            </a:r>
            <a:r>
              <a:rPr lang="ko-KR" altLang="en-US" sz="1000" dirty="0"/>
              <a:t> </a:t>
            </a:r>
            <a:r>
              <a:rPr lang="en-US" altLang="ko-KR" sz="1000" dirty="0"/>
              <a:t>15</a:t>
            </a:r>
            <a:r>
              <a:rPr lang="ko-KR" altLang="en-US" sz="1000" dirty="0"/>
              <a:t>일차 아침 기상 이벤트로 회귀하지 않고 </a:t>
            </a:r>
            <a:r>
              <a:rPr lang="ko-KR" altLang="en-US" sz="1000" dirty="0" err="1"/>
              <a:t>엔딩이벤트로</a:t>
            </a:r>
            <a:r>
              <a:rPr lang="ko-KR" altLang="en-US" sz="1000" dirty="0"/>
              <a:t> 넘어간다</a:t>
            </a:r>
            <a:r>
              <a:rPr lang="en-US" altLang="ko-KR" sz="1000" dirty="0"/>
              <a:t>. </a:t>
            </a:r>
            <a:r>
              <a:rPr lang="ko-KR" altLang="en-US" sz="1000" dirty="0"/>
              <a:t>엔딩 이벤트는 지금까지의 능력치를 기반해 알맞은 엔딩을 출력한다</a:t>
            </a:r>
            <a:r>
              <a:rPr lang="en-US" altLang="ko-KR" sz="1000" dirty="0"/>
              <a:t>.</a:t>
            </a:r>
            <a:endParaRPr lang="en-US" altLang="ko-KR" sz="1000" b="1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5DBD4C72-B4BE-46ED-AFB0-AB7F160D08BC}"/>
              </a:ext>
            </a:extLst>
          </p:cNvPr>
          <p:cNvSpPr/>
          <p:nvPr/>
        </p:nvSpPr>
        <p:spPr>
          <a:xfrm>
            <a:off x="966187" y="1662978"/>
            <a:ext cx="461638" cy="20598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7~10</a:t>
            </a:r>
            <a:endParaRPr lang="ko-KR" altLang="en-US" sz="8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A2E6E41-E475-48C5-A7AC-45E4DE3AB3D0}"/>
              </a:ext>
            </a:extLst>
          </p:cNvPr>
          <p:cNvSpPr/>
          <p:nvPr/>
        </p:nvSpPr>
        <p:spPr>
          <a:xfrm>
            <a:off x="2349407" y="1649178"/>
            <a:ext cx="524222" cy="23918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10~13</a:t>
            </a:r>
            <a:endParaRPr lang="ko-KR" altLang="en-US" sz="800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8E42F4E9-D728-44D1-A009-8D98F2C8F0C4}"/>
              </a:ext>
            </a:extLst>
          </p:cNvPr>
          <p:cNvSpPr/>
          <p:nvPr/>
        </p:nvSpPr>
        <p:spPr>
          <a:xfrm>
            <a:off x="3719526" y="1679618"/>
            <a:ext cx="524222" cy="23918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13~14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F6D223A-F997-4E72-89AB-2F2E34DFD8A2}"/>
              </a:ext>
            </a:extLst>
          </p:cNvPr>
          <p:cNvSpPr/>
          <p:nvPr/>
        </p:nvSpPr>
        <p:spPr>
          <a:xfrm>
            <a:off x="5239165" y="1662638"/>
            <a:ext cx="524222" cy="23918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14~17</a:t>
            </a:r>
            <a:endParaRPr lang="ko-KR" altLang="en-US" sz="800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02082C2-734E-457F-81F6-C4F3D68C80A5}"/>
              </a:ext>
            </a:extLst>
          </p:cNvPr>
          <p:cNvSpPr/>
          <p:nvPr/>
        </p:nvSpPr>
        <p:spPr>
          <a:xfrm>
            <a:off x="7726831" y="1619830"/>
            <a:ext cx="524222" cy="23918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17~19</a:t>
            </a:r>
            <a:endParaRPr lang="ko-KR" altLang="en-US" sz="800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7ACF8F5-1B1C-4248-8D9F-E3DA255D39C6}"/>
              </a:ext>
            </a:extLst>
          </p:cNvPr>
          <p:cNvSpPr/>
          <p:nvPr/>
        </p:nvSpPr>
        <p:spPr>
          <a:xfrm>
            <a:off x="8252863" y="1623005"/>
            <a:ext cx="524222" cy="23918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19~21</a:t>
            </a:r>
            <a:endParaRPr lang="ko-KR" altLang="en-US" sz="8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CE089BB8-E21D-48B4-9975-EA4984E51314}"/>
              </a:ext>
            </a:extLst>
          </p:cNvPr>
          <p:cNvSpPr/>
          <p:nvPr/>
        </p:nvSpPr>
        <p:spPr>
          <a:xfrm>
            <a:off x="8793301" y="1634527"/>
            <a:ext cx="524222" cy="23918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21~23</a:t>
            </a:r>
            <a:endParaRPr lang="ko-KR" altLang="en-US" sz="8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11567FA-5A14-49F7-B57B-88AF72587CFA}"/>
              </a:ext>
            </a:extLst>
          </p:cNvPr>
          <p:cNvSpPr/>
          <p:nvPr/>
        </p:nvSpPr>
        <p:spPr>
          <a:xfrm>
            <a:off x="9611551" y="1662623"/>
            <a:ext cx="524222" cy="23918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23~01</a:t>
            </a:r>
            <a:endParaRPr lang="ko-KR" altLang="en-US" sz="800" dirty="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97276A7C-1AD6-459D-9735-9094BA142D77}"/>
              </a:ext>
            </a:extLst>
          </p:cNvPr>
          <p:cNvSpPr/>
          <p:nvPr/>
        </p:nvSpPr>
        <p:spPr>
          <a:xfrm>
            <a:off x="4291308" y="366407"/>
            <a:ext cx="655466" cy="26673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시간흐름</a:t>
            </a:r>
            <a:endParaRPr lang="ko-KR" altLang="en-US" sz="8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8E79432-2DBA-4352-AADB-27492703E5F7}"/>
              </a:ext>
            </a:extLst>
          </p:cNvPr>
          <p:cNvSpPr txBox="1"/>
          <p:nvPr/>
        </p:nvSpPr>
        <p:spPr>
          <a:xfrm>
            <a:off x="9611551" y="2880419"/>
            <a:ext cx="2201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14</a:t>
            </a:r>
            <a:r>
              <a:rPr lang="ko-KR" altLang="en-US" sz="1000" dirty="0"/>
              <a:t>일차까지 반복한다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ED3DF7A-852E-44A0-9D02-3E4D1AD8ABB4}"/>
              </a:ext>
            </a:extLst>
          </p:cNvPr>
          <p:cNvSpPr txBox="1"/>
          <p:nvPr/>
        </p:nvSpPr>
        <p:spPr>
          <a:xfrm>
            <a:off x="11603819" y="774141"/>
            <a:ext cx="324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14</a:t>
            </a:r>
            <a:r>
              <a:rPr lang="ko-KR" altLang="en-US" sz="1000" dirty="0"/>
              <a:t>일차</a:t>
            </a:r>
            <a:endParaRPr lang="en-US" altLang="ko-KR" sz="1000" dirty="0"/>
          </a:p>
          <a:p>
            <a:r>
              <a:rPr lang="ko-KR" altLang="en-US" sz="1000" dirty="0" err="1"/>
              <a:t>완료후</a:t>
            </a:r>
            <a:r>
              <a:rPr lang="ko-KR" alt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118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C7DC0EF-03C2-4E6E-844F-A1F032BA6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03222"/>
              </p:ext>
            </p:extLst>
          </p:nvPr>
        </p:nvGraphicFramePr>
        <p:xfrm>
          <a:off x="461639" y="675277"/>
          <a:ext cx="9863090" cy="442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606">
                  <a:extLst>
                    <a:ext uri="{9D8B030D-6E8A-4147-A177-3AD203B41FA5}">
                      <a16:colId xmlns:a16="http://schemas.microsoft.com/office/drawing/2014/main" val="2928362722"/>
                    </a:ext>
                  </a:extLst>
                </a:gridCol>
                <a:gridCol w="2059871">
                  <a:extLst>
                    <a:ext uri="{9D8B030D-6E8A-4147-A177-3AD203B41FA5}">
                      <a16:colId xmlns:a16="http://schemas.microsoft.com/office/drawing/2014/main" val="2788067481"/>
                    </a:ext>
                  </a:extLst>
                </a:gridCol>
                <a:gridCol w="2059871">
                  <a:extLst>
                    <a:ext uri="{9D8B030D-6E8A-4147-A177-3AD203B41FA5}">
                      <a16:colId xmlns:a16="http://schemas.microsoft.com/office/drawing/2014/main" val="1341667510"/>
                    </a:ext>
                  </a:extLst>
                </a:gridCol>
                <a:gridCol w="2743704">
                  <a:extLst>
                    <a:ext uri="{9D8B030D-6E8A-4147-A177-3AD203B41FA5}">
                      <a16:colId xmlns:a16="http://schemas.microsoft.com/office/drawing/2014/main" val="3042572752"/>
                    </a:ext>
                  </a:extLst>
                </a:gridCol>
                <a:gridCol w="1376038">
                  <a:extLst>
                    <a:ext uri="{9D8B030D-6E8A-4147-A177-3AD203B41FA5}">
                      <a16:colId xmlns:a16="http://schemas.microsoft.com/office/drawing/2014/main" val="4277944246"/>
                    </a:ext>
                  </a:extLst>
                </a:gridCol>
              </a:tblGrid>
              <a:tr h="553673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메소드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변수 명세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97087"/>
                  </a:ext>
                </a:extLst>
              </a:tr>
              <a:tr h="553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클래스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메소드 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명칭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개시자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84977"/>
                  </a:ext>
                </a:extLst>
              </a:tr>
              <a:tr h="553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Student.name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Student</a:t>
                      </a:r>
                      <a:r>
                        <a:rPr lang="ko-KR" altLang="en-US" sz="1200" dirty="0"/>
                        <a:t>클래스의 주 캐릭터 이름 </a:t>
                      </a:r>
                      <a:r>
                        <a:rPr lang="ko-KR" altLang="en-US" sz="1200" dirty="0" err="1"/>
                        <a:t>변수값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김상익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21567"/>
                  </a:ext>
                </a:extLst>
              </a:tr>
              <a:tr h="553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Student.hp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Student</a:t>
                      </a:r>
                      <a:r>
                        <a:rPr lang="ko-KR" altLang="en-US" sz="1200" dirty="0"/>
                        <a:t>클래스의 주 캐릭터의 체력 </a:t>
                      </a:r>
                      <a:r>
                        <a:rPr lang="ko-KR" altLang="en-US" sz="1200" dirty="0" err="1"/>
                        <a:t>변수값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김상익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18483"/>
                  </a:ext>
                </a:extLst>
              </a:tr>
              <a:tr h="553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Student.intelligent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Student</a:t>
                      </a:r>
                      <a:r>
                        <a:rPr lang="ko-KR" altLang="en-US" sz="1200" dirty="0"/>
                        <a:t>클래스의 주 캐릭터의 지능 </a:t>
                      </a:r>
                      <a:r>
                        <a:rPr lang="ko-KR" altLang="en-US" sz="1200" dirty="0" err="1"/>
                        <a:t>변수값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김상익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592778"/>
                  </a:ext>
                </a:extLst>
              </a:tr>
              <a:tr h="553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Student.future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Student</a:t>
                      </a:r>
                      <a:r>
                        <a:rPr lang="ko-KR" altLang="en-US" sz="1200" dirty="0"/>
                        <a:t>클래스의 주 캐릭터의 인망 </a:t>
                      </a:r>
                      <a:r>
                        <a:rPr lang="ko-KR" altLang="en-US" sz="1200" dirty="0" err="1"/>
                        <a:t>변수값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김상익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02195"/>
                  </a:ext>
                </a:extLst>
              </a:tr>
              <a:tr h="553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Student.money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Student</a:t>
                      </a:r>
                      <a:r>
                        <a:rPr lang="ko-KR" altLang="en-US" sz="1200" dirty="0"/>
                        <a:t>클래스의 주 캐릭터의 </a:t>
                      </a:r>
                      <a:r>
                        <a:rPr lang="ko-KR" altLang="en-US" sz="1200" dirty="0" err="1"/>
                        <a:t>소지금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변수값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김상익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64894"/>
                  </a:ext>
                </a:extLst>
              </a:tr>
              <a:tr h="553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Student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class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 캐릭터의 능력치와 정보가 저장될 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김상익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39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64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 sz="800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1467</Words>
  <Application>Microsoft Office PowerPoint</Application>
  <PresentationFormat>와이드스크린</PresentationFormat>
  <Paragraphs>122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상익</dc:creator>
  <cp:lastModifiedBy>김 상익</cp:lastModifiedBy>
  <cp:revision>2</cp:revision>
  <dcterms:created xsi:type="dcterms:W3CDTF">2024-03-20T11:03:57Z</dcterms:created>
  <dcterms:modified xsi:type="dcterms:W3CDTF">2024-03-20T15:48:02Z</dcterms:modified>
</cp:coreProperties>
</file>