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6" r:id="rId7"/>
    <p:sldId id="260" r:id="rId8"/>
    <p:sldId id="261" r:id="rId9"/>
    <p:sldId id="264" r:id="rId10"/>
    <p:sldId id="267" r:id="rId11"/>
    <p:sldId id="280" r:id="rId12"/>
    <p:sldId id="262" r:id="rId13"/>
    <p:sldId id="265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B760B-007D-456C-8DD9-043A9D46B1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39E1FA0-279A-4FB9-B492-3DE7E8E905D1}">
      <dgm:prSet/>
      <dgm:spPr/>
      <dgm:t>
        <a:bodyPr/>
        <a:lstStyle/>
        <a:p>
          <a:pPr>
            <a:defRPr cap="all"/>
          </a:pPr>
          <a:r>
            <a:rPr lang="en-US"/>
            <a:t>Introduction to Java.</a:t>
          </a:r>
        </a:p>
      </dgm:t>
    </dgm:pt>
    <dgm:pt modelId="{F12E4484-BE94-4FFF-9B41-158403DB4E6D}" type="parTrans" cxnId="{DCCBE39A-E64C-4002-B6CA-E84B0C355AF7}">
      <dgm:prSet/>
      <dgm:spPr/>
      <dgm:t>
        <a:bodyPr/>
        <a:lstStyle/>
        <a:p>
          <a:endParaRPr lang="en-US"/>
        </a:p>
      </dgm:t>
    </dgm:pt>
    <dgm:pt modelId="{743C0D5E-0226-4908-9DE5-4CEFD88B1448}" type="sibTrans" cxnId="{DCCBE39A-E64C-4002-B6CA-E84B0C355AF7}">
      <dgm:prSet/>
      <dgm:spPr/>
      <dgm:t>
        <a:bodyPr/>
        <a:lstStyle/>
        <a:p>
          <a:endParaRPr lang="en-US"/>
        </a:p>
      </dgm:t>
    </dgm:pt>
    <dgm:pt modelId="{DB519BDD-CD2B-471A-BA7C-2FEB3AC29A3A}">
      <dgm:prSet/>
      <dgm:spPr/>
      <dgm:t>
        <a:bodyPr/>
        <a:lstStyle/>
        <a:p>
          <a:pPr>
            <a:defRPr cap="all"/>
          </a:pPr>
          <a:r>
            <a:rPr lang="en-US"/>
            <a:t>Installing Java Development Kit.</a:t>
          </a:r>
        </a:p>
      </dgm:t>
    </dgm:pt>
    <dgm:pt modelId="{72245B9E-C369-4E50-8CDA-C712C49E55C7}" type="parTrans" cxnId="{B95F75C1-3066-4AAD-A6F5-02A182445E06}">
      <dgm:prSet/>
      <dgm:spPr/>
      <dgm:t>
        <a:bodyPr/>
        <a:lstStyle/>
        <a:p>
          <a:endParaRPr lang="en-US"/>
        </a:p>
      </dgm:t>
    </dgm:pt>
    <dgm:pt modelId="{DAFCB3DC-6F37-4250-9D30-10AB8AE18189}" type="sibTrans" cxnId="{B95F75C1-3066-4AAD-A6F5-02A182445E06}">
      <dgm:prSet/>
      <dgm:spPr/>
      <dgm:t>
        <a:bodyPr/>
        <a:lstStyle/>
        <a:p>
          <a:endParaRPr lang="en-US"/>
        </a:p>
      </dgm:t>
    </dgm:pt>
    <dgm:pt modelId="{9F478C37-43B3-4BEF-B38B-D672377DD4CB}">
      <dgm:prSet/>
      <dgm:spPr/>
      <dgm:t>
        <a:bodyPr/>
        <a:lstStyle/>
        <a:p>
          <a:pPr>
            <a:defRPr cap="all"/>
          </a:pPr>
          <a:r>
            <a:rPr lang="en-US"/>
            <a:t>Java programming language.</a:t>
          </a:r>
        </a:p>
      </dgm:t>
    </dgm:pt>
    <dgm:pt modelId="{C563307D-DC33-4362-B0FB-8812F8635AA6}" type="parTrans" cxnId="{BF2BBB7E-3B92-4797-9603-D885480BDDF1}">
      <dgm:prSet/>
      <dgm:spPr/>
      <dgm:t>
        <a:bodyPr/>
        <a:lstStyle/>
        <a:p>
          <a:endParaRPr lang="en-US"/>
        </a:p>
      </dgm:t>
    </dgm:pt>
    <dgm:pt modelId="{816683DF-7F6A-48DF-943E-C9BD1A2D3217}" type="sibTrans" cxnId="{BF2BBB7E-3B92-4797-9603-D885480BDDF1}">
      <dgm:prSet/>
      <dgm:spPr/>
      <dgm:t>
        <a:bodyPr/>
        <a:lstStyle/>
        <a:p>
          <a:endParaRPr lang="en-US"/>
        </a:p>
      </dgm:t>
    </dgm:pt>
    <dgm:pt modelId="{98E1801F-3A2C-44F2-9129-53A1B0FE95B6}" type="pres">
      <dgm:prSet presAssocID="{E78B760B-007D-456C-8DD9-043A9D46B1AD}" presName="root" presStyleCnt="0">
        <dgm:presLayoutVars>
          <dgm:dir/>
          <dgm:resizeHandles val="exact"/>
        </dgm:presLayoutVars>
      </dgm:prSet>
      <dgm:spPr/>
    </dgm:pt>
    <dgm:pt modelId="{9FCC6024-86E0-443D-AA8E-459F73DB0194}" type="pres">
      <dgm:prSet presAssocID="{539E1FA0-279A-4FB9-B492-3DE7E8E905D1}" presName="compNode" presStyleCnt="0"/>
      <dgm:spPr/>
    </dgm:pt>
    <dgm:pt modelId="{7AC7F442-68F9-43E4-B0EF-BCD2F3212244}" type="pres">
      <dgm:prSet presAssocID="{539E1FA0-279A-4FB9-B492-3DE7E8E905D1}" presName="iconBgRect" presStyleLbl="bgShp" presStyleIdx="0" presStyleCnt="3"/>
      <dgm:spPr/>
    </dgm:pt>
    <dgm:pt modelId="{2B89C2B7-6A3C-474F-BE31-4206517FCDB9}" type="pres">
      <dgm:prSet presAssocID="{539E1FA0-279A-4FB9-B492-3DE7E8E905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402E9F5-E39F-4F02-90A7-EBF3B6AE5193}" type="pres">
      <dgm:prSet presAssocID="{539E1FA0-279A-4FB9-B492-3DE7E8E905D1}" presName="spaceRect" presStyleCnt="0"/>
      <dgm:spPr/>
    </dgm:pt>
    <dgm:pt modelId="{3C13AB48-3025-44C0-A77F-C844D40E5C9E}" type="pres">
      <dgm:prSet presAssocID="{539E1FA0-279A-4FB9-B492-3DE7E8E905D1}" presName="textRect" presStyleLbl="revTx" presStyleIdx="0" presStyleCnt="3">
        <dgm:presLayoutVars>
          <dgm:chMax val="1"/>
          <dgm:chPref val="1"/>
        </dgm:presLayoutVars>
      </dgm:prSet>
      <dgm:spPr/>
    </dgm:pt>
    <dgm:pt modelId="{01E2A2A0-1158-475A-9650-7C6C66BCE4F3}" type="pres">
      <dgm:prSet presAssocID="{743C0D5E-0226-4908-9DE5-4CEFD88B1448}" presName="sibTrans" presStyleCnt="0"/>
      <dgm:spPr/>
    </dgm:pt>
    <dgm:pt modelId="{7DFCB881-C3CA-44BC-9107-7A30F09A6A41}" type="pres">
      <dgm:prSet presAssocID="{DB519BDD-CD2B-471A-BA7C-2FEB3AC29A3A}" presName="compNode" presStyleCnt="0"/>
      <dgm:spPr/>
    </dgm:pt>
    <dgm:pt modelId="{F972C536-0918-437B-BE35-BAD0FF4C66FC}" type="pres">
      <dgm:prSet presAssocID="{DB519BDD-CD2B-471A-BA7C-2FEB3AC29A3A}" presName="iconBgRect" presStyleLbl="bgShp" presStyleIdx="1" presStyleCnt="3"/>
      <dgm:spPr/>
    </dgm:pt>
    <dgm:pt modelId="{9625A5B2-90B2-401C-BD50-E6D3F0E0FC35}" type="pres">
      <dgm:prSet presAssocID="{DB519BDD-CD2B-471A-BA7C-2FEB3AC29A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F9E7AD9-6D6C-4E72-8632-46A9E8E39C28}" type="pres">
      <dgm:prSet presAssocID="{DB519BDD-CD2B-471A-BA7C-2FEB3AC29A3A}" presName="spaceRect" presStyleCnt="0"/>
      <dgm:spPr/>
    </dgm:pt>
    <dgm:pt modelId="{329AB8BA-01A6-41D2-9A4A-9389331CAA77}" type="pres">
      <dgm:prSet presAssocID="{DB519BDD-CD2B-471A-BA7C-2FEB3AC29A3A}" presName="textRect" presStyleLbl="revTx" presStyleIdx="1" presStyleCnt="3">
        <dgm:presLayoutVars>
          <dgm:chMax val="1"/>
          <dgm:chPref val="1"/>
        </dgm:presLayoutVars>
      </dgm:prSet>
      <dgm:spPr/>
    </dgm:pt>
    <dgm:pt modelId="{C61B8D0B-415C-4F41-B71C-173DCC592B51}" type="pres">
      <dgm:prSet presAssocID="{DAFCB3DC-6F37-4250-9D30-10AB8AE18189}" presName="sibTrans" presStyleCnt="0"/>
      <dgm:spPr/>
    </dgm:pt>
    <dgm:pt modelId="{9AED400C-D1D5-4378-A1D9-B639036EE369}" type="pres">
      <dgm:prSet presAssocID="{9F478C37-43B3-4BEF-B38B-D672377DD4CB}" presName="compNode" presStyleCnt="0"/>
      <dgm:spPr/>
    </dgm:pt>
    <dgm:pt modelId="{AF4F0AB8-044B-434F-B30C-2BDBDEA79C44}" type="pres">
      <dgm:prSet presAssocID="{9F478C37-43B3-4BEF-B38B-D672377DD4CB}" presName="iconBgRect" presStyleLbl="bgShp" presStyleIdx="2" presStyleCnt="3"/>
      <dgm:spPr/>
    </dgm:pt>
    <dgm:pt modelId="{3D9E698E-64CA-4BC1-9340-7EABAC821439}" type="pres">
      <dgm:prSet presAssocID="{9F478C37-43B3-4BEF-B38B-D672377DD4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08026D5-541D-47D9-84B5-685D74A80146}" type="pres">
      <dgm:prSet presAssocID="{9F478C37-43B3-4BEF-B38B-D672377DD4CB}" presName="spaceRect" presStyleCnt="0"/>
      <dgm:spPr/>
    </dgm:pt>
    <dgm:pt modelId="{331F6AF4-F1DE-416B-A29A-DC99A8A68724}" type="pres">
      <dgm:prSet presAssocID="{9F478C37-43B3-4BEF-B38B-D672377DD4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C3AB65-C215-42C9-9318-82777D937C4E}" type="presOf" srcId="{539E1FA0-279A-4FB9-B492-3DE7E8E905D1}" destId="{3C13AB48-3025-44C0-A77F-C844D40E5C9E}" srcOrd="0" destOrd="0" presId="urn:microsoft.com/office/officeart/2018/5/layout/IconCircleLabelList"/>
    <dgm:cxn modelId="{BF2BBB7E-3B92-4797-9603-D885480BDDF1}" srcId="{E78B760B-007D-456C-8DD9-043A9D46B1AD}" destId="{9F478C37-43B3-4BEF-B38B-D672377DD4CB}" srcOrd="2" destOrd="0" parTransId="{C563307D-DC33-4362-B0FB-8812F8635AA6}" sibTransId="{816683DF-7F6A-48DF-943E-C9BD1A2D3217}"/>
    <dgm:cxn modelId="{DCCBE39A-E64C-4002-B6CA-E84B0C355AF7}" srcId="{E78B760B-007D-456C-8DD9-043A9D46B1AD}" destId="{539E1FA0-279A-4FB9-B492-3DE7E8E905D1}" srcOrd="0" destOrd="0" parTransId="{F12E4484-BE94-4FFF-9B41-158403DB4E6D}" sibTransId="{743C0D5E-0226-4908-9DE5-4CEFD88B1448}"/>
    <dgm:cxn modelId="{B95F75C1-3066-4AAD-A6F5-02A182445E06}" srcId="{E78B760B-007D-456C-8DD9-043A9D46B1AD}" destId="{DB519BDD-CD2B-471A-BA7C-2FEB3AC29A3A}" srcOrd="1" destOrd="0" parTransId="{72245B9E-C369-4E50-8CDA-C712C49E55C7}" sibTransId="{DAFCB3DC-6F37-4250-9D30-10AB8AE18189}"/>
    <dgm:cxn modelId="{B3256DCD-376D-4B2A-8BB5-EDB499DB3F85}" type="presOf" srcId="{DB519BDD-CD2B-471A-BA7C-2FEB3AC29A3A}" destId="{329AB8BA-01A6-41D2-9A4A-9389331CAA77}" srcOrd="0" destOrd="0" presId="urn:microsoft.com/office/officeart/2018/5/layout/IconCircleLabelList"/>
    <dgm:cxn modelId="{ECC605D8-D67E-44DD-A383-C18879A6C983}" type="presOf" srcId="{E78B760B-007D-456C-8DD9-043A9D46B1AD}" destId="{98E1801F-3A2C-44F2-9129-53A1B0FE95B6}" srcOrd="0" destOrd="0" presId="urn:microsoft.com/office/officeart/2018/5/layout/IconCircleLabelList"/>
    <dgm:cxn modelId="{03F1E4E5-2883-4488-8728-31DDA53A9F5A}" type="presOf" srcId="{9F478C37-43B3-4BEF-B38B-D672377DD4CB}" destId="{331F6AF4-F1DE-416B-A29A-DC99A8A68724}" srcOrd="0" destOrd="0" presId="urn:microsoft.com/office/officeart/2018/5/layout/IconCircleLabelList"/>
    <dgm:cxn modelId="{B9D640ED-5924-4304-B489-3EAAA79FE94C}" type="presParOf" srcId="{98E1801F-3A2C-44F2-9129-53A1B0FE95B6}" destId="{9FCC6024-86E0-443D-AA8E-459F73DB0194}" srcOrd="0" destOrd="0" presId="urn:microsoft.com/office/officeart/2018/5/layout/IconCircleLabelList"/>
    <dgm:cxn modelId="{1C20FD5A-0A31-4082-8411-9A785AAEA62D}" type="presParOf" srcId="{9FCC6024-86E0-443D-AA8E-459F73DB0194}" destId="{7AC7F442-68F9-43E4-B0EF-BCD2F3212244}" srcOrd="0" destOrd="0" presId="urn:microsoft.com/office/officeart/2018/5/layout/IconCircleLabelList"/>
    <dgm:cxn modelId="{B56049FB-364C-433B-8AE7-C9BF4341B3B2}" type="presParOf" srcId="{9FCC6024-86E0-443D-AA8E-459F73DB0194}" destId="{2B89C2B7-6A3C-474F-BE31-4206517FCDB9}" srcOrd="1" destOrd="0" presId="urn:microsoft.com/office/officeart/2018/5/layout/IconCircleLabelList"/>
    <dgm:cxn modelId="{D2942445-16AC-4073-8BDC-AA8594348503}" type="presParOf" srcId="{9FCC6024-86E0-443D-AA8E-459F73DB0194}" destId="{B402E9F5-E39F-4F02-90A7-EBF3B6AE5193}" srcOrd="2" destOrd="0" presId="urn:microsoft.com/office/officeart/2018/5/layout/IconCircleLabelList"/>
    <dgm:cxn modelId="{FFA5E3DC-B1AE-44F1-B6BF-6CEFABD21BF1}" type="presParOf" srcId="{9FCC6024-86E0-443D-AA8E-459F73DB0194}" destId="{3C13AB48-3025-44C0-A77F-C844D40E5C9E}" srcOrd="3" destOrd="0" presId="urn:microsoft.com/office/officeart/2018/5/layout/IconCircleLabelList"/>
    <dgm:cxn modelId="{062E2A46-3A76-4C03-90D9-6D814E4CFEFC}" type="presParOf" srcId="{98E1801F-3A2C-44F2-9129-53A1B0FE95B6}" destId="{01E2A2A0-1158-475A-9650-7C6C66BCE4F3}" srcOrd="1" destOrd="0" presId="urn:microsoft.com/office/officeart/2018/5/layout/IconCircleLabelList"/>
    <dgm:cxn modelId="{0C7F7B32-45C5-4B1F-B39B-C652472663C3}" type="presParOf" srcId="{98E1801F-3A2C-44F2-9129-53A1B0FE95B6}" destId="{7DFCB881-C3CA-44BC-9107-7A30F09A6A41}" srcOrd="2" destOrd="0" presId="urn:microsoft.com/office/officeart/2018/5/layout/IconCircleLabelList"/>
    <dgm:cxn modelId="{96F69DB2-2D34-4AFF-888A-86303D3A8AF1}" type="presParOf" srcId="{7DFCB881-C3CA-44BC-9107-7A30F09A6A41}" destId="{F972C536-0918-437B-BE35-BAD0FF4C66FC}" srcOrd="0" destOrd="0" presId="urn:microsoft.com/office/officeart/2018/5/layout/IconCircleLabelList"/>
    <dgm:cxn modelId="{0AB8D0F0-19AC-4CAA-8FE1-B36C4F8D8A8E}" type="presParOf" srcId="{7DFCB881-C3CA-44BC-9107-7A30F09A6A41}" destId="{9625A5B2-90B2-401C-BD50-E6D3F0E0FC35}" srcOrd="1" destOrd="0" presId="urn:microsoft.com/office/officeart/2018/5/layout/IconCircleLabelList"/>
    <dgm:cxn modelId="{C5809ECA-6F76-482A-8A2D-FAD94391D85C}" type="presParOf" srcId="{7DFCB881-C3CA-44BC-9107-7A30F09A6A41}" destId="{AF9E7AD9-6D6C-4E72-8632-46A9E8E39C28}" srcOrd="2" destOrd="0" presId="urn:microsoft.com/office/officeart/2018/5/layout/IconCircleLabelList"/>
    <dgm:cxn modelId="{20EC805F-477E-4020-AACD-8CEB05F25400}" type="presParOf" srcId="{7DFCB881-C3CA-44BC-9107-7A30F09A6A41}" destId="{329AB8BA-01A6-41D2-9A4A-9389331CAA77}" srcOrd="3" destOrd="0" presId="urn:microsoft.com/office/officeart/2018/5/layout/IconCircleLabelList"/>
    <dgm:cxn modelId="{02B3F956-159F-479C-A4E9-E37497424EF2}" type="presParOf" srcId="{98E1801F-3A2C-44F2-9129-53A1B0FE95B6}" destId="{C61B8D0B-415C-4F41-B71C-173DCC592B51}" srcOrd="3" destOrd="0" presId="urn:microsoft.com/office/officeart/2018/5/layout/IconCircleLabelList"/>
    <dgm:cxn modelId="{5BEA7502-E6B7-44B1-AD4E-0A10A464674F}" type="presParOf" srcId="{98E1801F-3A2C-44F2-9129-53A1B0FE95B6}" destId="{9AED400C-D1D5-4378-A1D9-B639036EE369}" srcOrd="4" destOrd="0" presId="urn:microsoft.com/office/officeart/2018/5/layout/IconCircleLabelList"/>
    <dgm:cxn modelId="{A737B750-242E-4D79-BE3C-2402825526D9}" type="presParOf" srcId="{9AED400C-D1D5-4378-A1D9-B639036EE369}" destId="{AF4F0AB8-044B-434F-B30C-2BDBDEA79C44}" srcOrd="0" destOrd="0" presId="urn:microsoft.com/office/officeart/2018/5/layout/IconCircleLabelList"/>
    <dgm:cxn modelId="{44C973B3-C714-435E-8B76-F41A5C7018C6}" type="presParOf" srcId="{9AED400C-D1D5-4378-A1D9-B639036EE369}" destId="{3D9E698E-64CA-4BC1-9340-7EABAC821439}" srcOrd="1" destOrd="0" presId="urn:microsoft.com/office/officeart/2018/5/layout/IconCircleLabelList"/>
    <dgm:cxn modelId="{7B0C78B0-AC93-43FF-B0FB-F0CC55A9131E}" type="presParOf" srcId="{9AED400C-D1D5-4378-A1D9-B639036EE369}" destId="{F08026D5-541D-47D9-84B5-685D74A80146}" srcOrd="2" destOrd="0" presId="urn:microsoft.com/office/officeart/2018/5/layout/IconCircleLabelList"/>
    <dgm:cxn modelId="{AED40EA4-AF49-444A-B34E-CB448CDB41E3}" type="presParOf" srcId="{9AED400C-D1D5-4378-A1D9-B639036EE369}" destId="{331F6AF4-F1DE-416B-A29A-DC99A8A687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7F442-68F9-43E4-B0EF-BCD2F321224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9C2B7-6A3C-474F-BE31-4206517FCDB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3AB48-3025-44C0-A77F-C844D40E5C9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Introduction to Java.</a:t>
          </a:r>
        </a:p>
      </dsp:txBody>
      <dsp:txXfrm>
        <a:off x="75768" y="3053169"/>
        <a:ext cx="3093750" cy="720000"/>
      </dsp:txXfrm>
    </dsp:sp>
    <dsp:sp modelId="{F972C536-0918-437B-BE35-BAD0FF4C66F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5A5B2-90B2-401C-BD50-E6D3F0E0FC3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B8BA-01A6-41D2-9A4A-9389331CAA7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Installing Java Development Kit.</a:t>
          </a:r>
        </a:p>
      </dsp:txBody>
      <dsp:txXfrm>
        <a:off x="3710925" y="3053169"/>
        <a:ext cx="3093750" cy="720000"/>
      </dsp:txXfrm>
    </dsp:sp>
    <dsp:sp modelId="{AF4F0AB8-044B-434F-B30C-2BDBDEA79C44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E698E-64CA-4BC1-9340-7EABAC82143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6AF4-F1DE-416B-A29A-DC99A8A6872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Java programming language.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F54-217C-41BE-AEAA-72594597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DB155-C6C7-4AF3-96B9-C859D131D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B67D-0FA6-4E77-9FAA-C910410C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1AFC-C551-417F-A4DF-23B94751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274A-15A6-4A49-88BA-0007FE83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82B7-DDA0-43DF-9E8A-A6EB0703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335F0-BAAC-4D3F-BE0D-DA0857B3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7762-BA8B-4DAE-8E68-F16D1559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1AA1-DD01-4D6F-A1A2-D9C686B5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457B-E92C-4E85-84DC-A1B0A510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BD0E2-9775-4326-BE17-1088461A6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5E034-8D88-4667-8EC5-C01E635B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6BFC-32E4-4F0A-B429-C480DA70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ADFF-3492-4FD0-B33A-AA44D8E4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601CA-D25A-4D04-AF82-54F1AC17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453-E986-4086-B943-09ADD28C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FD7F-C824-4071-9633-7177D5A3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A378-A316-4D07-8532-84D40D56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197A-B7A1-4302-A642-2B85F24D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25A9-DD88-4F9A-8C15-C89F133E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55DD-61F3-439D-BFD6-75A858D6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59B4-709D-4647-93EC-73AAF25C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31D5-80B9-4DD5-AF33-A80DB1B8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8070-3384-4C0A-83DD-54EB95AC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533B-CC0B-45AE-889D-EDE55658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9B8D-E583-43F7-A3AA-8404B11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5993-5757-4790-BBC4-9EE2DF8E0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3C041-D01D-424B-B396-0211384B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989A0-083C-4493-8D73-DA57AB1A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A3BFE-9F31-4D29-B21B-1819F6D7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D858C-FEB1-4A6E-A504-C01658C1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813B-77ED-4305-BCAB-7E621E04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37B8-3AE5-49D4-981F-E20B0D2E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8CBA-3D00-4E37-B727-37CC67BC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5C7A-94A7-42BF-8381-7CB6CA433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6A49F-4CFB-432E-8C9B-27C139EE6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049D-B7A5-4ECB-83B8-6E72EECA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BB930-60F7-480C-9493-EB6A10FA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7365B-882D-4710-95C7-FC0E58B9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902-9D7E-444E-A301-63BA98A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18418-DFCB-4D19-9578-65C18040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F42BF-C0A3-436A-92D6-EA162FF8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7840D-F257-43BB-8233-08C795F4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A995D-DF12-477C-A239-C25E84FC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D436D-AD75-40C2-A60D-045284C3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11D34-9473-44E2-8EA8-EAE24437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861-2519-49D5-8355-E18B2716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DF2D-50B6-4D6B-B320-8F96E389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21958-351E-4CBB-ADD5-B3D6F283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B26C-E429-4364-B3B9-4C271934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445E-39EB-4759-A1DA-3FA2EA1A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5462-63AD-42E6-948F-76B7DD8E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11DC-3041-494E-BC16-82AF9F63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4CF0E-1B95-4A8D-9FEF-2BEAA7BDD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13EA1-05A5-43F4-9B19-7E4673797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EC08E-989A-4C12-9B37-C0FD9352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6291-1CAD-4308-9D96-3129909C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EB4B-88F0-4107-A252-997638C2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3364-42E3-4B7B-B4D9-452A996B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924C-6683-41E5-8886-68682A79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AF6B-A0C1-424F-ACA9-C4432B82B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40D7-E65A-4849-94A7-91C3AB1B139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2081-F6B7-4D49-B1F1-D8A9DBE8B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9403-8EEC-47D2-B5B1-B8B55DDD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8CDE-A7AE-495D-BA9A-E89DDC3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5voBp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5voBp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14/" TargetMode="External"/><Relationship Id="rId2" Type="http://schemas.openxmlformats.org/officeDocument/2006/relationships/hyperlink" Target="https://bit.ly/2DX6qh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installation-guide.html" TargetMode="External"/><Relationship Id="rId2" Type="http://schemas.openxmlformats.org/officeDocument/2006/relationships/hyperlink" Target="https://www.eclipse.org/downloads/packages/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intro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_shehab@live.concordia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RiZT3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RiZT3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9A1D-E1BC-4BE2-ACEE-52FCB00D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39" y="1658802"/>
            <a:ext cx="4224048" cy="2610042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Lab session 1,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70DCC-0E1A-4EA5-993C-A74006EA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" y="4373384"/>
            <a:ext cx="4495634" cy="143261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TA: Mohammed Shehab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Dr. Bahareh </a:t>
            </a:r>
            <a:r>
              <a:rPr lang="en-US" sz="2000" dirty="0" err="1">
                <a:solidFill>
                  <a:srgbClr val="FFFFFF"/>
                </a:solidFill>
              </a:rPr>
              <a:t>Goodarzi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COEN 352: Data structure and algorithm</a:t>
            </a:r>
          </a:p>
        </p:txBody>
      </p:sp>
      <p:pic>
        <p:nvPicPr>
          <p:cNvPr id="1026" name="Picture 2" descr="Software-Defined Networking (SDN) / Network Functions Virtualisation (NFV)  Security">
            <a:extLst>
              <a:ext uri="{FF2B5EF4-FFF2-40B4-BE49-F238E27FC236}">
                <a16:creationId xmlns:a16="http://schemas.microsoft.com/office/drawing/2014/main" id="{26CCC726-620E-40A3-84DA-6CEE5D20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6617" y="2963823"/>
            <a:ext cx="4414137" cy="14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0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1054-430A-49A8-B634-CDFCCF4D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JDK vs. JRE vs. JVM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592BB1-9CA2-47CC-AFF1-A5C8892F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80" b="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29E50-A593-4CAF-952C-239CD839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Different kind of compilation issues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SEVERE: Running with Java class version 53.0, but 52.0 is required error  with Jenkins through command prompt as &quot;java -jar jenkins.war&quot; - Stack  Overflow">
            <a:extLst>
              <a:ext uri="{FF2B5EF4-FFF2-40B4-BE49-F238E27FC236}">
                <a16:creationId xmlns:a16="http://schemas.microsoft.com/office/drawing/2014/main" id="{70BA3A9C-7A2B-4755-899B-B949C9AF4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913" y="95044"/>
            <a:ext cx="5486789" cy="30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ring Tool Suite 3.9.1 - New and Noteworthy">
            <a:extLst>
              <a:ext uri="{FF2B5EF4-FFF2-40B4-BE49-F238E27FC236}">
                <a16:creationId xmlns:a16="http://schemas.microsoft.com/office/drawing/2014/main" id="{50E7A5D9-4FF9-45A0-BDDC-B685DD86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46" y="3315854"/>
            <a:ext cx="4867057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 SERVER - 2016 FIX: Install – Rule &quot;Oracle JRE 7 Update 51 (64-bit) or  higher is required&quot; failed - SQL Authority with Pinal Dave">
            <a:extLst>
              <a:ext uri="{FF2B5EF4-FFF2-40B4-BE49-F238E27FC236}">
                <a16:creationId xmlns:a16="http://schemas.microsoft.com/office/drawing/2014/main" id="{72540B98-A8AF-440F-8006-85F3C5800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838" y="3472332"/>
            <a:ext cx="5586942" cy="3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3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0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2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EDE2E-0FCB-48B6-ADBC-BDBABB9D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r>
              <a:rPr lang="en-US" sz="3600" b="1" dirty="0"/>
              <a:t>Other Virtual Machines (VMs)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C5DB-75C3-4FFD-AB2C-D5AAE653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7178358" cy="416966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Common Language Runtime (</a:t>
            </a:r>
            <a:r>
              <a:rPr lang="en-US" sz="2400" b="1" dirty="0"/>
              <a:t>CLR</a:t>
            </a:r>
            <a:r>
              <a:rPr lang="en-US" sz="2400" dirty="0"/>
              <a:t>): It is a runtime environment provides by </a:t>
            </a:r>
            <a:r>
              <a:rPr lang="en-US" sz="2400" b="1" u="sng" dirty="0"/>
              <a:t>Microsoft</a:t>
            </a:r>
            <a:r>
              <a:rPr lang="en-US" sz="2400" dirty="0"/>
              <a:t> to run the </a:t>
            </a:r>
            <a:r>
              <a:rPr lang="en-US" sz="2400" b="1" u="sng" dirty="0"/>
              <a:t>C#</a:t>
            </a:r>
            <a:r>
              <a:rPr lang="en-US" sz="2400" dirty="0"/>
              <a:t> programming language.</a:t>
            </a:r>
          </a:p>
          <a:p>
            <a:r>
              <a:rPr lang="en-US" sz="2400" dirty="0"/>
              <a:t>Top similarities between the CLR and JVM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Both Virtual Machines (VMs)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Both include garbage collection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Both employ stack-based operations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Both include runtime-level security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Both have methods for exception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A9C13-C5AD-4A58-B59C-28BB9384094C}"/>
              </a:ext>
            </a:extLst>
          </p:cNvPr>
          <p:cNvSpPr txBox="1"/>
          <p:nvPr/>
        </p:nvSpPr>
        <p:spPr>
          <a:xfrm>
            <a:off x="10444729" y="5403077"/>
            <a:ext cx="1798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https://bit.ly/35voBpK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59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815A3-9600-43E7-B19D-882A0D32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CLR vs JVM High-Level Functionality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E1C512-0929-44E9-8CB4-6D5EE640F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751" r="-1" b="12023"/>
          <a:stretch/>
        </p:blipFill>
        <p:spPr>
          <a:xfrm>
            <a:off x="2752882" y="2252960"/>
            <a:ext cx="6683188" cy="2514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778B8-9E95-4461-AA89-98BC216EE821}"/>
              </a:ext>
            </a:extLst>
          </p:cNvPr>
          <p:cNvSpPr txBox="1"/>
          <p:nvPr/>
        </p:nvSpPr>
        <p:spPr>
          <a:xfrm>
            <a:off x="235409" y="6157229"/>
            <a:ext cx="1798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https://bit.ly/35voBpK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09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2DD2-8587-417C-8E50-FDB812A6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Java Development 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11BC-622F-4177-88F5-80D1FDDB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373823"/>
            <a:ext cx="6618051" cy="91111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3C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Java (programming language) - Wikipedia">
            <a:extLst>
              <a:ext uri="{FF2B5EF4-FFF2-40B4-BE49-F238E27FC236}">
                <a16:creationId xmlns:a16="http://schemas.microsoft.com/office/drawing/2014/main" id="{B200B009-E984-470E-BADD-6E3D7B0D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3092" y="643466"/>
            <a:ext cx="2278526" cy="41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2E5CB-559C-4A2D-B1B5-189AAD30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Steps to install 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72E8-D53F-4860-AE98-A89C1DC2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Download latest Java SE 8 JDK (</a:t>
            </a:r>
            <a:r>
              <a:rPr lang="en-US" sz="2000" b="1" u="sng" dirty="0"/>
              <a:t>not JRE</a:t>
            </a:r>
            <a:r>
              <a:rPr lang="en-US" sz="2000" dirty="0"/>
              <a:t>) from: </a:t>
            </a:r>
            <a:r>
              <a:rPr lang="en-US" sz="2000" dirty="0">
                <a:hlinkClick r:id="rId2"/>
              </a:rPr>
              <a:t>https://bit.ly/2DX6qhw</a:t>
            </a:r>
            <a:endParaRPr lang="en-US" sz="2000" dirty="0"/>
          </a:p>
          <a:p>
            <a:r>
              <a:rPr lang="en-US" sz="2000" dirty="0"/>
              <a:t>For student like to try OpenJDK from : </a:t>
            </a:r>
            <a:r>
              <a:rPr lang="en-US" sz="2000" dirty="0">
                <a:hlinkClick r:id="rId3"/>
              </a:rPr>
              <a:t>https://jdk.java.net/14/</a:t>
            </a:r>
            <a:endParaRPr lang="en-US" sz="2000" dirty="0"/>
          </a:p>
          <a:p>
            <a:r>
              <a:rPr lang="en-US" sz="2000" dirty="0"/>
              <a:t>After installation is complete, type </a:t>
            </a:r>
            <a:r>
              <a:rPr lang="en-US" sz="2000" b="1" dirty="0" err="1"/>
              <a:t>javac</a:t>
            </a:r>
            <a:r>
              <a:rPr lang="en-US" sz="2000" b="1" dirty="0"/>
              <a:t> –version </a:t>
            </a:r>
            <a:r>
              <a:rPr lang="en-US" sz="2000" dirty="0"/>
              <a:t>in the Command.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00" name="Picture 4" descr="Installing OpenJDK 14 on windows – The ultimate learning heaven for all …">
            <a:extLst>
              <a:ext uri="{FF2B5EF4-FFF2-40B4-BE49-F238E27FC236}">
                <a16:creationId xmlns:a16="http://schemas.microsoft.com/office/drawing/2014/main" id="{807E48CA-D037-4B47-A535-FC1FA4A4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6887" y="1782982"/>
            <a:ext cx="5490075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0824D8-D0D2-4145-9106-5924D58293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241"/>
          <a:stretch/>
        </p:blipFill>
        <p:spPr>
          <a:xfrm>
            <a:off x="5314766" y="4225051"/>
            <a:ext cx="6253212" cy="16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AF527-C591-4FE3-87A8-6A69C527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Steps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E570-E4E5-48FA-B45C-67E110E6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6436130" cy="3563159"/>
          </a:xfrm>
        </p:spPr>
        <p:txBody>
          <a:bodyPr>
            <a:normAutofit/>
          </a:bodyPr>
          <a:lstStyle/>
          <a:p>
            <a:r>
              <a:rPr lang="en-US" sz="1900" b="1" u="sng" dirty="0"/>
              <a:t>Eclipse</a:t>
            </a:r>
            <a:r>
              <a:rPr lang="en-US" sz="1900" dirty="0"/>
              <a:t> is the most widely used IDE.</a:t>
            </a:r>
          </a:p>
          <a:p>
            <a:r>
              <a:rPr lang="en-US" sz="1900" dirty="0"/>
              <a:t>Follow the steps in the link: </a:t>
            </a:r>
            <a:r>
              <a:rPr lang="en-US" sz="1900" dirty="0">
                <a:hlinkClick r:id="rId2"/>
              </a:rPr>
              <a:t>https://www.eclipse.org/downloads/packages/installer</a:t>
            </a: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Alternative: </a:t>
            </a:r>
            <a:r>
              <a:rPr lang="en-US" sz="1900" b="1" u="sng" dirty="0"/>
              <a:t>IntelliJ IDEA</a:t>
            </a:r>
            <a:r>
              <a:rPr lang="en-US" sz="1900" dirty="0"/>
              <a:t> (JetBrains)</a:t>
            </a:r>
          </a:p>
          <a:p>
            <a:r>
              <a:rPr lang="en-US" sz="1900" dirty="0"/>
              <a:t>Follow the steps in the link:</a:t>
            </a:r>
          </a:p>
          <a:p>
            <a:r>
              <a:rPr lang="en-US" sz="1900" dirty="0">
                <a:hlinkClick r:id="rId3"/>
              </a:rPr>
              <a:t>https://www.jetbrains.com/help/idea/installation-guide.html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124" name="Picture 4" descr="Update on new logo designs | Eclipse Foundation">
            <a:extLst>
              <a:ext uri="{FF2B5EF4-FFF2-40B4-BE49-F238E27FC236}">
                <a16:creationId xmlns:a16="http://schemas.microsoft.com/office/drawing/2014/main" id="{CC390273-5426-4647-B783-1C7D2A7B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706" y="771004"/>
            <a:ext cx="3343407" cy="243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329E16C-6F57-4C96-BA9F-A3371AF7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150" y="3511296"/>
            <a:ext cx="2757470" cy="27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1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6886-0B73-40C6-8B8E-7974283F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Why IntelliJ IDEA?</a:t>
            </a:r>
          </a:p>
        </p:txBody>
      </p:sp>
      <p:pic>
        <p:nvPicPr>
          <p:cNvPr id="6146" name="Picture 2" descr="Possible Reasons, an Android app developer would avoid working on Android  Studio -">
            <a:extLst>
              <a:ext uri="{FF2B5EF4-FFF2-40B4-BE49-F238E27FC236}">
                <a16:creationId xmlns:a16="http://schemas.microsoft.com/office/drawing/2014/main" id="{1E5B1B0E-2D9A-49D4-AFAB-35F620D2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2264"/>
            <a:ext cx="5882951" cy="29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2A94B-6CD3-407A-A49C-E3D69969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6" y="2402264"/>
            <a:ext cx="5388428" cy="291873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E7A3849-0E01-42D4-9303-628F264C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4737" y="558347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F4631-DAFD-42E2-B4CD-0B3FFADF273F}"/>
              </a:ext>
            </a:extLst>
          </p:cNvPr>
          <p:cNvSpPr txBox="1"/>
          <p:nvPr/>
        </p:nvSpPr>
        <p:spPr>
          <a:xfrm>
            <a:off x="2458206" y="5583476"/>
            <a:ext cx="82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Intellij</a:t>
            </a:r>
            <a:endParaRPr lang="en-US" dirty="0"/>
          </a:p>
        </p:txBody>
      </p:sp>
      <p:pic>
        <p:nvPicPr>
          <p:cNvPr id="6150" name="Picture 6" descr="Android Studio logo">
            <a:extLst>
              <a:ext uri="{FF2B5EF4-FFF2-40B4-BE49-F238E27FC236}">
                <a16:creationId xmlns:a16="http://schemas.microsoft.com/office/drawing/2014/main" id="{8F158C6F-F690-43B0-81AC-31962AEB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00" y="5458180"/>
            <a:ext cx="590936" cy="61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0FCA-D29B-4E7D-A988-4350727639EC}"/>
              </a:ext>
            </a:extLst>
          </p:cNvPr>
          <p:cNvSpPr txBox="1"/>
          <p:nvPr/>
        </p:nvSpPr>
        <p:spPr>
          <a:xfrm>
            <a:off x="7785716" y="5583476"/>
            <a:ext cx="16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58D93-64E4-499B-8D19-52D8FEB3EF5C}"/>
              </a:ext>
            </a:extLst>
          </p:cNvPr>
          <p:cNvSpPr txBox="1"/>
          <p:nvPr/>
        </p:nvSpPr>
        <p:spPr>
          <a:xfrm>
            <a:off x="3400148" y="6100981"/>
            <a:ext cx="46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information about Android studio see: </a:t>
            </a:r>
            <a:r>
              <a:rPr lang="en-US" dirty="0">
                <a:hlinkClick r:id="rId6"/>
              </a:rPr>
              <a:t>https://developer.android.com/studio/intro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41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ED2895B-C79F-4775-994F-1C4D2A4A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2DD2-8587-417C-8E50-FDB812A6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9" y="585216"/>
            <a:ext cx="4961615" cy="3315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11BC-622F-4177-88F5-80D1FDDB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09" y="4072042"/>
            <a:ext cx="4961615" cy="205383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Java (programming language) - Wikipedia">
            <a:extLst>
              <a:ext uri="{FF2B5EF4-FFF2-40B4-BE49-F238E27FC236}">
                <a16:creationId xmlns:a16="http://schemas.microsoft.com/office/drawing/2014/main" id="{B200B009-E984-470E-BADD-6E3D7B0D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6799" y="557189"/>
            <a:ext cx="3048858" cy="55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D44AB-CCD7-4E68-B3EB-DB71F50A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Code syntax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isplaying code in LaTeX documents « timmurphy.org">
            <a:extLst>
              <a:ext uri="{FF2B5EF4-FFF2-40B4-BE49-F238E27FC236}">
                <a16:creationId xmlns:a16="http://schemas.microsoft.com/office/drawing/2014/main" id="{A2186378-9DDD-4E0F-A1C9-52F886E44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8" b="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E305-43FC-4E96-B372-4C8F5FB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COEN 352 Data Structure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39E3-A08C-41E4-9F0A-7724989D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code : GD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Time: Monday, 10:15 AM – 11:15 AM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TA: Mohammed Shehab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m_shehab@live.concordia.ca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5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508E9-673E-4B9C-8ADC-97F537AA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D575C-12F9-4700-A9B7-9C0CBAADF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691" y="1675227"/>
            <a:ext cx="68966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90D09-7DC8-4101-A588-A186B91A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Built-in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413A2-1619-4686-92D4-1ED0CE775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401" y="1675227"/>
            <a:ext cx="906519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36C0-7210-40CE-9C29-2D2132BE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String Data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8B9E5-5768-459B-A941-8BF3420D3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825" y="2365147"/>
            <a:ext cx="5976350" cy="212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E3512-86C4-4032-9F1B-0AD58ED6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25" y="4627527"/>
            <a:ext cx="5935769" cy="16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36C0-7210-40CE-9C29-2D2132BE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Math Library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6E1B5-B6A7-438F-805E-4B346655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46" y="2267581"/>
            <a:ext cx="6020108" cy="35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4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0273-A854-407F-869C-87EFFA7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Exercises: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73A9-0C50-4540-9C8A-A41FEE04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the Java program that takes a name as </a:t>
            </a:r>
            <a:r>
              <a:rPr lang="en-US" b="1" u="sng" dirty="0"/>
              <a:t>command-line argument</a:t>
            </a:r>
            <a:r>
              <a:rPr lang="en-US" dirty="0"/>
              <a:t> and prints “Hi &lt;name&gt;, Welcome in course COEN 352!”.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a Java class named </a:t>
            </a:r>
            <a:r>
              <a:rPr lang="en-US" b="1" dirty="0" err="1"/>
              <a:t>IntOpsin</a:t>
            </a:r>
            <a:r>
              <a:rPr lang="en-US" dirty="0"/>
              <a:t> that performs integer operations on a pair of integers from the command line and prints the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9AE19-E537-476C-ABA2-8BB1BC53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24" y="4143860"/>
            <a:ext cx="3241895" cy="18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44B96-39EE-455B-8F25-C9F24A1D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Outlines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49E21-4BB0-4F02-AD45-C31A1D6A6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4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118CE-791A-47E3-B7D1-CE3C4D5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Intro to Java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03C-BBBC-4050-8723-0EF0A76C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50805"/>
            <a:ext cx="10646094" cy="4964048"/>
          </a:xfrm>
        </p:spPr>
        <p:txBody>
          <a:bodyPr>
            <a:normAutofit/>
          </a:bodyPr>
          <a:lstStyle/>
          <a:p>
            <a:pPr marL="1828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History of JAVA: In 1990, Sun Microsystems Inc. (US) has conceived a project to develop software for consumer electronic devices that could be controlled by a remote.</a:t>
            </a:r>
          </a:p>
          <a:p>
            <a:pPr marL="1828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This project was called Stealth Project, but later its name was changed to </a:t>
            </a:r>
            <a:r>
              <a:rPr lang="en-US" b="1" u="sng" dirty="0"/>
              <a:t>Green Project</a:t>
            </a:r>
            <a:r>
              <a:rPr lang="en-US" dirty="0"/>
              <a:t>.</a:t>
            </a:r>
          </a:p>
          <a:p>
            <a:pPr marL="1828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Project heads thought C and C++ could be used to develop the project.</a:t>
            </a:r>
          </a:p>
          <a:p>
            <a:pPr marL="1828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But the problem they faced is that </a:t>
            </a:r>
            <a:r>
              <a:rPr lang="en-US" b="1" u="sng" dirty="0"/>
              <a:t>the systems could use various processors that the electronics devices might use</a:t>
            </a:r>
            <a:r>
              <a:rPr lang="en-US" dirty="0"/>
              <a:t>.</a:t>
            </a:r>
          </a:p>
          <a:p>
            <a:pPr marL="1828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They start to develop a </a:t>
            </a:r>
            <a:r>
              <a:rPr lang="en-US" b="1" u="sng" dirty="0"/>
              <a:t>new language </a:t>
            </a:r>
            <a:r>
              <a:rPr lang="en-US" dirty="0"/>
              <a:t>that was </a:t>
            </a:r>
            <a:r>
              <a:rPr lang="en-US" b="1" u="sng" dirty="0"/>
              <a:t>system independent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F5C9B-6B71-4D10-8434-55EFD86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3600" b="1" dirty="0"/>
              <a:t>Write Once, Run Anywhere</a:t>
            </a:r>
            <a:endParaRPr lang="en-US" sz="36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0197-030D-4A57-AF4F-55201A51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effectLst/>
              </a:rPr>
              <a:t>JVM</a:t>
            </a:r>
            <a:r>
              <a:rPr lang="en-US" sz="2400" b="0" i="0" dirty="0">
                <a:effectLst/>
              </a:rPr>
              <a:t> is an engine that provides a runtime environment to drive the Java Code or applications.</a:t>
            </a:r>
          </a:p>
          <a:p>
            <a:r>
              <a:rPr lang="en-US" sz="2400" dirty="0"/>
              <a:t> It converts Java bytecode into machine language.</a:t>
            </a:r>
          </a:p>
          <a:p>
            <a:r>
              <a:rPr lang="en-US" sz="2400" b="1" i="0" dirty="0">
                <a:effectLst/>
              </a:rPr>
              <a:t>JVM</a:t>
            </a:r>
            <a:r>
              <a:rPr lang="en-US" sz="2400" b="0" i="0" dirty="0">
                <a:effectLst/>
              </a:rPr>
              <a:t> is a part of Java Run Environment (</a:t>
            </a:r>
            <a:r>
              <a:rPr lang="en-US" sz="2400" b="1" i="0" dirty="0">
                <a:effectLst/>
              </a:rPr>
              <a:t>JRE</a:t>
            </a:r>
            <a:r>
              <a:rPr lang="en-US" sz="2400" b="0" i="0" dirty="0">
                <a:effectLst/>
              </a:rPr>
              <a:t>). </a:t>
            </a:r>
          </a:p>
          <a:p>
            <a:r>
              <a:rPr lang="en-US" sz="2400" b="0" i="0" dirty="0">
                <a:effectLst/>
              </a:rPr>
              <a:t>To install </a:t>
            </a:r>
            <a:r>
              <a:rPr lang="en-US" sz="2400" b="1" i="0" dirty="0">
                <a:effectLst/>
              </a:rPr>
              <a:t>JVM</a:t>
            </a:r>
            <a:r>
              <a:rPr lang="en-US" sz="2400" b="0" i="0" dirty="0">
                <a:effectLst/>
              </a:rPr>
              <a:t>, you </a:t>
            </a:r>
            <a:r>
              <a:rPr lang="en-US" sz="2400" b="1" i="0" u="sng" dirty="0">
                <a:effectLst/>
              </a:rPr>
              <a:t>need to install JRE</a:t>
            </a:r>
            <a:r>
              <a:rPr lang="en-US" sz="2400" b="0" i="0" u="sng" dirty="0">
                <a:effectLst/>
              </a:rPr>
              <a:t> </a:t>
            </a:r>
            <a:r>
              <a:rPr lang="en-US" sz="2400" b="0" i="0" dirty="0">
                <a:effectLst/>
              </a:rPr>
              <a:t>that is the full form of </a:t>
            </a:r>
            <a:r>
              <a:rPr lang="en-US" sz="2400" b="1" i="0" dirty="0">
                <a:effectLst/>
              </a:rPr>
              <a:t>JVM</a:t>
            </a:r>
            <a:r>
              <a:rPr lang="en-US" sz="2400" b="0" i="0" dirty="0">
                <a:effectLst/>
              </a:rPr>
              <a:t> is Java Virtual Machine.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53F65-D71C-48AC-BFD9-379FBE2E59C2}"/>
              </a:ext>
            </a:extLst>
          </p:cNvPr>
          <p:cNvSpPr txBox="1"/>
          <p:nvPr/>
        </p:nvSpPr>
        <p:spPr>
          <a:xfrm>
            <a:off x="98424" y="6421194"/>
            <a:ext cx="142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https://bit.ly/2RiZT3H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02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3F02F-21FD-4080-A45C-E6EF5D49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725" y="640081"/>
            <a:ext cx="3206143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 Once, Run Anywhere</a:t>
            </a:r>
          </a:p>
        </p:txBody>
      </p:sp>
      <p:pic>
        <p:nvPicPr>
          <p:cNvPr id="2052" name="Picture 4" descr="How to Java Virtual Machine">
            <a:extLst>
              <a:ext uri="{FF2B5EF4-FFF2-40B4-BE49-F238E27FC236}">
                <a16:creationId xmlns:a16="http://schemas.microsoft.com/office/drawing/2014/main" id="{3BFAEA87-21B9-4C63-9B82-B8518EC2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32" y="1472893"/>
            <a:ext cx="5426620" cy="39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1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D7C92-34B5-43E5-B6FB-F55A5D1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</a:rPr>
              <a:t>Java Development Kit (JDK)</a:t>
            </a:r>
            <a:endParaRPr lang="en-US" sz="3600" b="1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00F8-6AF2-4798-AB58-31C02637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932688"/>
            <a:ext cx="7345680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JDK</a:t>
            </a:r>
            <a:r>
              <a:rPr lang="en-US" dirty="0"/>
              <a:t> contains tools required to write Java programs, and JRE to execute them.</a:t>
            </a:r>
          </a:p>
          <a:p>
            <a:pPr>
              <a:lnSpc>
                <a:spcPct val="100000"/>
              </a:lnSpc>
            </a:pPr>
            <a:r>
              <a:rPr lang="en-US" dirty="0"/>
              <a:t>It includes a compiler, Java application launcher, Applet viewer, etc.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</a:rPr>
              <a:t>Compiler converts code written in Java into byte code.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</a:rPr>
              <a:t>Java application launcher opens a </a:t>
            </a:r>
            <a:r>
              <a:rPr lang="en-US" b="1" i="0" u="sng" dirty="0">
                <a:effectLst/>
              </a:rPr>
              <a:t>JRE, loads the necessary class, and executes its main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DC275-67A5-4A71-B7C9-AEBEC76B9AC9}"/>
              </a:ext>
            </a:extLst>
          </p:cNvPr>
          <p:cNvSpPr txBox="1"/>
          <p:nvPr/>
        </p:nvSpPr>
        <p:spPr>
          <a:xfrm>
            <a:off x="128016" y="6456777"/>
            <a:ext cx="142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https://bit.ly/2RiZT3H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69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54EC3-DAD0-4151-BB5B-953E74F5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How JDK Functions?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C6277A-8426-45B2-89B4-1843696CD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" r="11690" b="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60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54EC3-DAD0-4151-BB5B-953E74F5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How JRE Functions?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A8768B73-1E18-4A5E-BD06-C56209AD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54" y="607734"/>
            <a:ext cx="2814766" cy="55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Lab session 1, Tutorial 1</vt:lpstr>
      <vt:lpstr>COEN 352 Data Structure and algorithms</vt:lpstr>
      <vt:lpstr>Outlines</vt:lpstr>
      <vt:lpstr>Intro to Java Programming</vt:lpstr>
      <vt:lpstr>Write Once, Run Anywhere</vt:lpstr>
      <vt:lpstr>Write Once, Run Anywhere</vt:lpstr>
      <vt:lpstr>Java Development Kit (JDK)</vt:lpstr>
      <vt:lpstr>How JDK Functions?</vt:lpstr>
      <vt:lpstr>How JRE Functions?</vt:lpstr>
      <vt:lpstr>JDK vs. JRE vs. JVM</vt:lpstr>
      <vt:lpstr>Different kind of compilation issues</vt:lpstr>
      <vt:lpstr>Other Virtual Machines (VMs)</vt:lpstr>
      <vt:lpstr>CLR vs JVM High-Level Functionality</vt:lpstr>
      <vt:lpstr>Installing Java Development Kit</vt:lpstr>
      <vt:lpstr>Steps to install JDK</vt:lpstr>
      <vt:lpstr>Steps to install IDE</vt:lpstr>
      <vt:lpstr>Why IntelliJ IDEA?</vt:lpstr>
      <vt:lpstr>Java programming language</vt:lpstr>
      <vt:lpstr>Code syntax</vt:lpstr>
      <vt:lpstr>Language Features</vt:lpstr>
      <vt:lpstr>Built-in Data Types</vt:lpstr>
      <vt:lpstr>String Data Type</vt:lpstr>
      <vt:lpstr>Java Math Library</vt:lpstr>
      <vt:lpstr>Exercises: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1, Tutorial 1</dc:title>
  <dc:creator>mohammed bin Shihab</dc:creator>
  <cp:lastModifiedBy>mohammed bin Shihab</cp:lastModifiedBy>
  <cp:revision>1</cp:revision>
  <dcterms:created xsi:type="dcterms:W3CDTF">2020-09-14T11:22:23Z</dcterms:created>
  <dcterms:modified xsi:type="dcterms:W3CDTF">2020-09-14T11:22:30Z</dcterms:modified>
</cp:coreProperties>
</file>