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69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DDB066-FA86-4605-BC4D-7D5B7BC143A8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26F0FDC-BB7D-4641-9522-5AD3C3FE3571}">
      <dgm:prSet/>
      <dgm:spPr/>
      <dgm:t>
        <a:bodyPr/>
        <a:lstStyle/>
        <a:p>
          <a:r>
            <a:rPr lang="en-US"/>
            <a:t>Arrays</a:t>
          </a:r>
        </a:p>
      </dgm:t>
    </dgm:pt>
    <dgm:pt modelId="{6CA7A4CB-B86C-47FE-AAFA-CB2855C22D34}" type="parTrans" cxnId="{00DA4398-4247-4A05-9FFF-527AE3D6C9BD}">
      <dgm:prSet/>
      <dgm:spPr/>
      <dgm:t>
        <a:bodyPr/>
        <a:lstStyle/>
        <a:p>
          <a:endParaRPr lang="en-US"/>
        </a:p>
      </dgm:t>
    </dgm:pt>
    <dgm:pt modelId="{D637CE11-58A3-4603-9821-C4D423328D29}" type="sibTrans" cxnId="{00DA4398-4247-4A05-9FFF-527AE3D6C9BD}">
      <dgm:prSet/>
      <dgm:spPr/>
      <dgm:t>
        <a:bodyPr/>
        <a:lstStyle/>
        <a:p>
          <a:endParaRPr lang="en-US"/>
        </a:p>
      </dgm:t>
    </dgm:pt>
    <dgm:pt modelId="{9C501212-21F4-4C75-993F-EACEEAA38FF4}">
      <dgm:prSet/>
      <dgm:spPr/>
      <dgm:t>
        <a:bodyPr/>
        <a:lstStyle/>
        <a:p>
          <a:r>
            <a:rPr lang="en-US"/>
            <a:t>Stacks</a:t>
          </a:r>
        </a:p>
      </dgm:t>
    </dgm:pt>
    <dgm:pt modelId="{3F99CF4A-B913-4E39-8B4C-BEB527CE5B53}" type="parTrans" cxnId="{9B489A8E-D639-445F-9B2F-62E692090A99}">
      <dgm:prSet/>
      <dgm:spPr/>
      <dgm:t>
        <a:bodyPr/>
        <a:lstStyle/>
        <a:p>
          <a:endParaRPr lang="en-US"/>
        </a:p>
      </dgm:t>
    </dgm:pt>
    <dgm:pt modelId="{AEC8F52D-C8AE-4B12-8CA6-1E5042CD4C9C}" type="sibTrans" cxnId="{9B489A8E-D639-445F-9B2F-62E692090A99}">
      <dgm:prSet/>
      <dgm:spPr/>
      <dgm:t>
        <a:bodyPr/>
        <a:lstStyle/>
        <a:p>
          <a:endParaRPr lang="en-US"/>
        </a:p>
      </dgm:t>
    </dgm:pt>
    <dgm:pt modelId="{5ED4AADE-F1AB-479E-954A-D171E1A9F37F}">
      <dgm:prSet/>
      <dgm:spPr/>
      <dgm:t>
        <a:bodyPr/>
        <a:lstStyle/>
        <a:p>
          <a:r>
            <a:rPr lang="en-US"/>
            <a:t>Queues</a:t>
          </a:r>
        </a:p>
      </dgm:t>
    </dgm:pt>
    <dgm:pt modelId="{71E3D230-487C-4F24-AF72-06DB4783001A}" type="parTrans" cxnId="{A95EC203-CAB1-466E-B815-650A958D6C6B}">
      <dgm:prSet/>
      <dgm:spPr/>
      <dgm:t>
        <a:bodyPr/>
        <a:lstStyle/>
        <a:p>
          <a:endParaRPr lang="en-US"/>
        </a:p>
      </dgm:t>
    </dgm:pt>
    <dgm:pt modelId="{108FCB1F-F67C-4A48-BD0E-225DACC2D4D8}" type="sibTrans" cxnId="{A95EC203-CAB1-466E-B815-650A958D6C6B}">
      <dgm:prSet/>
      <dgm:spPr/>
      <dgm:t>
        <a:bodyPr/>
        <a:lstStyle/>
        <a:p>
          <a:endParaRPr lang="en-US"/>
        </a:p>
      </dgm:t>
    </dgm:pt>
    <dgm:pt modelId="{8B6A440D-ABAC-4ADE-B57A-CCD947BD2DEC}">
      <dgm:prSet/>
      <dgm:spPr/>
      <dgm:t>
        <a:bodyPr/>
        <a:lstStyle/>
        <a:p>
          <a:r>
            <a:rPr lang="en-US"/>
            <a:t>Linked Lists</a:t>
          </a:r>
        </a:p>
      </dgm:t>
    </dgm:pt>
    <dgm:pt modelId="{BA6D9633-31AA-4696-873C-7F23F0A71407}" type="parTrans" cxnId="{01BCB824-4B95-46FC-A4F6-6552A665A1E7}">
      <dgm:prSet/>
      <dgm:spPr/>
      <dgm:t>
        <a:bodyPr/>
        <a:lstStyle/>
        <a:p>
          <a:endParaRPr lang="en-US"/>
        </a:p>
      </dgm:t>
    </dgm:pt>
    <dgm:pt modelId="{D5A7B56D-72EA-44B5-871C-8EDD6B3D9FE5}" type="sibTrans" cxnId="{01BCB824-4B95-46FC-A4F6-6552A665A1E7}">
      <dgm:prSet/>
      <dgm:spPr/>
      <dgm:t>
        <a:bodyPr/>
        <a:lstStyle/>
        <a:p>
          <a:endParaRPr lang="en-US"/>
        </a:p>
      </dgm:t>
    </dgm:pt>
    <dgm:pt modelId="{66196C01-B52A-4DFB-B7CB-67C5DDF7D1C6}">
      <dgm:prSet/>
      <dgm:spPr/>
      <dgm:t>
        <a:bodyPr/>
        <a:lstStyle/>
        <a:p>
          <a:r>
            <a:rPr lang="en-US"/>
            <a:t>Trees</a:t>
          </a:r>
        </a:p>
      </dgm:t>
    </dgm:pt>
    <dgm:pt modelId="{E3665FE7-334A-4CBC-BFFE-ABF3BA7BF3FB}" type="parTrans" cxnId="{10367629-D39E-4299-B9B5-0220B74B543D}">
      <dgm:prSet/>
      <dgm:spPr/>
      <dgm:t>
        <a:bodyPr/>
        <a:lstStyle/>
        <a:p>
          <a:endParaRPr lang="en-US"/>
        </a:p>
      </dgm:t>
    </dgm:pt>
    <dgm:pt modelId="{28D352EE-D950-4F8F-921F-F293A6F8F98C}" type="sibTrans" cxnId="{10367629-D39E-4299-B9B5-0220B74B543D}">
      <dgm:prSet/>
      <dgm:spPr/>
      <dgm:t>
        <a:bodyPr/>
        <a:lstStyle/>
        <a:p>
          <a:endParaRPr lang="en-US"/>
        </a:p>
      </dgm:t>
    </dgm:pt>
    <dgm:pt modelId="{6464CEC6-51EF-45EA-A8E7-48103F233AE9}">
      <dgm:prSet/>
      <dgm:spPr/>
      <dgm:t>
        <a:bodyPr/>
        <a:lstStyle/>
        <a:p>
          <a:r>
            <a:rPr lang="en-US"/>
            <a:t>Graphs</a:t>
          </a:r>
        </a:p>
      </dgm:t>
    </dgm:pt>
    <dgm:pt modelId="{ACAF077A-B277-43BD-B877-005EB9F302CF}" type="parTrans" cxnId="{88185A45-094E-4FC8-BAE4-C799D29332F5}">
      <dgm:prSet/>
      <dgm:spPr/>
      <dgm:t>
        <a:bodyPr/>
        <a:lstStyle/>
        <a:p>
          <a:endParaRPr lang="en-US"/>
        </a:p>
      </dgm:t>
    </dgm:pt>
    <dgm:pt modelId="{21E4F649-8675-413B-8F33-0E4F01187567}" type="sibTrans" cxnId="{88185A45-094E-4FC8-BAE4-C799D29332F5}">
      <dgm:prSet/>
      <dgm:spPr/>
      <dgm:t>
        <a:bodyPr/>
        <a:lstStyle/>
        <a:p>
          <a:endParaRPr lang="en-US"/>
        </a:p>
      </dgm:t>
    </dgm:pt>
    <dgm:pt modelId="{545200FB-FD37-40EC-B098-811600D92E99}" type="pres">
      <dgm:prSet presAssocID="{6FDDB066-FA86-4605-BC4D-7D5B7BC143A8}" presName="diagram" presStyleCnt="0">
        <dgm:presLayoutVars>
          <dgm:dir/>
          <dgm:resizeHandles val="exact"/>
        </dgm:presLayoutVars>
      </dgm:prSet>
      <dgm:spPr/>
    </dgm:pt>
    <dgm:pt modelId="{520B74F1-C9F4-4EFE-A83C-7382299252BB}" type="pres">
      <dgm:prSet presAssocID="{226F0FDC-BB7D-4641-9522-5AD3C3FE3571}" presName="node" presStyleLbl="node1" presStyleIdx="0" presStyleCnt="6">
        <dgm:presLayoutVars>
          <dgm:bulletEnabled val="1"/>
        </dgm:presLayoutVars>
      </dgm:prSet>
      <dgm:spPr/>
    </dgm:pt>
    <dgm:pt modelId="{AF988CB9-3624-4BBF-AB86-AE427E23D1AD}" type="pres">
      <dgm:prSet presAssocID="{D637CE11-58A3-4603-9821-C4D423328D29}" presName="sibTrans" presStyleCnt="0"/>
      <dgm:spPr/>
    </dgm:pt>
    <dgm:pt modelId="{A1F6D1C5-4DC9-4897-BFD8-4179D5FBEB6C}" type="pres">
      <dgm:prSet presAssocID="{9C501212-21F4-4C75-993F-EACEEAA38FF4}" presName="node" presStyleLbl="node1" presStyleIdx="1" presStyleCnt="6">
        <dgm:presLayoutVars>
          <dgm:bulletEnabled val="1"/>
        </dgm:presLayoutVars>
      </dgm:prSet>
      <dgm:spPr/>
    </dgm:pt>
    <dgm:pt modelId="{881902D5-331F-47B4-A1CF-ED9D842CFDAB}" type="pres">
      <dgm:prSet presAssocID="{AEC8F52D-C8AE-4B12-8CA6-1E5042CD4C9C}" presName="sibTrans" presStyleCnt="0"/>
      <dgm:spPr/>
    </dgm:pt>
    <dgm:pt modelId="{D52C20BE-4AA2-4E03-AC24-C87815369C9D}" type="pres">
      <dgm:prSet presAssocID="{5ED4AADE-F1AB-479E-954A-D171E1A9F37F}" presName="node" presStyleLbl="node1" presStyleIdx="2" presStyleCnt="6">
        <dgm:presLayoutVars>
          <dgm:bulletEnabled val="1"/>
        </dgm:presLayoutVars>
      </dgm:prSet>
      <dgm:spPr/>
    </dgm:pt>
    <dgm:pt modelId="{54492289-B833-4E35-BB9F-8E2C7761B814}" type="pres">
      <dgm:prSet presAssocID="{108FCB1F-F67C-4A48-BD0E-225DACC2D4D8}" presName="sibTrans" presStyleCnt="0"/>
      <dgm:spPr/>
    </dgm:pt>
    <dgm:pt modelId="{BB6C1EAB-232D-48BF-97B2-BABF86FEACFE}" type="pres">
      <dgm:prSet presAssocID="{8B6A440D-ABAC-4ADE-B57A-CCD947BD2DEC}" presName="node" presStyleLbl="node1" presStyleIdx="3" presStyleCnt="6">
        <dgm:presLayoutVars>
          <dgm:bulletEnabled val="1"/>
        </dgm:presLayoutVars>
      </dgm:prSet>
      <dgm:spPr/>
    </dgm:pt>
    <dgm:pt modelId="{777E5BDF-20CF-431C-881B-8CA0705A9C7A}" type="pres">
      <dgm:prSet presAssocID="{D5A7B56D-72EA-44B5-871C-8EDD6B3D9FE5}" presName="sibTrans" presStyleCnt="0"/>
      <dgm:spPr/>
    </dgm:pt>
    <dgm:pt modelId="{EBDCA45F-20F5-403A-BED0-E820E056552F}" type="pres">
      <dgm:prSet presAssocID="{66196C01-B52A-4DFB-B7CB-67C5DDF7D1C6}" presName="node" presStyleLbl="node1" presStyleIdx="4" presStyleCnt="6">
        <dgm:presLayoutVars>
          <dgm:bulletEnabled val="1"/>
        </dgm:presLayoutVars>
      </dgm:prSet>
      <dgm:spPr/>
    </dgm:pt>
    <dgm:pt modelId="{5C848858-B2F3-42F4-BFCF-5EAC31E5A26F}" type="pres">
      <dgm:prSet presAssocID="{28D352EE-D950-4F8F-921F-F293A6F8F98C}" presName="sibTrans" presStyleCnt="0"/>
      <dgm:spPr/>
    </dgm:pt>
    <dgm:pt modelId="{04FE8DBB-96EB-413F-A18C-EB69A2CEFE66}" type="pres">
      <dgm:prSet presAssocID="{6464CEC6-51EF-45EA-A8E7-48103F233AE9}" presName="node" presStyleLbl="node1" presStyleIdx="5" presStyleCnt="6">
        <dgm:presLayoutVars>
          <dgm:bulletEnabled val="1"/>
        </dgm:presLayoutVars>
      </dgm:prSet>
      <dgm:spPr/>
    </dgm:pt>
  </dgm:ptLst>
  <dgm:cxnLst>
    <dgm:cxn modelId="{A95EC203-CAB1-466E-B815-650A958D6C6B}" srcId="{6FDDB066-FA86-4605-BC4D-7D5B7BC143A8}" destId="{5ED4AADE-F1AB-479E-954A-D171E1A9F37F}" srcOrd="2" destOrd="0" parTransId="{71E3D230-487C-4F24-AF72-06DB4783001A}" sibTransId="{108FCB1F-F67C-4A48-BD0E-225DACC2D4D8}"/>
    <dgm:cxn modelId="{5AB4BB09-3941-4B3B-A4D3-A9E2FA79D37F}" type="presOf" srcId="{8B6A440D-ABAC-4ADE-B57A-CCD947BD2DEC}" destId="{BB6C1EAB-232D-48BF-97B2-BABF86FEACFE}" srcOrd="0" destOrd="0" presId="urn:microsoft.com/office/officeart/2005/8/layout/default"/>
    <dgm:cxn modelId="{83E6080B-893B-4C02-A699-1D4179CA6108}" type="presOf" srcId="{5ED4AADE-F1AB-479E-954A-D171E1A9F37F}" destId="{D52C20BE-4AA2-4E03-AC24-C87815369C9D}" srcOrd="0" destOrd="0" presId="urn:microsoft.com/office/officeart/2005/8/layout/default"/>
    <dgm:cxn modelId="{01BCB824-4B95-46FC-A4F6-6552A665A1E7}" srcId="{6FDDB066-FA86-4605-BC4D-7D5B7BC143A8}" destId="{8B6A440D-ABAC-4ADE-B57A-CCD947BD2DEC}" srcOrd="3" destOrd="0" parTransId="{BA6D9633-31AA-4696-873C-7F23F0A71407}" sibTransId="{D5A7B56D-72EA-44B5-871C-8EDD6B3D9FE5}"/>
    <dgm:cxn modelId="{10367629-D39E-4299-B9B5-0220B74B543D}" srcId="{6FDDB066-FA86-4605-BC4D-7D5B7BC143A8}" destId="{66196C01-B52A-4DFB-B7CB-67C5DDF7D1C6}" srcOrd="4" destOrd="0" parTransId="{E3665FE7-334A-4CBC-BFFE-ABF3BA7BF3FB}" sibTransId="{28D352EE-D950-4F8F-921F-F293A6F8F98C}"/>
    <dgm:cxn modelId="{88185A45-094E-4FC8-BAE4-C799D29332F5}" srcId="{6FDDB066-FA86-4605-BC4D-7D5B7BC143A8}" destId="{6464CEC6-51EF-45EA-A8E7-48103F233AE9}" srcOrd="5" destOrd="0" parTransId="{ACAF077A-B277-43BD-B877-005EB9F302CF}" sibTransId="{21E4F649-8675-413B-8F33-0E4F01187567}"/>
    <dgm:cxn modelId="{B020488D-2D48-45FF-8819-91BDF4066F6A}" type="presOf" srcId="{6FDDB066-FA86-4605-BC4D-7D5B7BC143A8}" destId="{545200FB-FD37-40EC-B098-811600D92E99}" srcOrd="0" destOrd="0" presId="urn:microsoft.com/office/officeart/2005/8/layout/default"/>
    <dgm:cxn modelId="{9B489A8E-D639-445F-9B2F-62E692090A99}" srcId="{6FDDB066-FA86-4605-BC4D-7D5B7BC143A8}" destId="{9C501212-21F4-4C75-993F-EACEEAA38FF4}" srcOrd="1" destOrd="0" parTransId="{3F99CF4A-B913-4E39-8B4C-BEB527CE5B53}" sibTransId="{AEC8F52D-C8AE-4B12-8CA6-1E5042CD4C9C}"/>
    <dgm:cxn modelId="{00DA4398-4247-4A05-9FFF-527AE3D6C9BD}" srcId="{6FDDB066-FA86-4605-BC4D-7D5B7BC143A8}" destId="{226F0FDC-BB7D-4641-9522-5AD3C3FE3571}" srcOrd="0" destOrd="0" parTransId="{6CA7A4CB-B86C-47FE-AAFA-CB2855C22D34}" sibTransId="{D637CE11-58A3-4603-9821-C4D423328D29}"/>
    <dgm:cxn modelId="{756D42B4-2FB6-4B5F-A0E7-D9BD078790E7}" type="presOf" srcId="{226F0FDC-BB7D-4641-9522-5AD3C3FE3571}" destId="{520B74F1-C9F4-4EFE-A83C-7382299252BB}" srcOrd="0" destOrd="0" presId="urn:microsoft.com/office/officeart/2005/8/layout/default"/>
    <dgm:cxn modelId="{0A47E0E8-BC98-4876-ABAE-78733355E6FC}" type="presOf" srcId="{9C501212-21F4-4C75-993F-EACEEAA38FF4}" destId="{A1F6D1C5-4DC9-4897-BFD8-4179D5FBEB6C}" srcOrd="0" destOrd="0" presId="urn:microsoft.com/office/officeart/2005/8/layout/default"/>
    <dgm:cxn modelId="{6AB7D0ED-0F19-4C81-9E23-8AC1710EC7D5}" type="presOf" srcId="{66196C01-B52A-4DFB-B7CB-67C5DDF7D1C6}" destId="{EBDCA45F-20F5-403A-BED0-E820E056552F}" srcOrd="0" destOrd="0" presId="urn:microsoft.com/office/officeart/2005/8/layout/default"/>
    <dgm:cxn modelId="{AE76F4F6-4E04-421C-9C0A-FAF0833B1FA7}" type="presOf" srcId="{6464CEC6-51EF-45EA-A8E7-48103F233AE9}" destId="{04FE8DBB-96EB-413F-A18C-EB69A2CEFE66}" srcOrd="0" destOrd="0" presId="urn:microsoft.com/office/officeart/2005/8/layout/default"/>
    <dgm:cxn modelId="{DA8E44AE-A2BB-4F25-A527-62D897237ACB}" type="presParOf" srcId="{545200FB-FD37-40EC-B098-811600D92E99}" destId="{520B74F1-C9F4-4EFE-A83C-7382299252BB}" srcOrd="0" destOrd="0" presId="urn:microsoft.com/office/officeart/2005/8/layout/default"/>
    <dgm:cxn modelId="{E930698F-61EE-4E2C-944C-AEE81B041C24}" type="presParOf" srcId="{545200FB-FD37-40EC-B098-811600D92E99}" destId="{AF988CB9-3624-4BBF-AB86-AE427E23D1AD}" srcOrd="1" destOrd="0" presId="urn:microsoft.com/office/officeart/2005/8/layout/default"/>
    <dgm:cxn modelId="{E75A9E1C-B415-46F9-98B1-94811E56A4C3}" type="presParOf" srcId="{545200FB-FD37-40EC-B098-811600D92E99}" destId="{A1F6D1C5-4DC9-4897-BFD8-4179D5FBEB6C}" srcOrd="2" destOrd="0" presId="urn:microsoft.com/office/officeart/2005/8/layout/default"/>
    <dgm:cxn modelId="{F737AB64-9BF7-4FDC-907B-FB1A91FB0508}" type="presParOf" srcId="{545200FB-FD37-40EC-B098-811600D92E99}" destId="{881902D5-331F-47B4-A1CF-ED9D842CFDAB}" srcOrd="3" destOrd="0" presId="urn:microsoft.com/office/officeart/2005/8/layout/default"/>
    <dgm:cxn modelId="{0200D67F-0195-4C0D-91B8-4367EAFE4E5D}" type="presParOf" srcId="{545200FB-FD37-40EC-B098-811600D92E99}" destId="{D52C20BE-4AA2-4E03-AC24-C87815369C9D}" srcOrd="4" destOrd="0" presId="urn:microsoft.com/office/officeart/2005/8/layout/default"/>
    <dgm:cxn modelId="{45AB73FD-C278-4AAF-B5C5-66EDE5816074}" type="presParOf" srcId="{545200FB-FD37-40EC-B098-811600D92E99}" destId="{54492289-B833-4E35-BB9F-8E2C7761B814}" srcOrd="5" destOrd="0" presId="urn:microsoft.com/office/officeart/2005/8/layout/default"/>
    <dgm:cxn modelId="{7B076281-9423-4359-96CE-56AECD66C4D5}" type="presParOf" srcId="{545200FB-FD37-40EC-B098-811600D92E99}" destId="{BB6C1EAB-232D-48BF-97B2-BABF86FEACFE}" srcOrd="6" destOrd="0" presId="urn:microsoft.com/office/officeart/2005/8/layout/default"/>
    <dgm:cxn modelId="{B34860E8-EF82-4FF9-AAAF-85A60B68B79A}" type="presParOf" srcId="{545200FB-FD37-40EC-B098-811600D92E99}" destId="{777E5BDF-20CF-431C-881B-8CA0705A9C7A}" srcOrd="7" destOrd="0" presId="urn:microsoft.com/office/officeart/2005/8/layout/default"/>
    <dgm:cxn modelId="{4AC5B8AC-B37C-413D-998B-0F27B026C89F}" type="presParOf" srcId="{545200FB-FD37-40EC-B098-811600D92E99}" destId="{EBDCA45F-20F5-403A-BED0-E820E056552F}" srcOrd="8" destOrd="0" presId="urn:microsoft.com/office/officeart/2005/8/layout/default"/>
    <dgm:cxn modelId="{744B4A95-06FF-43BB-8DE4-F4BD13EC98FF}" type="presParOf" srcId="{545200FB-FD37-40EC-B098-811600D92E99}" destId="{5C848858-B2F3-42F4-BFCF-5EAC31E5A26F}" srcOrd="9" destOrd="0" presId="urn:microsoft.com/office/officeart/2005/8/layout/default"/>
    <dgm:cxn modelId="{4ADE18F2-EC39-4E98-BCBE-0C42F9908AA3}" type="presParOf" srcId="{545200FB-FD37-40EC-B098-811600D92E99}" destId="{04FE8DBB-96EB-413F-A18C-EB69A2CEFE6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B74F1-C9F4-4EFE-A83C-7382299252BB}">
      <dsp:nvSpPr>
        <dsp:cNvPr id="0" name=""/>
        <dsp:cNvSpPr/>
      </dsp:nvSpPr>
      <dsp:spPr>
        <a:xfrm>
          <a:off x="356483" y="3344"/>
          <a:ext cx="3342037" cy="200522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Arrays</a:t>
          </a:r>
        </a:p>
      </dsp:txBody>
      <dsp:txXfrm>
        <a:off x="356483" y="3344"/>
        <a:ext cx="3342037" cy="2005222"/>
      </dsp:txXfrm>
    </dsp:sp>
    <dsp:sp modelId="{A1F6D1C5-4DC9-4897-BFD8-4179D5FBEB6C}">
      <dsp:nvSpPr>
        <dsp:cNvPr id="0" name=""/>
        <dsp:cNvSpPr/>
      </dsp:nvSpPr>
      <dsp:spPr>
        <a:xfrm>
          <a:off x="4032724" y="3344"/>
          <a:ext cx="3342037" cy="200522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Stacks</a:t>
          </a:r>
        </a:p>
      </dsp:txBody>
      <dsp:txXfrm>
        <a:off x="4032724" y="3344"/>
        <a:ext cx="3342037" cy="2005222"/>
      </dsp:txXfrm>
    </dsp:sp>
    <dsp:sp modelId="{D52C20BE-4AA2-4E03-AC24-C87815369C9D}">
      <dsp:nvSpPr>
        <dsp:cNvPr id="0" name=""/>
        <dsp:cNvSpPr/>
      </dsp:nvSpPr>
      <dsp:spPr>
        <a:xfrm>
          <a:off x="7708965" y="3344"/>
          <a:ext cx="3342037" cy="2005222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Queues</a:t>
          </a:r>
        </a:p>
      </dsp:txBody>
      <dsp:txXfrm>
        <a:off x="7708965" y="3344"/>
        <a:ext cx="3342037" cy="2005222"/>
      </dsp:txXfrm>
    </dsp:sp>
    <dsp:sp modelId="{BB6C1EAB-232D-48BF-97B2-BABF86FEACFE}">
      <dsp:nvSpPr>
        <dsp:cNvPr id="0" name=""/>
        <dsp:cNvSpPr/>
      </dsp:nvSpPr>
      <dsp:spPr>
        <a:xfrm>
          <a:off x="356483" y="2342770"/>
          <a:ext cx="3342037" cy="200522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Linked Lists</a:t>
          </a:r>
        </a:p>
      </dsp:txBody>
      <dsp:txXfrm>
        <a:off x="356483" y="2342770"/>
        <a:ext cx="3342037" cy="2005222"/>
      </dsp:txXfrm>
    </dsp:sp>
    <dsp:sp modelId="{EBDCA45F-20F5-403A-BED0-E820E056552F}">
      <dsp:nvSpPr>
        <dsp:cNvPr id="0" name=""/>
        <dsp:cNvSpPr/>
      </dsp:nvSpPr>
      <dsp:spPr>
        <a:xfrm>
          <a:off x="4032724" y="2342770"/>
          <a:ext cx="3342037" cy="2005222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Trees</a:t>
          </a:r>
        </a:p>
      </dsp:txBody>
      <dsp:txXfrm>
        <a:off x="4032724" y="2342770"/>
        <a:ext cx="3342037" cy="2005222"/>
      </dsp:txXfrm>
    </dsp:sp>
    <dsp:sp modelId="{04FE8DBB-96EB-413F-A18C-EB69A2CEFE66}">
      <dsp:nvSpPr>
        <dsp:cNvPr id="0" name=""/>
        <dsp:cNvSpPr/>
      </dsp:nvSpPr>
      <dsp:spPr>
        <a:xfrm>
          <a:off x="7708965" y="2342770"/>
          <a:ext cx="3342037" cy="200522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Graphs</a:t>
          </a:r>
        </a:p>
      </dsp:txBody>
      <dsp:txXfrm>
        <a:off x="7708965" y="2342770"/>
        <a:ext cx="3342037" cy="2005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1397-B9EA-4E5F-A5F5-608761060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2BC6-9D06-4A26-97D2-E7EFA27EF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B132F-A59D-4AEA-ADEF-2A90428D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C62E-E19A-4E21-9BC3-35BD44E631E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03E0C-16A4-4183-9012-BD00E4C85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DBCB3-6151-4D90-B4DC-5CB4EE18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D3A1-CC01-4C4A-A3CB-F14A5CB9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5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0863-DC0A-4DC1-9D37-A3E254B2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54FA6-73DB-443B-841F-6541BB759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6D42F-7621-4F1F-BAE2-7203D78F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C62E-E19A-4E21-9BC3-35BD44E631E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F5970-A96E-48E2-AA7D-B432A639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50AED-5808-44A9-B3B1-2BFBCF7A7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D3A1-CC01-4C4A-A3CB-F14A5CB9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7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A1B9E-7736-4AA9-B77B-C3C78FDC1D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DDF7D-BFF1-41F8-A4CA-2182AABE4B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35E66-7D7F-405F-95F7-749DFB90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C62E-E19A-4E21-9BC3-35BD44E631E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8A8A7-16DA-40C9-BC33-D6E8D796D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6A271-DE8E-4CB9-9926-15C7B783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D3A1-CC01-4C4A-A3CB-F14A5CB9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2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9F05-B27A-42B9-BCEC-B04C2F12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53CC7-4330-495C-A878-4DA569828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10A85-93C2-47C6-A7F8-16EB9933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C62E-E19A-4E21-9BC3-35BD44E631E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98809-C90C-4ABE-B6E4-369425F0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22040-B298-41D2-B955-508F1C0BF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D3A1-CC01-4C4A-A3CB-F14A5CB9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2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ADF7-3186-4730-8B63-72FB901A0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57A10-9600-4C36-BF45-97ADC4EA1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82E94-C04E-46AD-B231-4C25F7DF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C62E-E19A-4E21-9BC3-35BD44E631E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2F873-08AC-4BF0-B53D-B2B961B5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420F9-9BBE-43AB-8465-79F29F66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D3A1-CC01-4C4A-A3CB-F14A5CB9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0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36C2-7FBC-4FF5-B398-FEF8397F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ADBBF-CDFB-4C15-9A1A-B746688FF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EE4E3-7D75-4ED9-A5B5-B8E61DF4E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5D9C2-2194-4007-AF97-D0DF548A9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C62E-E19A-4E21-9BC3-35BD44E631E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D7AC6-8DA8-4D27-86BD-D708DC44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E829C-F939-474D-B069-04E6736BA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D3A1-CC01-4C4A-A3CB-F14A5CB9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A1EF-766D-447A-A950-64F8C344B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AC4DE-B93A-4783-9A34-F362A7379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854D1-5D51-4071-955A-B0B6831E3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266D97-51C9-410F-991F-5918F81C7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F67EA-E3AD-4D29-AF93-70516C5723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9DB9CF-E3DD-4F72-8015-733E3D31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C62E-E19A-4E21-9BC3-35BD44E631E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F06F2F-BA02-4CCA-84EF-2A0D00B1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138CD-4A65-4620-9D1D-FD2AF211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D3A1-CC01-4C4A-A3CB-F14A5CB9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01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435E-8FA9-45A2-BFD8-A0BDB09F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9C81A5-FD48-4AF8-B58C-B14321BC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C62E-E19A-4E21-9BC3-35BD44E631E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76EF9-0FC6-4355-9AC5-707B1F278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45B4B-56BF-4C1D-86CD-A8AF970D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D3A1-CC01-4C4A-A3CB-F14A5CB9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6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E405F-5876-463E-BD0B-C3B3AB4F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C62E-E19A-4E21-9BC3-35BD44E631E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7F03B6-1191-4E34-9FF1-AEC09A9A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83FA8-22B6-438F-B7C5-C68D13A4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D3A1-CC01-4C4A-A3CB-F14A5CB9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1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638C-DEE2-4364-B21D-E0F8A183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34337-2EDC-4A67-9B1B-292DC945D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6256B-EC45-4834-A035-072142C1D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5DBD5-2C49-430B-9F0A-A02E216BB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C62E-E19A-4E21-9BC3-35BD44E631E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4D694-A9B6-48F1-8B1D-29411C558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C2AF0-3F4C-4107-8B5B-022D4A5E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D3A1-CC01-4C4A-A3CB-F14A5CB9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79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EE5F-F21A-46F1-87CA-E9245EA28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F5D94-C1BF-499F-B6B8-E7B7CB360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96C01-3274-45FE-BC9F-1987341D8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42293-3F63-482B-B2E0-0B5948A3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7C62E-E19A-4E21-9BC3-35BD44E631E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E6CFF-F9A7-4C5C-AF74-43F1CA495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00DEA-F781-462C-8D48-AB99E904B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D3A1-CC01-4C4A-A3CB-F14A5CB9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3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2BCC1-AB45-4741-BD78-6CAD5C42D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813D2-78F7-4509-9D9A-BB712B6F6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4965E-23CC-440D-B583-C4FF3A158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7C62E-E19A-4E21-9BC3-35BD44E631EE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710-B211-4D55-9D19-363A8AC23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CD5B1-1C14-4F7C-ACE8-65DE5D5D2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AD3A1-CC01-4C4A-A3CB-F14A5CB9D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0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Software-Defined Networking (SDN) / Network Functions Virtualisation (NFV)  Security">
            <a:extLst>
              <a:ext uri="{FF2B5EF4-FFF2-40B4-BE49-F238E27FC236}">
                <a16:creationId xmlns:a16="http://schemas.microsoft.com/office/drawing/2014/main" id="{1275CF25-3AE3-4C4B-92FF-3AD2774F5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8350" y="2518894"/>
            <a:ext cx="5890683" cy="197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B05B8-9DA5-4A66-863B-F9C4F1DC6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38328"/>
            <a:ext cx="3877056" cy="2249424"/>
          </a:xfrm>
        </p:spPr>
        <p:txBody>
          <a:bodyPr anchor="b">
            <a:normAutofit/>
          </a:bodyPr>
          <a:lstStyle/>
          <a:p>
            <a:pPr algn="l"/>
            <a:r>
              <a:rPr lang="it-IT" sz="5400" dirty="0"/>
              <a:t>Tutorial 2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4B1D8-42AC-4228-9A93-7E5EE3AE1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2724912"/>
            <a:ext cx="3209544" cy="1155525"/>
          </a:xfrm>
        </p:spPr>
        <p:txBody>
          <a:bodyPr anchor="t">
            <a:normAutofit/>
          </a:bodyPr>
          <a:lstStyle/>
          <a:p>
            <a:pPr algn="l"/>
            <a:r>
              <a:rPr lang="en-US" sz="2000" b="1" dirty="0">
                <a:solidFill>
                  <a:srgbClr val="FFFFFF"/>
                </a:solidFill>
              </a:rPr>
              <a:t>COEN 352: Data structure and algorithm</a:t>
            </a:r>
            <a:endParaRPr lang="en-US" sz="2000" dirty="0"/>
          </a:p>
          <a:p>
            <a:pPr algn="l"/>
            <a:r>
              <a:rPr lang="en-US" sz="2000" dirty="0"/>
              <a:t>TA: Mohammed A. Shehab</a:t>
            </a:r>
          </a:p>
        </p:txBody>
      </p:sp>
    </p:spTree>
    <p:extLst>
      <p:ext uri="{BB962C8B-B14F-4D97-AF65-F5344CB8AC3E}">
        <p14:creationId xmlns:p14="http://schemas.microsoft.com/office/powerpoint/2010/main" val="1474576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03733-C3F8-4771-912F-14B20BDE9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9633" y="4518923"/>
            <a:ext cx="3312734" cy="1141851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000" kern="120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A432E-E98A-4CC2-B8F2-5DB927EE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935" y="2282618"/>
            <a:ext cx="775517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Frequency Count Of Algorithms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6707-9018-4558-B728-7C883CBFB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92315E-EC8C-4A39-91D5-730DD6454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9858"/>
            <a:ext cx="7909310" cy="417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58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07168-CAB1-450D-BD0E-1772A66A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AE1E79-A501-46DF-B321-F18E79EE9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23" y="1772713"/>
            <a:ext cx="9334408" cy="487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62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387C8-B616-43BF-BA3A-7207D84DC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045C91-C7BE-4A4A-AB08-B00515928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62864"/>
            <a:ext cx="7426911" cy="503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10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0F2B-C840-4741-B00A-F842F79B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73F37-C5AD-4EF4-90DC-839AC918F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3087"/>
            <a:ext cx="8758561" cy="460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81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118F-FB65-4AC7-A7B2-29698827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B2FE9-F321-48D1-9586-A513B08FB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45" y="1866900"/>
            <a:ext cx="9089735" cy="470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07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6027-1505-404B-8CA1-8C05332E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3C59A-3133-445B-A02A-AC8FF344F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6131"/>
            <a:ext cx="7400278" cy="501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096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38D67-ACBC-4C8F-AC00-3DF2FCAE7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760" y="237525"/>
            <a:ext cx="10755429" cy="721147"/>
          </a:xfrm>
        </p:spPr>
        <p:txBody>
          <a:bodyPr>
            <a:normAutofit/>
          </a:bodyPr>
          <a:lstStyle/>
          <a:p>
            <a:r>
              <a:rPr lang="en-US" sz="3600" dirty="0"/>
              <a:t>Asymptotic Notations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73898C-E23B-4F5E-B7B7-D22AC84FE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443" y="1590420"/>
            <a:ext cx="5167185" cy="12659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C4AB2D-A2CA-48B4-9331-3EAF95D7B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67" y="1619153"/>
            <a:ext cx="5603908" cy="1237226"/>
          </a:xfrm>
          <a:prstGeom prst="rect">
            <a:avLst/>
          </a:prstGeom>
        </p:spPr>
      </p:pic>
      <p:pic>
        <p:nvPicPr>
          <p:cNvPr id="1026" name="Picture 2" descr="Asymptotic Analysis: Theta, Omega and Big-O Notation">
            <a:extLst>
              <a:ext uri="{FF2B5EF4-FFF2-40B4-BE49-F238E27FC236}">
                <a16:creationId xmlns:a16="http://schemas.microsoft.com/office/drawing/2014/main" id="{9A876958-C301-4FF7-BF24-CFEA77C59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605" y="2869588"/>
            <a:ext cx="3621835" cy="393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mega Notation">
            <a:extLst>
              <a:ext uri="{FF2B5EF4-FFF2-40B4-BE49-F238E27FC236}">
                <a16:creationId xmlns:a16="http://schemas.microsoft.com/office/drawing/2014/main" id="{30BA71C4-D1F5-4356-BAA6-6B4064058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117" y="2869588"/>
            <a:ext cx="3621835" cy="393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253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8D72-EE13-40D4-8BC2-E94CC53DC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539"/>
          </a:xfrm>
        </p:spPr>
        <p:txBody>
          <a:bodyPr>
            <a:normAutofit/>
          </a:bodyPr>
          <a:lstStyle/>
          <a:p>
            <a:r>
              <a:rPr lang="en-US" sz="3600" dirty="0"/>
              <a:t>Asymptotic Notations II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7AC9B5-8E7B-47E9-9C7B-25A04FF71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25681"/>
            <a:ext cx="5636273" cy="1411892"/>
          </a:xfr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8549146-0631-40C1-9C6E-49291DF4C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165" y="3349690"/>
            <a:ext cx="3205162" cy="3429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F7AF6C-E10F-4AD8-967D-1964EE9AECA5}"/>
              </a:ext>
            </a:extLst>
          </p:cNvPr>
          <p:cNvSpPr txBox="1"/>
          <p:nvPr/>
        </p:nvSpPr>
        <p:spPr>
          <a:xfrm>
            <a:off x="6642617" y="1573083"/>
            <a:ext cx="434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4AB841-104B-4711-BF18-8E0A850381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608" y="1942415"/>
            <a:ext cx="4482533" cy="17058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43B099-EBAB-48DD-9510-7DF9C504E51B}"/>
              </a:ext>
            </a:extLst>
          </p:cNvPr>
          <p:cNvSpPr txBox="1"/>
          <p:nvPr/>
        </p:nvSpPr>
        <p:spPr>
          <a:xfrm>
            <a:off x="10228240" y="2193128"/>
            <a:ext cx="872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n + 1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71CACD-9797-4722-B81B-E0EC8E147B53}"/>
              </a:ext>
            </a:extLst>
          </p:cNvPr>
          <p:cNvSpPr txBox="1"/>
          <p:nvPr/>
        </p:nvSpPr>
        <p:spPr>
          <a:xfrm>
            <a:off x="9211203" y="2379843"/>
            <a:ext cx="872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349A2C-2F48-4CB2-A11A-5A5E61A240E7}"/>
              </a:ext>
            </a:extLst>
          </p:cNvPr>
          <p:cNvSpPr txBox="1"/>
          <p:nvPr/>
        </p:nvSpPr>
        <p:spPr>
          <a:xfrm>
            <a:off x="9211202" y="2556271"/>
            <a:ext cx="872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A40B6B-F0F9-466E-B0F1-A8A9833B6499}"/>
              </a:ext>
            </a:extLst>
          </p:cNvPr>
          <p:cNvSpPr txBox="1"/>
          <p:nvPr/>
        </p:nvSpPr>
        <p:spPr>
          <a:xfrm>
            <a:off x="8774751" y="3102269"/>
            <a:ext cx="872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AF6054-A78D-47B6-89DE-8103E2CB2939}"/>
              </a:ext>
            </a:extLst>
          </p:cNvPr>
          <p:cNvSpPr txBox="1"/>
          <p:nvPr/>
        </p:nvSpPr>
        <p:spPr>
          <a:xfrm>
            <a:off x="9719721" y="2382673"/>
            <a:ext cx="872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*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BDC90D-368B-49EE-89E4-672AFD1E83CE}"/>
              </a:ext>
            </a:extLst>
          </p:cNvPr>
          <p:cNvSpPr txBox="1"/>
          <p:nvPr/>
        </p:nvSpPr>
        <p:spPr>
          <a:xfrm>
            <a:off x="9719720" y="2559385"/>
            <a:ext cx="872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*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17C487-DD10-4D46-9F42-6DD7CAEB0058}"/>
              </a:ext>
            </a:extLst>
          </p:cNvPr>
          <p:cNvSpPr txBox="1"/>
          <p:nvPr/>
        </p:nvSpPr>
        <p:spPr>
          <a:xfrm>
            <a:off x="9768400" y="3777210"/>
            <a:ext cx="1369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f(n) = 3n + 2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469C2F-E9FE-48A0-A9D9-34F01BC14DA1}"/>
              </a:ext>
            </a:extLst>
          </p:cNvPr>
          <p:cNvSpPr txBox="1"/>
          <p:nvPr/>
        </p:nvSpPr>
        <p:spPr>
          <a:xfrm>
            <a:off x="6091129" y="4787615"/>
            <a:ext cx="6168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To see the full proof, read pdf file name </a:t>
            </a:r>
            <a:r>
              <a:rPr lang="en-US" sz="1600" b="1" i="1" u="sng" dirty="0"/>
              <a:t>The proof of f(n)=3n+2.pdf</a:t>
            </a:r>
          </a:p>
        </p:txBody>
      </p:sp>
    </p:spTree>
    <p:extLst>
      <p:ext uri="{BB962C8B-B14F-4D97-AF65-F5344CB8AC3E}">
        <p14:creationId xmlns:p14="http://schemas.microsoft.com/office/powerpoint/2010/main" val="322607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6" grpId="0"/>
      <p:bldP spid="18" grpId="0"/>
      <p:bldP spid="20" grpId="0"/>
      <p:bldP spid="23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67149-384A-4661-8326-8F02E8F1E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Outlines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7268B-37D6-4AD9-8C28-99733E9AD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Data Structure.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Fundamentals of the Analysis of Algorithm Efficiency.</a:t>
            </a:r>
          </a:p>
          <a:p>
            <a:pPr>
              <a:lnSpc>
                <a:spcPct val="100000"/>
              </a:lnSpc>
            </a:pPr>
            <a:r>
              <a:rPr lang="en-US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Frequency Count Of Algorithms.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</a:rPr>
              <a:t>Asymptotic Notations</a:t>
            </a:r>
            <a:r>
              <a:rPr lang="en-US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.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426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86EAD33-C5DD-4FAE-B20B-2707A6A92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F7C8AC-27FC-4265-A113-E7CDA1AAD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02274-C750-4F61-B2C2-36CDC21E9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91796"/>
            <a:ext cx="10021446" cy="29763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F15E1-E0A5-4711-96E3-09ECDBE92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" y="4365616"/>
            <a:ext cx="9416898" cy="116006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74C829-AF08-4CA3-A132-7BA044897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-40193"/>
            <a:ext cx="3860800" cy="2357750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657EC0-FDE0-46ED-B690-5D6F39E7C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469DA12-6B55-4610-981D-8D39001A3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17A0838-B219-4FA5-9F2E-41DFEF168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40A62EB-A3D1-42CD-900F-B95A32AD4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3FC9CC-6461-481B-BB4C-19D576432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76747" y="4683666"/>
            <a:ext cx="2514948" cy="2174333"/>
            <a:chOff x="-305" y="-4155"/>
            <a:chExt cx="2514948" cy="2174333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DC5B0F2-69AA-43F6-913D-55EE92A3A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7B71A70-289A-4951-A90D-BB2EBEAE5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6B120A3-330F-4099-9B8D-9196387AF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80CC992-5DC7-4E9B-9A16-9FC4C1BE2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79088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14CBD2-C60E-BB41-B0F0-0899258FB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chemeClr val="tx2"/>
                </a:solidFill>
              </a:rPr>
              <a:t>What is a Data Structure?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9A093-6A0B-B240-AD9A-AD0191D33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 container that stores data in a specific layout.</a:t>
            </a:r>
          </a:p>
          <a:p>
            <a:r>
              <a:rPr lang="en-US" sz="1800">
                <a:solidFill>
                  <a:schemeClr val="tx2"/>
                </a:solidFill>
              </a:rPr>
              <a:t>This “layout” allows a data structure to be efficient in some operations and inefficient in others.</a:t>
            </a:r>
          </a:p>
          <a:p>
            <a:r>
              <a:rPr lang="en-US" sz="1800">
                <a:solidFill>
                  <a:schemeClr val="tx2"/>
                </a:solidFill>
              </a:rPr>
              <a:t>Your goal is to understand data structures so that you can pick the data structure that’s most optimal for the problem at hand.</a:t>
            </a:r>
          </a:p>
        </p:txBody>
      </p:sp>
    </p:spTree>
    <p:extLst>
      <p:ext uri="{BB962C8B-B14F-4D97-AF65-F5344CB8AC3E}">
        <p14:creationId xmlns:p14="http://schemas.microsoft.com/office/powerpoint/2010/main" val="154708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140CC-FB65-B943-B992-98AC69686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573" y="320675"/>
            <a:ext cx="11407487" cy="1325563"/>
          </a:xfrm>
        </p:spPr>
        <p:txBody>
          <a:bodyPr>
            <a:normAutofit/>
          </a:bodyPr>
          <a:lstStyle/>
          <a:p>
            <a:r>
              <a:rPr lang="en-US" sz="5400" b="1"/>
              <a:t>Commonly used Data Structures</a:t>
            </a:r>
            <a:endParaRPr lang="en-US" sz="5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32B78-23DD-4E77-8B9C-7779E3BF2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818143-7D9A-4490-8406-DE771B74F5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6073139"/>
              </p:ext>
            </p:extLst>
          </p:nvPr>
        </p:nvGraphicFramePr>
        <p:xfrm>
          <a:off x="396574" y="1825625"/>
          <a:ext cx="1140748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953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8448A-69F8-4023-9B19-D77D1EBBF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Fundamentals of the Analysis of Algorithm Efficiency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B0FD3-0AA7-418B-9235-480BF4A4C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9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5D9C0-6841-4BCF-AE4E-BAD925F0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The general framework for analyzing the efficiency of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2DFDF-6AAC-4066-A22E-C2AD558A3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US" sz="2400" b="1" u="sng" dirty="0"/>
              <a:t>Time efficiency</a:t>
            </a:r>
            <a:r>
              <a:rPr lang="en-US" sz="2400" dirty="0"/>
              <a:t>, also called </a:t>
            </a:r>
            <a:r>
              <a:rPr lang="en-US" sz="2400" b="1" u="sng" dirty="0"/>
              <a:t>time complexity</a:t>
            </a:r>
            <a:r>
              <a:rPr lang="en-US" sz="2400" dirty="0"/>
              <a:t>, indicates how fast an algorithm in question runs.</a:t>
            </a:r>
          </a:p>
          <a:p>
            <a:r>
              <a:rPr lang="en-US" sz="2400" b="1" u="sng" dirty="0"/>
              <a:t>Space efficiency</a:t>
            </a:r>
            <a:r>
              <a:rPr lang="en-US" sz="2400" dirty="0"/>
              <a:t>, also called </a:t>
            </a:r>
            <a:r>
              <a:rPr lang="en-US" sz="2400" b="1" u="sng" dirty="0"/>
              <a:t>space complexity</a:t>
            </a:r>
            <a:r>
              <a:rPr lang="en-US" sz="2400" dirty="0"/>
              <a:t>, refers to the amount of memory units required by the algorithm in addition to the space needed for its input and output.</a:t>
            </a:r>
          </a:p>
          <a:p>
            <a:r>
              <a:rPr lang="en-US" sz="2400" dirty="0"/>
              <a:t>Now the amount of extra space required by an algorithm is typically not of as much concern.</a:t>
            </a:r>
          </a:p>
          <a:p>
            <a:r>
              <a:rPr lang="en-US" sz="2400" dirty="0"/>
              <a:t>The time issue has not diminished quite to the same extent, however.</a:t>
            </a:r>
          </a:p>
        </p:txBody>
      </p:sp>
    </p:spTree>
    <p:extLst>
      <p:ext uri="{BB962C8B-B14F-4D97-AF65-F5344CB8AC3E}">
        <p14:creationId xmlns:p14="http://schemas.microsoft.com/office/powerpoint/2010/main" val="136702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A0D1A2-1F97-404E-9240-37C7C92BF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Orders of Growth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0F254B-C48A-41B1-B318-E28DFAB2E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5925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56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5D9C0-6841-4BCF-AE4E-BAD925F0C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NP-complete example</a:t>
            </a: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992AF886-F52A-4046-9B5F-ABDF2AEA2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335168"/>
            <a:ext cx="6553200" cy="3162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CBF260-B4F4-4DA3-A55A-E4E044F42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5497468"/>
            <a:ext cx="8686800" cy="6000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5B20C2-E6DB-4F56-914C-12A87AAD8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9817" y="2742200"/>
            <a:ext cx="2702395" cy="27119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7914F21-55A9-4DAD-9150-24A363FF7B12}"/>
              </a:ext>
            </a:extLst>
          </p:cNvPr>
          <p:cNvSpPr txBox="1"/>
          <p:nvPr/>
        </p:nvSpPr>
        <p:spPr>
          <a:xfrm>
            <a:off x="1614762" y="6257792"/>
            <a:ext cx="89664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Read the file Note2.pdf, if you want to see the proof of minimum number of colors </a:t>
            </a:r>
          </a:p>
        </p:txBody>
      </p:sp>
    </p:spTree>
    <p:extLst>
      <p:ext uri="{BB962C8B-B14F-4D97-AF65-F5344CB8AC3E}">
        <p14:creationId xmlns:p14="http://schemas.microsoft.com/office/powerpoint/2010/main" val="87240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277</Words>
  <Application>Microsoft Office PowerPoint</Application>
  <PresentationFormat>Widescreen</PresentationFormat>
  <Paragraphs>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Tutorial 2</vt:lpstr>
      <vt:lpstr>Outlines</vt:lpstr>
      <vt:lpstr>Data Structure</vt:lpstr>
      <vt:lpstr>What is a Data Structure?</vt:lpstr>
      <vt:lpstr>Commonly used Data Structures</vt:lpstr>
      <vt:lpstr>Fundamentals of the Analysis of Algorithm Efficiency</vt:lpstr>
      <vt:lpstr>The general framework for analyzing the efficiency of algorithms</vt:lpstr>
      <vt:lpstr>Orders of Growth</vt:lpstr>
      <vt:lpstr>NP-complete example</vt:lpstr>
      <vt:lpstr>Frequency Count Of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Asymptotic Notations</vt:lpstr>
      <vt:lpstr>Asymptotic Notations 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2 COEN 352</dc:title>
  <dc:creator>mohammed bin Shihab</dc:creator>
  <cp:lastModifiedBy>mohammed bin Shihab</cp:lastModifiedBy>
  <cp:revision>6</cp:revision>
  <dcterms:created xsi:type="dcterms:W3CDTF">2020-09-20T06:48:56Z</dcterms:created>
  <dcterms:modified xsi:type="dcterms:W3CDTF">2020-09-21T02:31:02Z</dcterms:modified>
</cp:coreProperties>
</file>