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4" r:id="rId2"/>
    <p:sldId id="275" r:id="rId3"/>
    <p:sldId id="259" r:id="rId4"/>
    <p:sldId id="261" r:id="rId5"/>
    <p:sldId id="264" r:id="rId6"/>
    <p:sldId id="260" r:id="rId7"/>
    <p:sldId id="263" r:id="rId8"/>
    <p:sldId id="267" r:id="rId9"/>
    <p:sldId id="277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3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05E"/>
    <a:srgbClr val="A3F2FD"/>
    <a:srgbClr val="45B1D2"/>
    <a:srgbClr val="011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>
      <p:cViewPr varScale="1">
        <p:scale>
          <a:sx n="87" d="100"/>
          <a:sy n="87" d="100"/>
        </p:scale>
        <p:origin x="-432" y="-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382-3D9B-4346-987F-99D71E9C8B9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6A1FA-382C-4573-B6A9-25762B83C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61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C0A3-BB4C-4E75-8C09-0BD5B3C6AD0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BA3E8-04D0-482A-842B-D2E551459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8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19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69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69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6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69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6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6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6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93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8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6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88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0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8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9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6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1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:random/>
      </p:transition>
    </mc:Choice>
    <mc:Fallback xmlns="">
      <p:transition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437622" y="3265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69708" y="414842"/>
            <a:ext cx="9998901" cy="493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7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>
          <a:solidFill>
            <a:prstClr val="white"/>
          </a:solidFill>
          <a:latin typeface="微软雅黑" pitchFamily="34" charset="-122"/>
          <a:ea typeface="微软雅黑" pitchFamily="34" charset="-122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670911" y="-1983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rot="181660">
            <a:off x="3967919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组员：柳琪</a:t>
            </a:r>
            <a:endParaRPr lang="en-US" altLang="zh-CN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温群杰</a:t>
            </a:r>
            <a:endParaRPr lang="en-US" altLang="zh-CN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CN" alt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郭林林</a:t>
            </a:r>
            <a:endParaRPr lang="zh-CN" alt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38117">
            <a:off x="1496538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组长</a:t>
            </a:r>
            <a:r>
              <a:rPr lang="zh-CN" alt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：</a:t>
            </a:r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徐焱</a:t>
            </a:r>
            <a:endParaRPr lang="en-US" altLang="zh-CN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CN" alt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组员：刘倩</a:t>
            </a:r>
            <a:endParaRPr lang="en-US" altLang="zh-CN" sz="3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zh-CN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zh-CN" alt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叶</a:t>
            </a:r>
            <a:r>
              <a:rPr lang="zh-CN" alt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玲</a:t>
            </a:r>
            <a:endParaRPr lang="zh-CN" alt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984717">
            <a:off x="1112317" y="666298"/>
            <a:ext cx="3710787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组员：仝朝铱</a:t>
            </a:r>
            <a:endParaRPr lang="en-US" altLang="zh-CN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覃基敏</a:t>
            </a:r>
            <a:endParaRPr lang="zh-CN" alt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188303">
            <a:off x="4778392" y="2036568"/>
            <a:ext cx="2914299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7012723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rot="471172">
            <a:off x="9342441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471172">
            <a:off x="7971954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rot="471172">
            <a:off x="9078538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 rot="471172">
            <a:off x="10026965" y="3415942"/>
            <a:ext cx="1027615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 rot="188303">
            <a:off x="4752107" y="2023516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026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8090" y="129811"/>
            <a:ext cx="5285135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6096000" y="5085187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dirty="0"/>
              <a:t>七</a:t>
            </a:r>
            <a:r>
              <a:rPr lang="zh-CN" altLang="en-US" sz="3200" dirty="0" smtClean="0"/>
              <a:t>组  项目  汇报 </a:t>
            </a:r>
            <a:endParaRPr lang="zh-CN" altLang="en-US" sz="3200" dirty="0"/>
          </a:p>
        </p:txBody>
      </p:sp>
      <p:sp>
        <p:nvSpPr>
          <p:cNvPr id="24" name="副标题 2"/>
          <p:cNvSpPr txBox="1">
            <a:spLocks/>
          </p:cNvSpPr>
          <p:nvPr/>
        </p:nvSpPr>
        <p:spPr>
          <a:xfrm>
            <a:off x="6888090" y="5807695"/>
            <a:ext cx="3535463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Verdana"/>
                <a:ea typeface="微软雅黑"/>
              </a:rPr>
              <a:t>2018/07/05</a:t>
            </a:r>
            <a:endParaRPr lang="zh-CN" alt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Verdana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2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12">
        <p:fade/>
      </p:transition>
    </mc:Choice>
    <mc:Fallback xmlns="">
      <p:transition spd="med" advTm="5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657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修改密码</a:t>
              </a:r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短</a:t>
              </a:r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信校验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图片校验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刘 倩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8033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成员分配所遇难题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35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">
        <p14:reveal dir="r"/>
      </p:transition>
    </mc:Choice>
    <mc:Fallback xmlns=""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忘记密码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房屋详情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密码校验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88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仝朝铱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8033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成员分配所遇难题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0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">
        <p14:reveal dir="r"/>
      </p:transition>
    </mc:Choice>
    <mc:Fallback xmlns=""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预约房屋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看房日程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房屋详情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郭 林 林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8033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成员分配所遇难题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49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">
        <p14:reveal dir="r"/>
      </p:transition>
    </mc:Choice>
    <mc:Fallback xmlns=""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我</a:t>
              </a:r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是房东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付房租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添加出租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信息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叶 玲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8033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成员分配所遇难题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2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">
        <p14:reveal dir="r"/>
      </p:transition>
    </mc:Choice>
    <mc:Fallback xmlns=""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用户注册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用户登录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短信校验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覃 基 敏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8033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成员分配所遇难题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0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">
        <p14:reveal dir="r"/>
      </p:transition>
    </mc:Choice>
    <mc:Fallback xmlns=""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查询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全部订单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730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待付款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待评价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已完成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取消订单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柳 琪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8033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成员分配所遇难题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84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">
        <p14:reveal dir="r"/>
      </p:transition>
    </mc:Choice>
    <mc:Fallback xmlns=""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回显用户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信息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我的资产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查看房屋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信息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温 群 杰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8033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成员分配所遇难题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64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">
        <p14:reveal dir="r"/>
      </p:transition>
    </mc:Choice>
    <mc:Fallback xmlns=""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Freeform 90"/>
          <p:cNvSpPr>
            <a:spLocks noEditPoints="1" noChangeArrowheads="1"/>
          </p:cNvSpPr>
          <p:nvPr/>
        </p:nvSpPr>
        <p:spPr bwMode="auto">
          <a:xfrm>
            <a:off x="1243013" y="5049042"/>
            <a:ext cx="652462" cy="477838"/>
          </a:xfrm>
          <a:custGeom>
            <a:avLst/>
            <a:gdLst>
              <a:gd name="T0" fmla="*/ 632073 w 256"/>
              <a:gd name="T1" fmla="*/ 56518 h 186"/>
              <a:gd name="T2" fmla="*/ 581099 w 256"/>
              <a:gd name="T3" fmla="*/ 56518 h 186"/>
              <a:gd name="T4" fmla="*/ 581099 w 256"/>
              <a:gd name="T5" fmla="*/ 41104 h 186"/>
              <a:gd name="T6" fmla="*/ 563258 w 256"/>
              <a:gd name="T7" fmla="*/ 35966 h 186"/>
              <a:gd name="T8" fmla="*/ 405240 w 256"/>
              <a:gd name="T9" fmla="*/ 0 h 186"/>
              <a:gd name="T10" fmla="*/ 326231 w 256"/>
              <a:gd name="T11" fmla="*/ 23121 h 186"/>
              <a:gd name="T12" fmla="*/ 244673 w 256"/>
              <a:gd name="T13" fmla="*/ 0 h 186"/>
              <a:gd name="T14" fmla="*/ 86655 w 256"/>
              <a:gd name="T15" fmla="*/ 35966 h 186"/>
              <a:gd name="T16" fmla="*/ 68814 w 256"/>
              <a:gd name="T17" fmla="*/ 41104 h 186"/>
              <a:gd name="T18" fmla="*/ 68814 w 256"/>
              <a:gd name="T19" fmla="*/ 56518 h 186"/>
              <a:gd name="T20" fmla="*/ 20389 w 256"/>
              <a:gd name="T21" fmla="*/ 56518 h 186"/>
              <a:gd name="T22" fmla="*/ 0 w 256"/>
              <a:gd name="T23" fmla="*/ 77071 h 186"/>
              <a:gd name="T24" fmla="*/ 0 w 256"/>
              <a:gd name="T25" fmla="*/ 457286 h 186"/>
              <a:gd name="T26" fmla="*/ 20389 w 256"/>
              <a:gd name="T27" fmla="*/ 477838 h 186"/>
              <a:gd name="T28" fmla="*/ 632073 w 256"/>
              <a:gd name="T29" fmla="*/ 477838 h 186"/>
              <a:gd name="T30" fmla="*/ 652462 w 256"/>
              <a:gd name="T31" fmla="*/ 457286 h 186"/>
              <a:gd name="T32" fmla="*/ 652462 w 256"/>
              <a:gd name="T33" fmla="*/ 77071 h 186"/>
              <a:gd name="T34" fmla="*/ 632073 w 256"/>
              <a:gd name="T35" fmla="*/ 56518 h 186"/>
              <a:gd name="T36" fmla="*/ 553063 w 256"/>
              <a:gd name="T37" fmla="*/ 59087 h 186"/>
              <a:gd name="T38" fmla="*/ 553063 w 256"/>
              <a:gd name="T39" fmla="*/ 362232 h 186"/>
              <a:gd name="T40" fmla="*/ 338974 w 256"/>
              <a:gd name="T41" fmla="*/ 349387 h 186"/>
              <a:gd name="T42" fmla="*/ 338974 w 256"/>
              <a:gd name="T43" fmla="*/ 46242 h 186"/>
              <a:gd name="T44" fmla="*/ 405240 w 256"/>
              <a:gd name="T45" fmla="*/ 28259 h 186"/>
              <a:gd name="T46" fmla="*/ 553063 w 256"/>
              <a:gd name="T47" fmla="*/ 59087 h 186"/>
              <a:gd name="T48" fmla="*/ 522479 w 256"/>
              <a:gd name="T49" fmla="*/ 380215 h 186"/>
              <a:gd name="T50" fmla="*/ 344072 w 256"/>
              <a:gd name="T51" fmla="*/ 380215 h 186"/>
              <a:gd name="T52" fmla="*/ 522479 w 256"/>
              <a:gd name="T53" fmla="*/ 380215 h 186"/>
              <a:gd name="T54" fmla="*/ 244673 w 256"/>
              <a:gd name="T55" fmla="*/ 28259 h 186"/>
              <a:gd name="T56" fmla="*/ 310939 w 256"/>
              <a:gd name="T57" fmla="*/ 46242 h 186"/>
              <a:gd name="T58" fmla="*/ 310939 w 256"/>
              <a:gd name="T59" fmla="*/ 349387 h 186"/>
              <a:gd name="T60" fmla="*/ 96850 w 256"/>
              <a:gd name="T61" fmla="*/ 362232 h 186"/>
              <a:gd name="T62" fmla="*/ 96850 w 256"/>
              <a:gd name="T63" fmla="*/ 59087 h 186"/>
              <a:gd name="T64" fmla="*/ 244673 w 256"/>
              <a:gd name="T65" fmla="*/ 28259 h 186"/>
              <a:gd name="T66" fmla="*/ 308390 w 256"/>
              <a:gd name="T67" fmla="*/ 380215 h 186"/>
              <a:gd name="T68" fmla="*/ 127434 w 256"/>
              <a:gd name="T69" fmla="*/ 380215 h 186"/>
              <a:gd name="T70" fmla="*/ 308390 w 256"/>
              <a:gd name="T71" fmla="*/ 380215 h 186"/>
              <a:gd name="T72" fmla="*/ 611683 w 256"/>
              <a:gd name="T73" fmla="*/ 436734 h 186"/>
              <a:gd name="T74" fmla="*/ 40779 w 256"/>
              <a:gd name="T75" fmla="*/ 436734 h 186"/>
              <a:gd name="T76" fmla="*/ 40779 w 256"/>
              <a:gd name="T77" fmla="*/ 97623 h 186"/>
              <a:gd name="T78" fmla="*/ 68814 w 256"/>
              <a:gd name="T79" fmla="*/ 97623 h 186"/>
              <a:gd name="T80" fmla="*/ 68814 w 256"/>
              <a:gd name="T81" fmla="*/ 380215 h 186"/>
              <a:gd name="T82" fmla="*/ 68814 w 256"/>
              <a:gd name="T83" fmla="*/ 408474 h 186"/>
              <a:gd name="T84" fmla="*/ 96850 w 256"/>
              <a:gd name="T85" fmla="*/ 408474 h 186"/>
              <a:gd name="T86" fmla="*/ 326231 w 256"/>
              <a:gd name="T87" fmla="*/ 408474 h 186"/>
              <a:gd name="T88" fmla="*/ 553063 w 256"/>
              <a:gd name="T89" fmla="*/ 408474 h 186"/>
              <a:gd name="T90" fmla="*/ 581099 w 256"/>
              <a:gd name="T91" fmla="*/ 408474 h 186"/>
              <a:gd name="T92" fmla="*/ 581099 w 256"/>
              <a:gd name="T93" fmla="*/ 380215 h 186"/>
              <a:gd name="T94" fmla="*/ 581099 w 256"/>
              <a:gd name="T95" fmla="*/ 97623 h 186"/>
              <a:gd name="T96" fmla="*/ 611683 w 256"/>
              <a:gd name="T97" fmla="*/ 97623 h 186"/>
              <a:gd name="T98" fmla="*/ 611683 w 256"/>
              <a:gd name="T99" fmla="*/ 436734 h 18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56"/>
              <a:gd name="T151" fmla="*/ 0 h 186"/>
              <a:gd name="T152" fmla="*/ 256 w 256"/>
              <a:gd name="T153" fmla="*/ 186 h 18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56" h="186">
                <a:moveTo>
                  <a:pt x="248" y="22"/>
                </a:moveTo>
                <a:cubicBezTo>
                  <a:pt x="228" y="22"/>
                  <a:pt x="228" y="22"/>
                  <a:pt x="228" y="22"/>
                </a:cubicBezTo>
                <a:cubicBezTo>
                  <a:pt x="228" y="16"/>
                  <a:pt x="228" y="16"/>
                  <a:pt x="228" y="16"/>
                </a:cubicBezTo>
                <a:cubicBezTo>
                  <a:pt x="221" y="14"/>
                  <a:pt x="221" y="14"/>
                  <a:pt x="221" y="14"/>
                </a:cubicBezTo>
                <a:cubicBezTo>
                  <a:pt x="220" y="13"/>
                  <a:pt x="188" y="0"/>
                  <a:pt x="159" y="0"/>
                </a:cubicBezTo>
                <a:cubicBezTo>
                  <a:pt x="146" y="0"/>
                  <a:pt x="136" y="3"/>
                  <a:pt x="128" y="9"/>
                </a:cubicBezTo>
                <a:cubicBezTo>
                  <a:pt x="120" y="3"/>
                  <a:pt x="109" y="0"/>
                  <a:pt x="96" y="0"/>
                </a:cubicBezTo>
                <a:cubicBezTo>
                  <a:pt x="68" y="0"/>
                  <a:pt x="36" y="13"/>
                  <a:pt x="34" y="14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22"/>
                  <a:pt x="27" y="22"/>
                  <a:pt x="27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4" y="22"/>
                  <a:pt x="0" y="25"/>
                  <a:pt x="0" y="30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2"/>
                  <a:pt x="4" y="186"/>
                  <a:pt x="8" y="186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2" y="186"/>
                  <a:pt x="256" y="182"/>
                  <a:pt x="256" y="178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56" y="25"/>
                  <a:pt x="252" y="22"/>
                  <a:pt x="248" y="22"/>
                </a:cubicBezTo>
                <a:close/>
                <a:moveTo>
                  <a:pt x="217" y="23"/>
                </a:moveTo>
                <a:cubicBezTo>
                  <a:pt x="217" y="141"/>
                  <a:pt x="217" y="141"/>
                  <a:pt x="217" y="141"/>
                </a:cubicBezTo>
                <a:cubicBezTo>
                  <a:pt x="201" y="135"/>
                  <a:pt x="157" y="122"/>
                  <a:pt x="133" y="136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40" y="13"/>
                  <a:pt x="149" y="11"/>
                  <a:pt x="159" y="11"/>
                </a:cubicBezTo>
                <a:cubicBezTo>
                  <a:pt x="186" y="11"/>
                  <a:pt x="217" y="23"/>
                  <a:pt x="217" y="23"/>
                </a:cubicBezTo>
                <a:close/>
                <a:moveTo>
                  <a:pt x="205" y="148"/>
                </a:moveTo>
                <a:cubicBezTo>
                  <a:pt x="135" y="148"/>
                  <a:pt x="135" y="148"/>
                  <a:pt x="135" y="148"/>
                </a:cubicBezTo>
                <a:cubicBezTo>
                  <a:pt x="148" y="135"/>
                  <a:pt x="183" y="141"/>
                  <a:pt x="205" y="148"/>
                </a:cubicBezTo>
                <a:close/>
                <a:moveTo>
                  <a:pt x="96" y="11"/>
                </a:moveTo>
                <a:cubicBezTo>
                  <a:pt x="106" y="11"/>
                  <a:pt x="116" y="13"/>
                  <a:pt x="122" y="18"/>
                </a:cubicBezTo>
                <a:cubicBezTo>
                  <a:pt x="122" y="136"/>
                  <a:pt x="122" y="136"/>
                  <a:pt x="122" y="136"/>
                </a:cubicBezTo>
                <a:cubicBezTo>
                  <a:pt x="99" y="122"/>
                  <a:pt x="55" y="135"/>
                  <a:pt x="38" y="141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3"/>
                  <a:pt x="70" y="11"/>
                  <a:pt x="96" y="11"/>
                </a:cubicBezTo>
                <a:close/>
                <a:moveTo>
                  <a:pt x="121" y="148"/>
                </a:moveTo>
                <a:cubicBezTo>
                  <a:pt x="50" y="148"/>
                  <a:pt x="50" y="148"/>
                  <a:pt x="50" y="148"/>
                </a:cubicBezTo>
                <a:cubicBezTo>
                  <a:pt x="73" y="141"/>
                  <a:pt x="107" y="135"/>
                  <a:pt x="121" y="148"/>
                </a:cubicBezTo>
                <a:close/>
                <a:moveTo>
                  <a:pt x="240" y="170"/>
                </a:moveTo>
                <a:cubicBezTo>
                  <a:pt x="16" y="170"/>
                  <a:pt x="16" y="170"/>
                  <a:pt x="16" y="170"/>
                </a:cubicBezTo>
                <a:cubicBezTo>
                  <a:pt x="16" y="38"/>
                  <a:pt x="16" y="38"/>
                  <a:pt x="16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148"/>
                  <a:pt x="27" y="148"/>
                  <a:pt x="27" y="148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128" y="159"/>
                  <a:pt x="128" y="159"/>
                  <a:pt x="128" y="159"/>
                </a:cubicBezTo>
                <a:cubicBezTo>
                  <a:pt x="217" y="159"/>
                  <a:pt x="217" y="159"/>
                  <a:pt x="217" y="159"/>
                </a:cubicBezTo>
                <a:cubicBezTo>
                  <a:pt x="228" y="159"/>
                  <a:pt x="228" y="159"/>
                  <a:pt x="228" y="159"/>
                </a:cubicBezTo>
                <a:cubicBezTo>
                  <a:pt x="228" y="148"/>
                  <a:pt x="228" y="148"/>
                  <a:pt x="228" y="148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240" y="38"/>
                  <a:pt x="240" y="38"/>
                  <a:pt x="240" y="38"/>
                </a:cubicBezTo>
                <a:lnTo>
                  <a:pt x="240" y="17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5262" y="302189"/>
            <a:ext cx="3975100" cy="671281"/>
            <a:chOff x="7192010" y="1640849"/>
            <a:chExt cx="3975100" cy="671281"/>
          </a:xfrm>
        </p:grpSpPr>
        <p:sp>
          <p:nvSpPr>
            <p:cNvPr id="42" name="文本框 41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小结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192010" y="2026795"/>
              <a:ext cx="3975100" cy="2853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31787" y="4806950"/>
            <a:ext cx="8887687" cy="1823796"/>
            <a:chOff x="874712" y="3325188"/>
            <a:chExt cx="8887687" cy="1823796"/>
          </a:xfrm>
        </p:grpSpPr>
        <p:sp>
          <p:nvSpPr>
            <p:cNvPr id="45" name="矩形 44"/>
            <p:cNvSpPr/>
            <p:nvPr/>
          </p:nvSpPr>
          <p:spPr>
            <a:xfrm>
              <a:off x="874712" y="3677812"/>
              <a:ext cx="8887687" cy="14711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bg2"/>
                  </a:solidFill>
                </a:rPr>
                <a:t>通过这次做项目，使我对编程有了进一步的认识，做项目的时候，重要的不是自己如何快速的将自己分配的任务做完，而是注重团队合作，一开始必须对这个</a:t>
              </a:r>
              <a:r>
                <a:rPr lang="zh-CN" altLang="en-US" sz="1400" dirty="0" smtClean="0">
                  <a:solidFill>
                    <a:schemeClr val="bg2"/>
                  </a:solidFill>
                </a:rPr>
                <a:t>项目的</a:t>
              </a:r>
              <a:r>
                <a:rPr lang="zh-CN" altLang="en-US" sz="1400" dirty="0">
                  <a:solidFill>
                    <a:schemeClr val="bg2"/>
                  </a:solidFill>
                </a:rPr>
                <a:t>数据进行统一命名，这样才会不会有后续麻烦，不会有一系列的问题</a:t>
              </a:r>
              <a:r>
                <a:rPr lang="zh-CN" altLang="en-US" sz="1400" dirty="0" smtClean="0">
                  <a:solidFill>
                    <a:schemeClr val="bg2"/>
                  </a:solidFill>
                </a:rPr>
                <a:t>。</a:t>
              </a:r>
              <a:r>
                <a:rPr lang="zh-CN" altLang="en-US" sz="1400" dirty="0">
                  <a:solidFill>
                    <a:schemeClr val="bg2"/>
                  </a:solidFill>
                </a:rPr>
                <a:t>感谢所有帮我调</a:t>
              </a:r>
              <a:r>
                <a:rPr lang="en-US" altLang="zh-CN" sz="1400" dirty="0">
                  <a:solidFill>
                    <a:schemeClr val="bg2"/>
                  </a:solidFill>
                </a:rPr>
                <a:t>bug</a:t>
              </a:r>
              <a:r>
                <a:rPr lang="zh-CN" altLang="en-US" sz="1400" dirty="0">
                  <a:solidFill>
                    <a:schemeClr val="bg2"/>
                  </a:solidFill>
                </a:rPr>
                <a:t>的朋友，没有你们的帮助，我想我可能很凉凉，</a:t>
              </a:r>
            </a:p>
            <a:p>
              <a:endParaRPr lang="zh-CN" altLang="en-US" sz="1400" dirty="0"/>
            </a:p>
            <a:p>
              <a:pPr algn="just">
                <a:lnSpc>
                  <a:spcPct val="120000"/>
                </a:lnSpc>
                <a:defRPr/>
              </a:pPr>
              <a:endParaRPr lang="zh-CN" altLang="en-US" sz="1400" dirty="0">
                <a:solidFill>
                  <a:schemeClr val="bg2"/>
                </a:solidFill>
              </a:endParaRPr>
            </a:p>
            <a:p>
              <a:pPr lvl="0" algn="just">
                <a:lnSpc>
                  <a:spcPct val="120000"/>
                </a:lnSpc>
                <a:defRPr/>
              </a:pPr>
              <a:endParaRPr lang="zh-CN" altLang="en-US" sz="1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心得体会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1516" y="2078544"/>
            <a:ext cx="7013308" cy="1668223"/>
            <a:chOff x="2558184" y="2585464"/>
            <a:chExt cx="7013308" cy="1302584"/>
          </a:xfrm>
        </p:grpSpPr>
        <p:grpSp>
          <p:nvGrpSpPr>
            <p:cNvPr id="11290" name="组合 40"/>
            <p:cNvGrpSpPr>
              <a:grpSpLocks/>
            </p:cNvGrpSpPr>
            <p:nvPr/>
          </p:nvGrpSpPr>
          <p:grpSpPr bwMode="auto">
            <a:xfrm>
              <a:off x="2558184" y="2585464"/>
              <a:ext cx="36592" cy="38420"/>
              <a:chOff x="141070" y="419472"/>
              <a:chExt cx="50449" cy="53252"/>
            </a:xfrm>
            <a:solidFill>
              <a:schemeClr val="bg1"/>
            </a:solidFill>
          </p:grpSpPr>
          <p:sp>
            <p:nvSpPr>
              <p:cNvPr id="11291" name="Freeform 154"/>
              <p:cNvSpPr>
                <a:spLocks noChangeArrowheads="1"/>
              </p:cNvSpPr>
              <p:nvPr/>
            </p:nvSpPr>
            <p:spPr bwMode="auto">
              <a:xfrm>
                <a:off x="141070" y="426012"/>
                <a:ext cx="50449" cy="46712"/>
              </a:xfrm>
              <a:custGeom>
                <a:avLst/>
                <a:gdLst>
                  <a:gd name="T0" fmla="*/ 16 w 23"/>
                  <a:gd name="T1" fmla="*/ 0 h 21"/>
                  <a:gd name="T2" fmla="*/ 16 w 23"/>
                  <a:gd name="T3" fmla="*/ 4 h 21"/>
                  <a:gd name="T4" fmla="*/ 19 w 23"/>
                  <a:gd name="T5" fmla="*/ 11 h 21"/>
                  <a:gd name="T6" fmla="*/ 10 w 23"/>
                  <a:gd name="T7" fmla="*/ 17 h 21"/>
                  <a:gd name="T8" fmla="*/ 4 w 23"/>
                  <a:gd name="T9" fmla="*/ 9 h 21"/>
                  <a:gd name="T10" fmla="*/ 6 w 23"/>
                  <a:gd name="T11" fmla="*/ 5 h 21"/>
                  <a:gd name="T12" fmla="*/ 6 w 23"/>
                  <a:gd name="T13" fmla="*/ 0 h 21"/>
                  <a:gd name="T14" fmla="*/ 0 w 23"/>
                  <a:gd name="T15" fmla="*/ 10 h 21"/>
                  <a:gd name="T16" fmla="*/ 11 w 23"/>
                  <a:gd name="T17" fmla="*/ 21 h 21"/>
                  <a:gd name="T18" fmla="*/ 23 w 23"/>
                  <a:gd name="T19" fmla="*/ 10 h 21"/>
                  <a:gd name="T20" fmla="*/ 16 w 23"/>
                  <a:gd name="T21" fmla="*/ 0 h 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21"/>
                  <a:gd name="T35" fmla="*/ 23 w 23"/>
                  <a:gd name="T36" fmla="*/ 21 h 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92" name="Rectangle 155"/>
              <p:cNvSpPr>
                <a:spLocks noChangeArrowheads="1"/>
              </p:cNvSpPr>
              <p:nvPr/>
            </p:nvSpPr>
            <p:spPr bwMode="auto">
              <a:xfrm>
                <a:off x="160689" y="419472"/>
                <a:ext cx="9342" cy="326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7383123" y="3210349"/>
              <a:ext cx="2188369" cy="6776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1.</a:t>
              </a:r>
              <a:r>
                <a:rPr lang="zh-CN" altLang="en-US" sz="1400" dirty="0" smtClean="0">
                  <a:solidFill>
                    <a:schemeClr val="bg2"/>
                  </a:solidFill>
                  <a:cs typeface="+mn-ea"/>
                  <a:sym typeface="+mn-lt"/>
                </a:rPr>
                <a:t>写项目挺难的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2.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协助 与 沟通很重要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3.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团结就是力量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62038" y="1465065"/>
            <a:ext cx="3081337" cy="3128962"/>
            <a:chOff x="4595813" y="2017713"/>
            <a:chExt cx="3006725" cy="2443162"/>
          </a:xfrm>
        </p:grpSpPr>
        <p:sp>
          <p:nvSpPr>
            <p:cNvPr id="10246" name="任意多边形 9"/>
            <p:cNvSpPr>
              <a:spLocks noChangeArrowheads="1"/>
            </p:cNvSpPr>
            <p:nvPr/>
          </p:nvSpPr>
          <p:spPr bwMode="auto">
            <a:xfrm>
              <a:off x="4595813" y="2017713"/>
              <a:ext cx="3006725" cy="2443162"/>
            </a:xfrm>
            <a:prstGeom prst="round2DiagRect">
              <a:avLst/>
            </a:pr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49" name="任意多边形 12"/>
            <p:cNvSpPr>
              <a:spLocks noChangeArrowheads="1"/>
            </p:cNvSpPr>
            <p:nvPr/>
          </p:nvSpPr>
          <p:spPr bwMode="auto">
            <a:xfrm>
              <a:off x="4773613" y="2017713"/>
              <a:ext cx="2640012" cy="2443162"/>
            </a:xfrm>
            <a:prstGeom prst="round2DiagRect">
              <a:avLst/>
            </a:pr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2" name="直接连接符 29"/>
            <p:cNvSpPr>
              <a:spLocks noChangeShapeType="1"/>
            </p:cNvSpPr>
            <p:nvPr/>
          </p:nvSpPr>
          <p:spPr bwMode="auto">
            <a:xfrm>
              <a:off x="5227638" y="2949575"/>
              <a:ext cx="182086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287" name="组合 37"/>
            <p:cNvGrpSpPr>
              <a:grpSpLocks/>
            </p:cNvGrpSpPr>
            <p:nvPr/>
          </p:nvGrpSpPr>
          <p:grpSpPr bwMode="auto">
            <a:xfrm>
              <a:off x="5975350" y="2282825"/>
              <a:ext cx="325438" cy="320675"/>
              <a:chOff x="0" y="0"/>
              <a:chExt cx="453105" cy="448433"/>
            </a:xfrm>
            <a:solidFill>
              <a:schemeClr val="bg1"/>
            </a:solidFill>
          </p:grpSpPr>
          <p:sp>
            <p:nvSpPr>
              <p:cNvPr id="11288" name="Freeform 136"/>
              <p:cNvSpPr>
                <a:spLocks noChangeArrowheads="1"/>
              </p:cNvSpPr>
              <p:nvPr/>
            </p:nvSpPr>
            <p:spPr bwMode="auto">
              <a:xfrm>
                <a:off x="0" y="251309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"/>
                  <a:gd name="T31" fmla="*/ 0 h 89"/>
                  <a:gd name="T32" fmla="*/ 205 w 205"/>
                  <a:gd name="T33" fmla="*/ 89 h 8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89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5"/>
                  <a:gd name="T97" fmla="*/ 0 h 118"/>
                  <a:gd name="T98" fmla="*/ 205 w 205"/>
                  <a:gd name="T99" fmla="*/ 118 h 1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5001815" y="3216610"/>
              <a:ext cx="2188369" cy="4758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1.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小组</a:t>
              </a:r>
              <a:r>
                <a:rPr lang="zh-CN" altLang="en-US" sz="1400" dirty="0" smtClean="0">
                  <a:solidFill>
                    <a:schemeClr val="bg2"/>
                  </a:solidFill>
                  <a:cs typeface="+mn-ea"/>
                  <a:sym typeface="+mn-lt"/>
                </a:rPr>
                <a:t>提高了调</a:t>
              </a:r>
              <a:r>
                <a:rPr lang="en-US" altLang="zh-CN" sz="1400" dirty="0" smtClean="0">
                  <a:solidFill>
                    <a:schemeClr val="bg2"/>
                  </a:solidFill>
                  <a:cs typeface="+mn-ea"/>
                  <a:sym typeface="+mn-lt"/>
                </a:rPr>
                <a:t>bug</a:t>
              </a:r>
              <a:r>
                <a:rPr lang="zh-CN" altLang="en-US" sz="1400" dirty="0" smtClean="0">
                  <a:solidFill>
                    <a:schemeClr val="bg2"/>
                  </a:solidFill>
                  <a:cs typeface="+mn-ea"/>
                  <a:sym typeface="+mn-lt"/>
                </a:rPr>
                <a:t>能力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solidFill>
                    <a:schemeClr val="bg2"/>
                  </a:solidFill>
                  <a:cs typeface="+mn-ea"/>
                  <a:sym typeface="+mn-lt"/>
                </a:rPr>
                <a:t>2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.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协助 配合能力 增强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68373" y="1475346"/>
            <a:ext cx="7420486" cy="3120658"/>
            <a:chOff x="3313365" y="1970209"/>
            <a:chExt cx="7420486" cy="2467982"/>
          </a:xfrm>
        </p:grpSpPr>
        <p:sp>
          <p:nvSpPr>
            <p:cNvPr id="10247" name="任意多边形 10"/>
            <p:cNvSpPr>
              <a:spLocks noChangeArrowheads="1"/>
            </p:cNvSpPr>
            <p:nvPr/>
          </p:nvSpPr>
          <p:spPr bwMode="auto">
            <a:xfrm>
              <a:off x="3313365" y="1970209"/>
              <a:ext cx="3006725" cy="2443162"/>
            </a:xfrm>
            <a:prstGeom prst="round2DiagRect">
              <a:avLst/>
            </a:pr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0" name="任意多边形 13"/>
            <p:cNvSpPr>
              <a:spLocks noChangeArrowheads="1"/>
            </p:cNvSpPr>
            <p:nvPr/>
          </p:nvSpPr>
          <p:spPr bwMode="auto">
            <a:xfrm>
              <a:off x="3477051" y="1995029"/>
              <a:ext cx="2640012" cy="2443162"/>
            </a:xfrm>
            <a:prstGeom prst="round2DiagRect">
              <a:avLst/>
            </a:pr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3" name="直接连接符 30"/>
            <p:cNvSpPr>
              <a:spLocks noChangeShapeType="1"/>
            </p:cNvSpPr>
            <p:nvPr/>
          </p:nvSpPr>
          <p:spPr bwMode="auto">
            <a:xfrm>
              <a:off x="4101951" y="2781112"/>
              <a:ext cx="182086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296" name="组合 46"/>
            <p:cNvGrpSpPr>
              <a:grpSpLocks/>
            </p:cNvGrpSpPr>
            <p:nvPr/>
          </p:nvGrpSpPr>
          <p:grpSpPr bwMode="auto">
            <a:xfrm>
              <a:off x="5392737" y="2347009"/>
              <a:ext cx="350838" cy="387349"/>
              <a:chOff x="-7612499" y="166686"/>
              <a:chExt cx="652079" cy="720725"/>
            </a:xfrm>
            <a:solidFill>
              <a:schemeClr val="bg1"/>
            </a:solidFill>
          </p:grpSpPr>
          <p:sp>
            <p:nvSpPr>
              <p:cNvPr id="11297" name="Freeform 32"/>
              <p:cNvSpPr>
                <a:spLocks noChangeArrowheads="1"/>
              </p:cNvSpPr>
              <p:nvPr/>
            </p:nvSpPr>
            <p:spPr bwMode="auto">
              <a:xfrm>
                <a:off x="-7349838" y="166686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21"/>
                  <a:gd name="T23" fmla="*/ 64 w 64"/>
                  <a:gd name="T24" fmla="*/ 321 h 3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98" name="Freeform 33"/>
              <p:cNvSpPr>
                <a:spLocks noChangeArrowheads="1"/>
              </p:cNvSpPr>
              <p:nvPr/>
            </p:nvSpPr>
            <p:spPr bwMode="auto">
              <a:xfrm>
                <a:off x="-7612499" y="574700"/>
                <a:ext cx="141288" cy="280991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125"/>
                  <a:gd name="T23" fmla="*/ 63 w 63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99" name="Freeform 34"/>
              <p:cNvSpPr>
                <a:spLocks noChangeArrowheads="1"/>
              </p:cNvSpPr>
              <p:nvPr/>
            </p:nvSpPr>
            <p:spPr bwMode="auto">
              <a:xfrm>
                <a:off x="-7103295" y="371913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8"/>
                  <a:gd name="T23" fmla="*/ 64 w 64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45482" y="3216610"/>
              <a:ext cx="2188369" cy="2586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7" name="文本框 35"/>
          <p:cNvSpPr txBox="1"/>
          <p:nvPr/>
        </p:nvSpPr>
        <p:spPr>
          <a:xfrm>
            <a:off x="7353156" y="2000352"/>
            <a:ext cx="1532307" cy="4298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prstClr val="white"/>
                </a:solidFill>
                <a:cs typeface="+mn-ea"/>
                <a:sym typeface="+mn-lt"/>
              </a:rPr>
              <a:t>感受</a:t>
            </a:r>
            <a:endParaRPr lang="zh-CN" alt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文本框 35"/>
          <p:cNvSpPr txBox="1"/>
          <p:nvPr/>
        </p:nvSpPr>
        <p:spPr>
          <a:xfrm>
            <a:off x="1080505" y="2186499"/>
            <a:ext cx="1532307" cy="4298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prstClr val="white"/>
                </a:solidFill>
                <a:cs typeface="+mn-ea"/>
                <a:sym typeface="+mn-lt"/>
              </a:rPr>
              <a:t>收益</a:t>
            </a:r>
            <a:endParaRPr lang="zh-CN" alt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598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 rot="181660">
            <a:off x="3967919" y="3989004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谢谢观赏！</a:t>
            </a:r>
            <a:endParaRPr lang="zh-CN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 rot="438117">
            <a:off x="1483326" y="2884238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97B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 rot="984717">
            <a:off x="1112317" y="650653"/>
            <a:ext cx="3710787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97B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 rot="188303">
            <a:off x="4307521" y="2068707"/>
            <a:ext cx="2914299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188303">
            <a:off x="7012723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 rot="471172">
            <a:off x="9342441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71172">
            <a:off x="7971954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471172">
            <a:off x="9078538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471172">
            <a:off x="10026965" y="3415942"/>
            <a:ext cx="1027615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4291763" y="2041826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4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2559" y="168973"/>
            <a:ext cx="5285135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8256240" y="5373216"/>
            <a:ext cx="358311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u="sng" dirty="0" smtClean="0"/>
              <a:t>汇报人：</a:t>
            </a:r>
            <a:r>
              <a:rPr lang="zh-CN" altLang="en-US" u="sng" dirty="0" smtClean="0"/>
              <a:t>仝朝铱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28457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5">
        <p14:reveal dir="r"/>
      </p:transition>
    </mc:Choice>
    <mc:Fallback xmlns="">
      <p:transition spd="slow" advTm="27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279576" y="1484784"/>
            <a:ext cx="7848872" cy="4608512"/>
          </a:xfrm>
          <a:prstGeom prst="roundRect">
            <a:avLst>
              <a:gd name="adj" fmla="val 8497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20146" y="404668"/>
            <a:ext cx="2939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项 目 初 衷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1624" y="2069556"/>
            <a:ext cx="72008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	</a:t>
            </a:r>
            <a:r>
              <a:rPr lang="zh-CN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微软雅黑"/>
              </a:rPr>
              <a:t>能 够 在 这 次 项 目 实 战 中，</a:t>
            </a:r>
            <a:endParaRPr lang="en-US" altLang="zh-CN" sz="36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ea typeface="微软雅黑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微软雅黑"/>
              </a:rPr>
              <a:t>通 过 团 队 的 合 作，沟 通，交 流，学 习 到 更 多 的 技 术；然 后 就 一 起 加 油 吧！</a:t>
            </a:r>
            <a:endParaRPr lang="zh-CN" altLang="en-US" sz="3600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32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11">
        <p14:reveal dir="r"/>
      </p:transition>
    </mc:Choice>
    <mc:Fallback xmlns="">
      <p:transition spd="slow" advTm="3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69942" y="177281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69942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项目使用技术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69942" y="369303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、未学习技术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所遇难题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69942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成员分配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82" y="431563"/>
            <a:ext cx="2066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项 目 介 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7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358">
        <p14:reveal dir="r"/>
      </p:transition>
    </mc:Choice>
    <mc:Fallback xmlns="">
      <p:transition spd="slow" advTm="23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69942" y="1770595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269942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二、单击此处添加标题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269942" y="369303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三、单击此处添加标题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69942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2661682" y="431563"/>
            <a:ext cx="3362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房 嫂 项 目 介 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69942" y="1770595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000" dirty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sz="2000" dirty="0" smtClean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租，合租，短租，写字楼</a:t>
            </a:r>
            <a:endParaRPr lang="zh-CN" altLang="en-US" sz="2000" dirty="0">
              <a:solidFill>
                <a:srgbClr val="4197B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56495" y="2722367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二，地图找房，我是房东，加盟，生活服务</a:t>
            </a:r>
            <a:endParaRPr lang="zh-CN" altLang="en-US" sz="2000" dirty="0">
              <a:solidFill>
                <a:srgbClr val="4197B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16185" y="3662797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三，我要出租，看房日程</a:t>
            </a:r>
            <a:endParaRPr lang="zh-CN" altLang="en-US" sz="2000" dirty="0">
              <a:solidFill>
                <a:srgbClr val="4197B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69942" y="4653136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四，个人中心</a:t>
            </a:r>
            <a:endParaRPr lang="zh-CN" altLang="en-US" sz="2000" dirty="0">
              <a:solidFill>
                <a:srgbClr val="4197B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8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80"/>
    </mc:Choice>
    <mc:Fallback xmlns="">
      <p:transition advTm="258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项 目 核 心 介 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​​ 8"/>
          <p:cNvSpPr/>
          <p:nvPr/>
        </p:nvSpPr>
        <p:spPr>
          <a:xfrm>
            <a:off x="2135189" y="3573463"/>
            <a:ext cx="3600451" cy="419100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手机号注册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​​ 10"/>
          <p:cNvSpPr/>
          <p:nvPr/>
        </p:nvSpPr>
        <p:spPr>
          <a:xfrm>
            <a:off x="2135189" y="4083050"/>
            <a:ext cx="3600451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短信验证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​​ 12"/>
          <p:cNvSpPr/>
          <p:nvPr/>
        </p:nvSpPr>
        <p:spPr>
          <a:xfrm>
            <a:off x="2180022" y="4592643"/>
            <a:ext cx="3600451" cy="420687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登录权限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​​ 17"/>
          <p:cNvSpPr/>
          <p:nvPr/>
        </p:nvSpPr>
        <p:spPr>
          <a:xfrm>
            <a:off x="6451601" y="3573463"/>
            <a:ext cx="3600451" cy="419100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定位位置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​​ 18"/>
          <p:cNvSpPr/>
          <p:nvPr/>
        </p:nvSpPr>
        <p:spPr>
          <a:xfrm>
            <a:off x="6451601" y="4083050"/>
            <a:ext cx="3600451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前台展示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​​ 19"/>
          <p:cNvSpPr/>
          <p:nvPr/>
        </p:nvSpPr>
        <p:spPr>
          <a:xfrm>
            <a:off x="6451601" y="4592643"/>
            <a:ext cx="3600451" cy="420687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仿百度地图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搜索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35189" y="1700218"/>
            <a:ext cx="3600451" cy="1800225"/>
            <a:chOff x="611188" y="1700213"/>
            <a:chExt cx="3600450" cy="1800225"/>
          </a:xfrm>
        </p:grpSpPr>
        <p:sp>
          <p:nvSpPr>
            <p:cNvPr id="18" name="圆角矩形​​ 6"/>
            <p:cNvSpPr/>
            <p:nvPr/>
          </p:nvSpPr>
          <p:spPr>
            <a:xfrm>
              <a:off x="611188" y="1700213"/>
              <a:ext cx="3600450" cy="1800225"/>
            </a:xfrm>
            <a:prstGeom prst="roundRect">
              <a:avLst>
                <a:gd name="adj" fmla="val 9948"/>
              </a:avLst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​​ 20"/>
            <p:cNvSpPr>
              <a:spLocks noChangeArrowheads="1"/>
            </p:cNvSpPr>
            <p:nvPr/>
          </p:nvSpPr>
          <p:spPr bwMode="auto">
            <a:xfrm>
              <a:off x="2319843" y="3043238"/>
              <a:ext cx="184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33" name="矩形​​ 22"/>
            <p:cNvSpPr>
              <a:spLocks noChangeArrowheads="1"/>
            </p:cNvSpPr>
            <p:nvPr/>
          </p:nvSpPr>
          <p:spPr bwMode="auto">
            <a:xfrm>
              <a:off x="1062326" y="2339975"/>
              <a:ext cx="26981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用户注册，登录</a:t>
              </a:r>
              <a:endParaRPr lang="zh-CN" altLang="en-US" sz="28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51601" y="1700218"/>
            <a:ext cx="3600451" cy="1800225"/>
            <a:chOff x="4927600" y="1700213"/>
            <a:chExt cx="3600450" cy="1800225"/>
          </a:xfrm>
        </p:grpSpPr>
        <p:sp>
          <p:nvSpPr>
            <p:cNvPr id="26" name="圆角矩形​​ 14"/>
            <p:cNvSpPr/>
            <p:nvPr/>
          </p:nvSpPr>
          <p:spPr>
            <a:xfrm>
              <a:off x="4927600" y="1700213"/>
              <a:ext cx="3600450" cy="1800225"/>
            </a:xfrm>
            <a:prstGeom prst="roundRect">
              <a:avLst>
                <a:gd name="adj" fmla="val 9948"/>
              </a:avLst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​​ 21"/>
            <p:cNvSpPr>
              <a:spLocks noChangeArrowheads="1"/>
            </p:cNvSpPr>
            <p:nvPr/>
          </p:nvSpPr>
          <p:spPr bwMode="auto">
            <a:xfrm>
              <a:off x="6634667" y="3043238"/>
              <a:ext cx="184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35" name="矩形​​ 23"/>
            <p:cNvSpPr>
              <a:spLocks noChangeArrowheads="1"/>
            </p:cNvSpPr>
            <p:nvPr/>
          </p:nvSpPr>
          <p:spPr bwMode="auto">
            <a:xfrm>
              <a:off x="5917348" y="2339975"/>
              <a:ext cx="16209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地图找房</a:t>
              </a:r>
              <a:endParaRPr lang="zh-CN" altLang="en-US" sz="28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pic>
        <p:nvPicPr>
          <p:cNvPr id="27" name="图片 2" descr="http://www.iconpng.com/png/vistasoftware/plus__orang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8300" y="2133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0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5">
        <p14:reveal dir="r"/>
      </p:transition>
    </mc:Choice>
    <mc:Fallback xmlns="">
      <p:transition spd="slow" advTm="35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项目核心介绍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935760" y="1043189"/>
            <a:ext cx="7236309" cy="5586552"/>
            <a:chOff x="2474701" y="1290298"/>
            <a:chExt cx="4516363" cy="4176691"/>
          </a:xfrm>
        </p:grpSpPr>
        <p:sp>
          <p:nvSpPr>
            <p:cNvPr id="4" name="未知"/>
            <p:cNvSpPr>
              <a:spLocks/>
            </p:cNvSpPr>
            <p:nvPr/>
          </p:nvSpPr>
          <p:spPr bwMode="auto">
            <a:xfrm>
              <a:off x="2554189" y="3465308"/>
              <a:ext cx="2027555" cy="198974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1" y="0"/>
                </a:cxn>
                <a:cxn ang="0">
                  <a:pos x="576" y="265"/>
                </a:cxn>
                <a:cxn ang="0">
                  <a:pos x="576" y="57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576" h="576">
                  <a:moveTo>
                    <a:pt x="3" y="0"/>
                  </a:moveTo>
                  <a:cubicBezTo>
                    <a:pt x="106" y="0"/>
                    <a:pt x="208" y="0"/>
                    <a:pt x="311" y="0"/>
                  </a:cubicBezTo>
                  <a:cubicBezTo>
                    <a:pt x="338" y="150"/>
                    <a:pt x="427" y="238"/>
                    <a:pt x="576" y="265"/>
                  </a:cubicBezTo>
                  <a:cubicBezTo>
                    <a:pt x="576" y="368"/>
                    <a:pt x="576" y="472"/>
                    <a:pt x="576" y="576"/>
                  </a:cubicBezTo>
                  <a:cubicBezTo>
                    <a:pt x="241" y="536"/>
                    <a:pt x="47" y="340"/>
                    <a:pt x="0" y="7"/>
                  </a:cubicBezTo>
                  <a:cubicBezTo>
                    <a:pt x="0" y="4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i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页面添加信息</a:t>
              </a:r>
              <a:endParaRPr lang="zh-CN" altLang="en-US" sz="2400" b="1" i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4672330" y="3477247"/>
              <a:ext cx="2026920" cy="1989742"/>
            </a:xfrm>
            <a:custGeom>
              <a:avLst/>
              <a:gdLst/>
              <a:ahLst/>
              <a:cxnLst>
                <a:cxn ang="0">
                  <a:pos x="0" y="573"/>
                </a:cxn>
                <a:cxn ang="0">
                  <a:pos x="0" y="265"/>
                </a:cxn>
                <a:cxn ang="0">
                  <a:pos x="265" y="0"/>
                </a:cxn>
                <a:cxn ang="0">
                  <a:pos x="576" y="0"/>
                </a:cxn>
                <a:cxn ang="0">
                  <a:pos x="8" y="576"/>
                </a:cxn>
                <a:cxn ang="0">
                  <a:pos x="0" y="573"/>
                </a:cxn>
              </a:cxnLst>
              <a:rect l="0" t="0" r="r" b="b"/>
              <a:pathLst>
                <a:path w="576" h="576">
                  <a:moveTo>
                    <a:pt x="0" y="573"/>
                  </a:moveTo>
                  <a:cubicBezTo>
                    <a:pt x="0" y="470"/>
                    <a:pt x="0" y="367"/>
                    <a:pt x="0" y="265"/>
                  </a:cubicBezTo>
                  <a:cubicBezTo>
                    <a:pt x="150" y="238"/>
                    <a:pt x="238" y="149"/>
                    <a:pt x="265" y="0"/>
                  </a:cubicBezTo>
                  <a:cubicBezTo>
                    <a:pt x="369" y="0"/>
                    <a:pt x="472" y="0"/>
                    <a:pt x="576" y="0"/>
                  </a:cubicBezTo>
                  <a:cubicBezTo>
                    <a:pt x="537" y="335"/>
                    <a:pt x="340" y="529"/>
                    <a:pt x="8" y="576"/>
                  </a:cubicBezTo>
                  <a:cubicBezTo>
                    <a:pt x="4" y="576"/>
                    <a:pt x="0" y="576"/>
                    <a:pt x="0" y="573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i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4672330" y="1290298"/>
              <a:ext cx="2026920" cy="1990366"/>
            </a:xfrm>
            <a:custGeom>
              <a:avLst/>
              <a:gdLst/>
              <a:ahLst/>
              <a:cxnLst>
                <a:cxn ang="0">
                  <a:pos x="573" y="576"/>
                </a:cxn>
                <a:cxn ang="0">
                  <a:pos x="265" y="576"/>
                </a:cxn>
                <a:cxn ang="0">
                  <a:pos x="0" y="311"/>
                </a:cxn>
                <a:cxn ang="0">
                  <a:pos x="0" y="0"/>
                </a:cxn>
                <a:cxn ang="0">
                  <a:pos x="576" y="568"/>
                </a:cxn>
                <a:cxn ang="0">
                  <a:pos x="573" y="576"/>
                </a:cxn>
              </a:cxnLst>
              <a:rect l="0" t="0" r="r" b="b"/>
              <a:pathLst>
                <a:path w="576" h="576">
                  <a:moveTo>
                    <a:pt x="573" y="576"/>
                  </a:moveTo>
                  <a:cubicBezTo>
                    <a:pt x="471" y="576"/>
                    <a:pt x="368" y="576"/>
                    <a:pt x="265" y="576"/>
                  </a:cubicBezTo>
                  <a:cubicBezTo>
                    <a:pt x="238" y="425"/>
                    <a:pt x="149" y="338"/>
                    <a:pt x="0" y="311"/>
                  </a:cubicBezTo>
                  <a:cubicBezTo>
                    <a:pt x="0" y="207"/>
                    <a:pt x="0" y="104"/>
                    <a:pt x="0" y="0"/>
                  </a:cubicBezTo>
                  <a:cubicBezTo>
                    <a:pt x="335" y="39"/>
                    <a:pt x="529" y="235"/>
                    <a:pt x="576" y="568"/>
                  </a:cubicBezTo>
                  <a:cubicBezTo>
                    <a:pt x="576" y="572"/>
                    <a:pt x="576" y="575"/>
                    <a:pt x="573" y="576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i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我的</a:t>
              </a:r>
              <a:endParaRPr lang="en-US" altLang="zh-CN" i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i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委托</a:t>
              </a:r>
              <a:endParaRPr lang="zh-CN" altLang="en-US" i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2474701" y="1312885"/>
              <a:ext cx="2027555" cy="1990366"/>
            </a:xfrm>
            <a:custGeom>
              <a:avLst/>
              <a:gdLst/>
              <a:ahLst/>
              <a:cxnLst>
                <a:cxn ang="0">
                  <a:pos x="576" y="2"/>
                </a:cxn>
                <a:cxn ang="0">
                  <a:pos x="576" y="311"/>
                </a:cxn>
                <a:cxn ang="0">
                  <a:pos x="311" y="576"/>
                </a:cxn>
                <a:cxn ang="0">
                  <a:pos x="0" y="576"/>
                </a:cxn>
                <a:cxn ang="0">
                  <a:pos x="569" y="0"/>
                </a:cxn>
                <a:cxn ang="0">
                  <a:pos x="576" y="2"/>
                </a:cxn>
              </a:cxnLst>
              <a:rect l="0" t="0" r="r" b="b"/>
              <a:pathLst>
                <a:path w="576" h="576">
                  <a:moveTo>
                    <a:pt x="576" y="2"/>
                  </a:moveTo>
                  <a:cubicBezTo>
                    <a:pt x="576" y="105"/>
                    <a:pt x="576" y="208"/>
                    <a:pt x="576" y="311"/>
                  </a:cubicBezTo>
                  <a:cubicBezTo>
                    <a:pt x="426" y="338"/>
                    <a:pt x="338" y="426"/>
                    <a:pt x="311" y="576"/>
                  </a:cubicBezTo>
                  <a:cubicBezTo>
                    <a:pt x="208" y="576"/>
                    <a:pt x="104" y="576"/>
                    <a:pt x="0" y="576"/>
                  </a:cubicBezTo>
                  <a:cubicBezTo>
                    <a:pt x="39" y="241"/>
                    <a:pt x="236" y="47"/>
                    <a:pt x="569" y="0"/>
                  </a:cubicBezTo>
                  <a:cubicBezTo>
                    <a:pt x="572" y="0"/>
                    <a:pt x="576" y="0"/>
                    <a:pt x="576" y="2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800" b="1" i="1" u="sng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个人中心</a:t>
              </a:r>
            </a:p>
            <a:p>
              <a:pPr algn="ctr"/>
              <a:r>
                <a:rPr lang="zh-CN" altLang="en-US" sz="240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我的资产，</a:t>
              </a:r>
              <a:endParaRPr lang="en-US" altLang="zh-CN" sz="2400" b="1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房租的订单和代付款</a:t>
              </a:r>
              <a:r>
                <a:rPr lang="zh-CN" altLang="en-US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en-US" altLang="zh-CN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3635375" y="2460955"/>
              <a:ext cx="1873250" cy="1835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" y="0"/>
                </a:cxn>
                <a:cxn ang="0">
                  <a:pos x="122" y="38"/>
                </a:cxn>
                <a:cxn ang="0">
                  <a:pos x="155" y="73"/>
                </a:cxn>
                <a:cxn ang="0">
                  <a:pos x="405" y="73"/>
                </a:cxn>
                <a:cxn ang="0">
                  <a:pos x="441" y="40"/>
                </a:cxn>
                <a:cxn ang="0">
                  <a:pos x="408" y="0"/>
                </a:cxn>
                <a:cxn ang="0">
                  <a:pos x="566" y="0"/>
                </a:cxn>
                <a:cxn ang="0">
                  <a:pos x="566" y="155"/>
                </a:cxn>
                <a:cxn ang="0">
                  <a:pos x="527" y="122"/>
                </a:cxn>
                <a:cxn ang="0">
                  <a:pos x="492" y="155"/>
                </a:cxn>
                <a:cxn ang="0">
                  <a:pos x="492" y="405"/>
                </a:cxn>
                <a:cxn ang="0">
                  <a:pos x="525" y="440"/>
                </a:cxn>
                <a:cxn ang="0">
                  <a:pos x="566" y="405"/>
                </a:cxn>
                <a:cxn ang="0">
                  <a:pos x="566" y="565"/>
                </a:cxn>
                <a:cxn ang="0">
                  <a:pos x="405" y="565"/>
                </a:cxn>
                <a:cxn ang="0">
                  <a:pos x="441" y="527"/>
                </a:cxn>
                <a:cxn ang="0">
                  <a:pos x="408" y="491"/>
                </a:cxn>
                <a:cxn ang="0">
                  <a:pos x="161" y="491"/>
                </a:cxn>
                <a:cxn ang="0">
                  <a:pos x="122" y="527"/>
                </a:cxn>
                <a:cxn ang="0">
                  <a:pos x="161" y="565"/>
                </a:cxn>
                <a:cxn ang="0">
                  <a:pos x="0" y="565"/>
                </a:cxn>
                <a:cxn ang="0">
                  <a:pos x="0" y="405"/>
                </a:cxn>
                <a:cxn ang="0">
                  <a:pos x="38" y="440"/>
                </a:cxn>
                <a:cxn ang="0">
                  <a:pos x="74" y="407"/>
                </a:cxn>
                <a:cxn ang="0">
                  <a:pos x="74" y="160"/>
                </a:cxn>
                <a:cxn ang="0">
                  <a:pos x="41" y="122"/>
                </a:cxn>
                <a:cxn ang="0">
                  <a:pos x="0" y="158"/>
                </a:cxn>
                <a:cxn ang="0">
                  <a:pos x="0" y="0"/>
                </a:cxn>
              </a:cxnLst>
              <a:rect l="0" t="0" r="r" b="b"/>
              <a:pathLst>
                <a:path w="566" h="565">
                  <a:moveTo>
                    <a:pt x="0" y="0"/>
                  </a:moveTo>
                  <a:cubicBezTo>
                    <a:pt x="52" y="0"/>
                    <a:pt x="104" y="0"/>
                    <a:pt x="155" y="0"/>
                  </a:cubicBezTo>
                  <a:cubicBezTo>
                    <a:pt x="164" y="13"/>
                    <a:pt x="123" y="24"/>
                    <a:pt x="122" y="38"/>
                  </a:cubicBezTo>
                  <a:cubicBezTo>
                    <a:pt x="122" y="53"/>
                    <a:pt x="151" y="57"/>
                    <a:pt x="155" y="73"/>
                  </a:cubicBezTo>
                  <a:cubicBezTo>
                    <a:pt x="215" y="31"/>
                    <a:pt x="347" y="26"/>
                    <a:pt x="405" y="73"/>
                  </a:cubicBezTo>
                  <a:cubicBezTo>
                    <a:pt x="421" y="66"/>
                    <a:pt x="430" y="52"/>
                    <a:pt x="441" y="40"/>
                  </a:cubicBezTo>
                  <a:cubicBezTo>
                    <a:pt x="435" y="23"/>
                    <a:pt x="409" y="12"/>
                    <a:pt x="408" y="0"/>
                  </a:cubicBezTo>
                  <a:cubicBezTo>
                    <a:pt x="460" y="0"/>
                    <a:pt x="513" y="0"/>
                    <a:pt x="566" y="0"/>
                  </a:cubicBezTo>
                  <a:cubicBezTo>
                    <a:pt x="566" y="51"/>
                    <a:pt x="566" y="103"/>
                    <a:pt x="566" y="155"/>
                  </a:cubicBezTo>
                  <a:cubicBezTo>
                    <a:pt x="557" y="160"/>
                    <a:pt x="538" y="132"/>
                    <a:pt x="527" y="122"/>
                  </a:cubicBezTo>
                  <a:cubicBezTo>
                    <a:pt x="512" y="129"/>
                    <a:pt x="503" y="143"/>
                    <a:pt x="492" y="155"/>
                  </a:cubicBezTo>
                  <a:cubicBezTo>
                    <a:pt x="534" y="212"/>
                    <a:pt x="537" y="348"/>
                    <a:pt x="492" y="405"/>
                  </a:cubicBezTo>
                  <a:cubicBezTo>
                    <a:pt x="499" y="420"/>
                    <a:pt x="513" y="429"/>
                    <a:pt x="525" y="440"/>
                  </a:cubicBezTo>
                  <a:cubicBezTo>
                    <a:pt x="540" y="430"/>
                    <a:pt x="548" y="412"/>
                    <a:pt x="566" y="405"/>
                  </a:cubicBezTo>
                  <a:cubicBezTo>
                    <a:pt x="566" y="458"/>
                    <a:pt x="566" y="512"/>
                    <a:pt x="566" y="565"/>
                  </a:cubicBezTo>
                  <a:cubicBezTo>
                    <a:pt x="512" y="565"/>
                    <a:pt x="459" y="565"/>
                    <a:pt x="405" y="565"/>
                  </a:cubicBezTo>
                  <a:cubicBezTo>
                    <a:pt x="413" y="549"/>
                    <a:pt x="428" y="539"/>
                    <a:pt x="441" y="527"/>
                  </a:cubicBezTo>
                  <a:cubicBezTo>
                    <a:pt x="433" y="511"/>
                    <a:pt x="419" y="502"/>
                    <a:pt x="408" y="491"/>
                  </a:cubicBezTo>
                  <a:cubicBezTo>
                    <a:pt x="351" y="534"/>
                    <a:pt x="216" y="536"/>
                    <a:pt x="161" y="491"/>
                  </a:cubicBezTo>
                  <a:cubicBezTo>
                    <a:pt x="144" y="499"/>
                    <a:pt x="134" y="514"/>
                    <a:pt x="122" y="527"/>
                  </a:cubicBezTo>
                  <a:cubicBezTo>
                    <a:pt x="137" y="538"/>
                    <a:pt x="151" y="550"/>
                    <a:pt x="161" y="565"/>
                  </a:cubicBezTo>
                  <a:cubicBezTo>
                    <a:pt x="107" y="565"/>
                    <a:pt x="54" y="565"/>
                    <a:pt x="0" y="565"/>
                  </a:cubicBezTo>
                  <a:cubicBezTo>
                    <a:pt x="0" y="512"/>
                    <a:pt x="0" y="458"/>
                    <a:pt x="0" y="405"/>
                  </a:cubicBezTo>
                  <a:cubicBezTo>
                    <a:pt x="16" y="413"/>
                    <a:pt x="26" y="428"/>
                    <a:pt x="38" y="440"/>
                  </a:cubicBezTo>
                  <a:cubicBezTo>
                    <a:pt x="54" y="433"/>
                    <a:pt x="63" y="419"/>
                    <a:pt x="74" y="407"/>
                  </a:cubicBezTo>
                  <a:cubicBezTo>
                    <a:pt x="32" y="352"/>
                    <a:pt x="28" y="214"/>
                    <a:pt x="74" y="160"/>
                  </a:cubicBezTo>
                  <a:cubicBezTo>
                    <a:pt x="69" y="156"/>
                    <a:pt x="49" y="122"/>
                    <a:pt x="41" y="122"/>
                  </a:cubicBezTo>
                  <a:cubicBezTo>
                    <a:pt x="25" y="121"/>
                    <a:pt x="17" y="159"/>
                    <a:pt x="0" y="158"/>
                  </a:cubicBezTo>
                  <a:cubicBezTo>
                    <a:pt x="0" y="105"/>
                    <a:pt x="0" y="52"/>
                    <a:pt x="0" y="0"/>
                  </a:cubicBezTo>
                  <a:close/>
                </a:path>
              </a:pathLst>
            </a:custGeom>
            <a:solidFill>
              <a:srgbClr val="45B1D2"/>
            </a:solidFill>
            <a:ln>
              <a:solidFill>
                <a:schemeClr val="bg1"/>
              </a:solidFill>
            </a:ln>
            <a:effectLst>
              <a:glow rad="622300">
                <a:schemeClr val="accent5">
                  <a:satMod val="175000"/>
                  <a:alpha val="67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i="1" u="sng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10716" y="2090060"/>
              <a:ext cx="1070948" cy="1679759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i="1" u="sng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我要出租</a:t>
              </a:r>
              <a:endParaRPr lang="en-US" altLang="zh-CN" sz="2800" b="1" i="1" u="sng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endParaRPr lang="en-US" altLang="zh-CN" sz="2800" b="1" i="1" u="sng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2800" b="1" i="1" u="sng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委托管理</a:t>
              </a:r>
              <a:endParaRPr lang="en-US" altLang="zh-CN" sz="2800" b="1" i="1" u="sng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>
                <a:defRPr/>
              </a:pPr>
              <a:endParaRPr lang="en-US" altLang="zh-CN" sz="2800" b="1" i="1" u="sng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800" b="1" i="1" u="sng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339081" y="4278028"/>
              <a:ext cx="1651983" cy="805364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i="1" u="sng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看</a:t>
              </a:r>
              <a:r>
                <a:rPr lang="zh-CN" altLang="en-US" sz="2000" b="1" i="1" u="sng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房日程</a:t>
              </a:r>
              <a:endParaRPr lang="en-US" altLang="zh-CN" sz="2000" b="1" i="1" u="sng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endParaRPr lang="en-US" altLang="zh-CN" sz="2000" b="1" i="1" u="sng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2400" b="1" i="1" u="sng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查询所有房源信息</a:t>
              </a:r>
              <a:endParaRPr lang="zh-CN" altLang="en-US" sz="2400" b="1" i="1" u="sng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27890" y="2040197"/>
              <a:ext cx="167220" cy="336279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i="1" u="sng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11500" y="4278028"/>
              <a:ext cx="631497" cy="36430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i="1" u="sng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收藏</a:t>
              </a:r>
              <a:endParaRPr lang="zh-CN" altLang="en-US" sz="2000" b="1" i="1" u="sng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089875" y="3140968"/>
              <a:ext cx="1002966" cy="336279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i="1" u="sng" kern="0" dirty="0" smtClean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</a:rPr>
                <a:t>核心介绍</a:t>
              </a:r>
              <a:endParaRPr lang="zh-CN" altLang="en-US" i="1" u="sng" kern="0" dirty="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3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">
        <p14:reveal dir="r"/>
      </p:transition>
    </mc:Choice>
    <mc:Fallback xmlns="">
      <p:transition spd="slow" advTm="23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项 目 使 用 技 术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​​ 6"/>
          <p:cNvSpPr/>
          <p:nvPr/>
        </p:nvSpPr>
        <p:spPr>
          <a:xfrm>
            <a:off x="2927648" y="4941173"/>
            <a:ext cx="1512168" cy="89613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4197B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​​ 9"/>
          <p:cNvSpPr/>
          <p:nvPr/>
        </p:nvSpPr>
        <p:spPr>
          <a:xfrm>
            <a:off x="5303912" y="3827854"/>
            <a:ext cx="1116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​​ 10"/>
          <p:cNvSpPr/>
          <p:nvPr/>
        </p:nvSpPr>
        <p:spPr>
          <a:xfrm>
            <a:off x="7248208" y="2963045"/>
            <a:ext cx="720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7008" y="3645027"/>
            <a:ext cx="27077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通过百度地图</a:t>
            </a:r>
            <a:r>
              <a:rPr lang="en-US" altLang="zh-CN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功能，</a:t>
            </a:r>
            <a:endParaRPr lang="en-US" altLang="zh-CN" sz="16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完成定位找房</a:t>
            </a:r>
            <a:endParaRPr lang="en-US" altLang="zh-CN" sz="1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2349" y="4655100"/>
            <a:ext cx="283923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通过阿里云服务平台，</a:t>
            </a:r>
            <a:endParaRPr lang="en-US" altLang="zh-CN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完成手机短信验证</a:t>
            </a:r>
            <a:endParaRPr lang="en-US" altLang="zh-CN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1538" y="2708922"/>
            <a:ext cx="3589444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使用了 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JSP, el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 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kern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,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sz="1400" kern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kern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400" kern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框架：</a:t>
            </a:r>
            <a:r>
              <a:rPr lang="en-US" altLang="zh-CN" sz="1400" kern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96709" y="2349503"/>
            <a:ext cx="2031325" cy="2447925"/>
            <a:chOff x="1172708" y="2349500"/>
            <a:chExt cx="2031325" cy="2447925"/>
          </a:xfrm>
        </p:grpSpPr>
        <p:sp>
          <p:nvSpPr>
            <p:cNvPr id="4" name="椭圆​​ 2"/>
            <p:cNvSpPr/>
            <p:nvPr/>
          </p:nvSpPr>
          <p:spPr>
            <a:xfrm>
              <a:off x="1187450" y="2349500"/>
              <a:ext cx="1944688" cy="2447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​​ 16"/>
            <p:cNvSpPr>
              <a:spLocks noChangeArrowheads="1"/>
            </p:cNvSpPr>
            <p:nvPr/>
          </p:nvSpPr>
          <p:spPr bwMode="auto">
            <a:xfrm>
              <a:off x="1172708" y="2960688"/>
              <a:ext cx="2031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手机号发送验证码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76839" y="1976443"/>
            <a:ext cx="1439863" cy="1812925"/>
            <a:chOff x="3652838" y="1976438"/>
            <a:chExt cx="1439862" cy="1812925"/>
          </a:xfrm>
        </p:grpSpPr>
        <p:sp>
          <p:nvSpPr>
            <p:cNvPr id="5" name="椭圆​​ 2"/>
            <p:cNvSpPr/>
            <p:nvPr/>
          </p:nvSpPr>
          <p:spPr>
            <a:xfrm>
              <a:off x="3652838" y="1976438"/>
              <a:ext cx="1439862" cy="1812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​​ 17"/>
            <p:cNvSpPr>
              <a:spLocks noChangeArrowheads="1"/>
            </p:cNvSpPr>
            <p:nvPr/>
          </p:nvSpPr>
          <p:spPr bwMode="auto">
            <a:xfrm>
              <a:off x="3858162" y="2420938"/>
              <a:ext cx="10054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地图找房</a:t>
              </a:r>
              <a:endPara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04066" y="1700213"/>
            <a:ext cx="1012825" cy="1274762"/>
            <a:chOff x="5580063" y="1700213"/>
            <a:chExt cx="1012825" cy="1274762"/>
          </a:xfrm>
        </p:grpSpPr>
        <p:sp>
          <p:nvSpPr>
            <p:cNvPr id="6" name="椭圆​​ 2"/>
            <p:cNvSpPr/>
            <p:nvPr/>
          </p:nvSpPr>
          <p:spPr>
            <a:xfrm>
              <a:off x="5580063" y="1700213"/>
              <a:ext cx="1012825" cy="1274762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​​ 18"/>
            <p:cNvSpPr>
              <a:spLocks noChangeArrowheads="1"/>
            </p:cNvSpPr>
            <p:nvPr/>
          </p:nvSpPr>
          <p:spPr bwMode="auto">
            <a:xfrm>
              <a:off x="5634277" y="195103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模块实现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6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4">
        <p14:reveal dir="r"/>
      </p:transition>
    </mc:Choice>
    <mc:Fallback xmlns="">
      <p:transition spd="slow" advTm="50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成员分配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81460" y="4283242"/>
            <a:ext cx="1360789" cy="1197556"/>
            <a:chOff x="2738853" y="5182145"/>
            <a:chExt cx="1360789" cy="1197556"/>
          </a:xfrm>
        </p:grpSpPr>
        <p:sp>
          <p:nvSpPr>
            <p:cNvPr id="4" name="未知"/>
            <p:cNvSpPr>
              <a:spLocks noChangeAspect="1"/>
            </p:cNvSpPr>
            <p:nvPr/>
          </p:nvSpPr>
          <p:spPr bwMode="auto">
            <a:xfrm>
              <a:off x="2738853" y="5182145"/>
              <a:ext cx="1360789" cy="1197556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944" y="0"/>
                </a:cxn>
                <a:cxn ang="0">
                  <a:pos x="963" y="691"/>
                </a:cxn>
                <a:cxn ang="0">
                  <a:pos x="3" y="691"/>
                </a:cxn>
                <a:cxn ang="0">
                  <a:pos x="0" y="328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11"/>
            <p:cNvSpPr txBox="1">
              <a:spLocks noChangeAspect="1" noChangeArrowheads="1"/>
            </p:cNvSpPr>
            <p:nvPr/>
          </p:nvSpPr>
          <p:spPr bwMode="auto">
            <a:xfrm>
              <a:off x="3564537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40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01159" y="3511995"/>
            <a:ext cx="1355600" cy="1968809"/>
            <a:chOff x="4258552" y="4410893"/>
            <a:chExt cx="1355600" cy="1968809"/>
          </a:xfrm>
        </p:grpSpPr>
        <p:sp>
          <p:nvSpPr>
            <p:cNvPr id="7" name="未知"/>
            <p:cNvSpPr>
              <a:spLocks noChangeAspect="1"/>
            </p:cNvSpPr>
            <p:nvPr/>
          </p:nvSpPr>
          <p:spPr bwMode="auto">
            <a:xfrm>
              <a:off x="4258552" y="4410893"/>
              <a:ext cx="1355600" cy="1968809"/>
            </a:xfrm>
            <a:custGeom>
              <a:avLst/>
              <a:gdLst/>
              <a:ahLst/>
              <a:cxnLst>
                <a:cxn ang="0">
                  <a:pos x="0" y="390"/>
                </a:cxn>
                <a:cxn ang="0">
                  <a:pos x="952" y="0"/>
                </a:cxn>
                <a:cxn ang="0">
                  <a:pos x="960" y="1110"/>
                </a:cxn>
                <a:cxn ang="0">
                  <a:pos x="0" y="1110"/>
                </a:cxn>
                <a:cxn ang="0">
                  <a:pos x="0" y="390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12"/>
            <p:cNvSpPr txBox="1">
              <a:spLocks noChangeAspect="1" noChangeArrowheads="1"/>
            </p:cNvSpPr>
            <p:nvPr/>
          </p:nvSpPr>
          <p:spPr bwMode="auto">
            <a:xfrm>
              <a:off x="5092019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07236" y="2808263"/>
            <a:ext cx="1364680" cy="2671722"/>
            <a:chOff x="5764630" y="3707166"/>
            <a:chExt cx="1364680" cy="2671722"/>
          </a:xfrm>
        </p:grpSpPr>
        <p:sp>
          <p:nvSpPr>
            <p:cNvPr id="10" name="未知"/>
            <p:cNvSpPr>
              <a:spLocks noChangeAspect="1"/>
            </p:cNvSpPr>
            <p:nvPr/>
          </p:nvSpPr>
          <p:spPr bwMode="auto">
            <a:xfrm>
              <a:off x="5764630" y="3707166"/>
              <a:ext cx="1364680" cy="2671722"/>
            </a:xfrm>
            <a:custGeom>
              <a:avLst/>
              <a:gdLst/>
              <a:ahLst/>
              <a:cxnLst>
                <a:cxn ang="0">
                  <a:pos x="0" y="381"/>
                </a:cxn>
                <a:cxn ang="0">
                  <a:pos x="949" y="0"/>
                </a:cxn>
                <a:cxn ang="0">
                  <a:pos x="967" y="1507"/>
                </a:cxn>
                <a:cxn ang="0">
                  <a:pos x="7" y="1507"/>
                </a:cxn>
                <a:cxn ang="0">
                  <a:pos x="0" y="381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13"/>
            <p:cNvSpPr txBox="1">
              <a:spLocks noChangeAspect="1" noChangeArrowheads="1"/>
            </p:cNvSpPr>
            <p:nvPr/>
          </p:nvSpPr>
          <p:spPr bwMode="auto">
            <a:xfrm>
              <a:off x="6590313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30179" y="2021553"/>
            <a:ext cx="1388031" cy="3460872"/>
            <a:chOff x="7287572" y="2920456"/>
            <a:chExt cx="1388030" cy="3460872"/>
          </a:xfrm>
        </p:grpSpPr>
        <p:sp>
          <p:nvSpPr>
            <p:cNvPr id="13" name="未知"/>
            <p:cNvSpPr>
              <a:spLocks noChangeAspect="1"/>
            </p:cNvSpPr>
            <p:nvPr/>
          </p:nvSpPr>
          <p:spPr bwMode="auto">
            <a:xfrm>
              <a:off x="7287572" y="2920456"/>
              <a:ext cx="1388030" cy="3460872"/>
            </a:xfrm>
            <a:custGeom>
              <a:avLst/>
              <a:gdLst/>
              <a:ahLst/>
              <a:cxnLst>
                <a:cxn ang="0">
                  <a:pos x="0" y="422"/>
                </a:cxn>
                <a:cxn ang="0">
                  <a:pos x="982" y="0"/>
                </a:cxn>
                <a:cxn ang="0">
                  <a:pos x="978" y="1953"/>
                </a:cxn>
                <a:cxn ang="0">
                  <a:pos x="18" y="1953"/>
                </a:cxn>
                <a:cxn ang="0">
                  <a:pos x="0" y="422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spect="1" noChangeArrowheads="1"/>
            </p:cNvSpPr>
            <p:nvPr/>
          </p:nvSpPr>
          <p:spPr bwMode="auto">
            <a:xfrm>
              <a:off x="8146983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15" name="Line 15"/>
          <p:cNvSpPr>
            <a:spLocks noChangeAspect="1" noChangeShapeType="1"/>
          </p:cNvSpPr>
          <p:nvPr/>
        </p:nvSpPr>
        <p:spPr bwMode="auto">
          <a:xfrm flipH="1">
            <a:off x="2492021" y="4631445"/>
            <a:ext cx="2367435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6"/>
          <p:cNvSpPr>
            <a:spLocks noChangeAspect="1" noChangeArrowheads="1"/>
          </p:cNvSpPr>
          <p:nvPr/>
        </p:nvSpPr>
        <p:spPr bwMode="auto">
          <a:xfrm>
            <a:off x="2423595" y="4226122"/>
            <a:ext cx="2766980" cy="396583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徐焱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17"/>
          <p:cNvSpPr>
            <a:spLocks noChangeAspect="1" noChangeShapeType="1"/>
          </p:cNvSpPr>
          <p:nvPr/>
        </p:nvSpPr>
        <p:spPr bwMode="auto">
          <a:xfrm flipH="1">
            <a:off x="2492022" y="3844735"/>
            <a:ext cx="3924105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8"/>
          <p:cNvSpPr>
            <a:spLocks noChangeAspect="1" noChangeArrowheads="1"/>
          </p:cNvSpPr>
          <p:nvPr/>
        </p:nvSpPr>
        <p:spPr bwMode="auto">
          <a:xfrm>
            <a:off x="2423595" y="3439413"/>
            <a:ext cx="2766980" cy="396583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柳琪，郭林林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9"/>
          <p:cNvSpPr>
            <a:spLocks noChangeAspect="1" noChangeShapeType="1"/>
          </p:cNvSpPr>
          <p:nvPr/>
        </p:nvSpPr>
        <p:spPr bwMode="auto">
          <a:xfrm flipH="1">
            <a:off x="2492022" y="3100330"/>
            <a:ext cx="5449641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Rectangle 20"/>
          <p:cNvSpPr>
            <a:spLocks noChangeAspect="1" noChangeArrowheads="1"/>
          </p:cNvSpPr>
          <p:nvPr/>
        </p:nvSpPr>
        <p:spPr bwMode="auto">
          <a:xfrm>
            <a:off x="2423593" y="2695008"/>
            <a:ext cx="2439752" cy="424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温群杰，叶玲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21"/>
          <p:cNvSpPr>
            <a:spLocks noChangeAspect="1" noChangeShapeType="1"/>
          </p:cNvSpPr>
          <p:nvPr/>
        </p:nvSpPr>
        <p:spPr bwMode="auto">
          <a:xfrm flipH="1">
            <a:off x="2492022" y="2394162"/>
            <a:ext cx="7006311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2"/>
          <p:cNvSpPr>
            <a:spLocks noChangeAspect="1" noChangeArrowheads="1"/>
          </p:cNvSpPr>
          <p:nvPr/>
        </p:nvSpPr>
        <p:spPr bwMode="auto">
          <a:xfrm>
            <a:off x="2423595" y="1988840"/>
            <a:ext cx="2793247" cy="424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仝朝铱，刘倩，覃基敏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5"/>
          <p:cNvSpPr>
            <a:spLocks noChangeAspect="1" noChangeShapeType="1"/>
          </p:cNvSpPr>
          <p:nvPr/>
        </p:nvSpPr>
        <p:spPr bwMode="auto">
          <a:xfrm flipV="1">
            <a:off x="3041369" y="5490431"/>
            <a:ext cx="7145323" cy="0"/>
          </a:xfrm>
          <a:prstGeom prst="line">
            <a:avLst/>
          </a:prstGeom>
          <a:noFill/>
          <a:ln w="28575" cap="flat" cmpd="sng">
            <a:gradFill flip="none" rotWithShape="1">
              <a:gsLst>
                <a:gs pos="0">
                  <a:srgbClr val="398EB6"/>
                </a:gs>
                <a:gs pos="100000">
                  <a:srgbClr val="B4DAF1"/>
                </a:gs>
              </a:gsLst>
              <a:lin ang="0" scaled="1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8">
        <p14:reveal dir="r"/>
      </p:transition>
    </mc:Choice>
    <mc:Fallback xmlns="">
      <p:transition spd="slow" advTm="47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657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地图定位</a:t>
              </a:r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代码整合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657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创建表</a:t>
              </a:r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调</a:t>
              </a:r>
              <a:r>
                <a:rPr lang="en-US" altLang="zh-CN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bug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徐 焱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8033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成员分配所遇难题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04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">
        <p14:reveal dir="r"/>
      </p:transition>
    </mc:Choice>
    <mc:Fallback xmlns=""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607</Words>
  <Application>Microsoft Office PowerPoint</Application>
  <PresentationFormat>自定义</PresentationFormat>
  <Paragraphs>169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cp:lastModifiedBy>asus</cp:lastModifiedBy>
  <cp:revision>172</cp:revision>
  <dcterms:created xsi:type="dcterms:W3CDTF">2013-01-29T02:50:44Z</dcterms:created>
  <dcterms:modified xsi:type="dcterms:W3CDTF">2018-07-04T11:05:36Z</dcterms:modified>
</cp:coreProperties>
</file>