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74" r:id="rId3"/>
    <p:sldId id="275" r:id="rId5"/>
    <p:sldId id="259" r:id="rId6"/>
    <p:sldId id="261" r:id="rId7"/>
    <p:sldId id="264" r:id="rId8"/>
    <p:sldId id="260" r:id="rId9"/>
    <p:sldId id="263" r:id="rId10"/>
    <p:sldId id="267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3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>
      <p:cViewPr varScale="1">
        <p:scale>
          <a:sx n="87" d="100"/>
          <a:sy n="87" d="100"/>
        </p:scale>
        <p:origin x="-432" y="-82"/>
      </p:cViewPr>
      <p:guideLst>
        <p:guide orient="horz" pos="215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>
        <p:random/>
      </p:transition>
    </mc:Choice>
    <mc:Fallback>
      <p:transition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组员：柳琪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温群杰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郭林林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组长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：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徐焱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组员：刘倩</a:t>
            </a:r>
            <a:endParaRPr lang="en-US" altLang="zh-CN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zh-CN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叶</a:t>
            </a:r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玲</a:t>
            </a:r>
            <a:endParaRPr lang="zh-CN" alt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组员：仝朝铱</a:t>
            </a:r>
            <a:endParaRPr lang="en-US" altLang="zh-CN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覃基敏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/>
          <p:nvPr/>
        </p:nvSpPr>
        <p:spPr>
          <a:xfrm>
            <a:off x="6096000" y="508518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dirty="0"/>
              <a:t>七</a:t>
            </a:r>
            <a:r>
              <a:rPr lang="zh-CN" altLang="en-US" sz="3200" dirty="0" smtClean="0"/>
              <a:t>组  项目  汇报 </a:t>
            </a:r>
            <a:endParaRPr lang="zh-CN" altLang="en-US" sz="3200" dirty="0"/>
          </a:p>
        </p:txBody>
      </p:sp>
      <p:sp>
        <p:nvSpPr>
          <p:cNvPr id="24" name="副标题 2"/>
          <p:cNvSpPr txBox="1"/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/>
                <a:ea typeface="微软雅黑" panose="020B0503020204020204" pitchFamily="34" charset="-122"/>
              </a:rPr>
              <a:t>2018/07/05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812">
        <p:fade/>
      </p:transition>
    </mc:Choice>
    <mc:Fallback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77928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</a:t>
              </a:r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图片校验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 倩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忘记密码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房屋详情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密码校验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仝朝铱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预约房屋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98248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看房日程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房屋详情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郭 林 林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是房东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08408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付房租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6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添加出租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叶 玲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用户注册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49048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短信校验</a:t>
              </a:r>
              <a:endPara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覃 基 敏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全部订单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813" y="3747761"/>
              <a:ext cx="1174722" cy="510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展示订单状态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5176" y="5623047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取消订单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柳 琪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回显用户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29363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我的资产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查看房屋</a:t>
              </a:r>
              <a:endParaRPr lang="en-US" altLang="zh-CN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温 群 杰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Freeform 90"/>
          <p:cNvSpPr>
            <a:spLocks noEditPoints="1" noChangeArrowheads="1"/>
          </p:cNvSpPr>
          <p:nvPr/>
        </p:nvSpPr>
        <p:spPr bwMode="auto">
          <a:xfrm>
            <a:off x="1243013" y="5049042"/>
            <a:ext cx="652462" cy="477838"/>
          </a:xfrm>
          <a:custGeom>
            <a:avLst/>
            <a:gdLst>
              <a:gd name="T0" fmla="*/ 632073 w 256"/>
              <a:gd name="T1" fmla="*/ 56518 h 186"/>
              <a:gd name="T2" fmla="*/ 581099 w 256"/>
              <a:gd name="T3" fmla="*/ 56518 h 186"/>
              <a:gd name="T4" fmla="*/ 581099 w 256"/>
              <a:gd name="T5" fmla="*/ 41104 h 186"/>
              <a:gd name="T6" fmla="*/ 563258 w 256"/>
              <a:gd name="T7" fmla="*/ 35966 h 186"/>
              <a:gd name="T8" fmla="*/ 405240 w 256"/>
              <a:gd name="T9" fmla="*/ 0 h 186"/>
              <a:gd name="T10" fmla="*/ 326231 w 256"/>
              <a:gd name="T11" fmla="*/ 23121 h 186"/>
              <a:gd name="T12" fmla="*/ 244673 w 256"/>
              <a:gd name="T13" fmla="*/ 0 h 186"/>
              <a:gd name="T14" fmla="*/ 86655 w 256"/>
              <a:gd name="T15" fmla="*/ 35966 h 186"/>
              <a:gd name="T16" fmla="*/ 68814 w 256"/>
              <a:gd name="T17" fmla="*/ 41104 h 186"/>
              <a:gd name="T18" fmla="*/ 68814 w 256"/>
              <a:gd name="T19" fmla="*/ 56518 h 186"/>
              <a:gd name="T20" fmla="*/ 20389 w 256"/>
              <a:gd name="T21" fmla="*/ 56518 h 186"/>
              <a:gd name="T22" fmla="*/ 0 w 256"/>
              <a:gd name="T23" fmla="*/ 77071 h 186"/>
              <a:gd name="T24" fmla="*/ 0 w 256"/>
              <a:gd name="T25" fmla="*/ 457286 h 186"/>
              <a:gd name="T26" fmla="*/ 20389 w 256"/>
              <a:gd name="T27" fmla="*/ 477838 h 186"/>
              <a:gd name="T28" fmla="*/ 632073 w 256"/>
              <a:gd name="T29" fmla="*/ 477838 h 186"/>
              <a:gd name="T30" fmla="*/ 652462 w 256"/>
              <a:gd name="T31" fmla="*/ 457286 h 186"/>
              <a:gd name="T32" fmla="*/ 652462 w 256"/>
              <a:gd name="T33" fmla="*/ 77071 h 186"/>
              <a:gd name="T34" fmla="*/ 632073 w 256"/>
              <a:gd name="T35" fmla="*/ 56518 h 186"/>
              <a:gd name="T36" fmla="*/ 553063 w 256"/>
              <a:gd name="T37" fmla="*/ 59087 h 186"/>
              <a:gd name="T38" fmla="*/ 553063 w 256"/>
              <a:gd name="T39" fmla="*/ 362232 h 186"/>
              <a:gd name="T40" fmla="*/ 338974 w 256"/>
              <a:gd name="T41" fmla="*/ 349387 h 186"/>
              <a:gd name="T42" fmla="*/ 338974 w 256"/>
              <a:gd name="T43" fmla="*/ 46242 h 186"/>
              <a:gd name="T44" fmla="*/ 405240 w 256"/>
              <a:gd name="T45" fmla="*/ 28259 h 186"/>
              <a:gd name="T46" fmla="*/ 553063 w 256"/>
              <a:gd name="T47" fmla="*/ 59087 h 186"/>
              <a:gd name="T48" fmla="*/ 522479 w 256"/>
              <a:gd name="T49" fmla="*/ 380215 h 186"/>
              <a:gd name="T50" fmla="*/ 344072 w 256"/>
              <a:gd name="T51" fmla="*/ 380215 h 186"/>
              <a:gd name="T52" fmla="*/ 522479 w 256"/>
              <a:gd name="T53" fmla="*/ 380215 h 186"/>
              <a:gd name="T54" fmla="*/ 244673 w 256"/>
              <a:gd name="T55" fmla="*/ 28259 h 186"/>
              <a:gd name="T56" fmla="*/ 310939 w 256"/>
              <a:gd name="T57" fmla="*/ 46242 h 186"/>
              <a:gd name="T58" fmla="*/ 310939 w 256"/>
              <a:gd name="T59" fmla="*/ 349387 h 186"/>
              <a:gd name="T60" fmla="*/ 96850 w 256"/>
              <a:gd name="T61" fmla="*/ 362232 h 186"/>
              <a:gd name="T62" fmla="*/ 96850 w 256"/>
              <a:gd name="T63" fmla="*/ 59087 h 186"/>
              <a:gd name="T64" fmla="*/ 244673 w 256"/>
              <a:gd name="T65" fmla="*/ 28259 h 186"/>
              <a:gd name="T66" fmla="*/ 308390 w 256"/>
              <a:gd name="T67" fmla="*/ 380215 h 186"/>
              <a:gd name="T68" fmla="*/ 127434 w 256"/>
              <a:gd name="T69" fmla="*/ 380215 h 186"/>
              <a:gd name="T70" fmla="*/ 308390 w 256"/>
              <a:gd name="T71" fmla="*/ 380215 h 186"/>
              <a:gd name="T72" fmla="*/ 611683 w 256"/>
              <a:gd name="T73" fmla="*/ 436734 h 186"/>
              <a:gd name="T74" fmla="*/ 40779 w 256"/>
              <a:gd name="T75" fmla="*/ 436734 h 186"/>
              <a:gd name="T76" fmla="*/ 40779 w 256"/>
              <a:gd name="T77" fmla="*/ 97623 h 186"/>
              <a:gd name="T78" fmla="*/ 68814 w 256"/>
              <a:gd name="T79" fmla="*/ 97623 h 186"/>
              <a:gd name="T80" fmla="*/ 68814 w 256"/>
              <a:gd name="T81" fmla="*/ 380215 h 186"/>
              <a:gd name="T82" fmla="*/ 68814 w 256"/>
              <a:gd name="T83" fmla="*/ 408474 h 186"/>
              <a:gd name="T84" fmla="*/ 96850 w 256"/>
              <a:gd name="T85" fmla="*/ 408474 h 186"/>
              <a:gd name="T86" fmla="*/ 326231 w 256"/>
              <a:gd name="T87" fmla="*/ 408474 h 186"/>
              <a:gd name="T88" fmla="*/ 553063 w 256"/>
              <a:gd name="T89" fmla="*/ 408474 h 186"/>
              <a:gd name="T90" fmla="*/ 581099 w 256"/>
              <a:gd name="T91" fmla="*/ 408474 h 186"/>
              <a:gd name="T92" fmla="*/ 581099 w 256"/>
              <a:gd name="T93" fmla="*/ 380215 h 186"/>
              <a:gd name="T94" fmla="*/ 581099 w 256"/>
              <a:gd name="T95" fmla="*/ 97623 h 186"/>
              <a:gd name="T96" fmla="*/ 611683 w 256"/>
              <a:gd name="T97" fmla="*/ 97623 h 186"/>
              <a:gd name="T98" fmla="*/ 611683 w 256"/>
              <a:gd name="T99" fmla="*/ 436734 h 18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6"/>
              <a:gd name="T151" fmla="*/ 0 h 186"/>
              <a:gd name="T152" fmla="*/ 256 w 256"/>
              <a:gd name="T153" fmla="*/ 186 h 18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6" h="186">
                <a:moveTo>
                  <a:pt x="24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20" y="13"/>
                  <a:pt x="188" y="0"/>
                  <a:pt x="159" y="0"/>
                </a:cubicBezTo>
                <a:cubicBezTo>
                  <a:pt x="146" y="0"/>
                  <a:pt x="136" y="3"/>
                  <a:pt x="128" y="9"/>
                </a:cubicBezTo>
                <a:cubicBezTo>
                  <a:pt x="120" y="3"/>
                  <a:pt x="109" y="0"/>
                  <a:pt x="96" y="0"/>
                </a:cubicBezTo>
                <a:cubicBezTo>
                  <a:pt x="68" y="0"/>
                  <a:pt x="36" y="13"/>
                  <a:pt x="34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2"/>
                  <a:pt x="4" y="186"/>
                  <a:pt x="8" y="186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2" y="186"/>
                  <a:pt x="256" y="182"/>
                  <a:pt x="256" y="178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56" y="25"/>
                  <a:pt x="252" y="22"/>
                  <a:pt x="248" y="22"/>
                </a:cubicBezTo>
                <a:close/>
                <a:moveTo>
                  <a:pt x="217" y="23"/>
                </a:moveTo>
                <a:cubicBezTo>
                  <a:pt x="217" y="141"/>
                  <a:pt x="217" y="141"/>
                  <a:pt x="217" y="141"/>
                </a:cubicBezTo>
                <a:cubicBezTo>
                  <a:pt x="201" y="135"/>
                  <a:pt x="157" y="122"/>
                  <a:pt x="133" y="136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40" y="13"/>
                  <a:pt x="149" y="11"/>
                  <a:pt x="159" y="11"/>
                </a:cubicBezTo>
                <a:cubicBezTo>
                  <a:pt x="186" y="11"/>
                  <a:pt x="217" y="23"/>
                  <a:pt x="217" y="23"/>
                </a:cubicBezTo>
                <a:close/>
                <a:moveTo>
                  <a:pt x="205" y="148"/>
                </a:moveTo>
                <a:cubicBezTo>
                  <a:pt x="135" y="148"/>
                  <a:pt x="135" y="148"/>
                  <a:pt x="135" y="148"/>
                </a:cubicBezTo>
                <a:cubicBezTo>
                  <a:pt x="148" y="135"/>
                  <a:pt x="183" y="141"/>
                  <a:pt x="205" y="148"/>
                </a:cubicBezTo>
                <a:close/>
                <a:moveTo>
                  <a:pt x="96" y="11"/>
                </a:moveTo>
                <a:cubicBezTo>
                  <a:pt x="106" y="11"/>
                  <a:pt x="116" y="13"/>
                  <a:pt x="122" y="18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99" y="122"/>
                  <a:pt x="55" y="135"/>
                  <a:pt x="38" y="141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70" y="11"/>
                  <a:pt x="96" y="11"/>
                </a:cubicBezTo>
                <a:close/>
                <a:moveTo>
                  <a:pt x="121" y="148"/>
                </a:moveTo>
                <a:cubicBezTo>
                  <a:pt x="50" y="148"/>
                  <a:pt x="50" y="148"/>
                  <a:pt x="50" y="148"/>
                </a:cubicBezTo>
                <a:cubicBezTo>
                  <a:pt x="73" y="141"/>
                  <a:pt x="107" y="135"/>
                  <a:pt x="121" y="148"/>
                </a:cubicBezTo>
                <a:close/>
                <a:moveTo>
                  <a:pt x="240" y="170"/>
                </a:moveTo>
                <a:cubicBezTo>
                  <a:pt x="16" y="170"/>
                  <a:pt x="16" y="170"/>
                  <a:pt x="16" y="170"/>
                </a:cubicBezTo>
                <a:cubicBezTo>
                  <a:pt x="16" y="38"/>
                  <a:pt x="16" y="38"/>
                  <a:pt x="1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48"/>
                  <a:pt x="27" y="148"/>
                  <a:pt x="27" y="148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128" y="159"/>
                  <a:pt x="128" y="159"/>
                  <a:pt x="128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40" y="38"/>
                  <a:pt x="240" y="38"/>
                  <a:pt x="240" y="38"/>
                </a:cubicBezTo>
                <a:lnTo>
                  <a:pt x="240" y="17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5262" y="302189"/>
            <a:ext cx="3975100" cy="671281"/>
            <a:chOff x="7192010" y="1640849"/>
            <a:chExt cx="3975100" cy="671281"/>
          </a:xfrm>
        </p:grpSpPr>
        <p:sp>
          <p:nvSpPr>
            <p:cNvPr id="42" name="文本框 4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小结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92010" y="2026795"/>
              <a:ext cx="3975100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31787" y="4806950"/>
            <a:ext cx="8887687" cy="2653229"/>
            <a:chOff x="874712" y="3325188"/>
            <a:chExt cx="8887687" cy="2653229"/>
          </a:xfrm>
        </p:grpSpPr>
        <p:sp>
          <p:nvSpPr>
            <p:cNvPr id="45" name="矩形 44"/>
            <p:cNvSpPr/>
            <p:nvPr/>
          </p:nvSpPr>
          <p:spPr>
            <a:xfrm>
              <a:off x="874712" y="3677812"/>
              <a:ext cx="8887687" cy="23006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2"/>
                  </a:solidFill>
                </a:rPr>
                <a:t>         </a:t>
              </a:r>
              <a:r>
                <a:rPr lang="zh-CN" altLang="en-US" sz="1600" dirty="0">
                  <a:solidFill>
                    <a:schemeClr val="bg2"/>
                  </a:solidFill>
                </a:rPr>
                <a:t>通过这次做项目，使我们对编程有了进一步的认识，做项目的时候，重要的不是自己如何快速的将自己分配的任务做完，而是注重团队合作，一开始必须有统一的项目架构，这样才会避免后续麻烦，规避后续整合的一系列的问题</a:t>
              </a:r>
              <a:r>
                <a:rPr lang="zh-CN" altLang="en-US" sz="1600" dirty="0" smtClean="0">
                  <a:solidFill>
                    <a:schemeClr val="bg2"/>
                  </a:solidFill>
                </a:rPr>
                <a:t>。</a:t>
              </a:r>
              <a:endParaRPr lang="zh-CN" altLang="en-US" sz="1600" dirty="0" smtClean="0">
                <a:solidFill>
                  <a:schemeClr val="bg2"/>
                </a:solidFill>
              </a:endParaRPr>
            </a:p>
            <a:p>
              <a:r>
                <a:rPr lang="zh-CN" altLang="en-US" sz="1600" dirty="0" smtClean="0">
                  <a:solidFill>
                    <a:schemeClr val="bg2"/>
                  </a:solidFill>
                </a:rPr>
                <a:t>         一个个的瓶颈</a:t>
              </a:r>
              <a:r>
                <a:rPr lang="en-US" altLang="zh-CN" sz="1600" dirty="0" smtClean="0">
                  <a:solidFill>
                    <a:schemeClr val="bg2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2"/>
                  </a:solidFill>
                </a:rPr>
                <a:t>一条条的异常</a:t>
              </a:r>
              <a:r>
                <a:rPr lang="en-US" altLang="zh-CN" sz="1600" dirty="0" smtClean="0">
                  <a:solidFill>
                    <a:schemeClr val="bg2"/>
                  </a:solidFill>
                </a:rPr>
                <a:t>,</a:t>
              </a:r>
              <a:r>
                <a:rPr lang="zh-CN" altLang="en-US" sz="1600" dirty="0" smtClean="0">
                  <a:solidFill>
                    <a:schemeClr val="bg2"/>
                  </a:solidFill>
                </a:rPr>
                <a:t>一次次的</a:t>
              </a:r>
              <a:r>
                <a:rPr lang="zh-CN" altLang="en-US" sz="1600" dirty="0" smtClean="0">
                  <a:solidFill>
                    <a:schemeClr val="bg2"/>
                  </a:solidFill>
                  <a:sym typeface="+mn-ea"/>
                </a:rPr>
                <a:t>讨论</a:t>
              </a:r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,</a:t>
              </a:r>
              <a:r>
                <a:rPr lang="zh-CN" altLang="en-US" sz="1600" dirty="0" smtClean="0">
                  <a:solidFill>
                    <a:schemeClr val="bg2"/>
                  </a:solidFill>
                  <a:sym typeface="+mn-ea"/>
                </a:rPr>
                <a:t>无数次的想要放弃</a:t>
              </a:r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,</a:t>
              </a:r>
              <a:r>
                <a:rPr lang="zh-CN" altLang="en-US" sz="1600" dirty="0" smtClean="0">
                  <a:solidFill>
                    <a:schemeClr val="bg2"/>
                  </a:solidFill>
                  <a:sym typeface="+mn-ea"/>
                </a:rPr>
                <a:t>却又是一次次的咬牙坚持</a:t>
              </a:r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,</a:t>
              </a:r>
              <a:r>
                <a:rPr lang="zh-CN" altLang="en-US" sz="1600" dirty="0" smtClean="0">
                  <a:solidFill>
                    <a:schemeClr val="bg2"/>
                  </a:solidFill>
                  <a:sym typeface="+mn-ea"/>
                </a:rPr>
                <a:t>那个信念维系着我们</a:t>
              </a:r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.</a:t>
              </a:r>
              <a:endParaRPr lang="en-US" altLang="zh-CN" sz="1600" dirty="0" smtClean="0">
                <a:solidFill>
                  <a:schemeClr val="bg2"/>
                </a:solidFill>
                <a:sym typeface="+mn-ea"/>
              </a:endParaRPr>
            </a:p>
            <a:p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								------</a:t>
              </a:r>
              <a:r>
                <a:rPr lang="zh-CN" altLang="en-US" sz="1600" dirty="0" smtClean="0">
                  <a:solidFill>
                    <a:schemeClr val="bg2"/>
                  </a:solidFill>
                  <a:sym typeface="+mn-ea"/>
                </a:rPr>
                <a:t>永不言弃</a:t>
              </a:r>
              <a:r>
                <a:rPr lang="en-US" altLang="zh-CN" sz="1600" dirty="0" smtClean="0">
                  <a:solidFill>
                    <a:schemeClr val="bg2"/>
                  </a:solidFill>
                  <a:sym typeface="+mn-ea"/>
                </a:rPr>
                <a:t>,</a:t>
              </a:r>
              <a:endParaRPr lang="zh-CN" altLang="en-US" sz="1600" dirty="0" smtClean="0">
                <a:solidFill>
                  <a:schemeClr val="bg2"/>
                </a:solidFill>
              </a:endParaRPr>
            </a:p>
            <a:p>
              <a:r>
                <a:rPr lang="zh-CN" altLang="en-US" sz="1400" dirty="0">
                  <a:solidFill>
                    <a:schemeClr val="bg2"/>
                  </a:solidFill>
                </a:rPr>
                <a:t>          </a:t>
              </a:r>
              <a:endParaRPr lang="zh-CN" altLang="en-US" sz="1400" dirty="0"/>
            </a:p>
            <a:p>
              <a:pPr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schemeClr val="bg2"/>
                </a:solidFill>
              </a:endParaRPr>
            </a:p>
            <a:p>
              <a:pPr lvl="0" algn="just">
                <a:lnSpc>
                  <a:spcPct val="120000"/>
                </a:lnSpc>
                <a:defRPr/>
              </a:pPr>
              <a:endParaRPr lang="zh-CN" altLang="en-US" sz="1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心得体会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1516" y="2078544"/>
            <a:ext cx="7013308" cy="1668223"/>
            <a:chOff x="2558184" y="2585464"/>
            <a:chExt cx="7013308" cy="1302584"/>
          </a:xfrm>
        </p:grpSpPr>
        <p:grpSp>
          <p:nvGrpSpPr>
            <p:cNvPr id="11290" name="组合 40"/>
            <p:cNvGrpSpPr/>
            <p:nvPr/>
          </p:nvGrpSpPr>
          <p:grpSpPr bwMode="auto">
            <a:xfrm>
              <a:off x="2558184" y="2585464"/>
              <a:ext cx="36592" cy="38420"/>
              <a:chOff x="141070" y="419472"/>
              <a:chExt cx="50449" cy="53252"/>
            </a:xfrm>
            <a:solidFill>
              <a:schemeClr val="bg1"/>
            </a:solidFill>
          </p:grpSpPr>
          <p:sp>
            <p:nvSpPr>
              <p:cNvPr id="11291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2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383123" y="3210349"/>
              <a:ext cx="2188369" cy="6776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写项目挺难的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2.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与 沟通很重要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3.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团结就是力量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2038" y="1465065"/>
            <a:ext cx="3081337" cy="3128962"/>
            <a:chOff x="4595813" y="2017713"/>
            <a:chExt cx="3006725" cy="2443162"/>
          </a:xfrm>
        </p:grpSpPr>
        <p:sp>
          <p:nvSpPr>
            <p:cNvPr id="10246" name="任意多边形 9"/>
            <p:cNvSpPr>
              <a:spLocks noChangeArrowheads="1"/>
            </p:cNvSpPr>
            <p:nvPr/>
          </p:nvSpPr>
          <p:spPr bwMode="auto">
            <a:xfrm>
              <a:off x="4595813" y="2017713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49" name="任意多边形 12"/>
            <p:cNvSpPr>
              <a:spLocks noChangeArrowheads="1"/>
            </p:cNvSpPr>
            <p:nvPr/>
          </p:nvSpPr>
          <p:spPr bwMode="auto">
            <a:xfrm>
              <a:off x="4773613" y="2017713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2" name="直接连接符 29"/>
            <p:cNvSpPr>
              <a:spLocks noChangeShapeType="1"/>
            </p:cNvSpPr>
            <p:nvPr/>
          </p:nvSpPr>
          <p:spPr bwMode="auto">
            <a:xfrm>
              <a:off x="5227638" y="2949575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87" name="组合 37"/>
            <p:cNvGrpSpPr/>
            <p:nvPr/>
          </p:nvGrpSpPr>
          <p:grpSpPr bwMode="auto">
            <a:xfrm>
              <a:off x="5975350" y="2282825"/>
              <a:ext cx="325438" cy="320675"/>
              <a:chOff x="0" y="0"/>
              <a:chExt cx="453105" cy="448433"/>
            </a:xfrm>
            <a:solidFill>
              <a:schemeClr val="bg1"/>
            </a:solidFill>
          </p:grpSpPr>
          <p:sp>
            <p:nvSpPr>
              <p:cNvPr id="11288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89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5001815" y="3216610"/>
              <a:ext cx="2188369" cy="4758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1.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小组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提高了调</a:t>
              </a:r>
              <a:r>
                <a:rPr lang="en-US" altLang="zh-CN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 smtClean="0">
                  <a:solidFill>
                    <a:schemeClr val="bg2"/>
                  </a:solidFill>
                  <a:cs typeface="+mn-ea"/>
                  <a:sym typeface="+mn-lt"/>
                </a:rPr>
                <a:t>能力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solidFill>
                    <a:schemeClr val="bg2"/>
                  </a:solidFill>
                  <a:cs typeface="+mn-ea"/>
                  <a:sym typeface="+mn-lt"/>
                </a:rPr>
                <a:t>2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cs typeface="+mn-ea"/>
                  <a:sym typeface="+mn-lt"/>
                </a:rPr>
                <a:t>协助 配合能力 增强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77898" y="1475346"/>
            <a:ext cx="7420486" cy="3118118"/>
            <a:chOff x="3313365" y="1970209"/>
            <a:chExt cx="7420486" cy="2465973"/>
          </a:xfrm>
        </p:grpSpPr>
        <p:sp>
          <p:nvSpPr>
            <p:cNvPr id="10247" name="任意多边形 10"/>
            <p:cNvSpPr>
              <a:spLocks noChangeArrowheads="1"/>
            </p:cNvSpPr>
            <p:nvPr/>
          </p:nvSpPr>
          <p:spPr bwMode="auto">
            <a:xfrm>
              <a:off x="3313365" y="1970209"/>
              <a:ext cx="3006725" cy="2443162"/>
            </a:xfrm>
            <a:prstGeom prst="round2Diag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0" name="任意多边形 13"/>
            <p:cNvSpPr>
              <a:spLocks noChangeArrowheads="1"/>
            </p:cNvSpPr>
            <p:nvPr/>
          </p:nvSpPr>
          <p:spPr bwMode="auto">
            <a:xfrm>
              <a:off x="3496101" y="1993020"/>
              <a:ext cx="2640012" cy="2443162"/>
            </a:xfrm>
            <a:prstGeom prst="round2DiagRect">
              <a:avLst/>
            </a:prstGeom>
            <a:solidFill>
              <a:srgbClr val="FEFEFE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3" name="直接连接符 30"/>
            <p:cNvSpPr>
              <a:spLocks noChangeShapeType="1"/>
            </p:cNvSpPr>
            <p:nvPr/>
          </p:nvSpPr>
          <p:spPr bwMode="auto">
            <a:xfrm>
              <a:off x="4101951" y="2781112"/>
              <a:ext cx="182086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296" name="组合 46"/>
            <p:cNvGrpSpPr/>
            <p:nvPr/>
          </p:nvGrpSpPr>
          <p:grpSpPr bwMode="auto">
            <a:xfrm>
              <a:off x="5392737" y="2347009"/>
              <a:ext cx="350838" cy="387349"/>
              <a:chOff x="-7612499" y="166686"/>
              <a:chExt cx="652079" cy="720725"/>
            </a:xfrm>
            <a:solidFill>
              <a:schemeClr val="bg1"/>
            </a:solidFill>
          </p:grpSpPr>
          <p:sp>
            <p:nvSpPr>
              <p:cNvPr id="11297" name="Freeform 32"/>
              <p:cNvSpPr>
                <a:spLocks noChangeArrowheads="1"/>
              </p:cNvSpPr>
              <p:nvPr/>
            </p:nvSpPr>
            <p:spPr bwMode="auto">
              <a:xfrm>
                <a:off x="-7349838" y="166686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21"/>
                  <a:gd name="T23" fmla="*/ 64 w 64"/>
                  <a:gd name="T24" fmla="*/ 321 h 3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8" name="Freeform 33"/>
              <p:cNvSpPr>
                <a:spLocks noChangeArrowheads="1"/>
              </p:cNvSpPr>
              <p:nvPr/>
            </p:nvSpPr>
            <p:spPr bwMode="auto">
              <a:xfrm>
                <a:off x="-7612499" y="574700"/>
                <a:ext cx="141288" cy="280991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125"/>
                  <a:gd name="T23" fmla="*/ 63 w 63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99" name="Freeform 34"/>
              <p:cNvSpPr>
                <a:spLocks noChangeArrowheads="1"/>
              </p:cNvSpPr>
              <p:nvPr/>
            </p:nvSpPr>
            <p:spPr bwMode="auto">
              <a:xfrm>
                <a:off x="-7103295" y="371913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218"/>
                  <a:gd name="T23" fmla="*/ 64 w 64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45482" y="3216610"/>
              <a:ext cx="2188369" cy="2586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文本框 35"/>
          <p:cNvSpPr txBox="1"/>
          <p:nvPr/>
        </p:nvSpPr>
        <p:spPr>
          <a:xfrm>
            <a:off x="7353156" y="2000352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感受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文本框 35"/>
          <p:cNvSpPr txBox="1"/>
          <p:nvPr/>
        </p:nvSpPr>
        <p:spPr>
          <a:xfrm>
            <a:off x="1080505" y="2186499"/>
            <a:ext cx="1532307" cy="4298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prstClr val="white"/>
                </a:solidFill>
                <a:cs typeface="+mn-ea"/>
                <a:sym typeface="+mn-lt"/>
              </a:rPr>
              <a:t>收益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3989004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谢谢观赏！</a:t>
            </a:r>
            <a:endParaRPr lang="zh-CN" altLang="en-US" sz="5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83326" y="2884238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50653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/>
          <p:nvPr/>
        </p:nvSpPr>
        <p:spPr>
          <a:xfrm>
            <a:off x="8256240" y="5373216"/>
            <a:ext cx="358311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u="sng" dirty="0" smtClean="0"/>
              <a:t>汇报人：</a:t>
            </a:r>
            <a:r>
              <a:rPr lang="zh-CN" altLang="en-US" u="sng" dirty="0" smtClean="0"/>
              <a:t>仝朝铱</a:t>
            </a:r>
            <a:endParaRPr lang="zh-CN" alt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5">
        <p14:reveal dir="r"/>
      </p:transition>
    </mc:Choice>
    <mc:Fallback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6" y="404668"/>
            <a:ext cx="2939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初 衷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03674" y="1844766"/>
            <a:ext cx="7200800" cy="407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	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能 够 在 这 次 项 目 实 战 中，</a:t>
            </a:r>
            <a:endParaRPr lang="en-US" altLang="zh-CN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通 过 团 队 的 合 作，沟 通，交 流，提 高 团 队 的 协 作 能 力的 同 时</a:t>
            </a:r>
            <a:r>
              <a:rPr lang="en-US" altLang="zh-CN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,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到 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更 多 为 所 未 闻 的 技 术；然 后 就 一 起 加 油 吧！</a:t>
            </a:r>
            <a:endParaRPr lang="zh-CN" altLang="en-US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					   ----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进击的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组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011">
        <p14:reveal dir="r"/>
      </p:transition>
    </mc:Choice>
    <mc:Fallback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3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一、项目介绍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、项目涉及技术点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、未学习技术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所遇难题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、成员分配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82" y="431563"/>
            <a:ext cx="2066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358">
        <p14:reveal dir="r"/>
      </p:transition>
    </mc:Choice>
    <mc:Fallback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61682" y="431563"/>
            <a:ext cx="3362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房 嫂 项 目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69942" y="1815680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000" dirty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租，合租，短租，写字楼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70465" y="2754752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二，地图找房，我是房东，加盟，生活服务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70465" y="3704072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三，我要出租，看房日程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69942" y="4708381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四，个人中心</a:t>
            </a:r>
            <a:endParaRPr lang="zh-CN" altLang="en-US" sz="2000" dirty="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580"/>
    </mc:Choice>
    <mc:Fallback>
      <p:transition advTm="2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核 心 介 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​​ 8"/>
          <p:cNvSpPr/>
          <p:nvPr/>
        </p:nvSpPr>
        <p:spPr>
          <a:xfrm>
            <a:off x="2135189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手机号注册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​​ 10"/>
          <p:cNvSpPr/>
          <p:nvPr/>
        </p:nvSpPr>
        <p:spPr>
          <a:xfrm>
            <a:off x="2135189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​​ 12"/>
          <p:cNvSpPr/>
          <p:nvPr/>
        </p:nvSpPr>
        <p:spPr>
          <a:xfrm>
            <a:off x="2134937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登录权限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​​ 17"/>
          <p:cNvSpPr/>
          <p:nvPr/>
        </p:nvSpPr>
        <p:spPr>
          <a:xfrm>
            <a:off x="6451601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定位位置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​​ 18"/>
          <p:cNvSpPr/>
          <p:nvPr/>
        </p:nvSpPr>
        <p:spPr>
          <a:xfrm>
            <a:off x="6451601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前台展示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​​ 19"/>
          <p:cNvSpPr/>
          <p:nvPr/>
        </p:nvSpPr>
        <p:spPr>
          <a:xfrm>
            <a:off x="6451601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仿百度地图</a:t>
            </a:r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搜索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5189" y="1700218"/>
            <a:ext cx="3600451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2319843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062326" y="2339975"/>
              <a:ext cx="26981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用户注册，登录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1601" y="1700218"/>
            <a:ext cx="3600451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6634667" y="3043238"/>
              <a:ext cx="184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917348" y="2339975"/>
              <a:ext cx="16209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地图找房</a:t>
              </a:r>
              <a:endParaRPr lang="zh-CN" altLang="en-US" sz="28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48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5">
        <p14:reveal dir="r"/>
      </p:transition>
    </mc:Choice>
    <mc:Fallback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bldLvl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项目核心介绍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35760" y="1033029"/>
            <a:ext cx="7236309" cy="5586552"/>
            <a:chOff x="2474701" y="1290298"/>
            <a:chExt cx="4516363" cy="4176691"/>
          </a:xfrm>
        </p:grpSpPr>
        <p:sp>
          <p:nvSpPr>
            <p:cNvPr id="4" name="未知"/>
            <p:cNvSpPr/>
            <p:nvPr/>
          </p:nvSpPr>
          <p:spPr bwMode="auto">
            <a:xfrm>
              <a:off x="2554189" y="3465308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页面添加信息</a:t>
              </a:r>
              <a:endPara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未知"/>
            <p:cNvSpPr/>
            <p:nvPr/>
          </p:nvSpPr>
          <p:spPr bwMode="auto">
            <a:xfrm>
              <a:off x="4672330" y="3477247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未知"/>
            <p:cNvSpPr/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i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en-US" altLang="zh-CN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i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</a:t>
              </a:r>
              <a:endParaRPr lang="zh-CN" altLang="en-US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未知"/>
            <p:cNvSpPr/>
            <p:nvPr/>
          </p:nvSpPr>
          <p:spPr bwMode="auto">
            <a:xfrm>
              <a:off x="2474701" y="1312885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个人中心</a:t>
              </a:r>
              <a:endParaRPr lang="zh-CN" altLang="en-US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我的资产，</a:t>
              </a:r>
              <a:endParaRPr lang="en-US" altLang="zh-CN" sz="2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房租的订单和代付款</a:t>
              </a:r>
              <a:r>
                <a:rPr lang="zh-CN" altLang="en-US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未知"/>
            <p:cNvSpPr/>
            <p:nvPr/>
          </p:nvSpPr>
          <p:spPr bwMode="auto">
            <a:xfrm>
              <a:off x="3654399" y="244196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i="1" u="sng">
                <a:solidFill>
                  <a:srgbClr val="4197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10716" y="2090060"/>
              <a:ext cx="1070948" cy="167975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我要出租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8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委托管理</a:t>
              </a:r>
              <a:endParaRPr lang="en-US" altLang="zh-CN" sz="28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defRPr/>
              </a:pPr>
              <a:endParaRPr lang="en-US" altLang="zh-CN" sz="28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zh-CN" altLang="en-US" sz="28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1" y="4278028"/>
              <a:ext cx="1651983" cy="805364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  <a:r>
                <a:rPr lang="zh-CN" altLang="en-US" sz="20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房日程</a:t>
              </a:r>
              <a:endParaRPr lang="en-US" altLang="zh-CN" sz="2000" b="1" i="1" u="sng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sz="20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2400" b="1" i="1" u="sng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查询所有房源信息</a:t>
              </a:r>
              <a:endParaRPr lang="zh-CN" altLang="en-US" sz="24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7890" y="2040197"/>
              <a:ext cx="167220" cy="33627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 u="sng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收藏</a:t>
              </a:r>
              <a:endParaRPr lang="zh-CN" altLang="en-US" sz="2000" b="1" i="1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89875" y="3140968"/>
              <a:ext cx="1002966" cy="336279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i="1" u="sng" kern="0" dirty="0" smtClean="0">
                  <a:solidFill>
                    <a:srgbClr val="07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核心介绍</a:t>
              </a:r>
              <a:endParaRPr lang="zh-CN" altLang="en-US" i="1" u="sng" kern="0" dirty="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8">
        <p14:reveal dir="r"/>
      </p:transition>
    </mc:Choice>
    <mc:Fallback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使 用 技 术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​​ 6"/>
          <p:cNvSpPr/>
          <p:nvPr/>
        </p:nvSpPr>
        <p:spPr>
          <a:xfrm>
            <a:off x="2927648" y="4941173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7"/>
            <a:ext cx="27077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通过百度地图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</a:t>
            </a:r>
            <a:endParaRPr lang="en-US" altLang="zh-CN" sz="16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完成定位找房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100"/>
            <a:ext cx="28117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通过阿里云服务平台，</a:t>
            </a:r>
            <a:endParaRPr lang="en-US" altLang="zh-CN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完成手机短信验证用户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8" y="2708922"/>
            <a:ext cx="338201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 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JSP, el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4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模块整合</a:t>
            </a:r>
            <a:endParaRPr lang="zh-CN" altLang="en-US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96709" y="2349503"/>
            <a:ext cx="2031325" cy="2447925"/>
            <a:chOff x="1172708" y="2349500"/>
            <a:chExt cx="2031325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172708" y="2960688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手机号发送验证码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9" y="1976443"/>
            <a:ext cx="1439863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858162" y="2420938"/>
              <a:ext cx="10054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地图找房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6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634277" y="195103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模块实现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4">
        <p14:reveal dir="r"/>
      </p:transition>
    </mc:Choice>
    <mc:Fallback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9" y="3511995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9" y="2021553"/>
            <a:ext cx="1388031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21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423595" y="4226122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徐焱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22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2423595" y="3439413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柳琪，郭林林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22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2423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温群杰，叶玲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22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2423595" y="1988840"/>
            <a:ext cx="2793247" cy="424732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仝朝铱，刘倩，覃基敏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9" y="5490431"/>
            <a:ext cx="7145323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8">
        <p14:reveal dir="r"/>
      </p:transition>
    </mc:Choice>
    <mc:Fallback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5059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成 员 项 目 分 配</a:t>
            </a:r>
            <a:endParaRPr lang="zh-CN" altLang="en-US" sz="2400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5062" y="1866375"/>
              <a:ext cx="1174722" cy="3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地图定位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98248" y="1419000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310" y="3930747"/>
              <a:ext cx="1174722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代码整合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65968" y="4372089"/>
            <a:ext cx="1728192" cy="1728192"/>
            <a:chOff x="4979536" y="509071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4979536" y="509071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5748" y="5446094"/>
              <a:ext cx="1174722" cy="65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创建表</a:t>
              </a:r>
              <a:endParaRPr lang="en-US" altLang="zh-CN" sz="2400" b="1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</a:t>
              </a:r>
              <a:r>
                <a:rPr lang="en-US" altLang="zh-CN" sz="24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53740" y="906675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zh-CN" altLang="en-US" b="1" u="sng" dirty="0" smtClean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徐 焱</a:t>
            </a:r>
            <a:endParaRPr lang="zh-CN" altLang="en-US" b="1" u="sng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>
        <p14:reveal dir="r"/>
      </p:transition>
    </mc:Choice>
    <mc:Fallback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自定义</PresentationFormat>
  <Paragraphs>242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Verdana</vt:lpstr>
      <vt:lpstr>Arial</vt:lpstr>
      <vt:lpstr>Arial Unicode MS</vt:lpstr>
      <vt:lpstr>Edwardian Script ITC</vt:lpstr>
      <vt:lpstr>方正铁筋隶书简体</vt:lpstr>
      <vt:lpstr>Calibri</vt:lpstr>
      <vt:lpstr>隶书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tzy</cp:lastModifiedBy>
  <cp:revision>212</cp:revision>
  <dcterms:created xsi:type="dcterms:W3CDTF">2013-01-29T02:50:00Z</dcterms:created>
  <dcterms:modified xsi:type="dcterms:W3CDTF">2018-07-04T20:01:08Z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