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74" r:id="rId3"/>
    <p:sldId id="275" r:id="rId5"/>
    <p:sldId id="259" r:id="rId6"/>
    <p:sldId id="261" r:id="rId7"/>
    <p:sldId id="264" r:id="rId8"/>
    <p:sldId id="260" r:id="rId9"/>
    <p:sldId id="263" r:id="rId10"/>
    <p:sldId id="267" r:id="rId11"/>
    <p:sldId id="277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73" r:id="rId20"/>
    <p:sldId id="27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405E"/>
    <a:srgbClr val="A3F2FD"/>
    <a:srgbClr val="45B1D2"/>
    <a:srgbClr val="0119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4660"/>
  </p:normalViewPr>
  <p:slideViewPr>
    <p:cSldViewPr>
      <p:cViewPr varScale="1">
        <p:scale>
          <a:sx n="87" d="100"/>
          <a:sy n="87" d="100"/>
        </p:scale>
        <p:origin x="-432" y="-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howGuides="1"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FB382-3D9B-4346-987F-99D71E9C8B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6A1FA-382C-4573-B6A9-25762B83C5C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3C0A3-BB4C-4E75-8C09-0BD5B3C6AD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BA3E8-04D0-482A-842B-D2E551459F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>
        <p:random/>
      </p:transition>
    </mc:Choice>
    <mc:Fallback>
      <p:transition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11437622" y="3265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</a:t>
            </a:r>
            <a:r>
              <a:rPr lang="en-US" altLang="zh-CN" sz="100" dirty="0" smtClean="0">
                <a:solidFill>
                  <a:schemeClr val="bg1"/>
                </a:solidFill>
              </a:rPr>
              <a:t>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 smtClean="0">
                <a:solidFill>
                  <a:schemeClr val="bg1"/>
                </a:solidFill>
              </a:rPr>
              <a:t>字体下载：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www.1ppt.com/ziti/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11925"/>
              </a:gs>
              <a:gs pos="50000">
                <a:srgbClr val="07405E"/>
              </a:gs>
              <a:gs pos="100000">
                <a:srgbClr val="01192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69708" y="414842"/>
            <a:ext cx="9998901" cy="493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124747"/>
            <a:ext cx="109728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zh-CN" altLang="en-US" sz="2400" b="1" kern="1200" dirty="0">
          <a:solidFill>
            <a:prstClr val="white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670911" y="-1983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011925"/>
              </a:gs>
              <a:gs pos="50000">
                <a:srgbClr val="07405E"/>
              </a:gs>
              <a:gs pos="100000">
                <a:srgbClr val="01192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 rot="181660">
            <a:off x="3967919" y="4065205"/>
            <a:ext cx="3365637" cy="2178434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组员：柳琪</a:t>
            </a:r>
            <a:endParaRPr lang="en-US" altLang="zh-CN" sz="3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zh-CN" alt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温群杰</a:t>
            </a:r>
            <a:endParaRPr lang="en-US" altLang="zh-CN" sz="3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zh-CN" alt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郭林林</a:t>
            </a:r>
            <a:endParaRPr lang="zh-CN" altLang="en-US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 rot="438117">
            <a:off x="1496538" y="2848167"/>
            <a:ext cx="3255193" cy="2106948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组长</a:t>
            </a:r>
            <a:r>
              <a:rPr lang="zh-CN" alt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：</a:t>
            </a:r>
            <a:r>
              <a:rPr lang="zh-CN" alt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徐焱</a:t>
            </a:r>
            <a:endParaRPr lang="en-US" altLang="zh-CN" sz="3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zh-CN" alt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组员：刘倩</a:t>
            </a:r>
            <a:endParaRPr lang="en-US" altLang="zh-CN" sz="32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altLang="zh-CN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	</a:t>
            </a:r>
            <a:r>
              <a:rPr lang="zh-CN" alt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叶</a:t>
            </a:r>
            <a:r>
              <a:rPr lang="zh-CN" alt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玲</a:t>
            </a:r>
            <a:endParaRPr lang="zh-CN" altLang="en-US" sz="3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 rot="984717">
            <a:off x="1112317" y="666298"/>
            <a:ext cx="3710787" cy="1356215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60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组员：仝朝铱</a:t>
            </a:r>
            <a:endParaRPr lang="en-US" altLang="zh-CN" sz="3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zh-CN" alt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覃基敏</a:t>
            </a:r>
            <a:endParaRPr lang="zh-CN" altLang="en-US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 rot="188303">
            <a:off x="4778392" y="2036568"/>
            <a:ext cx="2914299" cy="1672479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41725" lon="19155471" rev="93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 rot="188303">
            <a:off x="7012723" y="3338895"/>
            <a:ext cx="2322687" cy="1422680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686716" lon="18722727" rev="1344578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 rot="471172">
            <a:off x="9342441" y="3587460"/>
            <a:ext cx="1830265" cy="1234462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210294" lon="17961556" rev="23479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 rot="471172">
            <a:off x="7971954" y="2659149"/>
            <a:ext cx="1830265" cy="1234462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210294" lon="17961556" rev="23479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 rot="471172">
            <a:off x="9078538" y="2484779"/>
            <a:ext cx="1598860" cy="1078386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 rot="471172">
            <a:off x="10026965" y="3415942"/>
            <a:ext cx="1027615" cy="693097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 rot="471172">
            <a:off x="6316384" y="1775426"/>
            <a:ext cx="2485648" cy="1288488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 rot="188303">
            <a:off x="4752107" y="2023516"/>
            <a:ext cx="3054684" cy="1753045"/>
          </a:xfrm>
          <a:prstGeom prst="roundRect">
            <a:avLst>
              <a:gd name="adj" fmla="val 24096"/>
            </a:avLst>
          </a:prstGeom>
          <a:solidFill>
            <a:srgbClr val="E5FFFE">
              <a:alpha val="83000"/>
            </a:srgbClr>
          </a:solidFill>
          <a:ln>
            <a:solidFill>
              <a:schemeClr val="bg1"/>
            </a:solidFill>
          </a:ln>
          <a:effectLst>
            <a:glow rad="1270000">
              <a:schemeClr val="accent5">
                <a:satMod val="175000"/>
                <a:alpha val="69000"/>
              </a:schemeClr>
            </a:glow>
            <a:softEdge rad="31750"/>
          </a:effectLst>
          <a:scene3d>
            <a:camera prst="perspectiveFront" fov="3300000">
              <a:rot lat="19941725" lon="19155471" rev="93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pic>
        <p:nvPicPr>
          <p:cNvPr id="1026" name="Picture 2" descr="C:\Users\md\Desktop\xpic6209.png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6888090" y="129811"/>
            <a:ext cx="5285135" cy="339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标题 1"/>
          <p:cNvSpPr txBox="1"/>
          <p:nvPr/>
        </p:nvSpPr>
        <p:spPr>
          <a:xfrm>
            <a:off x="6096000" y="5085187"/>
            <a:ext cx="4392488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lvl="0">
              <a:defRPr sz="2400" b="1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3200" dirty="0"/>
              <a:t>七</a:t>
            </a:r>
            <a:r>
              <a:rPr lang="zh-CN" altLang="en-US" sz="3200" dirty="0" smtClean="0"/>
              <a:t>组  项目  汇报 </a:t>
            </a:r>
            <a:endParaRPr lang="zh-CN" altLang="en-US" sz="3200" dirty="0"/>
          </a:p>
        </p:txBody>
      </p:sp>
      <p:sp>
        <p:nvSpPr>
          <p:cNvPr id="24" name="副标题 2"/>
          <p:cNvSpPr txBox="1"/>
          <p:nvPr/>
        </p:nvSpPr>
        <p:spPr>
          <a:xfrm>
            <a:off x="6888090" y="5807695"/>
            <a:ext cx="3535463" cy="43204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/>
            </a:pPr>
            <a:r>
              <a:rPr lang="en-US" altLang="zh-CN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Verdana" panose="020B0604030504040204"/>
                <a:ea typeface="微软雅黑" panose="020B0503020204020204" pitchFamily="34" charset="-122"/>
              </a:rPr>
              <a:t>2018/07/05</a:t>
            </a:r>
            <a:endParaRPr lang="zh-CN" altLang="en-US" sz="2800" dirty="0">
              <a:solidFill>
                <a:schemeClr val="accent5">
                  <a:lumMod val="60000"/>
                  <a:lumOff val="40000"/>
                </a:schemeClr>
              </a:solidFill>
              <a:latin typeface="Verdana" panose="020B0604030504040204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812">
        <p:fade/>
      </p:transition>
    </mc:Choice>
    <mc:Fallback>
      <p:transition spd="med" advTm="581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1" grpId="1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3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684" y="431563"/>
            <a:ext cx="5059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成 员 项 目 分 配</a:t>
            </a:r>
            <a:endParaRPr lang="zh-CN" altLang="en-US" sz="2400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93843" y="1419129"/>
            <a:ext cx="1728192" cy="1728192"/>
            <a:chOff x="4067944" y="1340768"/>
            <a:chExt cx="1368152" cy="1368152"/>
          </a:xfrm>
        </p:grpSpPr>
        <p:sp>
          <p:nvSpPr>
            <p:cNvPr id="4" name="椭圆 3"/>
            <p:cNvSpPr/>
            <p:nvPr/>
          </p:nvSpPr>
          <p:spPr>
            <a:xfrm>
              <a:off x="4067944" y="1340768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17359" y="1737682"/>
              <a:ext cx="1174722" cy="657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2400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400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修改密码</a:t>
              </a:r>
              <a:endParaRPr lang="en-US" altLang="zh-CN" sz="2400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88088" y="1563145"/>
            <a:ext cx="1728192" cy="1728192"/>
            <a:chOff x="3635896" y="3429000"/>
            <a:chExt cx="1368152" cy="1368152"/>
          </a:xfrm>
        </p:grpSpPr>
        <p:sp>
          <p:nvSpPr>
            <p:cNvPr id="7" name="椭圆 6"/>
            <p:cNvSpPr/>
            <p:nvPr/>
          </p:nvSpPr>
          <p:spPr>
            <a:xfrm>
              <a:off x="3635896" y="3429000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08180" y="3824173"/>
              <a:ext cx="1174722" cy="36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短</a:t>
              </a:r>
              <a:r>
                <a:rPr lang="zh-CN" altLang="en-US" sz="2400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信校验</a:t>
              </a:r>
              <a:endPara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087888" y="4365104"/>
            <a:ext cx="1728192" cy="1728192"/>
            <a:chOff x="5076056" y="5085184"/>
            <a:chExt cx="1368152" cy="1368152"/>
          </a:xfrm>
        </p:grpSpPr>
        <p:sp>
          <p:nvSpPr>
            <p:cNvPr id="10" name="椭圆 9"/>
            <p:cNvSpPr/>
            <p:nvPr/>
          </p:nvSpPr>
          <p:spPr>
            <a:xfrm>
              <a:off x="5076056" y="5085184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72771" y="5446094"/>
              <a:ext cx="1174722" cy="36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图片校验</a:t>
              </a:r>
              <a:endPara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右箭头 11"/>
          <p:cNvSpPr/>
          <p:nvPr/>
        </p:nvSpPr>
        <p:spPr>
          <a:xfrm>
            <a:off x="5591944" y="1980492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 rot="7728064">
            <a:off x="6632736" y="3560645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 rot="14214660">
            <a:off x="4340359" y="3531301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53740" y="906675"/>
            <a:ext cx="1725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</a:t>
            </a:r>
            <a:r>
              <a:rPr lang="zh-CN" altLang="en-US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刘 倩</a:t>
            </a:r>
            <a:endParaRPr lang="zh-CN" altLang="en-US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32">
        <p14:reveal thruBlk="1"/>
      </p:transition>
    </mc:Choice>
    <mc:Fallback>
      <p:transition spd="slow" advTm="35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684" y="431563"/>
            <a:ext cx="5059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成 员 项 目 分 配</a:t>
            </a:r>
            <a:endParaRPr lang="zh-CN" altLang="en-US" sz="2400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93843" y="1419129"/>
            <a:ext cx="1728192" cy="1728192"/>
            <a:chOff x="4067944" y="1340768"/>
            <a:chExt cx="1368152" cy="1368152"/>
          </a:xfrm>
        </p:grpSpPr>
        <p:sp>
          <p:nvSpPr>
            <p:cNvPr id="4" name="椭圆 3"/>
            <p:cNvSpPr/>
            <p:nvPr/>
          </p:nvSpPr>
          <p:spPr>
            <a:xfrm>
              <a:off x="4067944" y="1340768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17359" y="1737682"/>
              <a:ext cx="117472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2400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忘记密码</a:t>
              </a:r>
              <a:endParaRPr lang="en-US" altLang="zh-CN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88088" y="1563145"/>
            <a:ext cx="1728192" cy="1728192"/>
            <a:chOff x="3635896" y="3429000"/>
            <a:chExt cx="1368152" cy="1368152"/>
          </a:xfrm>
        </p:grpSpPr>
        <p:sp>
          <p:nvSpPr>
            <p:cNvPr id="7" name="椭圆 6"/>
            <p:cNvSpPr/>
            <p:nvPr/>
          </p:nvSpPr>
          <p:spPr>
            <a:xfrm>
              <a:off x="3635896" y="3429000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08180" y="3824173"/>
              <a:ext cx="117472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房屋详情</a:t>
              </a:r>
              <a:endParaRPr lang="zh-CN" altLang="en-US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087888" y="4365104"/>
            <a:ext cx="1728192" cy="1728192"/>
            <a:chOff x="5076056" y="5085184"/>
            <a:chExt cx="1368152" cy="1368152"/>
          </a:xfrm>
        </p:grpSpPr>
        <p:sp>
          <p:nvSpPr>
            <p:cNvPr id="10" name="椭圆 9"/>
            <p:cNvSpPr/>
            <p:nvPr/>
          </p:nvSpPr>
          <p:spPr>
            <a:xfrm>
              <a:off x="5076056" y="5085184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72771" y="5446094"/>
              <a:ext cx="117472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密码校验</a:t>
              </a:r>
              <a:endParaRPr lang="zh-CN" altLang="en-US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右箭头 11"/>
          <p:cNvSpPr/>
          <p:nvPr/>
        </p:nvSpPr>
        <p:spPr>
          <a:xfrm>
            <a:off x="5591944" y="1980492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 rot="7728064">
            <a:off x="6632736" y="3560645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 rot="14214660">
            <a:off x="4340359" y="3531301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53740" y="906675"/>
            <a:ext cx="1887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</a:t>
            </a:r>
            <a:r>
              <a:rPr lang="zh-CN" altLang="en-US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仝朝铱</a:t>
            </a:r>
            <a:endParaRPr lang="zh-CN" altLang="en-US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32">
        <p14:reveal thruBlk="1"/>
      </p:transition>
    </mc:Choice>
    <mc:Fallback>
      <p:transition spd="slow" advTm="35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684" y="431563"/>
            <a:ext cx="5059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成 员 项 目 分 配</a:t>
            </a:r>
            <a:endParaRPr lang="zh-CN" altLang="en-US" sz="2400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93843" y="1419129"/>
            <a:ext cx="1728192" cy="1728192"/>
            <a:chOff x="4067944" y="1340768"/>
            <a:chExt cx="1368152" cy="1368152"/>
          </a:xfrm>
        </p:grpSpPr>
        <p:sp>
          <p:nvSpPr>
            <p:cNvPr id="4" name="椭圆 3"/>
            <p:cNvSpPr/>
            <p:nvPr/>
          </p:nvSpPr>
          <p:spPr>
            <a:xfrm>
              <a:off x="4067944" y="1340768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17359" y="1737682"/>
              <a:ext cx="117472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预约房屋</a:t>
              </a:r>
              <a:endParaRPr lang="en-US" altLang="zh-CN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88088" y="1563145"/>
            <a:ext cx="1728192" cy="1728192"/>
            <a:chOff x="3635896" y="3429000"/>
            <a:chExt cx="1368152" cy="1368152"/>
          </a:xfrm>
        </p:grpSpPr>
        <p:sp>
          <p:nvSpPr>
            <p:cNvPr id="7" name="椭圆 6"/>
            <p:cNvSpPr/>
            <p:nvPr/>
          </p:nvSpPr>
          <p:spPr>
            <a:xfrm>
              <a:off x="3635896" y="3429000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08180" y="3824173"/>
              <a:ext cx="117472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看房日程</a:t>
              </a:r>
              <a:endParaRPr lang="zh-CN" altLang="en-US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087888" y="4365104"/>
            <a:ext cx="1728192" cy="1728192"/>
            <a:chOff x="5076056" y="5085184"/>
            <a:chExt cx="1368152" cy="1368152"/>
          </a:xfrm>
        </p:grpSpPr>
        <p:sp>
          <p:nvSpPr>
            <p:cNvPr id="10" name="椭圆 9"/>
            <p:cNvSpPr/>
            <p:nvPr/>
          </p:nvSpPr>
          <p:spPr>
            <a:xfrm>
              <a:off x="5076056" y="5085184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72771" y="5446094"/>
              <a:ext cx="117472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房屋详情</a:t>
              </a:r>
              <a:endParaRPr lang="zh-CN" altLang="en-US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右箭头 11"/>
          <p:cNvSpPr/>
          <p:nvPr/>
        </p:nvSpPr>
        <p:spPr>
          <a:xfrm>
            <a:off x="5591944" y="1980492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 rot="7728064">
            <a:off x="6632736" y="3560645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 rot="14214660">
            <a:off x="4340359" y="3531301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53740" y="906675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</a:t>
            </a:r>
            <a:r>
              <a:rPr lang="zh-CN" altLang="en-US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郭 林 林</a:t>
            </a:r>
            <a:endParaRPr lang="zh-CN" altLang="en-US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32">
        <p14:reveal thruBlk="1"/>
      </p:transition>
    </mc:Choice>
    <mc:Fallback>
      <p:transition spd="slow" advTm="35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684" y="431563"/>
            <a:ext cx="5059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成 员 项 目 分 配</a:t>
            </a:r>
            <a:endParaRPr lang="zh-CN" altLang="en-US" sz="2400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93843" y="1419129"/>
            <a:ext cx="1728192" cy="1728192"/>
            <a:chOff x="4067944" y="1340768"/>
            <a:chExt cx="1368152" cy="1368152"/>
          </a:xfrm>
        </p:grpSpPr>
        <p:sp>
          <p:nvSpPr>
            <p:cNvPr id="4" name="椭圆 3"/>
            <p:cNvSpPr/>
            <p:nvPr/>
          </p:nvSpPr>
          <p:spPr>
            <a:xfrm>
              <a:off x="4067944" y="1340768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17359" y="1737682"/>
              <a:ext cx="117472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</a:t>
              </a:r>
              <a:r>
                <a:rPr lang="zh-CN" altLang="en-US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是房东</a:t>
              </a:r>
              <a:endParaRPr lang="en-US" altLang="zh-CN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88088" y="1563145"/>
            <a:ext cx="1728192" cy="1728192"/>
            <a:chOff x="3635896" y="3429000"/>
            <a:chExt cx="1368152" cy="1368152"/>
          </a:xfrm>
        </p:grpSpPr>
        <p:sp>
          <p:nvSpPr>
            <p:cNvPr id="7" name="椭圆 6"/>
            <p:cNvSpPr/>
            <p:nvPr/>
          </p:nvSpPr>
          <p:spPr>
            <a:xfrm>
              <a:off x="3635896" y="3429000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08180" y="3824173"/>
              <a:ext cx="117472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付房租</a:t>
              </a:r>
              <a:endParaRPr lang="zh-CN" altLang="en-US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087888" y="4365104"/>
            <a:ext cx="1728192" cy="1728192"/>
            <a:chOff x="5076056" y="5085184"/>
            <a:chExt cx="1368152" cy="1368152"/>
          </a:xfrm>
        </p:grpSpPr>
        <p:sp>
          <p:nvSpPr>
            <p:cNvPr id="10" name="椭圆 9"/>
            <p:cNvSpPr/>
            <p:nvPr/>
          </p:nvSpPr>
          <p:spPr>
            <a:xfrm>
              <a:off x="5076056" y="5085184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72771" y="5446094"/>
              <a:ext cx="1174722" cy="511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添加出租</a:t>
              </a:r>
              <a:endParaRPr lang="en-US" altLang="zh-CN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  <a:endParaRPr lang="zh-CN" altLang="en-US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右箭头 11"/>
          <p:cNvSpPr/>
          <p:nvPr/>
        </p:nvSpPr>
        <p:spPr>
          <a:xfrm>
            <a:off x="5591944" y="1980492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 rot="7728064">
            <a:off x="6632736" y="3560645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 rot="14214660">
            <a:off x="4340359" y="3531301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53740" y="906675"/>
            <a:ext cx="1725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</a:t>
            </a:r>
            <a:r>
              <a:rPr lang="zh-CN" altLang="en-US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叶 玲</a:t>
            </a:r>
            <a:endParaRPr lang="zh-CN" altLang="en-US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32">
        <p14:reveal thruBlk="1"/>
      </p:transition>
    </mc:Choice>
    <mc:Fallback>
      <p:transition spd="slow" advTm="35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684" y="431563"/>
            <a:ext cx="5059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成 员 项 目 分 配</a:t>
            </a:r>
            <a:endParaRPr lang="zh-CN" altLang="en-US" sz="2400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93843" y="1419129"/>
            <a:ext cx="1728192" cy="1728192"/>
            <a:chOff x="4067944" y="1340768"/>
            <a:chExt cx="1368152" cy="1368152"/>
          </a:xfrm>
        </p:grpSpPr>
        <p:sp>
          <p:nvSpPr>
            <p:cNvPr id="4" name="椭圆 3"/>
            <p:cNvSpPr/>
            <p:nvPr/>
          </p:nvSpPr>
          <p:spPr>
            <a:xfrm>
              <a:off x="4067944" y="1340768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17359" y="1737682"/>
              <a:ext cx="117472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用户注册</a:t>
              </a:r>
              <a:endParaRPr lang="en-US" altLang="zh-CN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88088" y="1563145"/>
            <a:ext cx="1728192" cy="1728192"/>
            <a:chOff x="3635896" y="3429000"/>
            <a:chExt cx="1368152" cy="1368152"/>
          </a:xfrm>
        </p:grpSpPr>
        <p:sp>
          <p:nvSpPr>
            <p:cNvPr id="7" name="椭圆 6"/>
            <p:cNvSpPr/>
            <p:nvPr/>
          </p:nvSpPr>
          <p:spPr>
            <a:xfrm>
              <a:off x="3635896" y="3429000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08180" y="3824173"/>
              <a:ext cx="117472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用户登录</a:t>
              </a:r>
              <a:endParaRPr lang="zh-CN" altLang="en-US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087888" y="4365104"/>
            <a:ext cx="1728192" cy="1728192"/>
            <a:chOff x="5076056" y="5085184"/>
            <a:chExt cx="1368152" cy="1368152"/>
          </a:xfrm>
        </p:grpSpPr>
        <p:sp>
          <p:nvSpPr>
            <p:cNvPr id="10" name="椭圆 9"/>
            <p:cNvSpPr/>
            <p:nvPr/>
          </p:nvSpPr>
          <p:spPr>
            <a:xfrm>
              <a:off x="5076056" y="5085184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72771" y="5446094"/>
              <a:ext cx="117472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短信校验</a:t>
              </a:r>
              <a:endParaRPr lang="zh-CN" altLang="en-US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右箭头 11"/>
          <p:cNvSpPr/>
          <p:nvPr/>
        </p:nvSpPr>
        <p:spPr>
          <a:xfrm>
            <a:off x="5591944" y="1980492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 rot="7728064">
            <a:off x="6632736" y="3560645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 rot="14214660">
            <a:off x="4340359" y="3531301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53740" y="906675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</a:t>
            </a:r>
            <a:r>
              <a:rPr lang="zh-CN" altLang="en-US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覃 基 敏</a:t>
            </a:r>
            <a:endParaRPr lang="zh-CN" altLang="en-US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32">
        <p14:reveal thruBlk="1"/>
      </p:transition>
    </mc:Choice>
    <mc:Fallback>
      <p:transition spd="slow" advTm="35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684" y="431563"/>
            <a:ext cx="5059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成 员 项 目 分 配</a:t>
            </a:r>
            <a:endParaRPr lang="zh-CN" altLang="en-US" sz="2400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93843" y="1419129"/>
            <a:ext cx="1728192" cy="1728192"/>
            <a:chOff x="4067944" y="1340768"/>
            <a:chExt cx="1368152" cy="1368152"/>
          </a:xfrm>
        </p:grpSpPr>
        <p:sp>
          <p:nvSpPr>
            <p:cNvPr id="4" name="椭圆 3"/>
            <p:cNvSpPr/>
            <p:nvPr/>
          </p:nvSpPr>
          <p:spPr>
            <a:xfrm>
              <a:off x="4067944" y="1340768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17359" y="1737682"/>
              <a:ext cx="1174722" cy="511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</a:t>
              </a:r>
              <a:endParaRPr lang="en-US" altLang="zh-CN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全部订单</a:t>
              </a:r>
              <a:endParaRPr lang="en-US" altLang="zh-CN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88088" y="1563145"/>
            <a:ext cx="1728192" cy="1728192"/>
            <a:chOff x="3635896" y="3429000"/>
            <a:chExt cx="1368152" cy="1368152"/>
          </a:xfrm>
        </p:grpSpPr>
        <p:sp>
          <p:nvSpPr>
            <p:cNvPr id="7" name="椭圆 6"/>
            <p:cNvSpPr/>
            <p:nvPr/>
          </p:nvSpPr>
          <p:spPr>
            <a:xfrm>
              <a:off x="3635896" y="3429000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08180" y="3824173"/>
              <a:ext cx="1174722" cy="730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待付款</a:t>
              </a:r>
              <a:endParaRPr lang="en-US" altLang="zh-CN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待评价</a:t>
              </a:r>
              <a:endParaRPr lang="en-US" altLang="zh-CN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已完成</a:t>
              </a:r>
              <a:endParaRPr lang="zh-CN" altLang="en-US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087888" y="4365104"/>
            <a:ext cx="1728192" cy="1728192"/>
            <a:chOff x="5076056" y="5085184"/>
            <a:chExt cx="1368152" cy="1368152"/>
          </a:xfrm>
        </p:grpSpPr>
        <p:sp>
          <p:nvSpPr>
            <p:cNvPr id="10" name="椭圆 9"/>
            <p:cNvSpPr/>
            <p:nvPr/>
          </p:nvSpPr>
          <p:spPr>
            <a:xfrm>
              <a:off x="5076056" y="5085184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72771" y="5446094"/>
              <a:ext cx="117472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取消订单</a:t>
              </a:r>
              <a:endParaRPr lang="zh-CN" altLang="en-US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右箭头 11"/>
          <p:cNvSpPr/>
          <p:nvPr/>
        </p:nvSpPr>
        <p:spPr>
          <a:xfrm>
            <a:off x="5591944" y="1980492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 rot="7728064">
            <a:off x="6632736" y="3560645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 rot="14214660">
            <a:off x="4340359" y="3531301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53740" y="906675"/>
            <a:ext cx="1725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</a:t>
            </a:r>
            <a:r>
              <a:rPr lang="zh-CN" altLang="en-US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柳 琪</a:t>
            </a:r>
            <a:endParaRPr lang="zh-CN" altLang="en-US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32">
        <p14:reveal thruBlk="1"/>
      </p:transition>
    </mc:Choice>
    <mc:Fallback>
      <p:transition spd="slow" advTm="35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684" y="431563"/>
            <a:ext cx="5059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成 员 项 目 分 配</a:t>
            </a:r>
            <a:endParaRPr lang="zh-CN" altLang="en-US" sz="2400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93843" y="1419129"/>
            <a:ext cx="1728192" cy="1728192"/>
            <a:chOff x="4067944" y="1340768"/>
            <a:chExt cx="1368152" cy="1368152"/>
          </a:xfrm>
        </p:grpSpPr>
        <p:sp>
          <p:nvSpPr>
            <p:cNvPr id="4" name="椭圆 3"/>
            <p:cNvSpPr/>
            <p:nvPr/>
          </p:nvSpPr>
          <p:spPr>
            <a:xfrm>
              <a:off x="4067944" y="1340768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17359" y="1737682"/>
              <a:ext cx="1174722" cy="511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回显用户</a:t>
              </a:r>
              <a:endParaRPr lang="en-US" altLang="zh-CN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  <a:endParaRPr lang="en-US" altLang="zh-CN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88088" y="1563145"/>
            <a:ext cx="1728192" cy="1728192"/>
            <a:chOff x="3635896" y="3429000"/>
            <a:chExt cx="1368152" cy="1368152"/>
          </a:xfrm>
        </p:grpSpPr>
        <p:sp>
          <p:nvSpPr>
            <p:cNvPr id="7" name="椭圆 6"/>
            <p:cNvSpPr/>
            <p:nvPr/>
          </p:nvSpPr>
          <p:spPr>
            <a:xfrm>
              <a:off x="3635896" y="3429000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08180" y="3824173"/>
              <a:ext cx="117472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我的资产</a:t>
              </a:r>
              <a:endParaRPr lang="en-US" altLang="zh-CN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087888" y="4365104"/>
            <a:ext cx="1728192" cy="1728192"/>
            <a:chOff x="5076056" y="5085184"/>
            <a:chExt cx="1368152" cy="1368152"/>
          </a:xfrm>
        </p:grpSpPr>
        <p:sp>
          <p:nvSpPr>
            <p:cNvPr id="10" name="椭圆 9"/>
            <p:cNvSpPr/>
            <p:nvPr/>
          </p:nvSpPr>
          <p:spPr>
            <a:xfrm>
              <a:off x="5076056" y="5085184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72771" y="5446094"/>
              <a:ext cx="1174722" cy="511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查看房屋</a:t>
              </a:r>
              <a:endParaRPr lang="en-US" altLang="zh-CN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  <a:endParaRPr lang="zh-CN" altLang="en-US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右箭头 11"/>
          <p:cNvSpPr/>
          <p:nvPr/>
        </p:nvSpPr>
        <p:spPr>
          <a:xfrm>
            <a:off x="5591944" y="1980492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 rot="7728064">
            <a:off x="6632736" y="3560645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 rot="14214660">
            <a:off x="4340359" y="3531301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53740" y="906675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</a:t>
            </a:r>
            <a:r>
              <a:rPr lang="zh-CN" altLang="en-US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温 群 杰</a:t>
            </a:r>
            <a:endParaRPr lang="zh-CN" altLang="en-US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32">
        <p14:reveal thruBlk="1"/>
      </p:transition>
    </mc:Choice>
    <mc:Fallback>
      <p:transition spd="slow" advTm="35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7" name="Freeform 90"/>
          <p:cNvSpPr>
            <a:spLocks noEditPoints="1" noChangeArrowheads="1"/>
          </p:cNvSpPr>
          <p:nvPr/>
        </p:nvSpPr>
        <p:spPr bwMode="auto">
          <a:xfrm>
            <a:off x="1243013" y="5049042"/>
            <a:ext cx="652462" cy="477838"/>
          </a:xfrm>
          <a:custGeom>
            <a:avLst/>
            <a:gdLst>
              <a:gd name="T0" fmla="*/ 632073 w 256"/>
              <a:gd name="T1" fmla="*/ 56518 h 186"/>
              <a:gd name="T2" fmla="*/ 581099 w 256"/>
              <a:gd name="T3" fmla="*/ 56518 h 186"/>
              <a:gd name="T4" fmla="*/ 581099 w 256"/>
              <a:gd name="T5" fmla="*/ 41104 h 186"/>
              <a:gd name="T6" fmla="*/ 563258 w 256"/>
              <a:gd name="T7" fmla="*/ 35966 h 186"/>
              <a:gd name="T8" fmla="*/ 405240 w 256"/>
              <a:gd name="T9" fmla="*/ 0 h 186"/>
              <a:gd name="T10" fmla="*/ 326231 w 256"/>
              <a:gd name="T11" fmla="*/ 23121 h 186"/>
              <a:gd name="T12" fmla="*/ 244673 w 256"/>
              <a:gd name="T13" fmla="*/ 0 h 186"/>
              <a:gd name="T14" fmla="*/ 86655 w 256"/>
              <a:gd name="T15" fmla="*/ 35966 h 186"/>
              <a:gd name="T16" fmla="*/ 68814 w 256"/>
              <a:gd name="T17" fmla="*/ 41104 h 186"/>
              <a:gd name="T18" fmla="*/ 68814 w 256"/>
              <a:gd name="T19" fmla="*/ 56518 h 186"/>
              <a:gd name="T20" fmla="*/ 20389 w 256"/>
              <a:gd name="T21" fmla="*/ 56518 h 186"/>
              <a:gd name="T22" fmla="*/ 0 w 256"/>
              <a:gd name="T23" fmla="*/ 77071 h 186"/>
              <a:gd name="T24" fmla="*/ 0 w 256"/>
              <a:gd name="T25" fmla="*/ 457286 h 186"/>
              <a:gd name="T26" fmla="*/ 20389 w 256"/>
              <a:gd name="T27" fmla="*/ 477838 h 186"/>
              <a:gd name="T28" fmla="*/ 632073 w 256"/>
              <a:gd name="T29" fmla="*/ 477838 h 186"/>
              <a:gd name="T30" fmla="*/ 652462 w 256"/>
              <a:gd name="T31" fmla="*/ 457286 h 186"/>
              <a:gd name="T32" fmla="*/ 652462 w 256"/>
              <a:gd name="T33" fmla="*/ 77071 h 186"/>
              <a:gd name="T34" fmla="*/ 632073 w 256"/>
              <a:gd name="T35" fmla="*/ 56518 h 186"/>
              <a:gd name="T36" fmla="*/ 553063 w 256"/>
              <a:gd name="T37" fmla="*/ 59087 h 186"/>
              <a:gd name="T38" fmla="*/ 553063 w 256"/>
              <a:gd name="T39" fmla="*/ 362232 h 186"/>
              <a:gd name="T40" fmla="*/ 338974 w 256"/>
              <a:gd name="T41" fmla="*/ 349387 h 186"/>
              <a:gd name="T42" fmla="*/ 338974 w 256"/>
              <a:gd name="T43" fmla="*/ 46242 h 186"/>
              <a:gd name="T44" fmla="*/ 405240 w 256"/>
              <a:gd name="T45" fmla="*/ 28259 h 186"/>
              <a:gd name="T46" fmla="*/ 553063 w 256"/>
              <a:gd name="T47" fmla="*/ 59087 h 186"/>
              <a:gd name="T48" fmla="*/ 522479 w 256"/>
              <a:gd name="T49" fmla="*/ 380215 h 186"/>
              <a:gd name="T50" fmla="*/ 344072 w 256"/>
              <a:gd name="T51" fmla="*/ 380215 h 186"/>
              <a:gd name="T52" fmla="*/ 522479 w 256"/>
              <a:gd name="T53" fmla="*/ 380215 h 186"/>
              <a:gd name="T54" fmla="*/ 244673 w 256"/>
              <a:gd name="T55" fmla="*/ 28259 h 186"/>
              <a:gd name="T56" fmla="*/ 310939 w 256"/>
              <a:gd name="T57" fmla="*/ 46242 h 186"/>
              <a:gd name="T58" fmla="*/ 310939 w 256"/>
              <a:gd name="T59" fmla="*/ 349387 h 186"/>
              <a:gd name="T60" fmla="*/ 96850 w 256"/>
              <a:gd name="T61" fmla="*/ 362232 h 186"/>
              <a:gd name="T62" fmla="*/ 96850 w 256"/>
              <a:gd name="T63" fmla="*/ 59087 h 186"/>
              <a:gd name="T64" fmla="*/ 244673 w 256"/>
              <a:gd name="T65" fmla="*/ 28259 h 186"/>
              <a:gd name="T66" fmla="*/ 308390 w 256"/>
              <a:gd name="T67" fmla="*/ 380215 h 186"/>
              <a:gd name="T68" fmla="*/ 127434 w 256"/>
              <a:gd name="T69" fmla="*/ 380215 h 186"/>
              <a:gd name="T70" fmla="*/ 308390 w 256"/>
              <a:gd name="T71" fmla="*/ 380215 h 186"/>
              <a:gd name="T72" fmla="*/ 611683 w 256"/>
              <a:gd name="T73" fmla="*/ 436734 h 186"/>
              <a:gd name="T74" fmla="*/ 40779 w 256"/>
              <a:gd name="T75" fmla="*/ 436734 h 186"/>
              <a:gd name="T76" fmla="*/ 40779 w 256"/>
              <a:gd name="T77" fmla="*/ 97623 h 186"/>
              <a:gd name="T78" fmla="*/ 68814 w 256"/>
              <a:gd name="T79" fmla="*/ 97623 h 186"/>
              <a:gd name="T80" fmla="*/ 68814 w 256"/>
              <a:gd name="T81" fmla="*/ 380215 h 186"/>
              <a:gd name="T82" fmla="*/ 68814 w 256"/>
              <a:gd name="T83" fmla="*/ 408474 h 186"/>
              <a:gd name="T84" fmla="*/ 96850 w 256"/>
              <a:gd name="T85" fmla="*/ 408474 h 186"/>
              <a:gd name="T86" fmla="*/ 326231 w 256"/>
              <a:gd name="T87" fmla="*/ 408474 h 186"/>
              <a:gd name="T88" fmla="*/ 553063 w 256"/>
              <a:gd name="T89" fmla="*/ 408474 h 186"/>
              <a:gd name="T90" fmla="*/ 581099 w 256"/>
              <a:gd name="T91" fmla="*/ 408474 h 186"/>
              <a:gd name="T92" fmla="*/ 581099 w 256"/>
              <a:gd name="T93" fmla="*/ 380215 h 186"/>
              <a:gd name="T94" fmla="*/ 581099 w 256"/>
              <a:gd name="T95" fmla="*/ 97623 h 186"/>
              <a:gd name="T96" fmla="*/ 611683 w 256"/>
              <a:gd name="T97" fmla="*/ 97623 h 186"/>
              <a:gd name="T98" fmla="*/ 611683 w 256"/>
              <a:gd name="T99" fmla="*/ 436734 h 18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56"/>
              <a:gd name="T151" fmla="*/ 0 h 186"/>
              <a:gd name="T152" fmla="*/ 256 w 256"/>
              <a:gd name="T153" fmla="*/ 186 h 18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56" h="186">
                <a:moveTo>
                  <a:pt x="248" y="22"/>
                </a:moveTo>
                <a:cubicBezTo>
                  <a:pt x="228" y="22"/>
                  <a:pt x="228" y="22"/>
                  <a:pt x="228" y="22"/>
                </a:cubicBezTo>
                <a:cubicBezTo>
                  <a:pt x="228" y="16"/>
                  <a:pt x="228" y="16"/>
                  <a:pt x="228" y="16"/>
                </a:cubicBezTo>
                <a:cubicBezTo>
                  <a:pt x="221" y="14"/>
                  <a:pt x="221" y="14"/>
                  <a:pt x="221" y="14"/>
                </a:cubicBezTo>
                <a:cubicBezTo>
                  <a:pt x="220" y="13"/>
                  <a:pt x="188" y="0"/>
                  <a:pt x="159" y="0"/>
                </a:cubicBezTo>
                <a:cubicBezTo>
                  <a:pt x="146" y="0"/>
                  <a:pt x="136" y="3"/>
                  <a:pt x="128" y="9"/>
                </a:cubicBezTo>
                <a:cubicBezTo>
                  <a:pt x="120" y="3"/>
                  <a:pt x="109" y="0"/>
                  <a:pt x="96" y="0"/>
                </a:cubicBezTo>
                <a:cubicBezTo>
                  <a:pt x="68" y="0"/>
                  <a:pt x="36" y="13"/>
                  <a:pt x="34" y="14"/>
                </a:cubicBezTo>
                <a:cubicBezTo>
                  <a:pt x="27" y="16"/>
                  <a:pt x="27" y="16"/>
                  <a:pt x="27" y="16"/>
                </a:cubicBezTo>
                <a:cubicBezTo>
                  <a:pt x="27" y="22"/>
                  <a:pt x="27" y="22"/>
                  <a:pt x="27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4" y="22"/>
                  <a:pt x="0" y="25"/>
                  <a:pt x="0" y="30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82"/>
                  <a:pt x="4" y="186"/>
                  <a:pt x="8" y="186"/>
                </a:cubicBezTo>
                <a:cubicBezTo>
                  <a:pt x="248" y="186"/>
                  <a:pt x="248" y="186"/>
                  <a:pt x="248" y="186"/>
                </a:cubicBezTo>
                <a:cubicBezTo>
                  <a:pt x="252" y="186"/>
                  <a:pt x="256" y="182"/>
                  <a:pt x="256" y="178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56" y="25"/>
                  <a:pt x="252" y="22"/>
                  <a:pt x="248" y="22"/>
                </a:cubicBezTo>
                <a:close/>
                <a:moveTo>
                  <a:pt x="217" y="23"/>
                </a:moveTo>
                <a:cubicBezTo>
                  <a:pt x="217" y="141"/>
                  <a:pt x="217" y="141"/>
                  <a:pt x="217" y="141"/>
                </a:cubicBezTo>
                <a:cubicBezTo>
                  <a:pt x="201" y="135"/>
                  <a:pt x="157" y="122"/>
                  <a:pt x="133" y="136"/>
                </a:cubicBezTo>
                <a:cubicBezTo>
                  <a:pt x="133" y="18"/>
                  <a:pt x="133" y="18"/>
                  <a:pt x="133" y="18"/>
                </a:cubicBezTo>
                <a:cubicBezTo>
                  <a:pt x="140" y="13"/>
                  <a:pt x="149" y="11"/>
                  <a:pt x="159" y="11"/>
                </a:cubicBezTo>
                <a:cubicBezTo>
                  <a:pt x="186" y="11"/>
                  <a:pt x="217" y="23"/>
                  <a:pt x="217" y="23"/>
                </a:cubicBezTo>
                <a:close/>
                <a:moveTo>
                  <a:pt x="205" y="148"/>
                </a:moveTo>
                <a:cubicBezTo>
                  <a:pt x="135" y="148"/>
                  <a:pt x="135" y="148"/>
                  <a:pt x="135" y="148"/>
                </a:cubicBezTo>
                <a:cubicBezTo>
                  <a:pt x="148" y="135"/>
                  <a:pt x="183" y="141"/>
                  <a:pt x="205" y="148"/>
                </a:cubicBezTo>
                <a:close/>
                <a:moveTo>
                  <a:pt x="96" y="11"/>
                </a:moveTo>
                <a:cubicBezTo>
                  <a:pt x="106" y="11"/>
                  <a:pt x="116" y="13"/>
                  <a:pt x="122" y="18"/>
                </a:cubicBezTo>
                <a:cubicBezTo>
                  <a:pt x="122" y="136"/>
                  <a:pt x="122" y="136"/>
                  <a:pt x="122" y="136"/>
                </a:cubicBezTo>
                <a:cubicBezTo>
                  <a:pt x="99" y="122"/>
                  <a:pt x="55" y="135"/>
                  <a:pt x="38" y="141"/>
                </a:cubicBezTo>
                <a:cubicBezTo>
                  <a:pt x="38" y="23"/>
                  <a:pt x="38" y="23"/>
                  <a:pt x="38" y="23"/>
                </a:cubicBezTo>
                <a:cubicBezTo>
                  <a:pt x="38" y="23"/>
                  <a:pt x="70" y="11"/>
                  <a:pt x="96" y="11"/>
                </a:cubicBezTo>
                <a:close/>
                <a:moveTo>
                  <a:pt x="121" y="148"/>
                </a:moveTo>
                <a:cubicBezTo>
                  <a:pt x="50" y="148"/>
                  <a:pt x="50" y="148"/>
                  <a:pt x="50" y="148"/>
                </a:cubicBezTo>
                <a:cubicBezTo>
                  <a:pt x="73" y="141"/>
                  <a:pt x="107" y="135"/>
                  <a:pt x="121" y="148"/>
                </a:cubicBezTo>
                <a:close/>
                <a:moveTo>
                  <a:pt x="240" y="170"/>
                </a:moveTo>
                <a:cubicBezTo>
                  <a:pt x="16" y="170"/>
                  <a:pt x="16" y="170"/>
                  <a:pt x="16" y="170"/>
                </a:cubicBezTo>
                <a:cubicBezTo>
                  <a:pt x="16" y="38"/>
                  <a:pt x="16" y="38"/>
                  <a:pt x="16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148"/>
                  <a:pt x="27" y="148"/>
                  <a:pt x="27" y="148"/>
                </a:cubicBezTo>
                <a:cubicBezTo>
                  <a:pt x="27" y="159"/>
                  <a:pt x="27" y="159"/>
                  <a:pt x="27" y="159"/>
                </a:cubicBezTo>
                <a:cubicBezTo>
                  <a:pt x="38" y="159"/>
                  <a:pt x="38" y="159"/>
                  <a:pt x="38" y="159"/>
                </a:cubicBezTo>
                <a:cubicBezTo>
                  <a:pt x="128" y="159"/>
                  <a:pt x="128" y="159"/>
                  <a:pt x="128" y="159"/>
                </a:cubicBezTo>
                <a:cubicBezTo>
                  <a:pt x="217" y="159"/>
                  <a:pt x="217" y="159"/>
                  <a:pt x="217" y="159"/>
                </a:cubicBezTo>
                <a:cubicBezTo>
                  <a:pt x="228" y="159"/>
                  <a:pt x="228" y="159"/>
                  <a:pt x="228" y="159"/>
                </a:cubicBezTo>
                <a:cubicBezTo>
                  <a:pt x="228" y="148"/>
                  <a:pt x="228" y="148"/>
                  <a:pt x="228" y="148"/>
                </a:cubicBezTo>
                <a:cubicBezTo>
                  <a:pt x="228" y="38"/>
                  <a:pt x="228" y="38"/>
                  <a:pt x="228" y="38"/>
                </a:cubicBezTo>
                <a:cubicBezTo>
                  <a:pt x="240" y="38"/>
                  <a:pt x="240" y="38"/>
                  <a:pt x="240" y="38"/>
                </a:cubicBezTo>
                <a:lnTo>
                  <a:pt x="240" y="17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625262" y="302189"/>
            <a:ext cx="3975100" cy="671281"/>
            <a:chOff x="7192010" y="1640849"/>
            <a:chExt cx="3975100" cy="671281"/>
          </a:xfrm>
        </p:grpSpPr>
        <p:sp>
          <p:nvSpPr>
            <p:cNvPr id="42" name="文本框 41"/>
            <p:cNvSpPr txBox="1"/>
            <p:nvPr/>
          </p:nvSpPr>
          <p:spPr>
            <a:xfrm>
              <a:off x="7192010" y="1640849"/>
              <a:ext cx="354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dirty="0">
                  <a:solidFill>
                    <a:prstClr val="white"/>
                  </a:solidFill>
                  <a:cs typeface="+mn-ea"/>
                  <a:sym typeface="+mn-lt"/>
                </a:rPr>
                <a:t>小结</a:t>
              </a:r>
              <a:endPara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7192010" y="2026795"/>
              <a:ext cx="3975100" cy="28533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031787" y="4806950"/>
            <a:ext cx="8887687" cy="1823796"/>
            <a:chOff x="874712" y="3325188"/>
            <a:chExt cx="8887687" cy="1823796"/>
          </a:xfrm>
        </p:grpSpPr>
        <p:sp>
          <p:nvSpPr>
            <p:cNvPr id="45" name="矩形 44"/>
            <p:cNvSpPr/>
            <p:nvPr/>
          </p:nvSpPr>
          <p:spPr>
            <a:xfrm>
              <a:off x="874712" y="3677812"/>
              <a:ext cx="8887687" cy="147117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400" dirty="0">
                  <a:solidFill>
                    <a:schemeClr val="bg2"/>
                  </a:solidFill>
                </a:rPr>
                <a:t>通过这次做项目，使我对编程有了进一步的认识，做项目的时候，重要的不是自己如何快速的将自己分配的任务做完，而是注重团队合作，一开始必须对这个</a:t>
              </a:r>
              <a:r>
                <a:rPr lang="zh-CN" altLang="en-US" sz="1400" dirty="0" smtClean="0">
                  <a:solidFill>
                    <a:schemeClr val="bg2"/>
                  </a:solidFill>
                </a:rPr>
                <a:t>项目的</a:t>
              </a:r>
              <a:r>
                <a:rPr lang="zh-CN" altLang="en-US" sz="1400" dirty="0">
                  <a:solidFill>
                    <a:schemeClr val="bg2"/>
                  </a:solidFill>
                </a:rPr>
                <a:t>数据进行统一命名，这样才会不会有后续麻烦，不会有一系列的问题</a:t>
              </a:r>
              <a:r>
                <a:rPr lang="zh-CN" altLang="en-US" sz="1400" dirty="0" smtClean="0">
                  <a:solidFill>
                    <a:schemeClr val="bg2"/>
                  </a:solidFill>
                </a:rPr>
                <a:t>。</a:t>
              </a:r>
              <a:r>
                <a:rPr lang="zh-CN" altLang="en-US" sz="1400" dirty="0">
                  <a:solidFill>
                    <a:schemeClr val="bg2"/>
                  </a:solidFill>
                </a:rPr>
                <a:t>感谢所有帮我调</a:t>
              </a:r>
              <a:r>
                <a:rPr lang="en-US" altLang="zh-CN" sz="1400" dirty="0">
                  <a:solidFill>
                    <a:schemeClr val="bg2"/>
                  </a:solidFill>
                </a:rPr>
                <a:t>bug</a:t>
              </a:r>
              <a:r>
                <a:rPr lang="zh-CN" altLang="en-US" sz="1400" dirty="0">
                  <a:solidFill>
                    <a:schemeClr val="bg2"/>
                  </a:solidFill>
                </a:rPr>
                <a:t>的朋友，没有你们的帮助，我想我可能很凉凉，</a:t>
              </a:r>
              <a:endParaRPr lang="zh-CN" altLang="en-US" sz="1400" dirty="0">
                <a:solidFill>
                  <a:schemeClr val="bg2"/>
                </a:solidFill>
              </a:endParaRPr>
            </a:p>
            <a:p>
              <a:endParaRPr lang="zh-CN" altLang="en-US" sz="1400" dirty="0"/>
            </a:p>
            <a:p>
              <a:pPr algn="just">
                <a:lnSpc>
                  <a:spcPct val="120000"/>
                </a:lnSpc>
                <a:defRPr/>
              </a:pPr>
              <a:endParaRPr lang="zh-CN" altLang="en-US" sz="1400" dirty="0">
                <a:solidFill>
                  <a:schemeClr val="bg2"/>
                </a:solidFill>
              </a:endParaRPr>
            </a:p>
            <a:p>
              <a:pPr lvl="0" algn="just">
                <a:lnSpc>
                  <a:spcPct val="120000"/>
                </a:lnSpc>
                <a:defRPr/>
              </a:pPr>
              <a:endParaRPr lang="zh-CN" altLang="en-US" sz="1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874713" y="3325188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心得体会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61516" y="2078544"/>
            <a:ext cx="7013308" cy="1668223"/>
            <a:chOff x="2558184" y="2585464"/>
            <a:chExt cx="7013308" cy="1302584"/>
          </a:xfrm>
        </p:grpSpPr>
        <p:grpSp>
          <p:nvGrpSpPr>
            <p:cNvPr id="11290" name="组合 40"/>
            <p:cNvGrpSpPr/>
            <p:nvPr/>
          </p:nvGrpSpPr>
          <p:grpSpPr bwMode="auto">
            <a:xfrm>
              <a:off x="2558184" y="2585464"/>
              <a:ext cx="36592" cy="38420"/>
              <a:chOff x="141070" y="419472"/>
              <a:chExt cx="50449" cy="53252"/>
            </a:xfrm>
            <a:solidFill>
              <a:schemeClr val="bg1"/>
            </a:solidFill>
          </p:grpSpPr>
          <p:sp>
            <p:nvSpPr>
              <p:cNvPr id="11291" name="Freeform 154"/>
              <p:cNvSpPr>
                <a:spLocks noChangeArrowheads="1"/>
              </p:cNvSpPr>
              <p:nvPr/>
            </p:nvSpPr>
            <p:spPr bwMode="auto">
              <a:xfrm>
                <a:off x="141070" y="426012"/>
                <a:ext cx="50449" cy="46712"/>
              </a:xfrm>
              <a:custGeom>
                <a:avLst/>
                <a:gdLst>
                  <a:gd name="T0" fmla="*/ 16 w 23"/>
                  <a:gd name="T1" fmla="*/ 0 h 21"/>
                  <a:gd name="T2" fmla="*/ 16 w 23"/>
                  <a:gd name="T3" fmla="*/ 4 h 21"/>
                  <a:gd name="T4" fmla="*/ 19 w 23"/>
                  <a:gd name="T5" fmla="*/ 11 h 21"/>
                  <a:gd name="T6" fmla="*/ 10 w 23"/>
                  <a:gd name="T7" fmla="*/ 17 h 21"/>
                  <a:gd name="T8" fmla="*/ 4 w 23"/>
                  <a:gd name="T9" fmla="*/ 9 h 21"/>
                  <a:gd name="T10" fmla="*/ 6 w 23"/>
                  <a:gd name="T11" fmla="*/ 5 h 21"/>
                  <a:gd name="T12" fmla="*/ 6 w 23"/>
                  <a:gd name="T13" fmla="*/ 0 h 21"/>
                  <a:gd name="T14" fmla="*/ 0 w 23"/>
                  <a:gd name="T15" fmla="*/ 10 h 21"/>
                  <a:gd name="T16" fmla="*/ 11 w 23"/>
                  <a:gd name="T17" fmla="*/ 21 h 21"/>
                  <a:gd name="T18" fmla="*/ 23 w 23"/>
                  <a:gd name="T19" fmla="*/ 10 h 21"/>
                  <a:gd name="T20" fmla="*/ 16 w 23"/>
                  <a:gd name="T21" fmla="*/ 0 h 2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"/>
                  <a:gd name="T34" fmla="*/ 0 h 21"/>
                  <a:gd name="T35" fmla="*/ 23 w 23"/>
                  <a:gd name="T36" fmla="*/ 21 h 2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" h="21">
                    <a:moveTo>
                      <a:pt x="16" y="0"/>
                    </a:moveTo>
                    <a:cubicBezTo>
                      <a:pt x="16" y="4"/>
                      <a:pt x="16" y="4"/>
                      <a:pt x="16" y="4"/>
                    </a:cubicBezTo>
                    <a:cubicBezTo>
                      <a:pt x="18" y="5"/>
                      <a:pt x="19" y="8"/>
                      <a:pt x="19" y="11"/>
                    </a:cubicBezTo>
                    <a:cubicBezTo>
                      <a:pt x="18" y="15"/>
                      <a:pt x="15" y="18"/>
                      <a:pt x="10" y="17"/>
                    </a:cubicBezTo>
                    <a:cubicBezTo>
                      <a:pt x="6" y="17"/>
                      <a:pt x="3" y="13"/>
                      <a:pt x="4" y="9"/>
                    </a:cubicBezTo>
                    <a:cubicBezTo>
                      <a:pt x="4" y="7"/>
                      <a:pt x="5" y="6"/>
                      <a:pt x="6" y="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2"/>
                      <a:pt x="0" y="6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8" y="21"/>
                      <a:pt x="23" y="16"/>
                      <a:pt x="23" y="10"/>
                    </a:cubicBezTo>
                    <a:cubicBezTo>
                      <a:pt x="23" y="5"/>
                      <a:pt x="20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292" name="Rectangle 155"/>
              <p:cNvSpPr>
                <a:spLocks noChangeArrowheads="1"/>
              </p:cNvSpPr>
              <p:nvPr/>
            </p:nvSpPr>
            <p:spPr bwMode="auto">
              <a:xfrm>
                <a:off x="160689" y="419472"/>
                <a:ext cx="9342" cy="3269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8" name="矩形 47"/>
            <p:cNvSpPr/>
            <p:nvPr/>
          </p:nvSpPr>
          <p:spPr>
            <a:xfrm>
              <a:off x="7383123" y="3210349"/>
              <a:ext cx="2188369" cy="67769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cs typeface="+mn-ea"/>
                  <a:sym typeface="+mn-lt"/>
                </a:rPr>
                <a:t>1.</a:t>
              </a:r>
              <a:r>
                <a:rPr lang="zh-CN" altLang="en-US" sz="1400" dirty="0" smtClean="0">
                  <a:solidFill>
                    <a:schemeClr val="bg2"/>
                  </a:solidFill>
                  <a:cs typeface="+mn-ea"/>
                  <a:sym typeface="+mn-lt"/>
                </a:rPr>
                <a:t>写项目挺难的</a:t>
              </a:r>
              <a:endPara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cs typeface="+mn-ea"/>
                  <a:sym typeface="+mn-lt"/>
                </a:rPr>
                <a:t>2.</a:t>
              </a: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cs typeface="+mn-ea"/>
                  <a:sym typeface="+mn-lt"/>
                </a:rPr>
                <a:t>协助 与 沟通很重要</a:t>
              </a:r>
              <a:endPara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cs typeface="+mn-ea"/>
                  <a:sym typeface="+mn-lt"/>
                </a:rPr>
                <a:t>3.</a:t>
              </a: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cs typeface="+mn-ea"/>
                  <a:sym typeface="+mn-lt"/>
                </a:rPr>
                <a:t>团结就是力量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62038" y="1465065"/>
            <a:ext cx="3081337" cy="3128962"/>
            <a:chOff x="4595813" y="2017713"/>
            <a:chExt cx="3006725" cy="2443162"/>
          </a:xfrm>
        </p:grpSpPr>
        <p:sp>
          <p:nvSpPr>
            <p:cNvPr id="10246" name="任意多边形 9"/>
            <p:cNvSpPr>
              <a:spLocks noChangeArrowheads="1"/>
            </p:cNvSpPr>
            <p:nvPr/>
          </p:nvSpPr>
          <p:spPr bwMode="auto">
            <a:xfrm>
              <a:off x="4595813" y="2017713"/>
              <a:ext cx="3006725" cy="2443162"/>
            </a:xfrm>
            <a:prstGeom prst="round2DiagRect">
              <a:avLst/>
            </a:prstGeom>
            <a:solidFill>
              <a:srgbClr val="FEFEFE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49" name="任意多边形 12"/>
            <p:cNvSpPr>
              <a:spLocks noChangeArrowheads="1"/>
            </p:cNvSpPr>
            <p:nvPr/>
          </p:nvSpPr>
          <p:spPr bwMode="auto">
            <a:xfrm>
              <a:off x="4773613" y="2017713"/>
              <a:ext cx="2640012" cy="2443162"/>
            </a:xfrm>
            <a:prstGeom prst="round2DiagRect">
              <a:avLst/>
            </a:prstGeom>
            <a:solidFill>
              <a:srgbClr val="FEFEFE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52" name="直接连接符 29"/>
            <p:cNvSpPr>
              <a:spLocks noChangeShapeType="1"/>
            </p:cNvSpPr>
            <p:nvPr/>
          </p:nvSpPr>
          <p:spPr bwMode="auto">
            <a:xfrm>
              <a:off x="5227638" y="2949575"/>
              <a:ext cx="1820862" cy="0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1287" name="组合 37"/>
            <p:cNvGrpSpPr/>
            <p:nvPr/>
          </p:nvGrpSpPr>
          <p:grpSpPr bwMode="auto">
            <a:xfrm>
              <a:off x="5975350" y="2282825"/>
              <a:ext cx="325438" cy="320675"/>
              <a:chOff x="0" y="0"/>
              <a:chExt cx="453105" cy="448433"/>
            </a:xfrm>
            <a:solidFill>
              <a:schemeClr val="bg1"/>
            </a:solidFill>
          </p:grpSpPr>
          <p:sp>
            <p:nvSpPr>
              <p:cNvPr id="11288" name="Freeform 136"/>
              <p:cNvSpPr>
                <a:spLocks noChangeArrowheads="1"/>
              </p:cNvSpPr>
              <p:nvPr/>
            </p:nvSpPr>
            <p:spPr bwMode="auto">
              <a:xfrm>
                <a:off x="0" y="251309"/>
                <a:ext cx="453105" cy="197124"/>
              </a:xfrm>
              <a:custGeom>
                <a:avLst/>
                <a:gdLst>
                  <a:gd name="T0" fmla="*/ 103 w 205"/>
                  <a:gd name="T1" fmla="*/ 19 h 89"/>
                  <a:gd name="T2" fmla="*/ 47 w 205"/>
                  <a:gd name="T3" fmla="*/ 0 h 89"/>
                  <a:gd name="T4" fmla="*/ 0 w 205"/>
                  <a:gd name="T5" fmla="*/ 0 h 89"/>
                  <a:gd name="T6" fmla="*/ 0 w 205"/>
                  <a:gd name="T7" fmla="*/ 67 h 89"/>
                  <a:gd name="T8" fmla="*/ 22 w 205"/>
                  <a:gd name="T9" fmla="*/ 89 h 89"/>
                  <a:gd name="T10" fmla="*/ 183 w 205"/>
                  <a:gd name="T11" fmla="*/ 89 h 89"/>
                  <a:gd name="T12" fmla="*/ 205 w 205"/>
                  <a:gd name="T13" fmla="*/ 67 h 89"/>
                  <a:gd name="T14" fmla="*/ 205 w 205"/>
                  <a:gd name="T15" fmla="*/ 0 h 89"/>
                  <a:gd name="T16" fmla="*/ 158 w 205"/>
                  <a:gd name="T17" fmla="*/ 0 h 89"/>
                  <a:gd name="T18" fmla="*/ 103 w 205"/>
                  <a:gd name="T19" fmla="*/ 19 h 8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05"/>
                  <a:gd name="T31" fmla="*/ 0 h 89"/>
                  <a:gd name="T32" fmla="*/ 205 w 205"/>
                  <a:gd name="T33" fmla="*/ 89 h 8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05" h="89">
                    <a:moveTo>
                      <a:pt x="103" y="19"/>
                    </a:moveTo>
                    <a:cubicBezTo>
                      <a:pt x="82" y="19"/>
                      <a:pt x="62" y="12"/>
                      <a:pt x="4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79"/>
                      <a:pt x="10" y="89"/>
                      <a:pt x="22" y="89"/>
                    </a:cubicBezTo>
                    <a:cubicBezTo>
                      <a:pt x="183" y="89"/>
                      <a:pt x="183" y="89"/>
                      <a:pt x="183" y="89"/>
                    </a:cubicBezTo>
                    <a:cubicBezTo>
                      <a:pt x="195" y="89"/>
                      <a:pt x="205" y="79"/>
                      <a:pt x="205" y="67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43" y="12"/>
                      <a:pt x="124" y="19"/>
                      <a:pt x="103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289" name="Freeform 137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453105" cy="260652"/>
              </a:xfrm>
              <a:custGeom>
                <a:avLst/>
                <a:gdLst>
                  <a:gd name="T0" fmla="*/ 183 w 205"/>
                  <a:gd name="T1" fmla="*/ 42 h 118"/>
                  <a:gd name="T2" fmla="*/ 180 w 205"/>
                  <a:gd name="T3" fmla="*/ 42 h 118"/>
                  <a:gd name="T4" fmla="*/ 154 w 205"/>
                  <a:gd name="T5" fmla="*/ 42 h 118"/>
                  <a:gd name="T6" fmla="*/ 154 w 205"/>
                  <a:gd name="T7" fmla="*/ 22 h 118"/>
                  <a:gd name="T8" fmla="*/ 132 w 205"/>
                  <a:gd name="T9" fmla="*/ 0 h 118"/>
                  <a:gd name="T10" fmla="*/ 73 w 205"/>
                  <a:gd name="T11" fmla="*/ 0 h 118"/>
                  <a:gd name="T12" fmla="*/ 51 w 205"/>
                  <a:gd name="T13" fmla="*/ 22 h 118"/>
                  <a:gd name="T14" fmla="*/ 51 w 205"/>
                  <a:gd name="T15" fmla="*/ 42 h 118"/>
                  <a:gd name="T16" fmla="*/ 25 w 205"/>
                  <a:gd name="T17" fmla="*/ 42 h 118"/>
                  <a:gd name="T18" fmla="*/ 22 w 205"/>
                  <a:gd name="T19" fmla="*/ 42 h 118"/>
                  <a:gd name="T20" fmla="*/ 0 w 205"/>
                  <a:gd name="T21" fmla="*/ 64 h 118"/>
                  <a:gd name="T22" fmla="*/ 0 w 205"/>
                  <a:gd name="T23" fmla="*/ 101 h 118"/>
                  <a:gd name="T24" fmla="*/ 54 w 205"/>
                  <a:gd name="T25" fmla="*/ 101 h 118"/>
                  <a:gd name="T26" fmla="*/ 103 w 205"/>
                  <a:gd name="T27" fmla="*/ 118 h 118"/>
                  <a:gd name="T28" fmla="*/ 151 w 205"/>
                  <a:gd name="T29" fmla="*/ 101 h 118"/>
                  <a:gd name="T30" fmla="*/ 205 w 205"/>
                  <a:gd name="T31" fmla="*/ 101 h 118"/>
                  <a:gd name="T32" fmla="*/ 205 w 205"/>
                  <a:gd name="T33" fmla="*/ 64 h 118"/>
                  <a:gd name="T34" fmla="*/ 183 w 205"/>
                  <a:gd name="T35" fmla="*/ 42 h 118"/>
                  <a:gd name="T36" fmla="*/ 67 w 205"/>
                  <a:gd name="T37" fmla="*/ 26 h 118"/>
                  <a:gd name="T38" fmla="*/ 67 w 205"/>
                  <a:gd name="T39" fmla="*/ 22 h 118"/>
                  <a:gd name="T40" fmla="*/ 73 w 205"/>
                  <a:gd name="T41" fmla="*/ 17 h 118"/>
                  <a:gd name="T42" fmla="*/ 132 w 205"/>
                  <a:gd name="T43" fmla="*/ 17 h 118"/>
                  <a:gd name="T44" fmla="*/ 138 w 205"/>
                  <a:gd name="T45" fmla="*/ 22 h 118"/>
                  <a:gd name="T46" fmla="*/ 138 w 205"/>
                  <a:gd name="T47" fmla="*/ 26 h 118"/>
                  <a:gd name="T48" fmla="*/ 138 w 205"/>
                  <a:gd name="T49" fmla="*/ 42 h 118"/>
                  <a:gd name="T50" fmla="*/ 67 w 205"/>
                  <a:gd name="T51" fmla="*/ 42 h 118"/>
                  <a:gd name="T52" fmla="*/ 67 w 205"/>
                  <a:gd name="T53" fmla="*/ 26 h 118"/>
                  <a:gd name="T54" fmla="*/ 101 w 205"/>
                  <a:gd name="T55" fmla="*/ 101 h 118"/>
                  <a:gd name="T56" fmla="*/ 85 w 205"/>
                  <a:gd name="T57" fmla="*/ 86 h 118"/>
                  <a:gd name="T58" fmla="*/ 101 w 205"/>
                  <a:gd name="T59" fmla="*/ 70 h 118"/>
                  <a:gd name="T60" fmla="*/ 117 w 205"/>
                  <a:gd name="T61" fmla="*/ 86 h 118"/>
                  <a:gd name="T62" fmla="*/ 101 w 205"/>
                  <a:gd name="T63" fmla="*/ 101 h 11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05"/>
                  <a:gd name="T97" fmla="*/ 0 h 118"/>
                  <a:gd name="T98" fmla="*/ 205 w 205"/>
                  <a:gd name="T99" fmla="*/ 118 h 11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05" h="118">
                    <a:moveTo>
                      <a:pt x="183" y="42"/>
                    </a:moveTo>
                    <a:cubicBezTo>
                      <a:pt x="180" y="42"/>
                      <a:pt x="180" y="42"/>
                      <a:pt x="180" y="42"/>
                    </a:cubicBezTo>
                    <a:cubicBezTo>
                      <a:pt x="154" y="42"/>
                      <a:pt x="154" y="42"/>
                      <a:pt x="154" y="42"/>
                    </a:cubicBezTo>
                    <a:cubicBezTo>
                      <a:pt x="154" y="22"/>
                      <a:pt x="154" y="22"/>
                      <a:pt x="154" y="22"/>
                    </a:cubicBezTo>
                    <a:cubicBezTo>
                      <a:pt x="154" y="10"/>
                      <a:pt x="144" y="0"/>
                      <a:pt x="13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61" y="0"/>
                      <a:pt x="51" y="10"/>
                      <a:pt x="51" y="22"/>
                    </a:cubicBezTo>
                    <a:cubicBezTo>
                      <a:pt x="51" y="42"/>
                      <a:pt x="51" y="42"/>
                      <a:pt x="51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10" y="42"/>
                      <a:pt x="0" y="52"/>
                      <a:pt x="0" y="64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67" y="112"/>
                      <a:pt x="84" y="118"/>
                      <a:pt x="103" y="118"/>
                    </a:cubicBezTo>
                    <a:cubicBezTo>
                      <a:pt x="121" y="118"/>
                      <a:pt x="138" y="112"/>
                      <a:pt x="151" y="101"/>
                    </a:cubicBezTo>
                    <a:cubicBezTo>
                      <a:pt x="205" y="101"/>
                      <a:pt x="205" y="101"/>
                      <a:pt x="205" y="101"/>
                    </a:cubicBezTo>
                    <a:cubicBezTo>
                      <a:pt x="205" y="64"/>
                      <a:pt x="205" y="64"/>
                      <a:pt x="205" y="64"/>
                    </a:cubicBezTo>
                    <a:cubicBezTo>
                      <a:pt x="205" y="52"/>
                      <a:pt x="195" y="42"/>
                      <a:pt x="183" y="42"/>
                    </a:cubicBezTo>
                    <a:close/>
                    <a:moveTo>
                      <a:pt x="67" y="26"/>
                    </a:move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19"/>
                      <a:pt x="70" y="17"/>
                      <a:pt x="73" y="17"/>
                    </a:cubicBezTo>
                    <a:cubicBezTo>
                      <a:pt x="132" y="17"/>
                      <a:pt x="132" y="17"/>
                      <a:pt x="132" y="17"/>
                    </a:cubicBezTo>
                    <a:cubicBezTo>
                      <a:pt x="135" y="17"/>
                      <a:pt x="138" y="19"/>
                      <a:pt x="138" y="22"/>
                    </a:cubicBezTo>
                    <a:cubicBezTo>
                      <a:pt x="138" y="26"/>
                      <a:pt x="138" y="26"/>
                      <a:pt x="138" y="26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67" y="42"/>
                      <a:pt x="67" y="42"/>
                      <a:pt x="67" y="42"/>
                    </a:cubicBezTo>
                    <a:lnTo>
                      <a:pt x="67" y="26"/>
                    </a:lnTo>
                    <a:close/>
                    <a:moveTo>
                      <a:pt x="101" y="101"/>
                    </a:moveTo>
                    <a:cubicBezTo>
                      <a:pt x="92" y="101"/>
                      <a:pt x="85" y="94"/>
                      <a:pt x="85" y="86"/>
                    </a:cubicBezTo>
                    <a:cubicBezTo>
                      <a:pt x="85" y="77"/>
                      <a:pt x="92" y="70"/>
                      <a:pt x="101" y="70"/>
                    </a:cubicBezTo>
                    <a:cubicBezTo>
                      <a:pt x="110" y="70"/>
                      <a:pt x="117" y="77"/>
                      <a:pt x="117" y="86"/>
                    </a:cubicBezTo>
                    <a:cubicBezTo>
                      <a:pt x="117" y="94"/>
                      <a:pt x="110" y="101"/>
                      <a:pt x="101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50" name="矩形 49"/>
            <p:cNvSpPr/>
            <p:nvPr/>
          </p:nvSpPr>
          <p:spPr>
            <a:xfrm>
              <a:off x="5001815" y="3216610"/>
              <a:ext cx="2188369" cy="4758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cs typeface="+mn-ea"/>
                  <a:sym typeface="+mn-lt"/>
                </a:rPr>
                <a:t>1.</a:t>
              </a: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cs typeface="+mn-ea"/>
                  <a:sym typeface="+mn-lt"/>
                </a:rPr>
                <a:t>小组</a:t>
              </a:r>
              <a:r>
                <a:rPr lang="zh-CN" altLang="en-US" sz="1400" dirty="0" smtClean="0">
                  <a:solidFill>
                    <a:schemeClr val="bg2"/>
                  </a:solidFill>
                  <a:cs typeface="+mn-ea"/>
                  <a:sym typeface="+mn-lt"/>
                </a:rPr>
                <a:t>提高了调</a:t>
              </a:r>
              <a:r>
                <a:rPr lang="en-US" altLang="zh-CN" sz="1400" dirty="0" smtClean="0">
                  <a:solidFill>
                    <a:schemeClr val="bg2"/>
                  </a:solidFill>
                  <a:cs typeface="+mn-ea"/>
                  <a:sym typeface="+mn-lt"/>
                </a:rPr>
                <a:t>bug</a:t>
              </a:r>
              <a:r>
                <a:rPr lang="zh-CN" altLang="en-US" sz="1400" dirty="0" smtClean="0">
                  <a:solidFill>
                    <a:schemeClr val="bg2"/>
                  </a:solidFill>
                  <a:cs typeface="+mn-ea"/>
                  <a:sym typeface="+mn-lt"/>
                </a:rPr>
                <a:t>能力</a:t>
              </a:r>
              <a:endPara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dirty="0">
                  <a:solidFill>
                    <a:schemeClr val="bg2"/>
                  </a:solidFill>
                  <a:cs typeface="+mn-ea"/>
                  <a:sym typeface="+mn-lt"/>
                </a:rPr>
                <a:t>2</a:t>
              </a: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cs typeface="+mn-ea"/>
                  <a:sym typeface="+mn-lt"/>
                </a:rPr>
                <a:t>.</a:t>
              </a: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cs typeface="+mn-ea"/>
                  <a:sym typeface="+mn-lt"/>
                </a:rPr>
                <a:t>协助 配合能力 增强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068373" y="1475346"/>
            <a:ext cx="7420486" cy="3120658"/>
            <a:chOff x="3313365" y="1970209"/>
            <a:chExt cx="7420486" cy="2467982"/>
          </a:xfrm>
        </p:grpSpPr>
        <p:sp>
          <p:nvSpPr>
            <p:cNvPr id="10247" name="任意多边形 10"/>
            <p:cNvSpPr>
              <a:spLocks noChangeArrowheads="1"/>
            </p:cNvSpPr>
            <p:nvPr/>
          </p:nvSpPr>
          <p:spPr bwMode="auto">
            <a:xfrm>
              <a:off x="3313365" y="1970209"/>
              <a:ext cx="3006725" cy="2443162"/>
            </a:xfrm>
            <a:prstGeom prst="round2DiagRect">
              <a:avLst/>
            </a:prstGeom>
            <a:solidFill>
              <a:srgbClr val="FEFEFE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50" name="任意多边形 13"/>
            <p:cNvSpPr>
              <a:spLocks noChangeArrowheads="1"/>
            </p:cNvSpPr>
            <p:nvPr/>
          </p:nvSpPr>
          <p:spPr bwMode="auto">
            <a:xfrm>
              <a:off x="3477051" y="1995029"/>
              <a:ext cx="2640012" cy="2443162"/>
            </a:xfrm>
            <a:prstGeom prst="round2DiagRect">
              <a:avLst/>
            </a:prstGeom>
            <a:solidFill>
              <a:srgbClr val="FEFEFE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53" name="直接连接符 30"/>
            <p:cNvSpPr>
              <a:spLocks noChangeShapeType="1"/>
            </p:cNvSpPr>
            <p:nvPr/>
          </p:nvSpPr>
          <p:spPr bwMode="auto">
            <a:xfrm>
              <a:off x="4101951" y="2781112"/>
              <a:ext cx="1820862" cy="0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1296" name="组合 46"/>
            <p:cNvGrpSpPr/>
            <p:nvPr/>
          </p:nvGrpSpPr>
          <p:grpSpPr bwMode="auto">
            <a:xfrm>
              <a:off x="5392737" y="2347009"/>
              <a:ext cx="350838" cy="387349"/>
              <a:chOff x="-7612499" y="166686"/>
              <a:chExt cx="652079" cy="720725"/>
            </a:xfrm>
            <a:solidFill>
              <a:schemeClr val="bg1"/>
            </a:solidFill>
          </p:grpSpPr>
          <p:sp>
            <p:nvSpPr>
              <p:cNvPr id="11297" name="Freeform 32"/>
              <p:cNvSpPr>
                <a:spLocks noChangeArrowheads="1"/>
              </p:cNvSpPr>
              <p:nvPr/>
            </p:nvSpPr>
            <p:spPr bwMode="auto">
              <a:xfrm>
                <a:off x="-7349838" y="166686"/>
                <a:ext cx="142875" cy="720725"/>
              </a:xfrm>
              <a:custGeom>
                <a:avLst/>
                <a:gdLst>
                  <a:gd name="T0" fmla="*/ 64 w 64"/>
                  <a:gd name="T1" fmla="*/ 289 h 321"/>
                  <a:gd name="T2" fmla="*/ 32 w 64"/>
                  <a:gd name="T3" fmla="*/ 321 h 321"/>
                  <a:gd name="T4" fmla="*/ 0 w 64"/>
                  <a:gd name="T5" fmla="*/ 289 h 321"/>
                  <a:gd name="T6" fmla="*/ 0 w 64"/>
                  <a:gd name="T7" fmla="*/ 32 h 321"/>
                  <a:gd name="T8" fmla="*/ 32 w 64"/>
                  <a:gd name="T9" fmla="*/ 0 h 321"/>
                  <a:gd name="T10" fmla="*/ 64 w 64"/>
                  <a:gd name="T11" fmla="*/ 32 h 321"/>
                  <a:gd name="T12" fmla="*/ 64 w 64"/>
                  <a:gd name="T13" fmla="*/ 289 h 3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4"/>
                  <a:gd name="T22" fmla="*/ 0 h 321"/>
                  <a:gd name="T23" fmla="*/ 64 w 64"/>
                  <a:gd name="T24" fmla="*/ 321 h 32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4" h="321">
                    <a:moveTo>
                      <a:pt x="64" y="289"/>
                    </a:moveTo>
                    <a:cubicBezTo>
                      <a:pt x="64" y="307"/>
                      <a:pt x="49" y="321"/>
                      <a:pt x="32" y="321"/>
                    </a:cubicBezTo>
                    <a:cubicBezTo>
                      <a:pt x="14" y="321"/>
                      <a:pt x="0" y="307"/>
                      <a:pt x="0" y="28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2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298" name="Freeform 33"/>
              <p:cNvSpPr>
                <a:spLocks noChangeArrowheads="1"/>
              </p:cNvSpPr>
              <p:nvPr/>
            </p:nvSpPr>
            <p:spPr bwMode="auto">
              <a:xfrm>
                <a:off x="-7612499" y="574700"/>
                <a:ext cx="141288" cy="280991"/>
              </a:xfrm>
              <a:custGeom>
                <a:avLst/>
                <a:gdLst>
                  <a:gd name="T0" fmla="*/ 63 w 63"/>
                  <a:gd name="T1" fmla="*/ 93 h 125"/>
                  <a:gd name="T2" fmla="*/ 32 w 63"/>
                  <a:gd name="T3" fmla="*/ 125 h 125"/>
                  <a:gd name="T4" fmla="*/ 0 w 63"/>
                  <a:gd name="T5" fmla="*/ 93 h 125"/>
                  <a:gd name="T6" fmla="*/ 0 w 63"/>
                  <a:gd name="T7" fmla="*/ 32 h 125"/>
                  <a:gd name="T8" fmla="*/ 32 w 63"/>
                  <a:gd name="T9" fmla="*/ 0 h 125"/>
                  <a:gd name="T10" fmla="*/ 63 w 63"/>
                  <a:gd name="T11" fmla="*/ 32 h 125"/>
                  <a:gd name="T12" fmla="*/ 63 w 63"/>
                  <a:gd name="T13" fmla="*/ 93 h 1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3"/>
                  <a:gd name="T22" fmla="*/ 0 h 125"/>
                  <a:gd name="T23" fmla="*/ 63 w 63"/>
                  <a:gd name="T24" fmla="*/ 125 h 1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3" h="125">
                    <a:moveTo>
                      <a:pt x="63" y="93"/>
                    </a:moveTo>
                    <a:cubicBezTo>
                      <a:pt x="63" y="111"/>
                      <a:pt x="49" y="125"/>
                      <a:pt x="32" y="125"/>
                    </a:cubicBezTo>
                    <a:cubicBezTo>
                      <a:pt x="14" y="125"/>
                      <a:pt x="0" y="111"/>
                      <a:pt x="0" y="9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3" y="14"/>
                      <a:pt x="63" y="32"/>
                    </a:cubicBezTo>
                    <a:lnTo>
                      <a:pt x="63" y="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299" name="Freeform 34"/>
              <p:cNvSpPr>
                <a:spLocks noChangeArrowheads="1"/>
              </p:cNvSpPr>
              <p:nvPr/>
            </p:nvSpPr>
            <p:spPr bwMode="auto">
              <a:xfrm>
                <a:off x="-7103295" y="371913"/>
                <a:ext cx="142875" cy="488950"/>
              </a:xfrm>
              <a:custGeom>
                <a:avLst/>
                <a:gdLst>
                  <a:gd name="T0" fmla="*/ 64 w 64"/>
                  <a:gd name="T1" fmla="*/ 186 h 218"/>
                  <a:gd name="T2" fmla="*/ 32 w 64"/>
                  <a:gd name="T3" fmla="*/ 218 h 218"/>
                  <a:gd name="T4" fmla="*/ 0 w 64"/>
                  <a:gd name="T5" fmla="*/ 186 h 218"/>
                  <a:gd name="T6" fmla="*/ 0 w 64"/>
                  <a:gd name="T7" fmla="*/ 32 h 218"/>
                  <a:gd name="T8" fmla="*/ 32 w 64"/>
                  <a:gd name="T9" fmla="*/ 0 h 218"/>
                  <a:gd name="T10" fmla="*/ 64 w 64"/>
                  <a:gd name="T11" fmla="*/ 32 h 218"/>
                  <a:gd name="T12" fmla="*/ 64 w 64"/>
                  <a:gd name="T13" fmla="*/ 186 h 2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4"/>
                  <a:gd name="T22" fmla="*/ 0 h 218"/>
                  <a:gd name="T23" fmla="*/ 64 w 64"/>
                  <a:gd name="T24" fmla="*/ 218 h 2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4" h="218">
                    <a:moveTo>
                      <a:pt x="64" y="186"/>
                    </a:moveTo>
                    <a:cubicBezTo>
                      <a:pt x="64" y="204"/>
                      <a:pt x="49" y="218"/>
                      <a:pt x="32" y="218"/>
                    </a:cubicBezTo>
                    <a:cubicBezTo>
                      <a:pt x="14" y="218"/>
                      <a:pt x="0" y="204"/>
                      <a:pt x="0" y="18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1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45482" y="3216610"/>
              <a:ext cx="2188369" cy="25867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7" name="文本框 35"/>
          <p:cNvSpPr txBox="1"/>
          <p:nvPr/>
        </p:nvSpPr>
        <p:spPr>
          <a:xfrm>
            <a:off x="7353156" y="2000352"/>
            <a:ext cx="1532307" cy="42986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r">
              <a:lnSpc>
                <a:spcPct val="120000"/>
              </a:lnSpc>
              <a:defRPr/>
            </a:pPr>
            <a:r>
              <a:rPr lang="zh-CN" altLang="en-US" sz="2000" b="1" dirty="0" smtClean="0">
                <a:solidFill>
                  <a:prstClr val="white"/>
                </a:solidFill>
                <a:cs typeface="+mn-ea"/>
                <a:sym typeface="+mn-lt"/>
              </a:rPr>
              <a:t>感受</a:t>
            </a:r>
            <a:endParaRPr lang="zh-CN" altLang="en-US" sz="20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9" name="文本框 35"/>
          <p:cNvSpPr txBox="1"/>
          <p:nvPr/>
        </p:nvSpPr>
        <p:spPr>
          <a:xfrm>
            <a:off x="1080505" y="2186499"/>
            <a:ext cx="1532307" cy="42986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r">
              <a:lnSpc>
                <a:spcPct val="120000"/>
              </a:lnSpc>
              <a:defRPr/>
            </a:pPr>
            <a:r>
              <a:rPr lang="zh-CN" altLang="en-US" sz="2000" b="1" dirty="0" smtClean="0">
                <a:solidFill>
                  <a:prstClr val="white"/>
                </a:solidFill>
                <a:cs typeface="+mn-ea"/>
                <a:sym typeface="+mn-lt"/>
              </a:rPr>
              <a:t>收益</a:t>
            </a:r>
            <a:endParaRPr lang="zh-CN" altLang="en-US" sz="20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011925"/>
              </a:gs>
              <a:gs pos="50000">
                <a:srgbClr val="07405E"/>
              </a:gs>
              <a:gs pos="100000">
                <a:srgbClr val="01192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 rot="181660">
            <a:off x="3967919" y="3989004"/>
            <a:ext cx="3365637" cy="2178434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谢谢观赏！</a:t>
            </a:r>
            <a:endParaRPr lang="zh-CN" altLang="en-US" sz="5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 rot="438117">
            <a:off x="1483326" y="2884238"/>
            <a:ext cx="3255193" cy="2106948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97BF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 rot="984717">
            <a:off x="1112317" y="650653"/>
            <a:ext cx="3710787" cy="1356215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60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97BF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 rot="188303">
            <a:off x="4307521" y="2068707"/>
            <a:ext cx="2914299" cy="1672479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41725" lon="19155471" rev="93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 rot="188303">
            <a:off x="7012723" y="3338895"/>
            <a:ext cx="2322687" cy="1422680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686716" lon="18722727" rev="1344578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 rot="471172">
            <a:off x="9342441" y="3587460"/>
            <a:ext cx="1830265" cy="1234462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210294" lon="17961556" rev="23479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 rot="471172">
            <a:off x="7971954" y="2659149"/>
            <a:ext cx="1830265" cy="1234462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210294" lon="17961556" rev="23479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 rot="471172">
            <a:off x="9078538" y="2484779"/>
            <a:ext cx="1598860" cy="1078386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 rot="471172">
            <a:off x="10026965" y="3415942"/>
            <a:ext cx="1027615" cy="693097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 rot="471172">
            <a:off x="6316384" y="1775426"/>
            <a:ext cx="2485648" cy="1288488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 rot="188303">
            <a:off x="4291763" y="2041826"/>
            <a:ext cx="3054684" cy="1753045"/>
          </a:xfrm>
          <a:prstGeom prst="roundRect">
            <a:avLst>
              <a:gd name="adj" fmla="val 24096"/>
            </a:avLst>
          </a:prstGeom>
          <a:solidFill>
            <a:srgbClr val="E5FFFE">
              <a:alpha val="83000"/>
            </a:srgbClr>
          </a:solidFill>
          <a:ln>
            <a:solidFill>
              <a:schemeClr val="bg1"/>
            </a:solidFill>
          </a:ln>
          <a:effectLst>
            <a:glow rad="1270000">
              <a:schemeClr val="accent5">
                <a:satMod val="175000"/>
                <a:alpha val="69000"/>
              </a:schemeClr>
            </a:glow>
            <a:softEdge rad="31750"/>
          </a:effectLst>
          <a:scene3d>
            <a:camera prst="perspectiveFront" fov="3300000">
              <a:rot lat="19941725" lon="19155471" rev="93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pic>
        <p:nvPicPr>
          <p:cNvPr id="14" name="Picture 2" descr="C:\Users\md\Desktop\xpic6209.png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6882559" y="168973"/>
            <a:ext cx="5285135" cy="339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标题 1"/>
          <p:cNvSpPr txBox="1"/>
          <p:nvPr/>
        </p:nvSpPr>
        <p:spPr>
          <a:xfrm>
            <a:off x="8256240" y="5373216"/>
            <a:ext cx="3583112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lvl="0">
              <a:defRPr sz="2400" b="1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3200" u="sng" dirty="0" smtClean="0"/>
              <a:t>汇报人：</a:t>
            </a:r>
            <a:r>
              <a:rPr lang="zh-CN" altLang="en-US" u="sng" dirty="0" smtClean="0"/>
              <a:t>仝朝铱</a:t>
            </a:r>
            <a:endParaRPr lang="zh-CN" altLang="en-US" u="sn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35">
        <p14:reveal thruBlk="1"/>
      </p:transition>
    </mc:Choice>
    <mc:Fallback>
      <p:transition spd="slow" advTm="273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279576" y="1484784"/>
            <a:ext cx="7848872" cy="4608512"/>
          </a:xfrm>
          <a:prstGeom prst="roundRect">
            <a:avLst>
              <a:gd name="adj" fmla="val 8497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6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20146" y="404668"/>
            <a:ext cx="2939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项 目 初 衷</a:t>
            </a:r>
            <a:endParaRPr lang="zh-CN" altLang="en-US" sz="2400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11624" y="2069556"/>
            <a:ext cx="7200800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600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rPr>
              <a:t>	</a:t>
            </a:r>
            <a:r>
              <a:rPr lang="zh-CN" alt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/>
                <a:ea typeface="微软雅黑" panose="020B0503020204020204" pitchFamily="34" charset="-122"/>
              </a:rPr>
              <a:t>能 够 在 这 次 项 目 实 战 中，</a:t>
            </a:r>
            <a:endParaRPr lang="en-US" altLang="zh-CN" sz="3600" dirty="0" smtClean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/>
                <a:ea typeface="微软雅黑" panose="020B0503020204020204" pitchFamily="34" charset="-122"/>
              </a:rPr>
              <a:t>通 过 团 队 的 合 作，沟 通，交 流，学 习 到 更 多 的 技 术；然 后 就 一 起 加 油 吧！</a:t>
            </a:r>
            <a:endParaRPr lang="zh-CN" altLang="en-US" sz="36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3011">
        <p14:reveal thruBlk="1"/>
      </p:transition>
    </mc:Choice>
    <mc:Fallback>
      <p:transition spd="slow" advTm="301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69942" y="1772816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一、项目介绍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269942" y="2732923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、项目使用技术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269942" y="3693030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、未学习技术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所遇难题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269942" y="4653136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、成员分配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61682" y="431563"/>
            <a:ext cx="20661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项 目 介 绍</a:t>
            </a:r>
            <a:endParaRPr lang="zh-CN" altLang="en-US" sz="2400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2358">
        <p14:reveal thruBlk="1"/>
      </p:transition>
    </mc:Choice>
    <mc:Fallback>
      <p:transition spd="slow" advTm="235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69942" y="1770595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一、单击此处添加标题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269942" y="2732923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二、单击此处添加标题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269942" y="3693030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三、单击此处添加标题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269942" y="4653136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四、单击此处添加标题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61682" y="431563"/>
            <a:ext cx="33623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房 嫂 项 目 介 绍</a:t>
            </a:r>
            <a:endParaRPr lang="zh-CN" altLang="en-US" sz="2400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269942" y="1770595"/>
            <a:ext cx="5706380" cy="576064"/>
          </a:xfrm>
          <a:prstGeom prst="roundRect">
            <a:avLst/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1270000">
              <a:schemeClr val="accent5">
                <a:satMod val="175000"/>
                <a:alpha val="69000"/>
              </a:schemeClr>
            </a:glow>
            <a:softEdge rad="3175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4197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zh-CN" altLang="en-US" sz="2000" dirty="0">
                <a:solidFill>
                  <a:srgbClr val="4197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</a:t>
            </a:r>
            <a:r>
              <a:rPr lang="zh-CN" altLang="en-US" sz="2000" dirty="0" smtClean="0">
                <a:solidFill>
                  <a:srgbClr val="4197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租，合租，短租，写字楼</a:t>
            </a:r>
            <a:endParaRPr lang="zh-CN" altLang="en-US" sz="2000" dirty="0">
              <a:solidFill>
                <a:srgbClr val="4197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256495" y="2722367"/>
            <a:ext cx="5706380" cy="576064"/>
          </a:xfrm>
          <a:prstGeom prst="roundRect">
            <a:avLst/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1270000">
              <a:schemeClr val="accent5">
                <a:satMod val="175000"/>
                <a:alpha val="69000"/>
              </a:schemeClr>
            </a:glow>
            <a:softEdge rad="3175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4197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二，地图找房，我是房东，加盟，生活服务</a:t>
            </a:r>
            <a:endParaRPr lang="zh-CN" altLang="en-US" sz="2000" dirty="0">
              <a:solidFill>
                <a:srgbClr val="4197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316185" y="3662797"/>
            <a:ext cx="5706380" cy="576064"/>
          </a:xfrm>
          <a:prstGeom prst="roundRect">
            <a:avLst/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1270000">
              <a:schemeClr val="accent5">
                <a:satMod val="175000"/>
                <a:alpha val="69000"/>
              </a:schemeClr>
            </a:glow>
            <a:softEdge rad="3175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4197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三，我要出租，看房日程</a:t>
            </a:r>
            <a:endParaRPr lang="zh-CN" altLang="en-US" sz="2000" dirty="0">
              <a:solidFill>
                <a:srgbClr val="4197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269942" y="4653136"/>
            <a:ext cx="5706380" cy="576064"/>
          </a:xfrm>
          <a:prstGeom prst="roundRect">
            <a:avLst/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1270000">
              <a:schemeClr val="accent5">
                <a:satMod val="175000"/>
                <a:alpha val="69000"/>
              </a:schemeClr>
            </a:glow>
            <a:softEdge rad="3175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4197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四，个人中心</a:t>
            </a:r>
            <a:endParaRPr lang="zh-CN" altLang="en-US" sz="2000" dirty="0">
              <a:solidFill>
                <a:srgbClr val="4197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580"/>
    </mc:Choice>
    <mc:Fallback>
      <p:transition advTm="258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684" y="431563"/>
            <a:ext cx="4370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项 目 核 心 介 绍</a:t>
            </a:r>
            <a:endParaRPr lang="zh-CN" altLang="en-US" sz="2400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​​ 8"/>
          <p:cNvSpPr/>
          <p:nvPr/>
        </p:nvSpPr>
        <p:spPr>
          <a:xfrm>
            <a:off x="2135189" y="3573463"/>
            <a:ext cx="3600451" cy="419100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手机号注册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​​ 10"/>
          <p:cNvSpPr/>
          <p:nvPr/>
        </p:nvSpPr>
        <p:spPr>
          <a:xfrm>
            <a:off x="2135189" y="4083050"/>
            <a:ext cx="3600451" cy="420688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短信验证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​​ 12"/>
          <p:cNvSpPr/>
          <p:nvPr/>
        </p:nvSpPr>
        <p:spPr>
          <a:xfrm>
            <a:off x="2180022" y="4592643"/>
            <a:ext cx="3600451" cy="420687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登录权限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​​ 17"/>
          <p:cNvSpPr/>
          <p:nvPr/>
        </p:nvSpPr>
        <p:spPr>
          <a:xfrm>
            <a:off x="6451601" y="3573463"/>
            <a:ext cx="3600451" cy="419100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定位位置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​​ 18"/>
          <p:cNvSpPr/>
          <p:nvPr/>
        </p:nvSpPr>
        <p:spPr>
          <a:xfrm>
            <a:off x="6451601" y="4083050"/>
            <a:ext cx="3600451" cy="420688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前台展示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​​ 19"/>
          <p:cNvSpPr/>
          <p:nvPr/>
        </p:nvSpPr>
        <p:spPr>
          <a:xfrm>
            <a:off x="6451601" y="4592643"/>
            <a:ext cx="3600451" cy="420687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仿百度地图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搜索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135189" y="1700218"/>
            <a:ext cx="3600451" cy="1800225"/>
            <a:chOff x="611188" y="1700213"/>
            <a:chExt cx="3600450" cy="1800225"/>
          </a:xfrm>
        </p:grpSpPr>
        <p:sp>
          <p:nvSpPr>
            <p:cNvPr id="18" name="圆角矩形​​ 6"/>
            <p:cNvSpPr/>
            <p:nvPr/>
          </p:nvSpPr>
          <p:spPr>
            <a:xfrm>
              <a:off x="611188" y="1700213"/>
              <a:ext cx="3600450" cy="1800225"/>
            </a:xfrm>
            <a:prstGeom prst="roundRect">
              <a:avLst>
                <a:gd name="adj" fmla="val 9948"/>
              </a:avLst>
            </a:pr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​​ 20"/>
            <p:cNvSpPr>
              <a:spLocks noChangeArrowheads="1"/>
            </p:cNvSpPr>
            <p:nvPr/>
          </p:nvSpPr>
          <p:spPr bwMode="auto">
            <a:xfrm>
              <a:off x="2319843" y="3043238"/>
              <a:ext cx="184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endParaRPr lang="zh-CN" altLang="en-US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3" name="矩形​​ 22"/>
            <p:cNvSpPr>
              <a:spLocks noChangeArrowheads="1"/>
            </p:cNvSpPr>
            <p:nvPr/>
          </p:nvSpPr>
          <p:spPr bwMode="auto">
            <a:xfrm>
              <a:off x="1062326" y="2339975"/>
              <a:ext cx="269817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800" kern="0" dirty="0" smtClean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用户注册，登录</a:t>
              </a:r>
              <a:endParaRPr lang="zh-CN" altLang="en-US" sz="28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451601" y="1700218"/>
            <a:ext cx="3600451" cy="1800225"/>
            <a:chOff x="4927600" y="1700213"/>
            <a:chExt cx="3600450" cy="1800225"/>
          </a:xfrm>
        </p:grpSpPr>
        <p:sp>
          <p:nvSpPr>
            <p:cNvPr id="26" name="圆角矩形​​ 14"/>
            <p:cNvSpPr/>
            <p:nvPr/>
          </p:nvSpPr>
          <p:spPr>
            <a:xfrm>
              <a:off x="4927600" y="1700213"/>
              <a:ext cx="3600450" cy="1800225"/>
            </a:xfrm>
            <a:prstGeom prst="roundRect">
              <a:avLst>
                <a:gd name="adj" fmla="val 9948"/>
              </a:avLst>
            </a:pr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​​ 21"/>
            <p:cNvSpPr>
              <a:spLocks noChangeArrowheads="1"/>
            </p:cNvSpPr>
            <p:nvPr/>
          </p:nvSpPr>
          <p:spPr bwMode="auto">
            <a:xfrm>
              <a:off x="6634667" y="3043238"/>
              <a:ext cx="184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endParaRPr lang="zh-CN" altLang="en-US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5" name="矩形​​ 23"/>
            <p:cNvSpPr>
              <a:spLocks noChangeArrowheads="1"/>
            </p:cNvSpPr>
            <p:nvPr/>
          </p:nvSpPr>
          <p:spPr bwMode="auto">
            <a:xfrm>
              <a:off x="5917348" y="2339975"/>
              <a:ext cx="162095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800" kern="0" dirty="0" smtClean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地图找房</a:t>
              </a:r>
              <a:endParaRPr lang="zh-CN" altLang="en-US" sz="28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7" name="图片 2" descr="http://www.iconpng.com/png/vistasoftware/plus__orange.png"/>
          <p:cNvPicPr>
            <a:picLocks noChangeAspect="1" noChangeArrowheads="1"/>
          </p:cNvPicPr>
          <p:nvPr/>
        </p:nvPicPr>
        <p:blipFill>
          <a:blip r:embed="rId1" cstate="screen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448300" y="213360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95">
        <p14:reveal thruBlk="1"/>
      </p:transition>
    </mc:Choice>
    <mc:Fallback>
      <p:transition spd="slow" advTm="359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684" y="431563"/>
            <a:ext cx="4370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项目核心介绍</a:t>
            </a:r>
            <a:endParaRPr lang="zh-CN" altLang="en-US" sz="2400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935760" y="1043189"/>
            <a:ext cx="7236309" cy="5586552"/>
            <a:chOff x="2474701" y="1290298"/>
            <a:chExt cx="4516363" cy="4176691"/>
          </a:xfrm>
        </p:grpSpPr>
        <p:sp>
          <p:nvSpPr>
            <p:cNvPr id="4" name="未知"/>
            <p:cNvSpPr/>
            <p:nvPr/>
          </p:nvSpPr>
          <p:spPr bwMode="auto">
            <a:xfrm>
              <a:off x="2554189" y="3465308"/>
              <a:ext cx="2027555" cy="198974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11" y="0"/>
                </a:cxn>
                <a:cxn ang="0">
                  <a:pos x="576" y="265"/>
                </a:cxn>
                <a:cxn ang="0">
                  <a:pos x="576" y="576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576" h="576">
                  <a:moveTo>
                    <a:pt x="3" y="0"/>
                  </a:moveTo>
                  <a:cubicBezTo>
                    <a:pt x="106" y="0"/>
                    <a:pt x="208" y="0"/>
                    <a:pt x="311" y="0"/>
                  </a:cubicBezTo>
                  <a:cubicBezTo>
                    <a:pt x="338" y="150"/>
                    <a:pt x="427" y="238"/>
                    <a:pt x="576" y="265"/>
                  </a:cubicBezTo>
                  <a:cubicBezTo>
                    <a:pt x="576" y="368"/>
                    <a:pt x="576" y="472"/>
                    <a:pt x="576" y="576"/>
                  </a:cubicBezTo>
                  <a:cubicBezTo>
                    <a:pt x="241" y="536"/>
                    <a:pt x="47" y="340"/>
                    <a:pt x="0" y="7"/>
                  </a:cubicBezTo>
                  <a:cubicBezTo>
                    <a:pt x="0" y="4"/>
                    <a:pt x="0" y="0"/>
                    <a:pt x="3" y="0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altLang="zh-CN" i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i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i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i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400" b="1" i="1" u="sng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页面添加信息</a:t>
              </a:r>
              <a:endParaRPr lang="zh-CN" altLang="en-US" sz="2400" b="1" i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未知"/>
            <p:cNvSpPr/>
            <p:nvPr/>
          </p:nvSpPr>
          <p:spPr bwMode="auto">
            <a:xfrm>
              <a:off x="4672330" y="3477247"/>
              <a:ext cx="2026920" cy="1989742"/>
            </a:xfrm>
            <a:custGeom>
              <a:avLst/>
              <a:gdLst/>
              <a:ahLst/>
              <a:cxnLst>
                <a:cxn ang="0">
                  <a:pos x="0" y="573"/>
                </a:cxn>
                <a:cxn ang="0">
                  <a:pos x="0" y="265"/>
                </a:cxn>
                <a:cxn ang="0">
                  <a:pos x="265" y="0"/>
                </a:cxn>
                <a:cxn ang="0">
                  <a:pos x="576" y="0"/>
                </a:cxn>
                <a:cxn ang="0">
                  <a:pos x="8" y="576"/>
                </a:cxn>
                <a:cxn ang="0">
                  <a:pos x="0" y="573"/>
                </a:cxn>
              </a:cxnLst>
              <a:rect l="0" t="0" r="r" b="b"/>
              <a:pathLst>
                <a:path w="576" h="576">
                  <a:moveTo>
                    <a:pt x="0" y="573"/>
                  </a:moveTo>
                  <a:cubicBezTo>
                    <a:pt x="0" y="470"/>
                    <a:pt x="0" y="367"/>
                    <a:pt x="0" y="265"/>
                  </a:cubicBezTo>
                  <a:cubicBezTo>
                    <a:pt x="150" y="238"/>
                    <a:pt x="238" y="149"/>
                    <a:pt x="265" y="0"/>
                  </a:cubicBezTo>
                  <a:cubicBezTo>
                    <a:pt x="369" y="0"/>
                    <a:pt x="472" y="0"/>
                    <a:pt x="576" y="0"/>
                  </a:cubicBezTo>
                  <a:cubicBezTo>
                    <a:pt x="537" y="335"/>
                    <a:pt x="340" y="529"/>
                    <a:pt x="8" y="576"/>
                  </a:cubicBezTo>
                  <a:cubicBezTo>
                    <a:pt x="4" y="576"/>
                    <a:pt x="0" y="576"/>
                    <a:pt x="0" y="573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altLang="zh-CN" i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i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i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i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未知"/>
            <p:cNvSpPr/>
            <p:nvPr/>
          </p:nvSpPr>
          <p:spPr bwMode="auto">
            <a:xfrm>
              <a:off x="4672330" y="1290298"/>
              <a:ext cx="2026920" cy="1990366"/>
            </a:xfrm>
            <a:custGeom>
              <a:avLst/>
              <a:gdLst/>
              <a:ahLst/>
              <a:cxnLst>
                <a:cxn ang="0">
                  <a:pos x="573" y="576"/>
                </a:cxn>
                <a:cxn ang="0">
                  <a:pos x="265" y="576"/>
                </a:cxn>
                <a:cxn ang="0">
                  <a:pos x="0" y="311"/>
                </a:cxn>
                <a:cxn ang="0">
                  <a:pos x="0" y="0"/>
                </a:cxn>
                <a:cxn ang="0">
                  <a:pos x="576" y="568"/>
                </a:cxn>
                <a:cxn ang="0">
                  <a:pos x="573" y="576"/>
                </a:cxn>
              </a:cxnLst>
              <a:rect l="0" t="0" r="r" b="b"/>
              <a:pathLst>
                <a:path w="576" h="576">
                  <a:moveTo>
                    <a:pt x="573" y="576"/>
                  </a:moveTo>
                  <a:cubicBezTo>
                    <a:pt x="471" y="576"/>
                    <a:pt x="368" y="576"/>
                    <a:pt x="265" y="576"/>
                  </a:cubicBezTo>
                  <a:cubicBezTo>
                    <a:pt x="238" y="425"/>
                    <a:pt x="149" y="338"/>
                    <a:pt x="0" y="311"/>
                  </a:cubicBezTo>
                  <a:cubicBezTo>
                    <a:pt x="0" y="207"/>
                    <a:pt x="0" y="104"/>
                    <a:pt x="0" y="0"/>
                  </a:cubicBezTo>
                  <a:cubicBezTo>
                    <a:pt x="335" y="39"/>
                    <a:pt x="529" y="235"/>
                    <a:pt x="576" y="568"/>
                  </a:cubicBezTo>
                  <a:cubicBezTo>
                    <a:pt x="576" y="572"/>
                    <a:pt x="576" y="575"/>
                    <a:pt x="573" y="576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altLang="zh-CN" i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i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i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i="1" u="sng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我的</a:t>
              </a:r>
              <a:endParaRPr lang="en-US" altLang="zh-CN" i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i="1" u="sng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委托</a:t>
              </a:r>
              <a:endParaRPr lang="zh-CN" altLang="en-US" i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未知"/>
            <p:cNvSpPr/>
            <p:nvPr/>
          </p:nvSpPr>
          <p:spPr bwMode="auto">
            <a:xfrm>
              <a:off x="2474701" y="1312885"/>
              <a:ext cx="2027555" cy="1990366"/>
            </a:xfrm>
            <a:custGeom>
              <a:avLst/>
              <a:gdLst/>
              <a:ahLst/>
              <a:cxnLst>
                <a:cxn ang="0">
                  <a:pos x="576" y="2"/>
                </a:cxn>
                <a:cxn ang="0">
                  <a:pos x="576" y="311"/>
                </a:cxn>
                <a:cxn ang="0">
                  <a:pos x="311" y="576"/>
                </a:cxn>
                <a:cxn ang="0">
                  <a:pos x="0" y="576"/>
                </a:cxn>
                <a:cxn ang="0">
                  <a:pos x="569" y="0"/>
                </a:cxn>
                <a:cxn ang="0">
                  <a:pos x="576" y="2"/>
                </a:cxn>
              </a:cxnLst>
              <a:rect l="0" t="0" r="r" b="b"/>
              <a:pathLst>
                <a:path w="576" h="576">
                  <a:moveTo>
                    <a:pt x="576" y="2"/>
                  </a:moveTo>
                  <a:cubicBezTo>
                    <a:pt x="576" y="105"/>
                    <a:pt x="576" y="208"/>
                    <a:pt x="576" y="311"/>
                  </a:cubicBezTo>
                  <a:cubicBezTo>
                    <a:pt x="426" y="338"/>
                    <a:pt x="338" y="426"/>
                    <a:pt x="311" y="576"/>
                  </a:cubicBezTo>
                  <a:cubicBezTo>
                    <a:pt x="208" y="576"/>
                    <a:pt x="104" y="576"/>
                    <a:pt x="0" y="576"/>
                  </a:cubicBezTo>
                  <a:cubicBezTo>
                    <a:pt x="39" y="241"/>
                    <a:pt x="236" y="47"/>
                    <a:pt x="569" y="0"/>
                  </a:cubicBezTo>
                  <a:cubicBezTo>
                    <a:pt x="572" y="0"/>
                    <a:pt x="576" y="0"/>
                    <a:pt x="576" y="2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2800" b="1" i="1" u="sng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个人中心</a:t>
              </a:r>
              <a:endParaRPr lang="zh-CN" altLang="en-US" sz="2800" b="1" i="1" u="sng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400" b="1" u="sng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我的资产，</a:t>
              </a:r>
              <a:endParaRPr lang="en-US" altLang="zh-CN" sz="2400" b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400" b="1" u="sng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房租的订单和代付款</a:t>
              </a:r>
              <a:r>
                <a:rPr lang="zh-CN" altLang="en-US" u="sng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endParaRPr lang="en-US" altLang="zh-CN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未知"/>
            <p:cNvSpPr/>
            <p:nvPr/>
          </p:nvSpPr>
          <p:spPr bwMode="auto">
            <a:xfrm>
              <a:off x="3635375" y="2460955"/>
              <a:ext cx="1873250" cy="18357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5" y="0"/>
                </a:cxn>
                <a:cxn ang="0">
                  <a:pos x="122" y="38"/>
                </a:cxn>
                <a:cxn ang="0">
                  <a:pos x="155" y="73"/>
                </a:cxn>
                <a:cxn ang="0">
                  <a:pos x="405" y="73"/>
                </a:cxn>
                <a:cxn ang="0">
                  <a:pos x="441" y="40"/>
                </a:cxn>
                <a:cxn ang="0">
                  <a:pos x="408" y="0"/>
                </a:cxn>
                <a:cxn ang="0">
                  <a:pos x="566" y="0"/>
                </a:cxn>
                <a:cxn ang="0">
                  <a:pos x="566" y="155"/>
                </a:cxn>
                <a:cxn ang="0">
                  <a:pos x="527" y="122"/>
                </a:cxn>
                <a:cxn ang="0">
                  <a:pos x="492" y="155"/>
                </a:cxn>
                <a:cxn ang="0">
                  <a:pos x="492" y="405"/>
                </a:cxn>
                <a:cxn ang="0">
                  <a:pos x="525" y="440"/>
                </a:cxn>
                <a:cxn ang="0">
                  <a:pos x="566" y="405"/>
                </a:cxn>
                <a:cxn ang="0">
                  <a:pos x="566" y="565"/>
                </a:cxn>
                <a:cxn ang="0">
                  <a:pos x="405" y="565"/>
                </a:cxn>
                <a:cxn ang="0">
                  <a:pos x="441" y="527"/>
                </a:cxn>
                <a:cxn ang="0">
                  <a:pos x="408" y="491"/>
                </a:cxn>
                <a:cxn ang="0">
                  <a:pos x="161" y="491"/>
                </a:cxn>
                <a:cxn ang="0">
                  <a:pos x="122" y="527"/>
                </a:cxn>
                <a:cxn ang="0">
                  <a:pos x="161" y="565"/>
                </a:cxn>
                <a:cxn ang="0">
                  <a:pos x="0" y="565"/>
                </a:cxn>
                <a:cxn ang="0">
                  <a:pos x="0" y="405"/>
                </a:cxn>
                <a:cxn ang="0">
                  <a:pos x="38" y="440"/>
                </a:cxn>
                <a:cxn ang="0">
                  <a:pos x="74" y="407"/>
                </a:cxn>
                <a:cxn ang="0">
                  <a:pos x="74" y="160"/>
                </a:cxn>
                <a:cxn ang="0">
                  <a:pos x="41" y="122"/>
                </a:cxn>
                <a:cxn ang="0">
                  <a:pos x="0" y="158"/>
                </a:cxn>
                <a:cxn ang="0">
                  <a:pos x="0" y="0"/>
                </a:cxn>
              </a:cxnLst>
              <a:rect l="0" t="0" r="r" b="b"/>
              <a:pathLst>
                <a:path w="566" h="565">
                  <a:moveTo>
                    <a:pt x="0" y="0"/>
                  </a:moveTo>
                  <a:cubicBezTo>
                    <a:pt x="52" y="0"/>
                    <a:pt x="104" y="0"/>
                    <a:pt x="155" y="0"/>
                  </a:cubicBezTo>
                  <a:cubicBezTo>
                    <a:pt x="164" y="13"/>
                    <a:pt x="123" y="24"/>
                    <a:pt x="122" y="38"/>
                  </a:cubicBezTo>
                  <a:cubicBezTo>
                    <a:pt x="122" y="53"/>
                    <a:pt x="151" y="57"/>
                    <a:pt x="155" y="73"/>
                  </a:cubicBezTo>
                  <a:cubicBezTo>
                    <a:pt x="215" y="31"/>
                    <a:pt x="347" y="26"/>
                    <a:pt x="405" y="73"/>
                  </a:cubicBezTo>
                  <a:cubicBezTo>
                    <a:pt x="421" y="66"/>
                    <a:pt x="430" y="52"/>
                    <a:pt x="441" y="40"/>
                  </a:cubicBezTo>
                  <a:cubicBezTo>
                    <a:pt x="435" y="23"/>
                    <a:pt x="409" y="12"/>
                    <a:pt x="408" y="0"/>
                  </a:cubicBezTo>
                  <a:cubicBezTo>
                    <a:pt x="460" y="0"/>
                    <a:pt x="513" y="0"/>
                    <a:pt x="566" y="0"/>
                  </a:cubicBezTo>
                  <a:cubicBezTo>
                    <a:pt x="566" y="51"/>
                    <a:pt x="566" y="103"/>
                    <a:pt x="566" y="155"/>
                  </a:cubicBezTo>
                  <a:cubicBezTo>
                    <a:pt x="557" y="160"/>
                    <a:pt x="538" y="132"/>
                    <a:pt x="527" y="122"/>
                  </a:cubicBezTo>
                  <a:cubicBezTo>
                    <a:pt x="512" y="129"/>
                    <a:pt x="503" y="143"/>
                    <a:pt x="492" y="155"/>
                  </a:cubicBezTo>
                  <a:cubicBezTo>
                    <a:pt x="534" y="212"/>
                    <a:pt x="537" y="348"/>
                    <a:pt x="492" y="405"/>
                  </a:cubicBezTo>
                  <a:cubicBezTo>
                    <a:pt x="499" y="420"/>
                    <a:pt x="513" y="429"/>
                    <a:pt x="525" y="440"/>
                  </a:cubicBezTo>
                  <a:cubicBezTo>
                    <a:pt x="540" y="430"/>
                    <a:pt x="548" y="412"/>
                    <a:pt x="566" y="405"/>
                  </a:cubicBezTo>
                  <a:cubicBezTo>
                    <a:pt x="566" y="458"/>
                    <a:pt x="566" y="512"/>
                    <a:pt x="566" y="565"/>
                  </a:cubicBezTo>
                  <a:cubicBezTo>
                    <a:pt x="512" y="565"/>
                    <a:pt x="459" y="565"/>
                    <a:pt x="405" y="565"/>
                  </a:cubicBezTo>
                  <a:cubicBezTo>
                    <a:pt x="413" y="549"/>
                    <a:pt x="428" y="539"/>
                    <a:pt x="441" y="527"/>
                  </a:cubicBezTo>
                  <a:cubicBezTo>
                    <a:pt x="433" y="511"/>
                    <a:pt x="419" y="502"/>
                    <a:pt x="408" y="491"/>
                  </a:cubicBezTo>
                  <a:cubicBezTo>
                    <a:pt x="351" y="534"/>
                    <a:pt x="216" y="536"/>
                    <a:pt x="161" y="491"/>
                  </a:cubicBezTo>
                  <a:cubicBezTo>
                    <a:pt x="144" y="499"/>
                    <a:pt x="134" y="514"/>
                    <a:pt x="122" y="527"/>
                  </a:cubicBezTo>
                  <a:cubicBezTo>
                    <a:pt x="137" y="538"/>
                    <a:pt x="151" y="550"/>
                    <a:pt x="161" y="565"/>
                  </a:cubicBezTo>
                  <a:cubicBezTo>
                    <a:pt x="107" y="565"/>
                    <a:pt x="54" y="565"/>
                    <a:pt x="0" y="565"/>
                  </a:cubicBezTo>
                  <a:cubicBezTo>
                    <a:pt x="0" y="512"/>
                    <a:pt x="0" y="458"/>
                    <a:pt x="0" y="405"/>
                  </a:cubicBezTo>
                  <a:cubicBezTo>
                    <a:pt x="16" y="413"/>
                    <a:pt x="26" y="428"/>
                    <a:pt x="38" y="440"/>
                  </a:cubicBezTo>
                  <a:cubicBezTo>
                    <a:pt x="54" y="433"/>
                    <a:pt x="63" y="419"/>
                    <a:pt x="74" y="407"/>
                  </a:cubicBezTo>
                  <a:cubicBezTo>
                    <a:pt x="32" y="352"/>
                    <a:pt x="28" y="214"/>
                    <a:pt x="74" y="160"/>
                  </a:cubicBezTo>
                  <a:cubicBezTo>
                    <a:pt x="69" y="156"/>
                    <a:pt x="49" y="122"/>
                    <a:pt x="41" y="122"/>
                  </a:cubicBezTo>
                  <a:cubicBezTo>
                    <a:pt x="25" y="121"/>
                    <a:pt x="17" y="159"/>
                    <a:pt x="0" y="158"/>
                  </a:cubicBezTo>
                  <a:cubicBezTo>
                    <a:pt x="0" y="105"/>
                    <a:pt x="0" y="52"/>
                    <a:pt x="0" y="0"/>
                  </a:cubicBezTo>
                  <a:close/>
                </a:path>
              </a:pathLst>
            </a:custGeom>
            <a:solidFill>
              <a:srgbClr val="45B1D2"/>
            </a:solidFill>
            <a:ln>
              <a:solidFill>
                <a:schemeClr val="bg1"/>
              </a:solidFill>
            </a:ln>
            <a:effectLst>
              <a:glow rad="622300">
                <a:schemeClr val="accent5">
                  <a:satMod val="175000"/>
                  <a:alpha val="67000"/>
                </a:schemeClr>
              </a:glow>
              <a:softEdge rad="0"/>
            </a:effectLst>
            <a:scene3d>
              <a:camera prst="perspectiveFront" fov="0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i="1" u="sng">
                <a:solidFill>
                  <a:srgbClr val="4197B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310716" y="2090060"/>
              <a:ext cx="1070948" cy="1679759"/>
            </a:xfrm>
            <a:prstGeom prst="rect">
              <a:avLst/>
            </a:prstGeom>
            <a:noFill/>
            <a:ln w="9525" cap="flat" cmpd="sng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800" b="1" i="1" u="sng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我要出租</a:t>
              </a:r>
              <a:endParaRPr lang="en-US" altLang="zh-CN" sz="2800" b="1" i="1" u="sng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endParaRPr lang="en-US" altLang="zh-CN" sz="2800" b="1" i="1" u="sng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2800" b="1" i="1" u="sng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委托管理</a:t>
              </a:r>
              <a:endParaRPr lang="en-US" altLang="zh-CN" sz="2800" b="1" i="1" u="sng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>
                <a:defRPr/>
              </a:pPr>
              <a:endParaRPr lang="en-US" altLang="zh-CN" sz="2800" b="1" i="1" u="sng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endParaRPr lang="zh-CN" altLang="en-US" sz="2800" b="1" i="1" u="sng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339081" y="4278028"/>
              <a:ext cx="1651983" cy="805364"/>
            </a:xfrm>
            <a:prstGeom prst="rect">
              <a:avLst/>
            </a:prstGeom>
            <a:noFill/>
            <a:ln w="9525" cap="flat" cmpd="sng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i="1" u="sng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看</a:t>
              </a:r>
              <a:r>
                <a:rPr lang="zh-CN" altLang="en-US" sz="2000" b="1" i="1" u="sng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房日程</a:t>
              </a:r>
              <a:endParaRPr lang="en-US" altLang="zh-CN" sz="2000" b="1" i="1" u="sng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endParaRPr lang="en-US" altLang="zh-CN" sz="2000" b="1" i="1" u="sng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zh-CN" altLang="en-US" sz="2400" b="1" i="1" u="sng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查询所有房源信息</a:t>
              </a:r>
              <a:endParaRPr lang="zh-CN" altLang="en-US" sz="2400" b="1" i="1" u="sng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027890" y="2040197"/>
              <a:ext cx="167220" cy="336279"/>
            </a:xfrm>
            <a:prstGeom prst="rect">
              <a:avLst/>
            </a:prstGeom>
            <a:noFill/>
            <a:ln w="9525" cap="flat" cmpd="sng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 i="1" u="sng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111500" y="4278028"/>
              <a:ext cx="631497" cy="364302"/>
            </a:xfrm>
            <a:prstGeom prst="rect">
              <a:avLst/>
            </a:prstGeom>
            <a:noFill/>
            <a:ln w="9525" cap="flat" cmpd="sng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i="1" u="sng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收藏</a:t>
              </a:r>
              <a:endParaRPr lang="zh-CN" altLang="en-US" sz="2000" b="1" i="1" u="sng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089875" y="3140968"/>
              <a:ext cx="1002966" cy="336279"/>
            </a:xfrm>
            <a:prstGeom prst="rect">
              <a:avLst/>
            </a:prstGeom>
            <a:noFill/>
            <a:ln w="9525" cap="flat" cmpd="sng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i="1" u="sng" kern="0" dirty="0" smtClean="0">
                  <a:solidFill>
                    <a:srgbClr val="07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核心介绍</a:t>
              </a:r>
              <a:endParaRPr lang="zh-CN" altLang="en-US" i="1" u="sng" kern="0" dirty="0">
                <a:solidFill>
                  <a:srgbClr val="07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48">
        <p14:reveal thruBlk="1"/>
      </p:transition>
    </mc:Choice>
    <mc:Fallback>
      <p:transition spd="slow" advTm="234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684" y="431563"/>
            <a:ext cx="4370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项 目 使 用 技 术</a:t>
            </a:r>
            <a:endParaRPr lang="zh-CN" altLang="en-US" sz="2400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​​ 6"/>
          <p:cNvSpPr/>
          <p:nvPr/>
        </p:nvSpPr>
        <p:spPr>
          <a:xfrm>
            <a:off x="2927648" y="4941173"/>
            <a:ext cx="1512168" cy="89613"/>
          </a:xfrm>
          <a:prstGeom prst="ellipse">
            <a:avLst/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rgbClr val="4197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​​ 9"/>
          <p:cNvSpPr/>
          <p:nvPr/>
        </p:nvSpPr>
        <p:spPr>
          <a:xfrm>
            <a:off x="5303912" y="3827854"/>
            <a:ext cx="1116000" cy="94844"/>
          </a:xfrm>
          <a:prstGeom prst="ellipse">
            <a:avLst/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​​ 10"/>
          <p:cNvSpPr/>
          <p:nvPr/>
        </p:nvSpPr>
        <p:spPr>
          <a:xfrm>
            <a:off x="7248208" y="2963045"/>
            <a:ext cx="720000" cy="94844"/>
          </a:xfrm>
          <a:prstGeom prst="ellipse">
            <a:avLst/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87008" y="3645027"/>
            <a:ext cx="27077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通过百度地图</a:t>
            </a:r>
            <a:r>
              <a:rPr lang="en-US" altLang="zh-CN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功能，</a:t>
            </a:r>
            <a:endParaRPr lang="en-US" altLang="zh-CN" sz="1600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完成定位找房</a:t>
            </a:r>
            <a:endParaRPr lang="en-US" altLang="zh-CN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02349" y="4655100"/>
            <a:ext cx="283923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通过阿里云服务平台，</a:t>
            </a:r>
            <a:endParaRPr lang="en-US" altLang="zh-CN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完成手机短信验证</a:t>
            </a:r>
            <a:endParaRPr lang="en-US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61538" y="2708922"/>
            <a:ext cx="3589444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使用了 </a:t>
            </a:r>
            <a:r>
              <a:rPr lang="en-US" altLang="zh-CN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JSP, el</a:t>
            </a:r>
            <a:r>
              <a:rPr lang="zh-CN" altLang="en-US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 </a:t>
            </a:r>
            <a:r>
              <a:rPr lang="zh-CN" altLang="en-US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kern="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,</a:t>
            </a:r>
            <a:endParaRPr lang="en-US" altLang="zh-CN" sz="1400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1400" kern="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kern="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1400" kern="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400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框架：</a:t>
            </a:r>
            <a:r>
              <a:rPr lang="en-US" altLang="zh-CN" sz="1400" kern="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en-US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endParaRPr lang="zh-CN" altLang="en-US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696709" y="2349503"/>
            <a:ext cx="2031325" cy="2447925"/>
            <a:chOff x="1172708" y="2349500"/>
            <a:chExt cx="2031325" cy="2447925"/>
          </a:xfrm>
        </p:grpSpPr>
        <p:sp>
          <p:nvSpPr>
            <p:cNvPr id="4" name="椭圆​​ 2"/>
            <p:cNvSpPr/>
            <p:nvPr/>
          </p:nvSpPr>
          <p:spPr>
            <a:xfrm>
              <a:off x="1187450" y="2349500"/>
              <a:ext cx="1944688" cy="2447925"/>
            </a:xfrm>
            <a:custGeom>
              <a:avLst/>
              <a:gdLst/>
              <a:ahLst/>
              <a:cxnLst/>
              <a:rect l="l" t="t" r="r" b="b"/>
              <a:pathLst>
                <a:path w="1944132" h="2448272">
                  <a:moveTo>
                    <a:pt x="972066" y="0"/>
                  </a:moveTo>
                  <a:cubicBezTo>
                    <a:pt x="1508923" y="0"/>
                    <a:pt x="1944132" y="435209"/>
                    <a:pt x="1944132" y="972066"/>
                  </a:cubicBezTo>
                  <a:cubicBezTo>
                    <a:pt x="1944132" y="1465344"/>
                    <a:pt x="1576711" y="1872807"/>
                    <a:pt x="1100480" y="1934684"/>
                  </a:cubicBezTo>
                  <a:lnTo>
                    <a:pt x="972066" y="2448272"/>
                  </a:lnTo>
                  <a:lnTo>
                    <a:pt x="843652" y="1934684"/>
                  </a:lnTo>
                  <a:cubicBezTo>
                    <a:pt x="367421" y="1872807"/>
                    <a:pt x="0" y="1465344"/>
                    <a:pt x="0" y="972066"/>
                  </a:cubicBezTo>
                  <a:cubicBezTo>
                    <a:pt x="0" y="435209"/>
                    <a:pt x="435209" y="0"/>
                    <a:pt x="972066" y="0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​​ 16"/>
            <p:cNvSpPr>
              <a:spLocks noChangeArrowheads="1"/>
            </p:cNvSpPr>
            <p:nvPr/>
          </p:nvSpPr>
          <p:spPr bwMode="auto">
            <a:xfrm>
              <a:off x="1172708" y="2960688"/>
              <a:ext cx="20313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手机号发送验证码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176839" y="1976443"/>
            <a:ext cx="1439863" cy="1812925"/>
            <a:chOff x="3652838" y="1976438"/>
            <a:chExt cx="1439862" cy="1812925"/>
          </a:xfrm>
        </p:grpSpPr>
        <p:sp>
          <p:nvSpPr>
            <p:cNvPr id="5" name="椭圆​​ 2"/>
            <p:cNvSpPr/>
            <p:nvPr/>
          </p:nvSpPr>
          <p:spPr>
            <a:xfrm>
              <a:off x="3652838" y="1976438"/>
              <a:ext cx="1439862" cy="1812925"/>
            </a:xfrm>
            <a:custGeom>
              <a:avLst/>
              <a:gdLst/>
              <a:ahLst/>
              <a:cxnLst/>
              <a:rect l="l" t="t" r="r" b="b"/>
              <a:pathLst>
                <a:path w="1944132" h="2448272">
                  <a:moveTo>
                    <a:pt x="972066" y="0"/>
                  </a:moveTo>
                  <a:cubicBezTo>
                    <a:pt x="1508923" y="0"/>
                    <a:pt x="1944132" y="435209"/>
                    <a:pt x="1944132" y="972066"/>
                  </a:cubicBezTo>
                  <a:cubicBezTo>
                    <a:pt x="1944132" y="1465344"/>
                    <a:pt x="1576711" y="1872807"/>
                    <a:pt x="1100480" y="1934684"/>
                  </a:cubicBezTo>
                  <a:lnTo>
                    <a:pt x="972066" y="2448272"/>
                  </a:lnTo>
                  <a:lnTo>
                    <a:pt x="843652" y="1934684"/>
                  </a:lnTo>
                  <a:cubicBezTo>
                    <a:pt x="367421" y="1872807"/>
                    <a:pt x="0" y="1465344"/>
                    <a:pt x="0" y="972066"/>
                  </a:cubicBezTo>
                  <a:cubicBezTo>
                    <a:pt x="0" y="435209"/>
                    <a:pt x="435209" y="0"/>
                    <a:pt x="972066" y="0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​​ 17"/>
            <p:cNvSpPr>
              <a:spLocks noChangeArrowheads="1"/>
            </p:cNvSpPr>
            <p:nvPr/>
          </p:nvSpPr>
          <p:spPr bwMode="auto">
            <a:xfrm>
              <a:off x="3858162" y="2420938"/>
              <a:ext cx="100540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地图找房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104066" y="1700213"/>
            <a:ext cx="1012825" cy="1274762"/>
            <a:chOff x="5580063" y="1700213"/>
            <a:chExt cx="1012825" cy="1274762"/>
          </a:xfrm>
        </p:grpSpPr>
        <p:sp>
          <p:nvSpPr>
            <p:cNvPr id="6" name="椭圆​​ 2"/>
            <p:cNvSpPr/>
            <p:nvPr/>
          </p:nvSpPr>
          <p:spPr>
            <a:xfrm>
              <a:off x="5580063" y="1700213"/>
              <a:ext cx="1012825" cy="1274762"/>
            </a:xfrm>
            <a:custGeom>
              <a:avLst/>
              <a:gdLst/>
              <a:ahLst/>
              <a:cxnLst/>
              <a:rect l="l" t="t" r="r" b="b"/>
              <a:pathLst>
                <a:path w="1944132" h="2448272">
                  <a:moveTo>
                    <a:pt x="972066" y="0"/>
                  </a:moveTo>
                  <a:cubicBezTo>
                    <a:pt x="1508923" y="0"/>
                    <a:pt x="1944132" y="435209"/>
                    <a:pt x="1944132" y="972066"/>
                  </a:cubicBezTo>
                  <a:cubicBezTo>
                    <a:pt x="1944132" y="1465344"/>
                    <a:pt x="1576711" y="1872807"/>
                    <a:pt x="1100480" y="1934684"/>
                  </a:cubicBezTo>
                  <a:lnTo>
                    <a:pt x="972066" y="2448272"/>
                  </a:lnTo>
                  <a:lnTo>
                    <a:pt x="843652" y="1934684"/>
                  </a:lnTo>
                  <a:cubicBezTo>
                    <a:pt x="367421" y="1872807"/>
                    <a:pt x="0" y="1465344"/>
                    <a:pt x="0" y="972066"/>
                  </a:cubicBezTo>
                  <a:cubicBezTo>
                    <a:pt x="0" y="435209"/>
                    <a:pt x="435209" y="0"/>
                    <a:pt x="972066" y="0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​​ 18"/>
            <p:cNvSpPr>
              <a:spLocks noChangeArrowheads="1"/>
            </p:cNvSpPr>
            <p:nvPr/>
          </p:nvSpPr>
          <p:spPr bwMode="auto">
            <a:xfrm>
              <a:off x="5634277" y="1951038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模块实现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74">
        <p14:reveal thruBlk="1"/>
      </p:transition>
    </mc:Choice>
    <mc:Fallback>
      <p:transition spd="slow" advTm="507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684" y="431563"/>
            <a:ext cx="4370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成员分配</a:t>
            </a:r>
            <a:endParaRPr lang="zh-CN" altLang="en-US" sz="2400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781460" y="4283242"/>
            <a:ext cx="1360789" cy="1197556"/>
            <a:chOff x="2738853" y="5182145"/>
            <a:chExt cx="1360789" cy="1197556"/>
          </a:xfrm>
        </p:grpSpPr>
        <p:sp>
          <p:nvSpPr>
            <p:cNvPr id="4" name="未知"/>
            <p:cNvSpPr>
              <a:spLocks noChangeAspect="1"/>
            </p:cNvSpPr>
            <p:nvPr/>
          </p:nvSpPr>
          <p:spPr bwMode="auto">
            <a:xfrm>
              <a:off x="2738853" y="5182145"/>
              <a:ext cx="1360789" cy="1197556"/>
            </a:xfrm>
            <a:custGeom>
              <a:avLst/>
              <a:gdLst/>
              <a:ahLst/>
              <a:cxnLst>
                <a:cxn ang="0">
                  <a:pos x="0" y="328"/>
                </a:cxn>
                <a:cxn ang="0">
                  <a:pos x="944" y="0"/>
                </a:cxn>
                <a:cxn ang="0">
                  <a:pos x="963" y="691"/>
                </a:cxn>
                <a:cxn ang="0">
                  <a:pos x="3" y="691"/>
                </a:cxn>
                <a:cxn ang="0">
                  <a:pos x="0" y="328"/>
                </a:cxn>
              </a:cxnLst>
              <a:rect l="0" t="0" r="r" b="b"/>
              <a:pathLst>
                <a:path w="963" h="691">
                  <a:moveTo>
                    <a:pt x="0" y="328"/>
                  </a:moveTo>
                  <a:lnTo>
                    <a:pt x="944" y="0"/>
                  </a:lnTo>
                  <a:lnTo>
                    <a:pt x="963" y="691"/>
                  </a:lnTo>
                  <a:lnTo>
                    <a:pt x="3" y="691"/>
                  </a:lnTo>
                  <a:lnTo>
                    <a:pt x="0" y="328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 Box 11"/>
            <p:cNvSpPr txBox="1">
              <a:spLocks noChangeAspect="1" noChangeArrowheads="1"/>
            </p:cNvSpPr>
            <p:nvPr/>
          </p:nvSpPr>
          <p:spPr bwMode="auto">
            <a:xfrm>
              <a:off x="3564537" y="5630357"/>
              <a:ext cx="512404" cy="707886"/>
            </a:xfrm>
            <a:prstGeom prst="rect">
              <a:avLst/>
            </a:prstGeom>
            <a:noFill/>
            <a:ln w="9525" cap="flat" cmpd="sng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zh-CN" sz="4000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zh-CN" sz="40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301159" y="3511995"/>
            <a:ext cx="1355600" cy="1968809"/>
            <a:chOff x="4258552" y="4410893"/>
            <a:chExt cx="1355600" cy="1968809"/>
          </a:xfrm>
        </p:grpSpPr>
        <p:sp>
          <p:nvSpPr>
            <p:cNvPr id="7" name="未知"/>
            <p:cNvSpPr>
              <a:spLocks noChangeAspect="1"/>
            </p:cNvSpPr>
            <p:nvPr/>
          </p:nvSpPr>
          <p:spPr bwMode="auto">
            <a:xfrm>
              <a:off x="4258552" y="4410893"/>
              <a:ext cx="1355600" cy="1968809"/>
            </a:xfrm>
            <a:custGeom>
              <a:avLst/>
              <a:gdLst/>
              <a:ahLst/>
              <a:cxnLst>
                <a:cxn ang="0">
                  <a:pos x="0" y="390"/>
                </a:cxn>
                <a:cxn ang="0">
                  <a:pos x="952" y="0"/>
                </a:cxn>
                <a:cxn ang="0">
                  <a:pos x="960" y="1110"/>
                </a:cxn>
                <a:cxn ang="0">
                  <a:pos x="0" y="1110"/>
                </a:cxn>
                <a:cxn ang="0">
                  <a:pos x="0" y="390"/>
                </a:cxn>
              </a:cxnLst>
              <a:rect l="0" t="0" r="r" b="b"/>
              <a:pathLst>
                <a:path w="960" h="1110">
                  <a:moveTo>
                    <a:pt x="0" y="390"/>
                  </a:moveTo>
                  <a:lnTo>
                    <a:pt x="952" y="0"/>
                  </a:lnTo>
                  <a:lnTo>
                    <a:pt x="960" y="1110"/>
                  </a:lnTo>
                  <a:lnTo>
                    <a:pt x="0" y="1110"/>
                  </a:lnTo>
                  <a:lnTo>
                    <a:pt x="0" y="390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12"/>
            <p:cNvSpPr txBox="1">
              <a:spLocks noChangeAspect="1" noChangeArrowheads="1"/>
            </p:cNvSpPr>
            <p:nvPr/>
          </p:nvSpPr>
          <p:spPr bwMode="auto">
            <a:xfrm>
              <a:off x="5092019" y="5630357"/>
              <a:ext cx="512404" cy="707886"/>
            </a:xfrm>
            <a:prstGeom prst="rect">
              <a:avLst/>
            </a:prstGeom>
            <a:noFill/>
            <a:ln w="9525" cap="flat" cmpd="sng">
              <a:noFill/>
              <a:miter lim="800000"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 sz="4000" b="1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Edwardian Script ITC" panose="030303020407070D0804" pitchFamily="66" charset="0"/>
                  <a:ea typeface="方正铁筋隶书简体" pitchFamily="65" charset="-122"/>
                </a:defRPr>
              </a:lvl1pPr>
            </a:lstStyle>
            <a:p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807236" y="2808263"/>
            <a:ext cx="1364680" cy="2671722"/>
            <a:chOff x="5764630" y="3707166"/>
            <a:chExt cx="1364680" cy="2671722"/>
          </a:xfrm>
        </p:grpSpPr>
        <p:sp>
          <p:nvSpPr>
            <p:cNvPr id="10" name="未知"/>
            <p:cNvSpPr>
              <a:spLocks noChangeAspect="1"/>
            </p:cNvSpPr>
            <p:nvPr/>
          </p:nvSpPr>
          <p:spPr bwMode="auto">
            <a:xfrm>
              <a:off x="5764630" y="3707166"/>
              <a:ext cx="1364680" cy="2671722"/>
            </a:xfrm>
            <a:custGeom>
              <a:avLst/>
              <a:gdLst/>
              <a:ahLst/>
              <a:cxnLst>
                <a:cxn ang="0">
                  <a:pos x="0" y="381"/>
                </a:cxn>
                <a:cxn ang="0">
                  <a:pos x="949" y="0"/>
                </a:cxn>
                <a:cxn ang="0">
                  <a:pos x="967" y="1507"/>
                </a:cxn>
                <a:cxn ang="0">
                  <a:pos x="7" y="1507"/>
                </a:cxn>
                <a:cxn ang="0">
                  <a:pos x="0" y="381"/>
                </a:cxn>
              </a:cxnLst>
              <a:rect l="0" t="0" r="r" b="b"/>
              <a:pathLst>
                <a:path w="967" h="1507">
                  <a:moveTo>
                    <a:pt x="0" y="381"/>
                  </a:moveTo>
                  <a:lnTo>
                    <a:pt x="949" y="0"/>
                  </a:lnTo>
                  <a:lnTo>
                    <a:pt x="967" y="1507"/>
                  </a:lnTo>
                  <a:lnTo>
                    <a:pt x="7" y="1507"/>
                  </a:lnTo>
                  <a:lnTo>
                    <a:pt x="0" y="381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13"/>
            <p:cNvSpPr txBox="1">
              <a:spLocks noChangeAspect="1" noChangeArrowheads="1"/>
            </p:cNvSpPr>
            <p:nvPr/>
          </p:nvSpPr>
          <p:spPr bwMode="auto">
            <a:xfrm>
              <a:off x="6590313" y="5630357"/>
              <a:ext cx="512404" cy="707886"/>
            </a:xfrm>
            <a:prstGeom prst="rect">
              <a:avLst/>
            </a:prstGeom>
            <a:noFill/>
            <a:ln w="9525" cap="flat" cmpd="sng">
              <a:noFill/>
              <a:miter lim="800000"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 sz="4000" b="1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Edwardian Script ITC" panose="030303020407070D0804" pitchFamily="66" charset="0"/>
                  <a:ea typeface="方正铁筋隶书简体" pitchFamily="65" charset="-122"/>
                </a:defRPr>
              </a:lvl1pPr>
            </a:lstStyle>
            <a:p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330179" y="2021553"/>
            <a:ext cx="1388031" cy="3460872"/>
            <a:chOff x="7287572" y="2920456"/>
            <a:chExt cx="1388030" cy="3460872"/>
          </a:xfrm>
        </p:grpSpPr>
        <p:sp>
          <p:nvSpPr>
            <p:cNvPr id="13" name="未知"/>
            <p:cNvSpPr>
              <a:spLocks noChangeAspect="1"/>
            </p:cNvSpPr>
            <p:nvPr/>
          </p:nvSpPr>
          <p:spPr bwMode="auto">
            <a:xfrm>
              <a:off x="7287572" y="2920456"/>
              <a:ext cx="1388030" cy="3460872"/>
            </a:xfrm>
            <a:custGeom>
              <a:avLst/>
              <a:gdLst/>
              <a:ahLst/>
              <a:cxnLst>
                <a:cxn ang="0">
                  <a:pos x="0" y="422"/>
                </a:cxn>
                <a:cxn ang="0">
                  <a:pos x="982" y="0"/>
                </a:cxn>
                <a:cxn ang="0">
                  <a:pos x="978" y="1953"/>
                </a:cxn>
                <a:cxn ang="0">
                  <a:pos x="18" y="1953"/>
                </a:cxn>
                <a:cxn ang="0">
                  <a:pos x="0" y="422"/>
                </a:cxn>
              </a:cxnLst>
              <a:rect l="0" t="0" r="r" b="b"/>
              <a:pathLst>
                <a:path w="982" h="1953">
                  <a:moveTo>
                    <a:pt x="0" y="422"/>
                  </a:moveTo>
                  <a:lnTo>
                    <a:pt x="982" y="0"/>
                  </a:lnTo>
                  <a:lnTo>
                    <a:pt x="978" y="1953"/>
                  </a:lnTo>
                  <a:lnTo>
                    <a:pt x="18" y="1953"/>
                  </a:lnTo>
                  <a:lnTo>
                    <a:pt x="0" y="422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 Box 14"/>
            <p:cNvSpPr txBox="1">
              <a:spLocks noChangeAspect="1" noChangeArrowheads="1"/>
            </p:cNvSpPr>
            <p:nvPr/>
          </p:nvSpPr>
          <p:spPr bwMode="auto">
            <a:xfrm>
              <a:off x="8146983" y="5630357"/>
              <a:ext cx="512404" cy="707886"/>
            </a:xfrm>
            <a:prstGeom prst="rect">
              <a:avLst/>
            </a:prstGeom>
            <a:noFill/>
            <a:ln w="9525" cap="flat" cmpd="sng">
              <a:noFill/>
              <a:miter lim="800000"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 sz="4000" b="1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Edwardian Script ITC" panose="030303020407070D0804" pitchFamily="66" charset="0"/>
                  <a:ea typeface="方正铁筋隶书简体" pitchFamily="65" charset="-122"/>
                </a:defRPr>
              </a:lvl1pPr>
            </a:lstStyle>
            <a:p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Line 15"/>
          <p:cNvSpPr>
            <a:spLocks noChangeAspect="1" noChangeShapeType="1"/>
          </p:cNvSpPr>
          <p:nvPr/>
        </p:nvSpPr>
        <p:spPr bwMode="auto">
          <a:xfrm flipH="1">
            <a:off x="2492021" y="4631445"/>
            <a:ext cx="2367435" cy="0"/>
          </a:xfrm>
          <a:prstGeom prst="line">
            <a:avLst/>
          </a:prstGeom>
          <a:noFill/>
          <a:ln w="9525" cap="flat" cmpd="sng">
            <a:solidFill>
              <a:srgbClr val="398EB6"/>
            </a:solidFill>
            <a:round/>
            <a:headEnd type="oval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6"/>
          <p:cNvSpPr>
            <a:spLocks noChangeAspect="1" noChangeArrowheads="1"/>
          </p:cNvSpPr>
          <p:nvPr/>
        </p:nvSpPr>
        <p:spPr bwMode="auto">
          <a:xfrm>
            <a:off x="2423595" y="4226122"/>
            <a:ext cx="2766980" cy="396583"/>
          </a:xfrm>
          <a:prstGeom prst="rect">
            <a:avLst/>
          </a:prstGeom>
          <a:noFill/>
          <a:ln w="9525" cap="flat" cmpd="sng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徐焱</a:t>
            </a:r>
            <a:endParaRPr lang="zh-CN" altLang="en-US" b="1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Line 17"/>
          <p:cNvSpPr>
            <a:spLocks noChangeAspect="1" noChangeShapeType="1"/>
          </p:cNvSpPr>
          <p:nvPr/>
        </p:nvSpPr>
        <p:spPr bwMode="auto">
          <a:xfrm flipH="1">
            <a:off x="2492022" y="3844735"/>
            <a:ext cx="3924105" cy="0"/>
          </a:xfrm>
          <a:prstGeom prst="line">
            <a:avLst/>
          </a:prstGeom>
          <a:noFill/>
          <a:ln w="9525" cap="flat" cmpd="sng">
            <a:solidFill>
              <a:srgbClr val="398EB6"/>
            </a:solidFill>
            <a:round/>
            <a:headEnd type="oval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8"/>
          <p:cNvSpPr>
            <a:spLocks noChangeAspect="1" noChangeArrowheads="1"/>
          </p:cNvSpPr>
          <p:nvPr/>
        </p:nvSpPr>
        <p:spPr bwMode="auto">
          <a:xfrm>
            <a:off x="2423595" y="3439413"/>
            <a:ext cx="2766980" cy="396583"/>
          </a:xfrm>
          <a:prstGeom prst="rect">
            <a:avLst/>
          </a:prstGeom>
          <a:noFill/>
          <a:ln w="9525" cap="flat" cmpd="sng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柳琪，郭林林</a:t>
            </a:r>
            <a:endParaRPr lang="zh-CN" altLang="en-US" b="1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Line 19"/>
          <p:cNvSpPr>
            <a:spLocks noChangeAspect="1" noChangeShapeType="1"/>
          </p:cNvSpPr>
          <p:nvPr/>
        </p:nvSpPr>
        <p:spPr bwMode="auto">
          <a:xfrm flipH="1">
            <a:off x="2492022" y="3100330"/>
            <a:ext cx="5449641" cy="0"/>
          </a:xfrm>
          <a:prstGeom prst="line">
            <a:avLst/>
          </a:prstGeom>
          <a:noFill/>
          <a:ln w="9525" cap="flat" cmpd="sng">
            <a:solidFill>
              <a:srgbClr val="398EB6"/>
            </a:solidFill>
            <a:round/>
            <a:headEnd type="oval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0" name="Rectangle 20"/>
          <p:cNvSpPr>
            <a:spLocks noChangeAspect="1" noChangeArrowheads="1"/>
          </p:cNvSpPr>
          <p:nvPr/>
        </p:nvSpPr>
        <p:spPr bwMode="auto">
          <a:xfrm>
            <a:off x="2423593" y="2695008"/>
            <a:ext cx="2439752" cy="424732"/>
          </a:xfrm>
          <a:prstGeom prst="rect">
            <a:avLst/>
          </a:prstGeom>
          <a:noFill/>
          <a:ln w="9525" cap="flat" cmpd="sng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温群杰，叶玲</a:t>
            </a:r>
            <a:endParaRPr lang="zh-CN" altLang="en-US" b="1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Line 21"/>
          <p:cNvSpPr>
            <a:spLocks noChangeAspect="1" noChangeShapeType="1"/>
          </p:cNvSpPr>
          <p:nvPr/>
        </p:nvSpPr>
        <p:spPr bwMode="auto">
          <a:xfrm flipH="1">
            <a:off x="2492022" y="2394162"/>
            <a:ext cx="7006311" cy="0"/>
          </a:xfrm>
          <a:prstGeom prst="line">
            <a:avLst/>
          </a:prstGeom>
          <a:noFill/>
          <a:ln w="9525" cap="flat" cmpd="sng">
            <a:solidFill>
              <a:srgbClr val="398EB6"/>
            </a:solidFill>
            <a:round/>
            <a:headEnd type="oval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2"/>
          <p:cNvSpPr>
            <a:spLocks noChangeAspect="1" noChangeArrowheads="1"/>
          </p:cNvSpPr>
          <p:nvPr/>
        </p:nvSpPr>
        <p:spPr bwMode="auto">
          <a:xfrm>
            <a:off x="2423595" y="1988840"/>
            <a:ext cx="2793247" cy="424732"/>
          </a:xfrm>
          <a:prstGeom prst="rect">
            <a:avLst/>
          </a:prstGeom>
          <a:noFill/>
          <a:ln w="9525" cap="flat" cmpd="sng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仝朝铱，刘倩，覃基敏</a:t>
            </a:r>
            <a:endParaRPr lang="zh-CN" altLang="en-US" b="1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Line 25"/>
          <p:cNvSpPr>
            <a:spLocks noChangeAspect="1" noChangeShapeType="1"/>
          </p:cNvSpPr>
          <p:nvPr/>
        </p:nvSpPr>
        <p:spPr bwMode="auto">
          <a:xfrm flipV="1">
            <a:off x="3041369" y="5490431"/>
            <a:ext cx="7145323" cy="0"/>
          </a:xfrm>
          <a:prstGeom prst="line">
            <a:avLst/>
          </a:prstGeom>
          <a:noFill/>
          <a:ln w="28575" cap="flat" cmpd="sng">
            <a:gradFill flip="none" rotWithShape="1">
              <a:gsLst>
                <a:gs pos="0">
                  <a:srgbClr val="398EB6"/>
                </a:gs>
                <a:gs pos="100000">
                  <a:srgbClr val="B4DAF1"/>
                </a:gs>
              </a:gsLst>
              <a:lin ang="0" scaled="1"/>
              <a:tileRect/>
            </a:gra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68">
        <p14:reveal thruBlk="1"/>
      </p:transition>
    </mc:Choice>
    <mc:Fallback>
      <p:transition spd="slow" advTm="476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9" presetClass="entr" presetSubtype="0" decel="10000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684" y="431563"/>
            <a:ext cx="5059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成 员 项 目 分 配</a:t>
            </a:r>
            <a:endParaRPr lang="zh-CN" altLang="en-US" sz="2400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93843" y="1419129"/>
            <a:ext cx="1728192" cy="1728192"/>
            <a:chOff x="4067944" y="1340768"/>
            <a:chExt cx="1368152" cy="1368152"/>
          </a:xfrm>
        </p:grpSpPr>
        <p:sp>
          <p:nvSpPr>
            <p:cNvPr id="4" name="椭圆 3"/>
            <p:cNvSpPr/>
            <p:nvPr/>
          </p:nvSpPr>
          <p:spPr>
            <a:xfrm>
              <a:off x="4067944" y="1340768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17359" y="1737682"/>
              <a:ext cx="1174722" cy="657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2400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400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地图定位</a:t>
              </a:r>
              <a:endParaRPr lang="en-US" altLang="zh-CN" sz="2400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88088" y="1563145"/>
            <a:ext cx="1728192" cy="1728192"/>
            <a:chOff x="3635896" y="3429000"/>
            <a:chExt cx="1368152" cy="1368152"/>
          </a:xfrm>
        </p:grpSpPr>
        <p:sp>
          <p:nvSpPr>
            <p:cNvPr id="7" name="椭圆 6"/>
            <p:cNvSpPr/>
            <p:nvPr/>
          </p:nvSpPr>
          <p:spPr>
            <a:xfrm>
              <a:off x="3635896" y="3429000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08180" y="3824173"/>
              <a:ext cx="1174722" cy="36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代码整合</a:t>
              </a:r>
              <a:endPara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087888" y="4365104"/>
            <a:ext cx="1728192" cy="1728192"/>
            <a:chOff x="5076056" y="5085184"/>
            <a:chExt cx="1368152" cy="1368152"/>
          </a:xfrm>
        </p:grpSpPr>
        <p:sp>
          <p:nvSpPr>
            <p:cNvPr id="10" name="椭圆 9"/>
            <p:cNvSpPr/>
            <p:nvPr/>
          </p:nvSpPr>
          <p:spPr>
            <a:xfrm>
              <a:off x="5076056" y="5085184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72771" y="5446094"/>
              <a:ext cx="1174722" cy="657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创建表</a:t>
              </a:r>
              <a:endParaRPr lang="en-US" altLang="zh-CN" sz="2400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400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</a:t>
              </a:r>
              <a:r>
                <a:rPr lang="en-US" altLang="zh-CN" sz="2400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bug</a:t>
              </a:r>
              <a:endPara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右箭头 11"/>
          <p:cNvSpPr/>
          <p:nvPr/>
        </p:nvSpPr>
        <p:spPr>
          <a:xfrm>
            <a:off x="5591944" y="1980492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 rot="7728064">
            <a:off x="6632736" y="3560645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 rot="14214660">
            <a:off x="4340359" y="3531301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53740" y="906675"/>
            <a:ext cx="1725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</a:t>
            </a:r>
            <a:r>
              <a:rPr lang="zh-CN" altLang="en-US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徐 焱</a:t>
            </a:r>
            <a:endParaRPr lang="zh-CN" altLang="en-US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32">
        <p14:reveal thruBlk="1"/>
      </p:transition>
    </mc:Choice>
    <mc:Fallback>
      <p:transition spd="slow" advTm="35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1075</Words>
  <Application>WPS 演示</Application>
  <PresentationFormat>自定义</PresentationFormat>
  <Paragraphs>249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Verdana</vt:lpstr>
      <vt:lpstr>Arial</vt:lpstr>
      <vt:lpstr>Arial Unicode MS</vt:lpstr>
      <vt:lpstr>Edwardian Script ITC</vt:lpstr>
      <vt:lpstr>方正铁筋隶书简体</vt:lpstr>
      <vt:lpstr>Calibri</vt:lpstr>
      <vt:lpstr>隶书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蓝色科技</dc:title>
  <dc:creator>第一PPT</dc:creator>
  <cp:keywords>www.1ppt.com</cp:keywords>
  <cp:lastModifiedBy>tzy</cp:lastModifiedBy>
  <cp:revision>175</cp:revision>
  <dcterms:created xsi:type="dcterms:W3CDTF">2013-01-29T02:50:00Z</dcterms:created>
  <dcterms:modified xsi:type="dcterms:W3CDTF">2018-07-04T15:47:30Z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2052-10.1.0.7400</vt:lpwstr>
  </property>
</Properties>
</file>