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302"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9" r:id="rId20"/>
    <p:sldId id="300" r:id="rId21"/>
    <p:sldId id="274" r:id="rId22"/>
    <p:sldId id="275" r:id="rId23"/>
    <p:sldId id="276" r:id="rId24"/>
    <p:sldId id="277" r:id="rId25"/>
    <p:sldId id="278" r:id="rId26"/>
    <p:sldId id="279" r:id="rId27"/>
    <p:sldId id="280" r:id="rId28"/>
    <p:sldId id="281" r:id="rId29"/>
    <p:sldId id="301" r:id="rId30"/>
    <p:sldId id="283" r:id="rId31"/>
    <p:sldId id="287" r:id="rId32"/>
    <p:sldId id="292" r:id="rId33"/>
    <p:sldId id="294" r:id="rId34"/>
    <p:sldId id="295" r:id="rId35"/>
    <p:sldId id="297" r:id="rId36"/>
    <p:sldId id="298" r:id="rId37"/>
    <p:sldId id="29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9/27/2021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9/27/2021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9/27/2021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businessstudynotes.com/finance/project-management/types-feasibility-study/" TargetMode="External"/><Relationship Id="rId2" Type="http://schemas.openxmlformats.org/officeDocument/2006/relationships/hyperlink" Target="https://simplicable.com/new/feasibility-analysis" TargetMode="External"/><Relationship Id="rId1" Type="http://schemas.openxmlformats.org/officeDocument/2006/relationships/slideLayout" Target="../slideLayouts/slideLayout2.xml"/><Relationship Id="rId4" Type="http://schemas.openxmlformats.org/officeDocument/2006/relationships/hyperlink" Target="https://www.projectmanager.com/training/how-to-conduct-a-feasibility-stud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B21F-2F9F-4357-A1A1-47510B3B570A}"/>
              </a:ext>
            </a:extLst>
          </p:cNvPr>
          <p:cNvSpPr>
            <a:spLocks noGrp="1"/>
          </p:cNvSpPr>
          <p:nvPr>
            <p:ph type="ctrTitle"/>
          </p:nvPr>
        </p:nvSpPr>
        <p:spPr/>
        <p:txBody>
          <a:bodyPr/>
          <a:lstStyle/>
          <a:p>
            <a:r>
              <a:rPr lang="en-IN" dirty="0"/>
              <a:t>Cqu lab equipment management system</a:t>
            </a:r>
          </a:p>
        </p:txBody>
      </p:sp>
      <p:sp>
        <p:nvSpPr>
          <p:cNvPr id="3" name="Subtitle 2">
            <a:extLst>
              <a:ext uri="{FF2B5EF4-FFF2-40B4-BE49-F238E27FC236}">
                <a16:creationId xmlns:a16="http://schemas.microsoft.com/office/drawing/2014/main" id="{5324451D-2274-4DA4-BE69-05CD7B765593}"/>
              </a:ext>
            </a:extLst>
          </p:cNvPr>
          <p:cNvSpPr>
            <a:spLocks noGrp="1"/>
          </p:cNvSpPr>
          <p:nvPr>
            <p:ph type="subTitle" idx="1"/>
          </p:nvPr>
        </p:nvSpPr>
        <p:spPr/>
        <p:txBody>
          <a:bodyPr/>
          <a:lstStyle/>
          <a:p>
            <a:r>
              <a:rPr lang="en-IN" dirty="0"/>
              <a:t>Final presentation ( Week 1 to week 11)</a:t>
            </a:r>
          </a:p>
        </p:txBody>
      </p:sp>
    </p:spTree>
    <p:extLst>
      <p:ext uri="{BB962C8B-B14F-4D97-AF65-F5344CB8AC3E}">
        <p14:creationId xmlns:p14="http://schemas.microsoft.com/office/powerpoint/2010/main" val="3273866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392D-1F73-4B98-8FE1-C0849F8B7052}"/>
              </a:ext>
            </a:extLst>
          </p:cNvPr>
          <p:cNvSpPr>
            <a:spLocks noGrp="1"/>
          </p:cNvSpPr>
          <p:nvPr>
            <p:ph type="title"/>
          </p:nvPr>
        </p:nvSpPr>
        <p:spPr/>
        <p:txBody>
          <a:bodyPr/>
          <a:lstStyle/>
          <a:p>
            <a:r>
              <a:rPr lang="en-IN" dirty="0"/>
              <a:t>COST – BENEFIT ANALYSIS</a:t>
            </a:r>
          </a:p>
        </p:txBody>
      </p:sp>
      <p:pic>
        <p:nvPicPr>
          <p:cNvPr id="4" name="Content Placeholder 3">
            <a:extLst>
              <a:ext uri="{FF2B5EF4-FFF2-40B4-BE49-F238E27FC236}">
                <a16:creationId xmlns:a16="http://schemas.microsoft.com/office/drawing/2014/main" id="{81E7E29B-F510-4885-8F5E-D92701C571C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806" y="1828298"/>
            <a:ext cx="7575242" cy="4965534"/>
          </a:xfrm>
          <a:prstGeom prst="rect">
            <a:avLst/>
          </a:prstGeom>
          <a:noFill/>
        </p:spPr>
      </p:pic>
      <p:sp>
        <p:nvSpPr>
          <p:cNvPr id="6" name="TextBox 5">
            <a:extLst>
              <a:ext uri="{FF2B5EF4-FFF2-40B4-BE49-F238E27FC236}">
                <a16:creationId xmlns:a16="http://schemas.microsoft.com/office/drawing/2014/main" id="{4CBB812D-7BD2-4FFB-B806-60E5260C7C51}"/>
              </a:ext>
            </a:extLst>
          </p:cNvPr>
          <p:cNvSpPr txBox="1"/>
          <p:nvPr/>
        </p:nvSpPr>
        <p:spPr>
          <a:xfrm>
            <a:off x="8021048" y="2704866"/>
            <a:ext cx="4267205" cy="2230739"/>
          </a:xfrm>
          <a:prstGeom prst="rect">
            <a:avLst/>
          </a:prstGeom>
          <a:noFill/>
        </p:spPr>
        <p:txBody>
          <a:bodyPr wrap="square">
            <a:spAutoFit/>
          </a:bodyPr>
          <a:lstStyle/>
          <a:p>
            <a:pPr>
              <a:lnSpc>
                <a:spcPct val="200000"/>
              </a:lnSpc>
              <a:spcAft>
                <a:spcPts val="800"/>
              </a:spcAft>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In this cost – benefit analysis report, we have break even in the year of three. It could be beneficiary for our organisation if we take up this project. </a:t>
            </a:r>
            <a:r>
              <a:rPr lang="en-AU" sz="1400" dirty="0">
                <a:effectLst/>
                <a:latin typeface="Calibri" panose="020F0502020204030204" pitchFamily="34" charset="0"/>
                <a:ea typeface="Times New Roman" panose="02020603050405020304" pitchFamily="18" charset="0"/>
                <a:cs typeface="Times New Roman" panose="02020603050405020304" pitchFamily="18" charset="0"/>
              </a:rPr>
              <a:t>(Simplilearn, 2021)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46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5716-D79B-459C-9764-CE29EC90D1A9}"/>
              </a:ext>
            </a:extLst>
          </p:cNvPr>
          <p:cNvSpPr>
            <a:spLocks noGrp="1"/>
          </p:cNvSpPr>
          <p:nvPr>
            <p:ph type="title"/>
          </p:nvPr>
        </p:nvSpPr>
        <p:spPr/>
        <p:txBody>
          <a:bodyPr/>
          <a:lstStyle/>
          <a:p>
            <a:r>
              <a:rPr lang="en-IN" dirty="0"/>
              <a:t>SOCIAL FEASIBILITY STUDY</a:t>
            </a:r>
          </a:p>
        </p:txBody>
      </p:sp>
      <p:sp>
        <p:nvSpPr>
          <p:cNvPr id="3" name="Content Placeholder 2">
            <a:extLst>
              <a:ext uri="{FF2B5EF4-FFF2-40B4-BE49-F238E27FC236}">
                <a16:creationId xmlns:a16="http://schemas.microsoft.com/office/drawing/2014/main" id="{8EE98E1C-8991-4E2A-BE35-A5B65E55B823}"/>
              </a:ext>
            </a:extLst>
          </p:cNvPr>
          <p:cNvSpPr>
            <a:spLocks noGrp="1"/>
          </p:cNvSpPr>
          <p:nvPr>
            <p:ph idx="1"/>
          </p:nvPr>
        </p:nvSpPr>
        <p:spPr>
          <a:xfrm>
            <a:off x="581192" y="1715956"/>
            <a:ext cx="11029615" cy="5142044"/>
          </a:xfrm>
        </p:spPr>
        <p:txBody>
          <a:bodyPr/>
          <a:lstStyle/>
          <a:p>
            <a:pPr>
              <a:lnSpc>
                <a:spcPct val="150000"/>
              </a:lnSpc>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Computerization brings fear of unemployment among the existing staff however the system will not create any unemployment problems in the university but will create new job positions like system manager, data entry staff, operators, programmers etc. </a:t>
            </a:r>
          </a:p>
          <a:p>
            <a:pPr>
              <a:lnSpc>
                <a:spcPct val="150000"/>
              </a:lnSpc>
            </a:pPr>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The existing organizational structure will remain still. Also, at the time of implementing the application, training programs will be arranged for all the existing staffs of the laboratory for 5 to 7 days.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6833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4A01-116E-4C20-AE7A-A64197DAFB3A}"/>
              </a:ext>
            </a:extLst>
          </p:cNvPr>
          <p:cNvSpPr>
            <a:spLocks noGrp="1"/>
          </p:cNvSpPr>
          <p:nvPr>
            <p:ph type="title"/>
          </p:nvPr>
        </p:nvSpPr>
        <p:spPr/>
        <p:txBody>
          <a:bodyPr/>
          <a:lstStyle/>
          <a:p>
            <a:r>
              <a:rPr lang="en-IN" dirty="0"/>
              <a:t>LEGAL FEASIBILITY STUDY</a:t>
            </a:r>
          </a:p>
        </p:txBody>
      </p:sp>
      <p:sp>
        <p:nvSpPr>
          <p:cNvPr id="3" name="Content Placeholder 2">
            <a:extLst>
              <a:ext uri="{FF2B5EF4-FFF2-40B4-BE49-F238E27FC236}">
                <a16:creationId xmlns:a16="http://schemas.microsoft.com/office/drawing/2014/main" id="{38486E0A-4344-4FDA-84E6-7ACDB521C5B8}"/>
              </a:ext>
            </a:extLst>
          </p:cNvPr>
          <p:cNvSpPr>
            <a:spLocks noGrp="1"/>
          </p:cNvSpPr>
          <p:nvPr>
            <p:ph idx="1"/>
          </p:nvPr>
        </p:nvSpPr>
        <p:spPr>
          <a:xfrm>
            <a:off x="581192" y="1882066"/>
            <a:ext cx="11029615" cy="2991859"/>
          </a:xfrm>
        </p:spPr>
        <p:txBody>
          <a:bodyPr/>
          <a:lstStyle/>
          <a:p>
            <a:pPr marL="0" indent="0">
              <a:lnSpc>
                <a:spcPct val="150000"/>
              </a:lnSpc>
              <a:buNone/>
            </a:pPr>
            <a:endParaRPr lang="en-AU" dirty="0">
              <a:latin typeface="Calibri" panose="020F0502020204030204" pitchFamily="34" charset="0"/>
              <a:ea typeface="Times New Roman" panose="02020603050405020304" pitchFamily="18" charset="0"/>
              <a:cs typeface="Times New Roman" panose="02020603050405020304" pitchFamily="18" charset="0"/>
            </a:endParaRPr>
          </a:p>
          <a:p>
            <a:pPr>
              <a:lnSpc>
                <a:spcPct val="200000"/>
              </a:lnSpc>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In our project (CQU lab management system), it doesn’t conflict with any other legal acts. The data about the lab is completely secured, and it will be managed with high level security measures which we mentioned in non – functional requirements. As per the legal feasibility study, it is good to go with our proposed project. (Simplilearn, 2021)</a:t>
            </a:r>
          </a:p>
          <a:p>
            <a:pPr marL="0" indent="0">
              <a:lnSpc>
                <a:spcPct val="200000"/>
              </a:lnSpc>
              <a:buNone/>
            </a:pPr>
            <a:endParaRPr lang="en-IN" dirty="0"/>
          </a:p>
        </p:txBody>
      </p:sp>
    </p:spTree>
    <p:extLst>
      <p:ext uri="{BB962C8B-B14F-4D97-AF65-F5344CB8AC3E}">
        <p14:creationId xmlns:p14="http://schemas.microsoft.com/office/powerpoint/2010/main" val="3989932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78C7-9CD6-43E5-9FF3-3F0AEA17A8F2}"/>
              </a:ext>
            </a:extLst>
          </p:cNvPr>
          <p:cNvSpPr>
            <a:spLocks noGrp="1"/>
          </p:cNvSpPr>
          <p:nvPr>
            <p:ph type="title"/>
          </p:nvPr>
        </p:nvSpPr>
        <p:spPr/>
        <p:txBody>
          <a:bodyPr/>
          <a:lstStyle/>
          <a:p>
            <a:r>
              <a:rPr lang="en-IN" dirty="0"/>
              <a:t>OPERATIONAL FEASIBILITY STUDY</a:t>
            </a:r>
          </a:p>
        </p:txBody>
      </p:sp>
      <p:sp>
        <p:nvSpPr>
          <p:cNvPr id="3" name="Content Placeholder 2">
            <a:extLst>
              <a:ext uri="{FF2B5EF4-FFF2-40B4-BE49-F238E27FC236}">
                <a16:creationId xmlns:a16="http://schemas.microsoft.com/office/drawing/2014/main" id="{7325EB0A-DF6B-4184-919D-A1DF2BF6299A}"/>
              </a:ext>
            </a:extLst>
          </p:cNvPr>
          <p:cNvSpPr>
            <a:spLocks noGrp="1"/>
          </p:cNvSpPr>
          <p:nvPr>
            <p:ph idx="1"/>
          </p:nvPr>
        </p:nvSpPr>
        <p:spPr/>
        <p:txBody>
          <a:bodyPr>
            <a:normAutofit lnSpcReduction="10000"/>
          </a:bodyPr>
          <a:lstStyle/>
          <a:p>
            <a:pPr>
              <a:lnSpc>
                <a:spcPct val="150000"/>
              </a:lnSpc>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Operation feasibility is the feasibility of deploying, managing, and operating the project including consideration of operational risks such as downtime (Spacey, 2017). It helps to identify the deviations from the scope of the product. It could be easy to resolve the problem arises during the development of the product.  </a:t>
            </a:r>
          </a:p>
          <a:p>
            <a:pPr>
              <a:lnSpc>
                <a:spcPct val="150000"/>
              </a:lnSpc>
            </a:pPr>
            <a:endParaRPr lang="en-AU"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And it also used to check whether it satisfies the requirements which the project team collected from our client (CQU University). (Simplilearn, 2021)</a:t>
            </a:r>
          </a:p>
          <a:p>
            <a:pPr>
              <a:lnSpc>
                <a:spcPct val="150000"/>
              </a:lnSpc>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For our project, we are using Agile methodology with multiple sprints to analyse and monitor performance of the project team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474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43F3-3E89-4805-B07D-C937E5B0D795}"/>
              </a:ext>
            </a:extLst>
          </p:cNvPr>
          <p:cNvSpPr>
            <a:spLocks noGrp="1"/>
          </p:cNvSpPr>
          <p:nvPr>
            <p:ph type="title"/>
          </p:nvPr>
        </p:nvSpPr>
        <p:spPr/>
        <p:txBody>
          <a:bodyPr/>
          <a:lstStyle/>
          <a:p>
            <a:r>
              <a:rPr lang="en-IN" dirty="0"/>
              <a:t>DATABASE DESIGN</a:t>
            </a:r>
          </a:p>
        </p:txBody>
      </p:sp>
      <p:pic>
        <p:nvPicPr>
          <p:cNvPr id="4" name="Content Placeholder 3">
            <a:extLst>
              <a:ext uri="{FF2B5EF4-FFF2-40B4-BE49-F238E27FC236}">
                <a16:creationId xmlns:a16="http://schemas.microsoft.com/office/drawing/2014/main" id="{110A4012-A36E-4022-945F-959B09879AA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8722" y="1795330"/>
            <a:ext cx="6954473" cy="4831973"/>
          </a:xfrm>
          <a:prstGeom prst="rect">
            <a:avLst/>
          </a:prstGeom>
          <a:noFill/>
        </p:spPr>
      </p:pic>
      <p:sp>
        <p:nvSpPr>
          <p:cNvPr id="6" name="TextBox 5">
            <a:extLst>
              <a:ext uri="{FF2B5EF4-FFF2-40B4-BE49-F238E27FC236}">
                <a16:creationId xmlns:a16="http://schemas.microsoft.com/office/drawing/2014/main" id="{09A63A37-B3C4-4947-9CE0-572F6415847D}"/>
              </a:ext>
            </a:extLst>
          </p:cNvPr>
          <p:cNvSpPr txBox="1"/>
          <p:nvPr/>
        </p:nvSpPr>
        <p:spPr>
          <a:xfrm>
            <a:off x="7013196" y="3154852"/>
            <a:ext cx="5314188" cy="1710084"/>
          </a:xfrm>
          <a:prstGeom prst="rect">
            <a:avLst/>
          </a:prstGeom>
          <a:noFill/>
        </p:spPr>
        <p:txBody>
          <a:bodyPr wrap="square">
            <a:spAutoFit/>
          </a:bodyPr>
          <a:lstStyle/>
          <a:p>
            <a:pPr>
              <a:lnSpc>
                <a:spcPct val="150000"/>
              </a:lnSpc>
            </a:pPr>
            <a:r>
              <a:rPr lang="en-AU" sz="1800" dirty="0">
                <a:effectLst/>
                <a:latin typeface="Calibri" panose="020F0502020204030204" pitchFamily="34" charset="0"/>
                <a:ea typeface="Times New Roman" panose="02020603050405020304" pitchFamily="18" charset="0"/>
              </a:rPr>
              <a:t>The main objective of database design is to produce logical and physical design models of the database system. The database design will then decide how and what data must be stored in the system. </a:t>
            </a:r>
            <a:endParaRPr lang="en-IN" dirty="0"/>
          </a:p>
        </p:txBody>
      </p:sp>
    </p:spTree>
    <p:extLst>
      <p:ext uri="{BB962C8B-B14F-4D97-AF65-F5344CB8AC3E}">
        <p14:creationId xmlns:p14="http://schemas.microsoft.com/office/powerpoint/2010/main" val="295523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9B7B-A0D4-4024-9AE7-2EB4A35C264D}"/>
              </a:ext>
            </a:extLst>
          </p:cNvPr>
          <p:cNvSpPr>
            <a:spLocks noGrp="1"/>
          </p:cNvSpPr>
          <p:nvPr>
            <p:ph type="title"/>
          </p:nvPr>
        </p:nvSpPr>
        <p:spPr/>
        <p:txBody>
          <a:bodyPr/>
          <a:lstStyle/>
          <a:p>
            <a:r>
              <a:rPr lang="en-IN" dirty="0"/>
              <a:t>WORK BREAK DOWN STRUCTURE - WBS</a:t>
            </a:r>
          </a:p>
        </p:txBody>
      </p:sp>
      <p:pic>
        <p:nvPicPr>
          <p:cNvPr id="4" name="Content Placeholder 3" descr="Diagram&#10;&#10;Description automatically generated">
            <a:extLst>
              <a:ext uri="{FF2B5EF4-FFF2-40B4-BE49-F238E27FC236}">
                <a16:creationId xmlns:a16="http://schemas.microsoft.com/office/drawing/2014/main" id="{E17DE8CC-E74F-4244-B0E9-7B14533851E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80" y="2267592"/>
            <a:ext cx="7620000" cy="3505504"/>
          </a:xfrm>
          <a:prstGeom prst="rect">
            <a:avLst/>
          </a:prstGeom>
          <a:noFill/>
          <a:ln>
            <a:noFill/>
          </a:ln>
        </p:spPr>
      </p:pic>
      <p:sp>
        <p:nvSpPr>
          <p:cNvPr id="6" name="TextBox 5">
            <a:extLst>
              <a:ext uri="{FF2B5EF4-FFF2-40B4-BE49-F238E27FC236}">
                <a16:creationId xmlns:a16="http://schemas.microsoft.com/office/drawing/2014/main" id="{7D41697C-8CEF-4519-B432-4B78CE3AA93F}"/>
              </a:ext>
            </a:extLst>
          </p:cNvPr>
          <p:cNvSpPr txBox="1"/>
          <p:nvPr/>
        </p:nvSpPr>
        <p:spPr>
          <a:xfrm>
            <a:off x="7186863" y="2961183"/>
            <a:ext cx="5005137" cy="2125582"/>
          </a:xfrm>
          <a:prstGeom prst="rect">
            <a:avLst/>
          </a:prstGeom>
          <a:noFill/>
        </p:spPr>
        <p:txBody>
          <a:bodyPr wrap="square">
            <a:spAutoFit/>
          </a:bodyPr>
          <a:lstStyle/>
          <a:p>
            <a:pPr>
              <a:lnSpc>
                <a:spcPct val="150000"/>
              </a:lnSpc>
            </a:pPr>
            <a:r>
              <a:rPr lang="en-AU" sz="1800" b="1" dirty="0">
                <a:effectLst/>
                <a:latin typeface="Calibri" panose="020F0502020204030204" pitchFamily="34" charset="0"/>
                <a:ea typeface="Times New Roman" panose="02020603050405020304" pitchFamily="18" charset="0"/>
              </a:rPr>
              <a:t>Work Breakdown Structure is “a</a:t>
            </a:r>
            <a:r>
              <a:rPr lang="en-AU" sz="1800" dirty="0">
                <a:effectLst/>
                <a:latin typeface="Calibri" panose="020F0502020204030204" pitchFamily="34" charset="0"/>
                <a:ea typeface="Times New Roman" panose="02020603050405020304" pitchFamily="18" charset="0"/>
              </a:rPr>
              <a:t> deliverable-oriented hierarchical decomposition of the work to be executed by the project team to accomplish the project objectives and create required deliverables” (cohen,2018)</a:t>
            </a:r>
            <a:endParaRPr lang="en-IN" dirty="0"/>
          </a:p>
        </p:txBody>
      </p:sp>
    </p:spTree>
    <p:extLst>
      <p:ext uri="{BB962C8B-B14F-4D97-AF65-F5344CB8AC3E}">
        <p14:creationId xmlns:p14="http://schemas.microsoft.com/office/powerpoint/2010/main" val="376556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9195-9C87-4E6A-A8CF-AC7593AA2FCF}"/>
              </a:ext>
            </a:extLst>
          </p:cNvPr>
          <p:cNvSpPr>
            <a:spLocks noGrp="1"/>
          </p:cNvSpPr>
          <p:nvPr>
            <p:ph type="title"/>
          </p:nvPr>
        </p:nvSpPr>
        <p:spPr/>
        <p:txBody>
          <a:bodyPr/>
          <a:lstStyle/>
          <a:p>
            <a:r>
              <a:rPr lang="en-IN" dirty="0"/>
              <a:t>GANTT CHART</a:t>
            </a:r>
          </a:p>
        </p:txBody>
      </p:sp>
      <p:sp>
        <p:nvSpPr>
          <p:cNvPr id="3" name="Content Placeholder 2">
            <a:extLst>
              <a:ext uri="{FF2B5EF4-FFF2-40B4-BE49-F238E27FC236}">
                <a16:creationId xmlns:a16="http://schemas.microsoft.com/office/drawing/2014/main" id="{3E9213C7-283F-489F-A996-CBFEC1F3B4AD}"/>
              </a:ext>
            </a:extLst>
          </p:cNvPr>
          <p:cNvSpPr>
            <a:spLocks noGrp="1"/>
          </p:cNvSpPr>
          <p:nvPr>
            <p:ph idx="1"/>
          </p:nvPr>
        </p:nvSpPr>
        <p:spPr>
          <a:xfrm>
            <a:off x="8185212" y="2313262"/>
            <a:ext cx="3701988" cy="3403958"/>
          </a:xfrm>
        </p:spPr>
        <p:txBody>
          <a:bodyPr>
            <a:normAutofit fontScale="85000" lnSpcReduction="20000"/>
          </a:bodyPr>
          <a:lstStyle/>
          <a:p>
            <a:pPr algn="just">
              <a:lnSpc>
                <a:spcPct val="150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project starts </a:t>
            </a:r>
            <a:r>
              <a:rPr lang="en-US" sz="1400" dirty="0">
                <a:latin typeface="Calibri" panose="020F0502020204030204" pitchFamily="34" charset="0"/>
                <a:ea typeface="Calibri" panose="020F0502020204030204" pitchFamily="34" charset="0"/>
                <a:cs typeface="Times New Roman" panose="02020603050405020304" pitchFamily="18" charset="0"/>
              </a:rPr>
              <a:t>on</a:t>
            </a:r>
            <a:r>
              <a:rPr lang="en-US" sz="1400" dirty="0">
                <a:effectLst/>
                <a:latin typeface="Calibri" panose="020F0502020204030204" pitchFamily="34" charset="0"/>
                <a:ea typeface="Calibri" panose="020F0502020204030204" pitchFamily="34" charset="0"/>
                <a:cs typeface="Times New Roman" panose="02020603050405020304" pitchFamily="18" charset="0"/>
              </a:rPr>
              <a:t> 12</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400" dirty="0">
                <a:effectLst/>
                <a:latin typeface="Calibri" panose="020F0502020204030204" pitchFamily="34" charset="0"/>
                <a:ea typeface="Calibri" panose="020F0502020204030204" pitchFamily="34" charset="0"/>
                <a:cs typeface="Times New Roman" panose="02020603050405020304" pitchFamily="18" charset="0"/>
              </a:rPr>
              <a:t> July with the requirement analysis and gathering part which took around 16 days to finish up on 31</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dirty="0">
                <a:effectLst/>
                <a:latin typeface="Calibri" panose="020F0502020204030204" pitchFamily="34" charset="0"/>
                <a:ea typeface="Calibri" panose="020F0502020204030204" pitchFamily="34" charset="0"/>
                <a:cs typeface="Times New Roman" panose="02020603050405020304" pitchFamily="18" charset="0"/>
              </a:rPr>
              <a:t> July.</a:t>
            </a:r>
          </a:p>
          <a:p>
            <a:pPr algn="just">
              <a:lnSpc>
                <a:spcPct val="150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Then comes the coding, testing &amp; implementation phase where the subtasks were divided into programming, testing, error fixing. We can see this phase took approximately 1 month</a:t>
            </a:r>
          </a:p>
          <a:p>
            <a:pPr algn="just">
              <a:lnSpc>
                <a:spcPct val="150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Finally comes the documentation &amp; maintenance stage with a duration of around 29 days starting from 18</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400" dirty="0">
                <a:effectLst/>
                <a:latin typeface="Calibri" panose="020F0502020204030204" pitchFamily="34" charset="0"/>
                <a:ea typeface="Calibri" panose="020F0502020204030204" pitchFamily="34" charset="0"/>
                <a:cs typeface="Times New Roman" panose="02020603050405020304" pitchFamily="18" charset="0"/>
              </a:rPr>
              <a:t>  August &amp; ending </a:t>
            </a:r>
            <a:r>
              <a:rPr lang="en-US" sz="1400" dirty="0">
                <a:latin typeface="Calibri" panose="020F0502020204030204" pitchFamily="34" charset="0"/>
                <a:ea typeface="Calibri" panose="020F0502020204030204" pitchFamily="34" charset="0"/>
                <a:cs typeface="Times New Roman" panose="02020603050405020304" pitchFamily="18" charset="0"/>
              </a:rPr>
              <a:t>on</a:t>
            </a:r>
            <a:r>
              <a:rPr lang="en-US" sz="1400" dirty="0">
                <a:effectLst/>
                <a:latin typeface="Calibri" panose="020F0502020204030204" pitchFamily="34" charset="0"/>
                <a:ea typeface="Calibri" panose="020F0502020204030204" pitchFamily="34" charset="0"/>
                <a:cs typeface="Times New Roman" panose="02020603050405020304" pitchFamily="18" charset="0"/>
              </a:rPr>
              <a:t> 27</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400" dirty="0">
                <a:effectLst/>
                <a:latin typeface="Calibri" panose="020F0502020204030204" pitchFamily="34" charset="0"/>
                <a:ea typeface="Calibri" panose="020F0502020204030204" pitchFamily="34" charset="0"/>
                <a:cs typeface="Times New Roman" panose="02020603050405020304" pitchFamily="18" charset="0"/>
              </a:rPr>
              <a:t> September with the subtasks that includes user &amp; system documentation, updates &amp; improvement</a:t>
            </a:r>
            <a:endParaRPr lang="en-IN" sz="1400" dirty="0"/>
          </a:p>
        </p:txBody>
      </p:sp>
      <p:pic>
        <p:nvPicPr>
          <p:cNvPr id="6" name="Picture 5">
            <a:extLst>
              <a:ext uri="{FF2B5EF4-FFF2-40B4-BE49-F238E27FC236}">
                <a16:creationId xmlns:a16="http://schemas.microsoft.com/office/drawing/2014/main" id="{0F880B04-ABFC-41CF-99D7-7B01A046002E}"/>
              </a:ext>
            </a:extLst>
          </p:cNvPr>
          <p:cNvPicPr>
            <a:picLocks noChangeAspect="1"/>
          </p:cNvPicPr>
          <p:nvPr/>
        </p:nvPicPr>
        <p:blipFill>
          <a:blip r:embed="rId2"/>
          <a:stretch>
            <a:fillRect/>
          </a:stretch>
        </p:blipFill>
        <p:spPr>
          <a:xfrm>
            <a:off x="177328" y="2313261"/>
            <a:ext cx="7723798" cy="3190894"/>
          </a:xfrm>
          <a:prstGeom prst="rect">
            <a:avLst/>
          </a:prstGeom>
        </p:spPr>
      </p:pic>
    </p:spTree>
    <p:extLst>
      <p:ext uri="{BB962C8B-B14F-4D97-AF65-F5344CB8AC3E}">
        <p14:creationId xmlns:p14="http://schemas.microsoft.com/office/powerpoint/2010/main" val="252595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1939-8FBC-4BEF-86AD-E4770B162E17}"/>
              </a:ext>
            </a:extLst>
          </p:cNvPr>
          <p:cNvSpPr>
            <a:spLocks noGrp="1"/>
          </p:cNvSpPr>
          <p:nvPr>
            <p:ph type="title"/>
          </p:nvPr>
        </p:nvSpPr>
        <p:spPr/>
        <p:txBody>
          <a:bodyPr/>
          <a:lstStyle/>
          <a:p>
            <a:r>
              <a:rPr lang="en-IN" dirty="0"/>
              <a:t>User stories for admin and student </a:t>
            </a:r>
          </a:p>
        </p:txBody>
      </p:sp>
      <p:sp>
        <p:nvSpPr>
          <p:cNvPr id="3" name="Content Placeholder 2">
            <a:extLst>
              <a:ext uri="{FF2B5EF4-FFF2-40B4-BE49-F238E27FC236}">
                <a16:creationId xmlns:a16="http://schemas.microsoft.com/office/drawing/2014/main" id="{2811C935-0FA5-42FC-BF5D-2CEECECCB503}"/>
              </a:ext>
            </a:extLst>
          </p:cNvPr>
          <p:cNvSpPr>
            <a:spLocks noGrp="1"/>
          </p:cNvSpPr>
          <p:nvPr>
            <p:ph idx="1"/>
          </p:nvPr>
        </p:nvSpPr>
        <p:spPr>
          <a:xfrm>
            <a:off x="581192" y="2180496"/>
            <a:ext cx="11029615" cy="4451123"/>
          </a:xfrm>
        </p:spPr>
        <p:txBody>
          <a:bodyPr>
            <a:normAutofit/>
          </a:bodyPr>
          <a:lstStyle/>
          <a:p>
            <a:pPr marL="0" indent="0">
              <a:lnSpc>
                <a:spcPct val="150000"/>
              </a:lnSpc>
              <a:spcBef>
                <a:spcPts val="200"/>
              </a:spcBef>
              <a:buNone/>
            </a:pPr>
            <a:r>
              <a:rPr lang="en-AU" sz="1800" b="1" dirty="0">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rPr>
              <a:t>As an admin</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I can login into the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I can add new student details, delete, edit and view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I can add equipment details (Name, ID, Location), delete, edit and view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I can add/Delete campus details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I can track the student history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I can see student details individually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I can logout of the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262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D71D-22C6-4A63-960F-0A1F3CD7A470}"/>
              </a:ext>
            </a:extLst>
          </p:cNvPr>
          <p:cNvSpPr>
            <a:spLocks noGrp="1"/>
          </p:cNvSpPr>
          <p:nvPr>
            <p:ph type="title"/>
          </p:nvPr>
        </p:nvSpPr>
        <p:spPr/>
        <p:txBody>
          <a:bodyPr/>
          <a:lstStyle/>
          <a:p>
            <a:r>
              <a:rPr lang="en-IN" dirty="0"/>
              <a:t>User stories for admin and student </a:t>
            </a:r>
          </a:p>
        </p:txBody>
      </p:sp>
      <p:sp>
        <p:nvSpPr>
          <p:cNvPr id="3" name="Content Placeholder 2">
            <a:extLst>
              <a:ext uri="{FF2B5EF4-FFF2-40B4-BE49-F238E27FC236}">
                <a16:creationId xmlns:a16="http://schemas.microsoft.com/office/drawing/2014/main" id="{4378AF05-BA46-4ED6-A774-58003892522D}"/>
              </a:ext>
            </a:extLst>
          </p:cNvPr>
          <p:cNvSpPr>
            <a:spLocks noGrp="1"/>
          </p:cNvSpPr>
          <p:nvPr>
            <p:ph idx="1"/>
          </p:nvPr>
        </p:nvSpPr>
        <p:spPr/>
        <p:txBody>
          <a:bodyPr>
            <a:normAutofit lnSpcReduction="10000"/>
          </a:bodyPr>
          <a:lstStyle/>
          <a:p>
            <a:pPr marL="0" indent="0">
              <a:lnSpc>
                <a:spcPct val="150000"/>
              </a:lnSpc>
              <a:spcBef>
                <a:spcPts val="200"/>
              </a:spcBef>
              <a:buNone/>
            </a:pPr>
            <a:r>
              <a:rPr lang="en-AU" sz="1800" b="1" dirty="0">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rPr>
              <a:t>As a student</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I can login into the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I can view, search, and book the equipment in the laboratory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I can view the history of equipment which I borrowed from the laboratory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I can see the due date of the equipment which I borrowed from the laboratory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I have an option to withdraw my equipment before the due date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I can logout of the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55755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5121-25FC-4E7D-942A-D67D7EA447E9}"/>
              </a:ext>
            </a:extLst>
          </p:cNvPr>
          <p:cNvSpPr>
            <a:spLocks noGrp="1"/>
          </p:cNvSpPr>
          <p:nvPr>
            <p:ph type="title"/>
          </p:nvPr>
        </p:nvSpPr>
        <p:spPr/>
        <p:txBody>
          <a:bodyPr/>
          <a:lstStyle/>
          <a:p>
            <a:r>
              <a:rPr lang="en-IN" dirty="0"/>
              <a:t>QUALITY AND RISK MANAGEMENT PLANS</a:t>
            </a:r>
          </a:p>
        </p:txBody>
      </p:sp>
      <p:sp>
        <p:nvSpPr>
          <p:cNvPr id="3" name="Content Placeholder 2">
            <a:extLst>
              <a:ext uri="{FF2B5EF4-FFF2-40B4-BE49-F238E27FC236}">
                <a16:creationId xmlns:a16="http://schemas.microsoft.com/office/drawing/2014/main" id="{C2BB38F5-F798-4F08-916C-D1703922D9E4}"/>
              </a:ext>
            </a:extLst>
          </p:cNvPr>
          <p:cNvSpPr>
            <a:spLocks noGrp="1"/>
          </p:cNvSpPr>
          <p:nvPr>
            <p:ph idx="1"/>
          </p:nvPr>
        </p:nvSpPr>
        <p:spPr>
          <a:xfrm>
            <a:off x="581191" y="2902998"/>
            <a:ext cx="11029615" cy="3888418"/>
          </a:xfrm>
        </p:spPr>
        <p:txBody>
          <a:bodyPr>
            <a:normAutofit fontScale="77500" lnSpcReduction="20000"/>
          </a:bodyPr>
          <a:lstStyle/>
          <a:p>
            <a:pPr marL="0" indent="0">
              <a:buNone/>
            </a:pPr>
            <a:r>
              <a:rPr lang="en-IN" sz="2200" b="1" dirty="0"/>
              <a:t>List of risks involved in this project</a:t>
            </a:r>
          </a:p>
          <a:p>
            <a:r>
              <a:rPr lang="en-AU" sz="1800" dirty="0">
                <a:effectLst/>
              </a:rPr>
              <a:t>Requirement changes frequently by client side</a:t>
            </a: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Data Integration</a:t>
            </a:r>
            <a:endParaRPr lang="en-IN" sz="1800" i="0" u="none" strike="noStrike" dirty="0">
              <a:solidFill>
                <a:schemeClr val="tx1"/>
              </a:solidFill>
              <a:effectLst/>
              <a:latin typeface="Arial" panose="020B0604020202020204" pitchFamily="34" charset="0"/>
            </a:endParaRP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Communication problem between team members</a:t>
            </a:r>
            <a:endParaRPr lang="en-IN" sz="1800" i="0" u="none" strike="noStrike" dirty="0">
              <a:solidFill>
                <a:schemeClr val="tx1"/>
              </a:solidFill>
              <a:effectLst/>
              <a:latin typeface="Arial" panose="020B0604020202020204" pitchFamily="34" charset="0"/>
            </a:endParaRP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Task need to be spitted equally </a:t>
            </a:r>
            <a:endParaRPr lang="en-IN" sz="1800" i="0" u="none" strike="noStrike" dirty="0">
              <a:solidFill>
                <a:schemeClr val="tx1"/>
              </a:solidFill>
              <a:effectLst/>
              <a:latin typeface="Arial" panose="020B0604020202020204" pitchFamily="34" charset="0"/>
            </a:endParaRP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Data tracking</a:t>
            </a:r>
            <a:endParaRPr lang="en-IN" sz="1800" i="0" u="none" strike="noStrike" dirty="0">
              <a:solidFill>
                <a:schemeClr val="tx1"/>
              </a:solidFill>
              <a:effectLst/>
              <a:latin typeface="Arial" panose="020B0604020202020204" pitchFamily="34" charset="0"/>
            </a:endParaRP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Lack of Expertise</a:t>
            </a:r>
            <a:endParaRPr lang="en-IN" sz="1800" i="0" u="none" strike="noStrike" dirty="0">
              <a:solidFill>
                <a:schemeClr val="tx1"/>
              </a:solidFill>
              <a:effectLst/>
              <a:latin typeface="Arial" panose="020B0604020202020204" pitchFamily="34" charset="0"/>
            </a:endParaRP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Upgrade platform</a:t>
            </a:r>
            <a:endParaRPr lang="en-IN" sz="1800" i="0" u="none" strike="noStrike" dirty="0">
              <a:solidFill>
                <a:schemeClr val="tx1"/>
              </a:solidFill>
              <a:effectLst/>
              <a:latin typeface="Arial" panose="020B0604020202020204" pitchFamily="34" charset="0"/>
            </a:endParaRP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Team coordination</a:t>
            </a:r>
            <a:endParaRPr lang="en-IN" sz="1800" i="0" u="none" strike="noStrike" dirty="0">
              <a:solidFill>
                <a:schemeClr val="tx1"/>
              </a:solidFill>
              <a:effectLst/>
              <a:latin typeface="Arial" panose="020B0604020202020204" pitchFamily="34" charset="0"/>
            </a:endParaRP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Inventory maintenance</a:t>
            </a:r>
            <a:endParaRPr lang="en-IN" sz="1800" i="0" u="none" strike="noStrike" dirty="0">
              <a:solidFill>
                <a:schemeClr val="tx1"/>
              </a:solidFill>
              <a:effectLst/>
              <a:latin typeface="Arial" panose="020B0604020202020204" pitchFamily="34" charset="0"/>
            </a:endParaRPr>
          </a:p>
          <a:p>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163810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A287-1DB7-47FF-A453-7FA0DFEBE86D}"/>
              </a:ext>
            </a:extLst>
          </p:cNvPr>
          <p:cNvSpPr>
            <a:spLocks noGrp="1"/>
          </p:cNvSpPr>
          <p:nvPr>
            <p:ph type="title"/>
          </p:nvPr>
        </p:nvSpPr>
        <p:spPr/>
        <p:txBody>
          <a:bodyPr/>
          <a:lstStyle/>
          <a:p>
            <a:r>
              <a:rPr lang="en-IN" dirty="0"/>
              <a:t>Team members </a:t>
            </a:r>
          </a:p>
        </p:txBody>
      </p:sp>
      <p:graphicFrame>
        <p:nvGraphicFramePr>
          <p:cNvPr id="4" name="Table 4">
            <a:extLst>
              <a:ext uri="{FF2B5EF4-FFF2-40B4-BE49-F238E27FC236}">
                <a16:creationId xmlns:a16="http://schemas.microsoft.com/office/drawing/2014/main" id="{7E094D8D-A760-4E26-A11C-80EA03D05373}"/>
              </a:ext>
            </a:extLst>
          </p:cNvPr>
          <p:cNvGraphicFramePr>
            <a:graphicFrameLocks noGrp="1"/>
          </p:cNvGraphicFramePr>
          <p:nvPr>
            <p:ph idx="1"/>
            <p:extLst>
              <p:ext uri="{D42A27DB-BD31-4B8C-83A1-F6EECF244321}">
                <p14:modId xmlns:p14="http://schemas.microsoft.com/office/powerpoint/2010/main" val="4112619654"/>
              </p:ext>
            </p:extLst>
          </p:nvPr>
        </p:nvGraphicFramePr>
        <p:xfrm>
          <a:off x="581025" y="2181225"/>
          <a:ext cx="11029950" cy="2960820"/>
        </p:xfrm>
        <a:graphic>
          <a:graphicData uri="http://schemas.openxmlformats.org/drawingml/2006/table">
            <a:tbl>
              <a:tblPr firstRow="1" bandRow="1">
                <a:tableStyleId>{BC89EF96-8CEA-46FF-86C4-4CE0E7609802}</a:tableStyleId>
              </a:tblPr>
              <a:tblGrid>
                <a:gridCol w="2313095">
                  <a:extLst>
                    <a:ext uri="{9D8B030D-6E8A-4147-A177-3AD203B41FA5}">
                      <a16:colId xmlns:a16="http://schemas.microsoft.com/office/drawing/2014/main" val="1724344516"/>
                    </a:ext>
                  </a:extLst>
                </a:gridCol>
                <a:gridCol w="5040205">
                  <a:extLst>
                    <a:ext uri="{9D8B030D-6E8A-4147-A177-3AD203B41FA5}">
                      <a16:colId xmlns:a16="http://schemas.microsoft.com/office/drawing/2014/main" val="3838759246"/>
                    </a:ext>
                  </a:extLst>
                </a:gridCol>
                <a:gridCol w="3676650">
                  <a:extLst>
                    <a:ext uri="{9D8B030D-6E8A-4147-A177-3AD203B41FA5}">
                      <a16:colId xmlns:a16="http://schemas.microsoft.com/office/drawing/2014/main" val="625383213"/>
                    </a:ext>
                  </a:extLst>
                </a:gridCol>
              </a:tblGrid>
              <a:tr h="592164">
                <a:tc>
                  <a:txBody>
                    <a:bodyPr/>
                    <a:lstStyle/>
                    <a:p>
                      <a:r>
                        <a:rPr lang="en-IN" dirty="0"/>
                        <a:t>S.NO</a:t>
                      </a:r>
                    </a:p>
                  </a:txBody>
                  <a:tcPr/>
                </a:tc>
                <a:tc>
                  <a:txBody>
                    <a:bodyPr/>
                    <a:lstStyle/>
                    <a:p>
                      <a:r>
                        <a:rPr lang="en-IN" dirty="0"/>
                        <a:t>NAME OF THE STUDENT</a:t>
                      </a:r>
                    </a:p>
                  </a:txBody>
                  <a:tcPr/>
                </a:tc>
                <a:tc>
                  <a:txBody>
                    <a:bodyPr/>
                    <a:lstStyle/>
                    <a:p>
                      <a:r>
                        <a:rPr lang="en-IN" dirty="0"/>
                        <a:t>STUDENT ID</a:t>
                      </a:r>
                    </a:p>
                  </a:txBody>
                  <a:tcPr/>
                </a:tc>
                <a:extLst>
                  <a:ext uri="{0D108BD9-81ED-4DB2-BD59-A6C34878D82A}">
                    <a16:rowId xmlns:a16="http://schemas.microsoft.com/office/drawing/2014/main" val="3784211201"/>
                  </a:ext>
                </a:extLst>
              </a:tr>
              <a:tr h="592164">
                <a:tc>
                  <a:txBody>
                    <a:bodyPr/>
                    <a:lstStyle/>
                    <a:p>
                      <a:r>
                        <a:rPr lang="en-IN" dirty="0"/>
                        <a:t>01</a:t>
                      </a:r>
                    </a:p>
                  </a:txBody>
                  <a:tcPr/>
                </a:tc>
                <a:tc>
                  <a:txBody>
                    <a:bodyPr/>
                    <a:lstStyle/>
                    <a:p>
                      <a:r>
                        <a:rPr lang="en-IN" dirty="0"/>
                        <a:t>ADARSHA MANI LAMICHHANE</a:t>
                      </a:r>
                    </a:p>
                  </a:txBody>
                  <a:tcPr/>
                </a:tc>
                <a:tc>
                  <a:txBody>
                    <a:bodyPr/>
                    <a:lstStyle/>
                    <a:p>
                      <a:r>
                        <a:rPr lang="en-IN" dirty="0"/>
                        <a:t>12140071</a:t>
                      </a:r>
                    </a:p>
                  </a:txBody>
                  <a:tcPr/>
                </a:tc>
                <a:extLst>
                  <a:ext uri="{0D108BD9-81ED-4DB2-BD59-A6C34878D82A}">
                    <a16:rowId xmlns:a16="http://schemas.microsoft.com/office/drawing/2014/main" val="370553865"/>
                  </a:ext>
                </a:extLst>
              </a:tr>
              <a:tr h="592164">
                <a:tc>
                  <a:txBody>
                    <a:bodyPr/>
                    <a:lstStyle/>
                    <a:p>
                      <a:r>
                        <a:rPr lang="en-IN" dirty="0"/>
                        <a:t>02</a:t>
                      </a:r>
                    </a:p>
                  </a:txBody>
                  <a:tcPr/>
                </a:tc>
                <a:tc>
                  <a:txBody>
                    <a:bodyPr/>
                    <a:lstStyle/>
                    <a:p>
                      <a:r>
                        <a:rPr lang="en-IN" dirty="0"/>
                        <a:t>BANDANA KAPALI</a:t>
                      </a:r>
                    </a:p>
                  </a:txBody>
                  <a:tcPr/>
                </a:tc>
                <a:tc>
                  <a:txBody>
                    <a:bodyPr/>
                    <a:lstStyle/>
                    <a:p>
                      <a:r>
                        <a:rPr lang="en-IN" dirty="0"/>
                        <a:t>12127043</a:t>
                      </a:r>
                    </a:p>
                  </a:txBody>
                  <a:tcPr/>
                </a:tc>
                <a:extLst>
                  <a:ext uri="{0D108BD9-81ED-4DB2-BD59-A6C34878D82A}">
                    <a16:rowId xmlns:a16="http://schemas.microsoft.com/office/drawing/2014/main" val="2543181165"/>
                  </a:ext>
                </a:extLst>
              </a:tr>
              <a:tr h="592164">
                <a:tc>
                  <a:txBody>
                    <a:bodyPr/>
                    <a:lstStyle/>
                    <a:p>
                      <a:r>
                        <a:rPr lang="en-IN" dirty="0"/>
                        <a:t>03</a:t>
                      </a:r>
                    </a:p>
                  </a:txBody>
                  <a:tcPr/>
                </a:tc>
                <a:tc>
                  <a:txBody>
                    <a:bodyPr/>
                    <a:lstStyle/>
                    <a:p>
                      <a:r>
                        <a:rPr lang="en-IN" dirty="0"/>
                        <a:t>JAVAGAL SRINATH NARAYANAN</a:t>
                      </a:r>
                    </a:p>
                  </a:txBody>
                  <a:tcPr/>
                </a:tc>
                <a:tc>
                  <a:txBody>
                    <a:bodyPr/>
                    <a:lstStyle/>
                    <a:p>
                      <a:r>
                        <a:rPr lang="en-IN" dirty="0"/>
                        <a:t>12131213</a:t>
                      </a:r>
                    </a:p>
                  </a:txBody>
                  <a:tcPr/>
                </a:tc>
                <a:extLst>
                  <a:ext uri="{0D108BD9-81ED-4DB2-BD59-A6C34878D82A}">
                    <a16:rowId xmlns:a16="http://schemas.microsoft.com/office/drawing/2014/main" val="2756135571"/>
                  </a:ext>
                </a:extLst>
              </a:tr>
              <a:tr h="592164">
                <a:tc>
                  <a:txBody>
                    <a:bodyPr/>
                    <a:lstStyle/>
                    <a:p>
                      <a:r>
                        <a:rPr lang="en-IN" dirty="0"/>
                        <a:t>04</a:t>
                      </a:r>
                    </a:p>
                  </a:txBody>
                  <a:tcPr/>
                </a:tc>
                <a:tc>
                  <a:txBody>
                    <a:bodyPr/>
                    <a:lstStyle/>
                    <a:p>
                      <a:r>
                        <a:rPr lang="en-IN" dirty="0"/>
                        <a:t>MARUF SIDDIQUE</a:t>
                      </a:r>
                    </a:p>
                  </a:txBody>
                  <a:tcPr/>
                </a:tc>
                <a:tc>
                  <a:txBody>
                    <a:bodyPr/>
                    <a:lstStyle/>
                    <a:p>
                      <a:r>
                        <a:rPr lang="en-IN" dirty="0"/>
                        <a:t>12132167</a:t>
                      </a:r>
                    </a:p>
                  </a:txBody>
                  <a:tcPr/>
                </a:tc>
                <a:extLst>
                  <a:ext uri="{0D108BD9-81ED-4DB2-BD59-A6C34878D82A}">
                    <a16:rowId xmlns:a16="http://schemas.microsoft.com/office/drawing/2014/main" val="3689092115"/>
                  </a:ext>
                </a:extLst>
              </a:tr>
            </a:tbl>
          </a:graphicData>
        </a:graphic>
      </p:graphicFrame>
    </p:spTree>
    <p:extLst>
      <p:ext uri="{BB962C8B-B14F-4D97-AF65-F5344CB8AC3E}">
        <p14:creationId xmlns:p14="http://schemas.microsoft.com/office/powerpoint/2010/main" val="1845387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FE6C-994A-4FB0-8263-CE8A4E5B72D7}"/>
              </a:ext>
            </a:extLst>
          </p:cNvPr>
          <p:cNvSpPr>
            <a:spLocks noGrp="1"/>
          </p:cNvSpPr>
          <p:nvPr>
            <p:ph type="title"/>
          </p:nvPr>
        </p:nvSpPr>
        <p:spPr/>
        <p:txBody>
          <a:bodyPr/>
          <a:lstStyle/>
          <a:p>
            <a:r>
              <a:rPr lang="en-IN" dirty="0"/>
              <a:t>Quality metrices</a:t>
            </a:r>
          </a:p>
        </p:txBody>
      </p:sp>
      <p:sp>
        <p:nvSpPr>
          <p:cNvPr id="3" name="Content Placeholder 2">
            <a:extLst>
              <a:ext uri="{FF2B5EF4-FFF2-40B4-BE49-F238E27FC236}">
                <a16:creationId xmlns:a16="http://schemas.microsoft.com/office/drawing/2014/main" id="{EAC4B979-3ED6-48A7-A4CD-F8E4E772EFC0}"/>
              </a:ext>
            </a:extLst>
          </p:cNvPr>
          <p:cNvSpPr>
            <a:spLocks noGrp="1"/>
          </p:cNvSpPr>
          <p:nvPr>
            <p:ph idx="1"/>
          </p:nvPr>
        </p:nvSpPr>
        <p:spPr/>
        <p:txBody>
          <a:bodyPr/>
          <a:lstStyle/>
          <a:p>
            <a:pPr marL="0" indent="0">
              <a:buNone/>
            </a:pPr>
            <a:r>
              <a:rPr lang="en-IN" dirty="0"/>
              <a:t>List of Quality metrices involved in this project,</a:t>
            </a: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User Friendly </a:t>
            </a:r>
            <a:endParaRPr lang="en-IN" sz="1800" i="0" u="none" strike="noStrike" dirty="0">
              <a:solidFill>
                <a:schemeClr val="tx1"/>
              </a:solidFill>
              <a:effectLst/>
              <a:latin typeface="Arial" panose="020B0604020202020204" pitchFamily="34" charset="0"/>
            </a:endParaRP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Cost of maintenance</a:t>
            </a:r>
            <a:endParaRPr lang="en-IN" sz="1800" i="0" u="none" strike="noStrike" dirty="0">
              <a:solidFill>
                <a:schemeClr val="tx1"/>
              </a:solidFill>
              <a:effectLst/>
              <a:latin typeface="Arial" panose="020B0604020202020204" pitchFamily="34" charset="0"/>
            </a:endParaRP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Implication of the new technology</a:t>
            </a:r>
            <a:endParaRPr lang="en-IN" sz="1800" i="0" u="none" strike="noStrike" dirty="0">
              <a:solidFill>
                <a:schemeClr val="tx1"/>
              </a:solidFill>
              <a:effectLst/>
              <a:latin typeface="Arial" panose="020B0604020202020204" pitchFamily="34" charset="0"/>
            </a:endParaRP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Functionality</a:t>
            </a:r>
            <a:endParaRPr lang="en-IN" sz="1800" i="0" u="none" strike="noStrike" dirty="0">
              <a:solidFill>
                <a:schemeClr val="tx1"/>
              </a:solidFill>
              <a:effectLst/>
              <a:latin typeface="Arial" panose="020B0604020202020204" pitchFamily="34" charset="0"/>
            </a:endParaRP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GUI</a:t>
            </a:r>
            <a:endParaRPr lang="en-IN" sz="1800" i="0" u="none" strike="noStrike" dirty="0">
              <a:solidFill>
                <a:schemeClr val="tx1"/>
              </a:solidFill>
              <a:effectLst/>
              <a:latin typeface="Arial" panose="020B0604020202020204" pitchFamily="34" charset="0"/>
            </a:endParaRPr>
          </a:p>
          <a:p>
            <a:pPr marL="0" algn="just" rtl="0" eaLnBrk="1" fontAlgn="t" latinLnBrk="0" hangingPunct="1">
              <a:lnSpc>
                <a:spcPct val="150000"/>
              </a:lnSpc>
              <a:spcBef>
                <a:spcPts val="0"/>
              </a:spcBef>
              <a:spcAft>
                <a:spcPts val="800"/>
              </a:spcAft>
            </a:pPr>
            <a:r>
              <a:rPr lang="en-AU" sz="1800" i="0" u="none" strike="noStrike" kern="1200" dirty="0">
                <a:solidFill>
                  <a:schemeClr val="tx1"/>
                </a:solidFill>
                <a:effectLst/>
                <a:latin typeface="Gill Sans MT" panose="020B0502020104020203" pitchFamily="34" charset="0"/>
              </a:rPr>
              <a:t>Performance</a:t>
            </a:r>
            <a:endParaRPr lang="en-IN" sz="1800" i="0" u="none" strike="noStrike" dirty="0">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457488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B21F-2F9F-4357-A1A1-47510B3B570A}"/>
              </a:ext>
            </a:extLst>
          </p:cNvPr>
          <p:cNvSpPr>
            <a:spLocks noGrp="1"/>
          </p:cNvSpPr>
          <p:nvPr>
            <p:ph type="ctrTitle"/>
          </p:nvPr>
        </p:nvSpPr>
        <p:spPr/>
        <p:txBody>
          <a:bodyPr/>
          <a:lstStyle/>
          <a:p>
            <a:r>
              <a:rPr lang="en-IN" dirty="0" err="1"/>
              <a:t>Uml</a:t>
            </a:r>
            <a:r>
              <a:rPr lang="en-IN" dirty="0"/>
              <a:t> diagrams</a:t>
            </a:r>
          </a:p>
        </p:txBody>
      </p:sp>
      <p:sp>
        <p:nvSpPr>
          <p:cNvPr id="3" name="Subtitle 2">
            <a:extLst>
              <a:ext uri="{FF2B5EF4-FFF2-40B4-BE49-F238E27FC236}">
                <a16:creationId xmlns:a16="http://schemas.microsoft.com/office/drawing/2014/main" id="{5324451D-2274-4DA4-BE69-05CD7B76559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78999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42CE-9D74-4D71-AAF2-DEF881E48F5D}"/>
              </a:ext>
            </a:extLst>
          </p:cNvPr>
          <p:cNvSpPr>
            <a:spLocks noGrp="1"/>
          </p:cNvSpPr>
          <p:nvPr>
            <p:ph type="title"/>
          </p:nvPr>
        </p:nvSpPr>
        <p:spPr/>
        <p:txBody>
          <a:bodyPr/>
          <a:lstStyle/>
          <a:p>
            <a:r>
              <a:rPr lang="en-IN" dirty="0"/>
              <a:t>Use case diagram</a:t>
            </a:r>
          </a:p>
        </p:txBody>
      </p:sp>
      <p:sp>
        <p:nvSpPr>
          <p:cNvPr id="3" name="Content Placeholder 2">
            <a:extLst>
              <a:ext uri="{FF2B5EF4-FFF2-40B4-BE49-F238E27FC236}">
                <a16:creationId xmlns:a16="http://schemas.microsoft.com/office/drawing/2014/main" id="{9E27D16D-A04F-456B-80DF-7540E768A37F}"/>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8F97C0A1-D72F-4121-8621-1FCC4C346A5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8096" y="1997586"/>
            <a:ext cx="5657733" cy="4358825"/>
          </a:xfrm>
          <a:prstGeom prst="rect">
            <a:avLst/>
          </a:prstGeom>
          <a:noFill/>
        </p:spPr>
      </p:pic>
    </p:spTree>
    <p:extLst>
      <p:ext uri="{BB962C8B-B14F-4D97-AF65-F5344CB8AC3E}">
        <p14:creationId xmlns:p14="http://schemas.microsoft.com/office/powerpoint/2010/main" val="3557868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4C24-8055-4C4A-A9A2-4D857DFA8B25}"/>
              </a:ext>
            </a:extLst>
          </p:cNvPr>
          <p:cNvSpPr>
            <a:spLocks noGrp="1"/>
          </p:cNvSpPr>
          <p:nvPr>
            <p:ph type="title"/>
          </p:nvPr>
        </p:nvSpPr>
        <p:spPr/>
        <p:txBody>
          <a:bodyPr/>
          <a:lstStyle/>
          <a:p>
            <a:r>
              <a:rPr lang="en-IN" dirty="0"/>
              <a:t>Class diagram</a:t>
            </a:r>
          </a:p>
        </p:txBody>
      </p:sp>
      <p:sp>
        <p:nvSpPr>
          <p:cNvPr id="3" name="Content Placeholder 2">
            <a:extLst>
              <a:ext uri="{FF2B5EF4-FFF2-40B4-BE49-F238E27FC236}">
                <a16:creationId xmlns:a16="http://schemas.microsoft.com/office/drawing/2014/main" id="{2EAF51CA-7F3A-45DE-8BCC-74CB4A0BF744}"/>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1EAB9F24-B259-403C-86F0-02A42425F99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9766" y="1989452"/>
            <a:ext cx="6358105" cy="45001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66137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08A7-7189-4DC9-88A9-7A1B435F9318}"/>
              </a:ext>
            </a:extLst>
          </p:cNvPr>
          <p:cNvSpPr>
            <a:spLocks noGrp="1"/>
          </p:cNvSpPr>
          <p:nvPr>
            <p:ph type="title"/>
          </p:nvPr>
        </p:nvSpPr>
        <p:spPr/>
        <p:txBody>
          <a:bodyPr/>
          <a:lstStyle/>
          <a:p>
            <a:r>
              <a:rPr lang="en-IN" dirty="0"/>
              <a:t>Sequence diagram – admin users</a:t>
            </a:r>
          </a:p>
        </p:txBody>
      </p:sp>
      <p:sp>
        <p:nvSpPr>
          <p:cNvPr id="3" name="Content Placeholder 2">
            <a:extLst>
              <a:ext uri="{FF2B5EF4-FFF2-40B4-BE49-F238E27FC236}">
                <a16:creationId xmlns:a16="http://schemas.microsoft.com/office/drawing/2014/main" id="{4F64A301-0CDA-4D7D-865B-5BEEB5C77757}"/>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834E0A02-A475-41A7-84CB-A6104BFAF1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88326" y="2013000"/>
            <a:ext cx="7075270" cy="44233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04463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938C-2054-4AC9-BF61-ED58D7B7F778}"/>
              </a:ext>
            </a:extLst>
          </p:cNvPr>
          <p:cNvSpPr>
            <a:spLocks noGrp="1"/>
          </p:cNvSpPr>
          <p:nvPr>
            <p:ph type="title"/>
          </p:nvPr>
        </p:nvSpPr>
        <p:spPr/>
        <p:txBody>
          <a:bodyPr/>
          <a:lstStyle/>
          <a:p>
            <a:r>
              <a:rPr lang="en-IN" dirty="0"/>
              <a:t>Sequence diagram – student users</a:t>
            </a:r>
          </a:p>
        </p:txBody>
      </p:sp>
      <p:pic>
        <p:nvPicPr>
          <p:cNvPr id="4" name="Content Placeholder 3">
            <a:extLst>
              <a:ext uri="{FF2B5EF4-FFF2-40B4-BE49-F238E27FC236}">
                <a16:creationId xmlns:a16="http://schemas.microsoft.com/office/drawing/2014/main" id="{2987C240-AA54-48EB-BB19-1DEBA4D26B6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5609" y="1950406"/>
            <a:ext cx="7360781" cy="45569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02826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281-B6B6-47AC-B186-D27BA25A5715}"/>
              </a:ext>
            </a:extLst>
          </p:cNvPr>
          <p:cNvSpPr>
            <a:spLocks noGrp="1"/>
          </p:cNvSpPr>
          <p:nvPr>
            <p:ph type="ctrTitle"/>
          </p:nvPr>
        </p:nvSpPr>
        <p:spPr/>
        <p:txBody>
          <a:bodyPr/>
          <a:lstStyle/>
          <a:p>
            <a:r>
              <a:rPr lang="en-IN" dirty="0"/>
              <a:t>USER INTERFACE DESIGNS - samples</a:t>
            </a:r>
          </a:p>
        </p:txBody>
      </p:sp>
      <p:sp>
        <p:nvSpPr>
          <p:cNvPr id="3" name="Subtitle 2">
            <a:extLst>
              <a:ext uri="{FF2B5EF4-FFF2-40B4-BE49-F238E27FC236}">
                <a16:creationId xmlns:a16="http://schemas.microsoft.com/office/drawing/2014/main" id="{F36C71E7-AB7D-40D8-8050-85335175D71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84295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0C7F-8E8E-46A7-AA96-9C743EA71BA2}"/>
              </a:ext>
            </a:extLst>
          </p:cNvPr>
          <p:cNvSpPr>
            <a:spLocks noGrp="1"/>
          </p:cNvSpPr>
          <p:nvPr>
            <p:ph type="title"/>
          </p:nvPr>
        </p:nvSpPr>
        <p:spPr/>
        <p:txBody>
          <a:bodyPr/>
          <a:lstStyle/>
          <a:p>
            <a:r>
              <a:rPr lang="en-IN" dirty="0"/>
              <a:t>UI DESIGNS - UPDATED</a:t>
            </a:r>
          </a:p>
        </p:txBody>
      </p:sp>
      <p:sp>
        <p:nvSpPr>
          <p:cNvPr id="3" name="Content Placeholder 2">
            <a:extLst>
              <a:ext uri="{FF2B5EF4-FFF2-40B4-BE49-F238E27FC236}">
                <a16:creationId xmlns:a16="http://schemas.microsoft.com/office/drawing/2014/main" id="{68920BE1-8068-4358-8490-C02E7BCEB062}"/>
              </a:ext>
            </a:extLst>
          </p:cNvPr>
          <p:cNvSpPr>
            <a:spLocks noGrp="1"/>
          </p:cNvSpPr>
          <p:nvPr>
            <p:ph idx="1"/>
          </p:nvPr>
        </p:nvSpPr>
        <p:spPr>
          <a:xfrm>
            <a:off x="581192" y="1715956"/>
            <a:ext cx="11029615" cy="5031073"/>
          </a:xfrm>
        </p:spPr>
        <p:txBody>
          <a:bodyPr>
            <a:normAutofit fontScale="77500" lnSpcReduction="20000"/>
          </a:bodyPr>
          <a:lstStyle/>
          <a:p>
            <a:pPr>
              <a:lnSpc>
                <a:spcPct val="160000"/>
              </a:lnSpc>
            </a:pPr>
            <a:r>
              <a:rPr lang="en-IN" sz="1500" dirty="0"/>
              <a:t>Login user – admin and student dashboard</a:t>
            </a:r>
          </a:p>
          <a:p>
            <a:pPr>
              <a:lnSpc>
                <a:spcPct val="160000"/>
              </a:lnSpc>
            </a:pPr>
            <a:r>
              <a:rPr lang="en-IN" sz="1500" dirty="0"/>
              <a:t>Admin dashboard</a:t>
            </a:r>
          </a:p>
          <a:p>
            <a:pPr>
              <a:lnSpc>
                <a:spcPct val="160000"/>
              </a:lnSpc>
            </a:pPr>
            <a:r>
              <a:rPr lang="en-IN" sz="1500" dirty="0"/>
              <a:t>Student dashboard</a:t>
            </a:r>
          </a:p>
          <a:p>
            <a:pPr>
              <a:lnSpc>
                <a:spcPct val="160000"/>
              </a:lnSpc>
            </a:pPr>
            <a:r>
              <a:rPr lang="en-IN" sz="1500" dirty="0"/>
              <a:t>Add new student – Admin users</a:t>
            </a:r>
          </a:p>
          <a:p>
            <a:pPr>
              <a:lnSpc>
                <a:spcPct val="160000"/>
              </a:lnSpc>
            </a:pPr>
            <a:r>
              <a:rPr lang="en-IN" sz="1500" dirty="0"/>
              <a:t>View student details – Admin users</a:t>
            </a:r>
          </a:p>
          <a:p>
            <a:pPr>
              <a:lnSpc>
                <a:spcPct val="160000"/>
              </a:lnSpc>
            </a:pPr>
            <a:r>
              <a:rPr lang="en-IN" sz="1500" dirty="0"/>
              <a:t>Add new equipment – Admin users</a:t>
            </a:r>
          </a:p>
          <a:p>
            <a:pPr>
              <a:lnSpc>
                <a:spcPct val="160000"/>
              </a:lnSpc>
            </a:pPr>
            <a:r>
              <a:rPr lang="en-IN" sz="1500" dirty="0"/>
              <a:t>View equipment details – Admin users</a:t>
            </a:r>
          </a:p>
          <a:p>
            <a:pPr>
              <a:lnSpc>
                <a:spcPct val="160000"/>
              </a:lnSpc>
            </a:pPr>
            <a:r>
              <a:rPr lang="en-IN" sz="1500" dirty="0"/>
              <a:t>Add new campus – Admin users</a:t>
            </a:r>
          </a:p>
          <a:p>
            <a:pPr>
              <a:lnSpc>
                <a:spcPct val="160000"/>
              </a:lnSpc>
            </a:pPr>
            <a:r>
              <a:rPr lang="en-IN" sz="1500" dirty="0"/>
              <a:t>View campus details – Admin users</a:t>
            </a:r>
          </a:p>
          <a:p>
            <a:pPr>
              <a:lnSpc>
                <a:spcPct val="160000"/>
              </a:lnSpc>
            </a:pPr>
            <a:r>
              <a:rPr lang="en-IN" sz="1500" dirty="0"/>
              <a:t>Add new Admin users – Admin users</a:t>
            </a:r>
          </a:p>
          <a:p>
            <a:pPr>
              <a:lnSpc>
                <a:spcPct val="160000"/>
              </a:lnSpc>
            </a:pPr>
            <a:r>
              <a:rPr lang="en-IN" sz="1500" dirty="0"/>
              <a:t>Equipment view, search and booking – Student users</a:t>
            </a:r>
          </a:p>
          <a:p>
            <a:pPr>
              <a:lnSpc>
                <a:spcPct val="160000"/>
              </a:lnSpc>
            </a:pPr>
            <a:r>
              <a:rPr lang="en-IN" sz="1500" dirty="0"/>
              <a:t>View History – Student users</a:t>
            </a:r>
          </a:p>
          <a:p>
            <a:pPr>
              <a:lnSpc>
                <a:spcPct val="160000"/>
              </a:lnSpc>
            </a:pPr>
            <a:r>
              <a:rPr lang="en-IN" sz="1500" dirty="0"/>
              <a:t>Due date - Notifications</a:t>
            </a:r>
          </a:p>
          <a:p>
            <a:endParaRPr lang="en-IN" dirty="0"/>
          </a:p>
        </p:txBody>
      </p:sp>
    </p:spTree>
    <p:extLst>
      <p:ext uri="{BB962C8B-B14F-4D97-AF65-F5344CB8AC3E}">
        <p14:creationId xmlns:p14="http://schemas.microsoft.com/office/powerpoint/2010/main" val="3631907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E295-B0EF-40ED-A12E-EB2D4AEE2984}"/>
              </a:ext>
            </a:extLst>
          </p:cNvPr>
          <p:cNvSpPr>
            <a:spLocks noGrp="1"/>
          </p:cNvSpPr>
          <p:nvPr>
            <p:ph type="title"/>
          </p:nvPr>
        </p:nvSpPr>
        <p:spPr/>
        <p:txBody>
          <a:bodyPr/>
          <a:lstStyle/>
          <a:p>
            <a:r>
              <a:rPr lang="en-IN" dirty="0"/>
              <a:t>Login screen</a:t>
            </a:r>
          </a:p>
        </p:txBody>
      </p:sp>
      <p:pic>
        <p:nvPicPr>
          <p:cNvPr id="14" name="Content Placeholder 13">
            <a:extLst>
              <a:ext uri="{FF2B5EF4-FFF2-40B4-BE49-F238E27FC236}">
                <a16:creationId xmlns:a16="http://schemas.microsoft.com/office/drawing/2014/main" id="{AFC7EF75-EBC1-4BC3-BB9A-CF00637DB4B9}"/>
              </a:ext>
            </a:extLst>
          </p:cNvPr>
          <p:cNvPicPr>
            <a:picLocks noGrp="1" noChangeAspect="1"/>
          </p:cNvPicPr>
          <p:nvPr>
            <p:ph idx="1"/>
          </p:nvPr>
        </p:nvPicPr>
        <p:blipFill>
          <a:blip r:embed="rId2"/>
          <a:stretch>
            <a:fillRect/>
          </a:stretch>
        </p:blipFill>
        <p:spPr>
          <a:xfrm>
            <a:off x="3834430" y="1954437"/>
            <a:ext cx="4357348" cy="4366464"/>
          </a:xfrm>
        </p:spPr>
      </p:pic>
    </p:spTree>
    <p:extLst>
      <p:ext uri="{BB962C8B-B14F-4D97-AF65-F5344CB8AC3E}">
        <p14:creationId xmlns:p14="http://schemas.microsoft.com/office/powerpoint/2010/main" val="1876959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3EF1-1E85-4FC3-80B7-66B5C5B21879}"/>
              </a:ext>
            </a:extLst>
          </p:cNvPr>
          <p:cNvSpPr>
            <a:spLocks noGrp="1"/>
          </p:cNvSpPr>
          <p:nvPr>
            <p:ph type="title"/>
          </p:nvPr>
        </p:nvSpPr>
        <p:spPr/>
        <p:txBody>
          <a:bodyPr/>
          <a:lstStyle/>
          <a:p>
            <a:r>
              <a:rPr lang="en-IN" dirty="0"/>
              <a:t>Dashboard for admin and student users</a:t>
            </a:r>
          </a:p>
        </p:txBody>
      </p:sp>
      <p:pic>
        <p:nvPicPr>
          <p:cNvPr id="4" name="Content Placeholder 3">
            <a:extLst>
              <a:ext uri="{FF2B5EF4-FFF2-40B4-BE49-F238E27FC236}">
                <a16:creationId xmlns:a16="http://schemas.microsoft.com/office/drawing/2014/main" id="{878E01EB-67D5-4611-84C7-1CDD92C0D270}"/>
              </a:ext>
            </a:extLst>
          </p:cNvPr>
          <p:cNvPicPr>
            <a:picLocks noGrp="1"/>
          </p:cNvPicPr>
          <p:nvPr>
            <p:ph idx="1"/>
          </p:nvPr>
        </p:nvPicPr>
        <p:blipFill>
          <a:blip r:embed="rId2"/>
          <a:stretch>
            <a:fillRect/>
          </a:stretch>
        </p:blipFill>
        <p:spPr>
          <a:xfrm>
            <a:off x="581192" y="2056938"/>
            <a:ext cx="4462777" cy="3678238"/>
          </a:xfrm>
          <a:prstGeom prst="rect">
            <a:avLst/>
          </a:prstGeom>
        </p:spPr>
      </p:pic>
      <p:pic>
        <p:nvPicPr>
          <p:cNvPr id="5" name="Content Placeholder 3">
            <a:extLst>
              <a:ext uri="{FF2B5EF4-FFF2-40B4-BE49-F238E27FC236}">
                <a16:creationId xmlns:a16="http://schemas.microsoft.com/office/drawing/2014/main" id="{799A8A5D-678E-45EF-8C17-001D86E110CB}"/>
              </a:ext>
            </a:extLst>
          </p:cNvPr>
          <p:cNvPicPr>
            <a:picLocks/>
          </p:cNvPicPr>
          <p:nvPr/>
        </p:nvPicPr>
        <p:blipFill>
          <a:blip r:embed="rId3"/>
          <a:stretch>
            <a:fillRect/>
          </a:stretch>
        </p:blipFill>
        <p:spPr>
          <a:xfrm>
            <a:off x="5641463" y="2056938"/>
            <a:ext cx="5357969" cy="3740181"/>
          </a:xfrm>
          <a:prstGeom prst="rect">
            <a:avLst/>
          </a:prstGeom>
        </p:spPr>
      </p:pic>
    </p:spTree>
    <p:extLst>
      <p:ext uri="{BB962C8B-B14F-4D97-AF65-F5344CB8AC3E}">
        <p14:creationId xmlns:p14="http://schemas.microsoft.com/office/powerpoint/2010/main" val="2001721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47A-833E-4D91-89C8-5F04995AAB0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0883A1C-7E92-4F79-B54F-69DE2EFF1E55}"/>
              </a:ext>
            </a:extLst>
          </p:cNvPr>
          <p:cNvSpPr>
            <a:spLocks noGrp="1"/>
          </p:cNvSpPr>
          <p:nvPr>
            <p:ph idx="1"/>
          </p:nvPr>
        </p:nvSpPr>
        <p:spPr/>
        <p:txBody>
          <a:bodyPr/>
          <a:lstStyle/>
          <a:p>
            <a:pPr marL="0" indent="0" algn="just">
              <a:lnSpc>
                <a:spcPct val="150000"/>
              </a:lnSpc>
              <a:spcAft>
                <a:spcPts val="800"/>
              </a:spcAft>
              <a:buNone/>
            </a:pPr>
            <a:r>
              <a:rPr lang="en-AU" sz="1800" dirty="0">
                <a:effectLst/>
                <a:latin typeface="Calibri" panose="020F0502020204030204" pitchFamily="34" charset="0"/>
                <a:ea typeface="Times New Roman" panose="02020603050405020304" pitchFamily="18" charset="0"/>
                <a:cs typeface="Calibri" panose="020F0502020204030204" pitchFamily="34" charset="0"/>
              </a:rPr>
              <a:t>CQU lab management system is an application designed to help students and staffs easily find the lab equipment available in their respective campuses. It is made on a foundation of features that will allow it to manage the various aspects of a lab operation.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r>
              <a:rPr lang="en-AU" sz="1800" dirty="0">
                <a:effectLst/>
                <a:latin typeface="Calibri" panose="020F0502020204030204" pitchFamily="34" charset="0"/>
                <a:ea typeface="Times New Roman" panose="02020603050405020304" pitchFamily="18" charset="0"/>
                <a:cs typeface="Calibri" panose="020F0502020204030204" pitchFamily="34" charset="0"/>
              </a:rPr>
              <a:t>The main goal of this system is to eliminate the usage of spreadsheet to record the details of the lab equipment which we believe that will save a lot of time and effort.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9781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7555-B2CD-4F6E-AC31-FCAB46CB946A}"/>
              </a:ext>
            </a:extLst>
          </p:cNvPr>
          <p:cNvSpPr>
            <a:spLocks noGrp="1"/>
          </p:cNvSpPr>
          <p:nvPr>
            <p:ph type="title"/>
          </p:nvPr>
        </p:nvSpPr>
        <p:spPr>
          <a:xfrm>
            <a:off x="581191" y="702156"/>
            <a:ext cx="11029616" cy="1013800"/>
          </a:xfrm>
        </p:spPr>
        <p:txBody>
          <a:bodyPr/>
          <a:lstStyle/>
          <a:p>
            <a:r>
              <a:rPr lang="en-IN" dirty="0"/>
              <a:t>Add, Delete,  view student details</a:t>
            </a:r>
          </a:p>
        </p:txBody>
      </p:sp>
      <p:sp>
        <p:nvSpPr>
          <p:cNvPr id="6" name="Content Placeholder 5">
            <a:extLst>
              <a:ext uri="{FF2B5EF4-FFF2-40B4-BE49-F238E27FC236}">
                <a16:creationId xmlns:a16="http://schemas.microsoft.com/office/drawing/2014/main" id="{BF7DB118-8278-4D93-A7EF-835ABABC24D6}"/>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97091A8B-8396-4F99-8EC5-CB4E27B64862}"/>
              </a:ext>
            </a:extLst>
          </p:cNvPr>
          <p:cNvPicPr>
            <a:picLocks noChangeAspect="1"/>
          </p:cNvPicPr>
          <p:nvPr/>
        </p:nvPicPr>
        <p:blipFill>
          <a:blip r:embed="rId2"/>
          <a:stretch>
            <a:fillRect/>
          </a:stretch>
        </p:blipFill>
        <p:spPr>
          <a:xfrm>
            <a:off x="577378" y="1975285"/>
            <a:ext cx="4900144" cy="3957131"/>
          </a:xfrm>
          <a:prstGeom prst="rect">
            <a:avLst/>
          </a:prstGeom>
        </p:spPr>
      </p:pic>
      <p:pic>
        <p:nvPicPr>
          <p:cNvPr id="5" name="Picture 4">
            <a:extLst>
              <a:ext uri="{FF2B5EF4-FFF2-40B4-BE49-F238E27FC236}">
                <a16:creationId xmlns:a16="http://schemas.microsoft.com/office/drawing/2014/main" id="{11DF454F-3CE1-4018-AC0A-BB026EAD47D6}"/>
              </a:ext>
            </a:extLst>
          </p:cNvPr>
          <p:cNvPicPr>
            <a:picLocks noChangeAspect="1"/>
          </p:cNvPicPr>
          <p:nvPr/>
        </p:nvPicPr>
        <p:blipFill>
          <a:blip r:embed="rId3"/>
          <a:stretch>
            <a:fillRect/>
          </a:stretch>
        </p:blipFill>
        <p:spPr>
          <a:xfrm>
            <a:off x="5604904" y="1975285"/>
            <a:ext cx="6237908" cy="3957131"/>
          </a:xfrm>
          <a:prstGeom prst="rect">
            <a:avLst/>
          </a:prstGeom>
        </p:spPr>
      </p:pic>
    </p:spTree>
    <p:extLst>
      <p:ext uri="{BB962C8B-B14F-4D97-AF65-F5344CB8AC3E}">
        <p14:creationId xmlns:p14="http://schemas.microsoft.com/office/powerpoint/2010/main" val="1823165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59D4-812B-4AAD-9373-AF9CA72B2DD7}"/>
              </a:ext>
            </a:extLst>
          </p:cNvPr>
          <p:cNvSpPr>
            <a:spLocks noGrp="1"/>
          </p:cNvSpPr>
          <p:nvPr>
            <p:ph type="title"/>
          </p:nvPr>
        </p:nvSpPr>
        <p:spPr>
          <a:xfrm>
            <a:off x="581192" y="675523"/>
            <a:ext cx="11029616" cy="1013800"/>
          </a:xfrm>
        </p:spPr>
        <p:txBody>
          <a:bodyPr/>
          <a:lstStyle/>
          <a:p>
            <a:r>
              <a:rPr lang="en-IN" dirty="0"/>
              <a:t>Add, Delete,  view equipment details</a:t>
            </a:r>
          </a:p>
        </p:txBody>
      </p:sp>
      <p:pic>
        <p:nvPicPr>
          <p:cNvPr id="5" name="Content Placeholder 4">
            <a:extLst>
              <a:ext uri="{FF2B5EF4-FFF2-40B4-BE49-F238E27FC236}">
                <a16:creationId xmlns:a16="http://schemas.microsoft.com/office/drawing/2014/main" id="{D02CCCA0-DED7-4C03-9F6E-0C9AA59B9B49}"/>
              </a:ext>
            </a:extLst>
          </p:cNvPr>
          <p:cNvPicPr>
            <a:picLocks noGrp="1" noChangeAspect="1"/>
          </p:cNvPicPr>
          <p:nvPr>
            <p:ph idx="1"/>
          </p:nvPr>
        </p:nvPicPr>
        <p:blipFill>
          <a:blip r:embed="rId2"/>
          <a:stretch>
            <a:fillRect/>
          </a:stretch>
        </p:blipFill>
        <p:spPr>
          <a:xfrm>
            <a:off x="133165" y="1914895"/>
            <a:ext cx="4953741" cy="3864468"/>
          </a:xfrm>
        </p:spPr>
      </p:pic>
      <p:pic>
        <p:nvPicPr>
          <p:cNvPr id="4" name="Picture 3">
            <a:extLst>
              <a:ext uri="{FF2B5EF4-FFF2-40B4-BE49-F238E27FC236}">
                <a16:creationId xmlns:a16="http://schemas.microsoft.com/office/drawing/2014/main" id="{4749D445-C411-4D15-A64C-0F8A666FEBE6}"/>
              </a:ext>
            </a:extLst>
          </p:cNvPr>
          <p:cNvPicPr>
            <a:picLocks noChangeAspect="1"/>
          </p:cNvPicPr>
          <p:nvPr/>
        </p:nvPicPr>
        <p:blipFill>
          <a:blip r:embed="rId3"/>
          <a:stretch>
            <a:fillRect/>
          </a:stretch>
        </p:blipFill>
        <p:spPr>
          <a:xfrm>
            <a:off x="5499994" y="1914895"/>
            <a:ext cx="6218530" cy="3864468"/>
          </a:xfrm>
          <a:prstGeom prst="rect">
            <a:avLst/>
          </a:prstGeom>
        </p:spPr>
      </p:pic>
    </p:spTree>
    <p:extLst>
      <p:ext uri="{BB962C8B-B14F-4D97-AF65-F5344CB8AC3E}">
        <p14:creationId xmlns:p14="http://schemas.microsoft.com/office/powerpoint/2010/main" val="3755501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B585-2821-4A8F-B5C9-DCE76FD50EDB}"/>
              </a:ext>
            </a:extLst>
          </p:cNvPr>
          <p:cNvSpPr>
            <a:spLocks noGrp="1"/>
          </p:cNvSpPr>
          <p:nvPr>
            <p:ph type="title"/>
          </p:nvPr>
        </p:nvSpPr>
        <p:spPr/>
        <p:txBody>
          <a:bodyPr/>
          <a:lstStyle/>
          <a:p>
            <a:r>
              <a:rPr lang="en-IN" dirty="0"/>
              <a:t>Equipment booking and view history </a:t>
            </a:r>
          </a:p>
        </p:txBody>
      </p:sp>
      <p:pic>
        <p:nvPicPr>
          <p:cNvPr id="4" name="Content Placeholder 3">
            <a:extLst>
              <a:ext uri="{FF2B5EF4-FFF2-40B4-BE49-F238E27FC236}">
                <a16:creationId xmlns:a16="http://schemas.microsoft.com/office/drawing/2014/main" id="{EED33B31-9127-4F40-BB83-6DF46595EA9D}"/>
              </a:ext>
            </a:extLst>
          </p:cNvPr>
          <p:cNvPicPr>
            <a:picLocks noGrp="1"/>
          </p:cNvPicPr>
          <p:nvPr>
            <p:ph idx="1"/>
          </p:nvPr>
        </p:nvPicPr>
        <p:blipFill>
          <a:blip r:embed="rId2"/>
          <a:stretch>
            <a:fillRect/>
          </a:stretch>
        </p:blipFill>
        <p:spPr>
          <a:xfrm>
            <a:off x="456905" y="1925647"/>
            <a:ext cx="5246831" cy="3986882"/>
          </a:xfrm>
          <a:prstGeom prst="rect">
            <a:avLst/>
          </a:prstGeom>
        </p:spPr>
      </p:pic>
      <p:pic>
        <p:nvPicPr>
          <p:cNvPr id="5" name="Content Placeholder 3">
            <a:extLst>
              <a:ext uri="{FF2B5EF4-FFF2-40B4-BE49-F238E27FC236}">
                <a16:creationId xmlns:a16="http://schemas.microsoft.com/office/drawing/2014/main" id="{0B91D591-CC67-4C2F-ADC3-BA048BA728C9}"/>
              </a:ext>
            </a:extLst>
          </p:cNvPr>
          <p:cNvPicPr>
            <a:picLocks/>
          </p:cNvPicPr>
          <p:nvPr/>
        </p:nvPicPr>
        <p:blipFill>
          <a:blip r:embed="rId3"/>
          <a:stretch>
            <a:fillRect/>
          </a:stretch>
        </p:blipFill>
        <p:spPr>
          <a:xfrm>
            <a:off x="5937849" y="1925646"/>
            <a:ext cx="5487711" cy="3986881"/>
          </a:xfrm>
          <a:prstGeom prst="rect">
            <a:avLst/>
          </a:prstGeom>
        </p:spPr>
      </p:pic>
    </p:spTree>
    <p:extLst>
      <p:ext uri="{BB962C8B-B14F-4D97-AF65-F5344CB8AC3E}">
        <p14:creationId xmlns:p14="http://schemas.microsoft.com/office/powerpoint/2010/main" val="1490147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23FA-F068-423F-BB15-96D39C0BB0B4}"/>
              </a:ext>
            </a:extLst>
          </p:cNvPr>
          <p:cNvSpPr>
            <a:spLocks noGrp="1"/>
          </p:cNvSpPr>
          <p:nvPr>
            <p:ph type="title"/>
          </p:nvPr>
        </p:nvSpPr>
        <p:spPr/>
        <p:txBody>
          <a:bodyPr/>
          <a:lstStyle/>
          <a:p>
            <a:r>
              <a:rPr lang="en-IN" dirty="0"/>
              <a:t>STUDENT DUE DATE</a:t>
            </a:r>
          </a:p>
        </p:txBody>
      </p:sp>
      <p:sp>
        <p:nvSpPr>
          <p:cNvPr id="6" name="Content Placeholder 5">
            <a:extLst>
              <a:ext uri="{FF2B5EF4-FFF2-40B4-BE49-F238E27FC236}">
                <a16:creationId xmlns:a16="http://schemas.microsoft.com/office/drawing/2014/main" id="{66BA502D-E139-4C69-9479-B1CBC7A8D9B4}"/>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368629F-AF72-4399-831A-B40D8B9BD503}"/>
              </a:ext>
            </a:extLst>
          </p:cNvPr>
          <p:cNvPicPr>
            <a:picLocks noChangeAspect="1"/>
          </p:cNvPicPr>
          <p:nvPr/>
        </p:nvPicPr>
        <p:blipFill>
          <a:blip r:embed="rId2"/>
          <a:stretch>
            <a:fillRect/>
          </a:stretch>
        </p:blipFill>
        <p:spPr>
          <a:xfrm>
            <a:off x="2909275" y="1973605"/>
            <a:ext cx="5897373" cy="4400562"/>
          </a:xfrm>
          <a:prstGeom prst="rect">
            <a:avLst/>
          </a:prstGeom>
        </p:spPr>
      </p:pic>
    </p:spTree>
    <p:extLst>
      <p:ext uri="{BB962C8B-B14F-4D97-AF65-F5344CB8AC3E}">
        <p14:creationId xmlns:p14="http://schemas.microsoft.com/office/powerpoint/2010/main" val="3864023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281-B6B6-47AC-B186-D27BA25A5715}"/>
              </a:ext>
            </a:extLst>
          </p:cNvPr>
          <p:cNvSpPr>
            <a:spLocks noGrp="1"/>
          </p:cNvSpPr>
          <p:nvPr>
            <p:ph type="ctrTitle"/>
          </p:nvPr>
        </p:nvSpPr>
        <p:spPr/>
        <p:txBody>
          <a:bodyPr/>
          <a:lstStyle/>
          <a:p>
            <a:r>
              <a:rPr lang="en-IN" dirty="0"/>
              <a:t>Product demo &amp; user implementation</a:t>
            </a:r>
          </a:p>
        </p:txBody>
      </p:sp>
      <p:sp>
        <p:nvSpPr>
          <p:cNvPr id="3" name="Subtitle 2">
            <a:extLst>
              <a:ext uri="{FF2B5EF4-FFF2-40B4-BE49-F238E27FC236}">
                <a16:creationId xmlns:a16="http://schemas.microsoft.com/office/drawing/2014/main" id="{F36C71E7-AB7D-40D8-8050-85335175D71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59284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3846-312D-4B2C-B990-2EAAFAB4120F}"/>
              </a:ext>
            </a:extLst>
          </p:cNvPr>
          <p:cNvSpPr>
            <a:spLocks noGrp="1"/>
          </p:cNvSpPr>
          <p:nvPr>
            <p:ph type="title"/>
          </p:nvPr>
        </p:nvSpPr>
        <p:spPr/>
        <p:txBody>
          <a:bodyPr/>
          <a:lstStyle/>
          <a:p>
            <a:r>
              <a:rPr lang="en-IN" dirty="0"/>
              <a:t>REFERENCES</a:t>
            </a:r>
          </a:p>
        </p:txBody>
      </p:sp>
      <p:sp>
        <p:nvSpPr>
          <p:cNvPr id="5" name="Content Placeholder 4">
            <a:extLst>
              <a:ext uri="{FF2B5EF4-FFF2-40B4-BE49-F238E27FC236}">
                <a16:creationId xmlns:a16="http://schemas.microsoft.com/office/drawing/2014/main" id="{9CCB8179-692A-4114-A833-2A67B9CEDE94}"/>
              </a:ext>
            </a:extLst>
          </p:cNvPr>
          <p:cNvSpPr>
            <a:spLocks noGrp="1"/>
          </p:cNvSpPr>
          <p:nvPr>
            <p:ph idx="1"/>
          </p:nvPr>
        </p:nvSpPr>
        <p:spPr>
          <a:xfrm>
            <a:off x="581192" y="2180496"/>
            <a:ext cx="11029615" cy="4362347"/>
          </a:xfrm>
        </p:spPr>
        <p:txBody>
          <a:bodyPr>
            <a:normAutofit fontScale="62500" lnSpcReduction="20000"/>
          </a:bodyPr>
          <a:lstStyle/>
          <a:p>
            <a:pPr>
              <a:lnSpc>
                <a:spcPct val="150000"/>
              </a:lnSpc>
              <a:spcAft>
                <a:spcPts val="1200"/>
              </a:spcAft>
            </a:pPr>
            <a:r>
              <a:rPr lang="en-AU" sz="1800">
                <a:effectLst/>
                <a:latin typeface="Times New Roman" panose="02020603050405020304" pitchFamily="18" charset="0"/>
                <a:ea typeface="Times New Roman" panose="02020603050405020304" pitchFamily="18" charset="0"/>
                <a:cs typeface="Times New Roman" panose="02020603050405020304" pitchFamily="18" charset="0"/>
              </a:rPr>
              <a:t>ALTVATER, A. (2017). </a:t>
            </a:r>
            <a:r>
              <a:rPr lang="en-AU" sz="1800" i="1">
                <a:effectLst/>
                <a:latin typeface="Times New Roman" panose="02020603050405020304" pitchFamily="18" charset="0"/>
                <a:ea typeface="Times New Roman" panose="02020603050405020304" pitchFamily="18" charset="0"/>
                <a:cs typeface="Times New Roman" panose="02020603050405020304" pitchFamily="18" charset="0"/>
              </a:rPr>
              <a:t>What is N-Tier Architecture? Examples, Tutorials &amp; More</a:t>
            </a:r>
            <a:r>
              <a:rPr lang="en-AU" sz="1800">
                <a:effectLst/>
                <a:latin typeface="Times New Roman" panose="02020603050405020304" pitchFamily="18" charset="0"/>
                <a:ea typeface="Times New Roman" panose="02020603050405020304" pitchFamily="18" charset="0"/>
                <a:cs typeface="Times New Roman" panose="02020603050405020304" pitchFamily="18" charset="0"/>
              </a:rPr>
              <a:t>. [online] Stackify. Available at: https://stackify.com/n-tier-architecture/.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200"/>
              </a:spcAft>
            </a:pPr>
            <a:r>
              <a:rPr lang="en-AU" sz="1800">
                <a:effectLst/>
                <a:latin typeface="Times New Roman" panose="02020603050405020304" pitchFamily="18" charset="0"/>
                <a:ea typeface="Times New Roman" panose="02020603050405020304" pitchFamily="18" charset="0"/>
                <a:cs typeface="Times New Roman" panose="02020603050405020304" pitchFamily="18" charset="0"/>
              </a:rPr>
              <a:t>Baqais, A.A.B. and Alshayeb, M. (2018). Sequence diagram refactoring using single and hybridized algorithms. </a:t>
            </a:r>
            <a:r>
              <a:rPr lang="en-AU" sz="1800" i="1">
                <a:effectLst/>
                <a:latin typeface="Times New Roman" panose="02020603050405020304" pitchFamily="18" charset="0"/>
                <a:ea typeface="Times New Roman" panose="02020603050405020304" pitchFamily="18" charset="0"/>
                <a:cs typeface="Times New Roman" panose="02020603050405020304" pitchFamily="18" charset="0"/>
              </a:rPr>
              <a:t>PLOS ONE</a:t>
            </a:r>
            <a:r>
              <a:rPr lang="en-AU" sz="1800">
                <a:effectLst/>
                <a:latin typeface="Times New Roman" panose="02020603050405020304" pitchFamily="18" charset="0"/>
                <a:ea typeface="Times New Roman" panose="02020603050405020304" pitchFamily="18" charset="0"/>
                <a:cs typeface="Times New Roman" panose="02020603050405020304" pitchFamily="18" charset="0"/>
              </a:rPr>
              <a:t>, 13(8), p.e0202629.</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200"/>
              </a:spcAft>
            </a:pPr>
            <a:r>
              <a:rPr lang="en-AU" sz="1800">
                <a:effectLst/>
                <a:latin typeface="Times New Roman" panose="02020603050405020304" pitchFamily="18" charset="0"/>
                <a:ea typeface="Times New Roman" panose="02020603050405020304" pitchFamily="18" charset="0"/>
                <a:cs typeface="Times New Roman" panose="02020603050405020304" pitchFamily="18" charset="0"/>
              </a:rPr>
              <a:t>Fowler, M. (2019). </a:t>
            </a:r>
            <a:r>
              <a:rPr lang="en-AU" sz="1800" i="1">
                <a:effectLst/>
                <a:latin typeface="Times New Roman" panose="02020603050405020304" pitchFamily="18" charset="0"/>
                <a:ea typeface="Times New Roman" panose="02020603050405020304" pitchFamily="18" charset="0"/>
                <a:cs typeface="Times New Roman" panose="02020603050405020304" pitchFamily="18" charset="0"/>
              </a:rPr>
              <a:t>Software Architecture Guide</a:t>
            </a:r>
            <a:r>
              <a:rPr lang="en-AU" sz="1800">
                <a:effectLst/>
                <a:latin typeface="Times New Roman" panose="02020603050405020304" pitchFamily="18" charset="0"/>
                <a:ea typeface="Times New Roman" panose="02020603050405020304" pitchFamily="18" charset="0"/>
                <a:cs typeface="Times New Roman" panose="02020603050405020304" pitchFamily="18" charset="0"/>
              </a:rPr>
              <a:t>. [online] https://martinfowler.com/architecture/. Available at: https://martinfowler.com/architecture/.</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200"/>
              </a:spcAft>
            </a:pPr>
            <a:r>
              <a:rPr lang="en-AU" sz="1800">
                <a:effectLst/>
                <a:latin typeface="Times New Roman" panose="02020603050405020304" pitchFamily="18" charset="0"/>
                <a:ea typeface="Times New Roman" panose="02020603050405020304" pitchFamily="18" charset="0"/>
                <a:cs typeface="Times New Roman" panose="02020603050405020304" pitchFamily="18" charset="0"/>
              </a:rPr>
              <a:t>Sinhal, A. (2017). </a:t>
            </a:r>
            <a:r>
              <a:rPr lang="en-AU" sz="1800" i="1">
                <a:effectLst/>
                <a:latin typeface="Times New Roman" panose="02020603050405020304" pitchFamily="18" charset="0"/>
                <a:ea typeface="Times New Roman" panose="02020603050405020304" pitchFamily="18" charset="0"/>
                <a:cs typeface="Times New Roman" panose="02020603050405020304" pitchFamily="18" charset="0"/>
              </a:rPr>
              <a:t>MVC, MVP and MVVM Design Pattern</a:t>
            </a:r>
            <a:r>
              <a:rPr lang="en-AU" sz="1800">
                <a:effectLst/>
                <a:latin typeface="Times New Roman" panose="02020603050405020304" pitchFamily="18" charset="0"/>
                <a:ea typeface="Times New Roman" panose="02020603050405020304" pitchFamily="18" charset="0"/>
                <a:cs typeface="Times New Roman" panose="02020603050405020304" pitchFamily="18" charset="0"/>
              </a:rPr>
              <a:t>. [online] Medium. Available at: https://medium.com/@ankit.sinhal/mvc-mvp-and-mvvm-design-pattern-6e169567bbad.</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200"/>
              </a:spcAft>
            </a:pPr>
            <a:r>
              <a:rPr lang="en-AU" sz="1800">
                <a:effectLst/>
                <a:latin typeface="Times New Roman" panose="02020603050405020304" pitchFamily="18" charset="0"/>
                <a:ea typeface="Times New Roman" panose="02020603050405020304" pitchFamily="18" charset="0"/>
                <a:cs typeface="Times New Roman" panose="02020603050405020304" pitchFamily="18" charset="0"/>
              </a:rPr>
              <a:t>slidetodoc.com. (n.d.). </a:t>
            </a:r>
            <a:r>
              <a:rPr lang="en-AU" sz="1800" i="1">
                <a:effectLst/>
                <a:latin typeface="Times New Roman" panose="02020603050405020304" pitchFamily="18" charset="0"/>
                <a:ea typeface="Times New Roman" panose="02020603050405020304" pitchFamily="18" charset="0"/>
                <a:cs typeface="Times New Roman" panose="02020603050405020304" pitchFamily="18" charset="0"/>
              </a:rPr>
              <a:t>Web Application Architecture multitier 2 tier 3 tier</a:t>
            </a:r>
            <a:r>
              <a:rPr lang="en-AU" sz="1800">
                <a:effectLst/>
                <a:latin typeface="Times New Roman" panose="02020603050405020304" pitchFamily="18" charset="0"/>
                <a:ea typeface="Times New Roman" panose="02020603050405020304" pitchFamily="18" charset="0"/>
                <a:cs typeface="Times New Roman" panose="02020603050405020304" pitchFamily="18" charset="0"/>
              </a:rPr>
              <a:t>. [online] Available at: https://slidetodoc.com/web-application-architecture-multitier-2-tier-3-tier/ [Accessed 7 Aug. 2021].</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200"/>
              </a:spcAft>
            </a:pPr>
            <a:r>
              <a:rPr lang="en-AU" sz="1800">
                <a:effectLst/>
                <a:latin typeface="Times New Roman" panose="02020603050405020304" pitchFamily="18" charset="0"/>
                <a:ea typeface="Times New Roman" panose="02020603050405020304" pitchFamily="18" charset="0"/>
                <a:cs typeface="Times New Roman" panose="02020603050405020304" pitchFamily="18" charset="0"/>
              </a:rPr>
              <a:t>Watt, A. (2014). </a:t>
            </a:r>
            <a:r>
              <a:rPr lang="en-AU" sz="1800" i="1">
                <a:effectLst/>
                <a:latin typeface="Times New Roman" panose="02020603050405020304" pitchFamily="18" charset="0"/>
                <a:ea typeface="Times New Roman" panose="02020603050405020304" pitchFamily="18" charset="0"/>
                <a:cs typeface="Times New Roman" panose="02020603050405020304" pitchFamily="18" charset="0"/>
              </a:rPr>
              <a:t>Chapter 13 Database Development Process – Database Design – 2nd Edition</a:t>
            </a:r>
            <a:r>
              <a:rPr lang="en-AU" sz="1800">
                <a:effectLst/>
                <a:latin typeface="Times New Roman" panose="02020603050405020304" pitchFamily="18" charset="0"/>
                <a:ea typeface="Times New Roman" panose="02020603050405020304" pitchFamily="18" charset="0"/>
                <a:cs typeface="Times New Roman" panose="02020603050405020304" pitchFamily="18" charset="0"/>
              </a:rPr>
              <a:t>. [online] Opentextbc.ca. Available at: https://opentextbc.ca/dbdesign01/chapter/chapter-13-database-development-process/.</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200"/>
              </a:spcAft>
            </a:pPr>
            <a:r>
              <a:rPr lang="en-AU" sz="1800">
                <a:effectLst/>
                <a:latin typeface="Times New Roman" panose="02020603050405020304" pitchFamily="18" charset="0"/>
                <a:ea typeface="Times New Roman" panose="02020603050405020304" pitchFamily="18" charset="0"/>
              </a:rPr>
              <a:t>Francino, Y. (2019). </a:t>
            </a:r>
            <a:r>
              <a:rPr lang="en-AU" sz="1800" i="1">
                <a:effectLst/>
                <a:latin typeface="Times New Roman" panose="02020603050405020304" pitchFamily="18" charset="0"/>
                <a:ea typeface="Times New Roman" panose="02020603050405020304" pitchFamily="18" charset="0"/>
              </a:rPr>
              <a:t>What is user story? - Definition from WhatIs.com</a:t>
            </a:r>
            <a:r>
              <a:rPr lang="en-AU" sz="1800">
                <a:effectLst/>
                <a:latin typeface="Times New Roman" panose="02020603050405020304" pitchFamily="18" charset="0"/>
                <a:ea typeface="Times New Roman" panose="02020603050405020304" pitchFamily="18" charset="0"/>
              </a:rPr>
              <a:t>. [online] SearchSoftwareQuality. Available at: https://searchsoftwarequality.techtarget.com/definition/user-story.</a:t>
            </a:r>
            <a:endParaRPr lang="en-IN" sz="1800">
              <a:effectLst/>
              <a:latin typeface="Times New Roman" panose="02020603050405020304" pitchFamily="18" charset="0"/>
              <a:ea typeface="Times New Roman" panose="02020603050405020304" pitchFamily="18" charset="0"/>
            </a:endParaRPr>
          </a:p>
          <a:p>
            <a:pPr>
              <a:lnSpc>
                <a:spcPct val="150000"/>
              </a:lnSpc>
              <a:spcAft>
                <a:spcPts val="1200"/>
              </a:spcAft>
            </a:pPr>
            <a:r>
              <a:rPr lang="en-AU" sz="1800">
                <a:effectLst/>
                <a:latin typeface="Times New Roman" panose="02020603050405020304" pitchFamily="18" charset="0"/>
                <a:ea typeface="Times New Roman" panose="02020603050405020304" pitchFamily="18" charset="0"/>
              </a:rPr>
              <a:t>Gracia, T. (2019). </a:t>
            </a:r>
            <a:r>
              <a:rPr lang="en-AU" sz="1800" i="1">
                <a:effectLst/>
                <a:latin typeface="Times New Roman" panose="02020603050405020304" pitchFamily="18" charset="0"/>
                <a:ea typeface="Times New Roman" panose="02020603050405020304" pitchFamily="18" charset="0"/>
              </a:rPr>
              <a:t>What is a risk management plan?</a:t>
            </a:r>
            <a:r>
              <a:rPr lang="en-AU" sz="1800">
                <a:effectLst/>
                <a:latin typeface="Times New Roman" panose="02020603050405020304" pitchFamily="18" charset="0"/>
                <a:ea typeface="Times New Roman" panose="02020603050405020304" pitchFamily="18" charset="0"/>
              </a:rPr>
              <a:t> [online] Reciprocity. Available at: https://reciprocity.com/resources/what-is-a-risk-management-plan/.</a:t>
            </a:r>
            <a:endParaRPr lang="en-IN" sz="1800">
              <a:effectLst/>
              <a:latin typeface="Times New Roman" panose="02020603050405020304" pitchFamily="18" charset="0"/>
              <a:ea typeface="Times New Roman" panose="02020603050405020304" pitchFamily="18" charset="0"/>
            </a:endParaRPr>
          </a:p>
          <a:p>
            <a:pPr>
              <a:lnSpc>
                <a:spcPct val="150000"/>
              </a:lnSpc>
              <a:spcAft>
                <a:spcPts val="1200"/>
              </a:spcAft>
            </a:pPr>
            <a:r>
              <a:rPr lang="en-AU" sz="1800">
                <a:effectLst/>
                <a:latin typeface="Times New Roman" panose="02020603050405020304" pitchFamily="18" charset="0"/>
                <a:ea typeface="Times New Roman" panose="02020603050405020304" pitchFamily="18" charset="0"/>
              </a:rPr>
              <a:t>Grant, M. (2021). </a:t>
            </a:r>
            <a:r>
              <a:rPr lang="en-AU" sz="1800" i="1">
                <a:effectLst/>
                <a:latin typeface="Times New Roman" panose="02020603050405020304" pitchFamily="18" charset="0"/>
                <a:ea typeface="Times New Roman" panose="02020603050405020304" pitchFamily="18" charset="0"/>
              </a:rPr>
              <a:t>Understanding Gantt Charts</a:t>
            </a:r>
            <a:r>
              <a:rPr lang="en-AU" sz="1800">
                <a:effectLst/>
                <a:latin typeface="Times New Roman" panose="02020603050405020304" pitchFamily="18" charset="0"/>
                <a:ea typeface="Times New Roman" panose="02020603050405020304" pitchFamily="18" charset="0"/>
              </a:rPr>
              <a:t>. [online] Investopedia. Available at: https://www.investopedia.com/terms/g/gantt-chart.asp.</a:t>
            </a:r>
            <a:endParaRPr lang="en-IN" sz="1800">
              <a:effectLst/>
              <a:latin typeface="Times New Roman" panose="02020603050405020304" pitchFamily="18" charset="0"/>
              <a:ea typeface="Times New Roman" panose="02020603050405020304" pitchFamily="18" charset="0"/>
            </a:endParaRPr>
          </a:p>
          <a:p>
            <a:pPr>
              <a:lnSpc>
                <a:spcPct val="150000"/>
              </a:lnSpc>
              <a:spcAft>
                <a:spcPts val="1200"/>
              </a:spcAft>
            </a:pPr>
            <a:r>
              <a:rPr lang="en-AU" sz="1800">
                <a:effectLst/>
                <a:latin typeface="Times New Roman" panose="02020603050405020304" pitchFamily="18" charset="0"/>
                <a:ea typeface="Times New Roman" panose="02020603050405020304" pitchFamily="18" charset="0"/>
              </a:rPr>
              <a:t>Rehkoph, M. (n.d.). </a:t>
            </a:r>
            <a:r>
              <a:rPr lang="en-AU" sz="1800" i="1">
                <a:effectLst/>
                <a:latin typeface="Times New Roman" panose="02020603050405020304" pitchFamily="18" charset="0"/>
                <a:ea typeface="Times New Roman" panose="02020603050405020304" pitchFamily="18" charset="0"/>
              </a:rPr>
              <a:t>User Stories with Examples and Template</a:t>
            </a:r>
            <a:r>
              <a:rPr lang="en-AU" sz="1800">
                <a:effectLst/>
                <a:latin typeface="Times New Roman" panose="02020603050405020304" pitchFamily="18" charset="0"/>
                <a:ea typeface="Times New Roman" panose="02020603050405020304" pitchFamily="18" charset="0"/>
              </a:rPr>
              <a:t>. https://www.atlassian.com/agile/project-management/user-stories.</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0462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E882-48B8-4126-9E0E-4356AC892E8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20A00EF-A2F7-4763-8021-C999D0E23BF1}"/>
              </a:ext>
            </a:extLst>
          </p:cNvPr>
          <p:cNvSpPr>
            <a:spLocks noGrp="1"/>
          </p:cNvSpPr>
          <p:nvPr>
            <p:ph idx="1"/>
          </p:nvPr>
        </p:nvSpPr>
        <p:spPr/>
        <p:txBody>
          <a:bodyPr>
            <a:normAutofit fontScale="70000" lnSpcReduction="20000"/>
          </a:bodyPr>
          <a:lstStyle/>
          <a:p>
            <a:pPr>
              <a:lnSpc>
                <a:spcPct val="150000"/>
              </a:lnSpc>
              <a:spcAft>
                <a:spcPts val="800"/>
              </a:spcAft>
            </a:pP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Spacey, J. 2017. 7 Types of Feasibility Analysis. [Online]. [4 September 2021]. Available from: </a:t>
            </a:r>
            <a:r>
              <a:rPr lang="en-AU"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https://simplicable.com/new/feasibility-analysis</a:t>
            </a: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Richard </a:t>
            </a:r>
            <a:r>
              <a:rPr lang="en-AU" sz="1800" dirty="0" err="1">
                <a:effectLst/>
                <a:latin typeface="Times New Roman" panose="02020603050405020304" pitchFamily="18" charset="0"/>
                <a:ea typeface="Times New Roman" panose="02020603050405020304" pitchFamily="18" charset="0"/>
                <a:cs typeface="Times New Roman" panose="02020603050405020304" pitchFamily="18" charset="0"/>
              </a:rPr>
              <a:t>daniels</a:t>
            </a: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 R. 2021. What is Feasibility Study? 10 Types of Feasibility Study Explained. [Online]. [4 September 2021]. Available from: </a:t>
            </a:r>
            <a:r>
              <a:rPr lang="en-AU"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https://www.businessstudynotes.com/finance/project-management/types-feasibility-study/</a:t>
            </a: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Bridges, J. (2019). How to Conduct a Feasibility Study - ProjectManager.com. [online] ProjectManager.com. Available at: </a:t>
            </a:r>
            <a:r>
              <a:rPr lang="en-AU"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https://www.projectmanager.com/training/how-to-conduct-a-feasibility-study</a:t>
            </a: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200"/>
              </a:spcAft>
            </a:pP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Brandenburg, L. (2018). </a:t>
            </a:r>
            <a:r>
              <a:rPr lang="en-AU" sz="1800" i="1" dirty="0">
                <a:effectLst/>
                <a:latin typeface="Times New Roman" panose="02020603050405020304" pitchFamily="18" charset="0"/>
                <a:ea typeface="Times New Roman" panose="02020603050405020304" pitchFamily="18" charset="0"/>
                <a:cs typeface="Times New Roman" panose="02020603050405020304" pitchFamily="18" charset="0"/>
              </a:rPr>
              <a:t>How to Write a Use Case</a:t>
            </a: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 [online] Bridging-the-gap.com. Available at: https://www.bridging-the-gap.com/what-is-a-use-case/.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Aft>
                <a:spcPts val="800"/>
              </a:spcAft>
              <a:buNone/>
            </a:pP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Aft>
                <a:spcPts val="800"/>
              </a:spcAft>
              <a:buNone/>
            </a:pP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r>
              <a:rPr lang="en-AU"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1099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3841D-5FA1-4F66-98B0-CFDDC23590B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E84390B-CFFA-43E6-A5A3-6A88E8670821}"/>
              </a:ext>
            </a:extLst>
          </p:cNvPr>
          <p:cNvSpPr>
            <a:spLocks noGrp="1"/>
          </p:cNvSpPr>
          <p:nvPr>
            <p:ph idx="1"/>
          </p:nvPr>
        </p:nvSpPr>
        <p:spPr/>
        <p:txBody>
          <a:bodyPr>
            <a:normAutofit/>
          </a:bodyPr>
          <a:lstStyle/>
          <a:p>
            <a:pPr marL="0" indent="0">
              <a:buNone/>
            </a:pPr>
            <a:r>
              <a:rPr lang="en-IN" sz="4400" dirty="0"/>
              <a:t>THANK YOU</a:t>
            </a:r>
          </a:p>
        </p:txBody>
      </p:sp>
    </p:spTree>
    <p:extLst>
      <p:ext uri="{BB962C8B-B14F-4D97-AF65-F5344CB8AC3E}">
        <p14:creationId xmlns:p14="http://schemas.microsoft.com/office/powerpoint/2010/main" val="422160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61D5-F3B8-4FEA-A3F4-AA4D9DCC2234}"/>
              </a:ext>
            </a:extLst>
          </p:cNvPr>
          <p:cNvSpPr>
            <a:spLocks noGrp="1"/>
          </p:cNvSpPr>
          <p:nvPr>
            <p:ph type="title"/>
          </p:nvPr>
        </p:nvSpPr>
        <p:spPr/>
        <p:txBody>
          <a:bodyPr/>
          <a:lstStyle/>
          <a:p>
            <a:r>
              <a:rPr lang="en-IN" dirty="0"/>
              <a:t>Scope of our project</a:t>
            </a:r>
          </a:p>
        </p:txBody>
      </p:sp>
      <p:sp>
        <p:nvSpPr>
          <p:cNvPr id="3" name="Content Placeholder 2">
            <a:extLst>
              <a:ext uri="{FF2B5EF4-FFF2-40B4-BE49-F238E27FC236}">
                <a16:creationId xmlns:a16="http://schemas.microsoft.com/office/drawing/2014/main" id="{DAF8192A-2743-435F-B772-0DFF4060587D}"/>
              </a:ext>
            </a:extLst>
          </p:cNvPr>
          <p:cNvSpPr>
            <a:spLocks noGrp="1"/>
          </p:cNvSpPr>
          <p:nvPr>
            <p:ph idx="1"/>
          </p:nvPr>
        </p:nvSpPr>
        <p:spPr>
          <a:xfrm>
            <a:off x="581192" y="702156"/>
            <a:ext cx="11029615" cy="5826981"/>
          </a:xfrm>
        </p:spPr>
        <p:txBody>
          <a:bodyPr/>
          <a:lstStyle/>
          <a:p>
            <a:pPr marL="0" indent="0">
              <a:lnSpc>
                <a:spcPct val="150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200000"/>
              </a:lnSpc>
            </a:pPr>
            <a:r>
              <a:rPr lang="en-AU" sz="1800" dirty="0">
                <a:effectLst/>
                <a:latin typeface="Calibri" panose="020F0502020204030204" pitchFamily="34" charset="0"/>
                <a:ea typeface="Times New Roman" panose="02020603050405020304" pitchFamily="18" charset="0"/>
              </a:rPr>
              <a:t>The scope of the project is the develop the application for CQU laboratory to perform multiple tasks. It will be useful for the students who can search, book, and return equipment and carried out by admin and student users</a:t>
            </a:r>
          </a:p>
          <a:p>
            <a:pPr>
              <a:lnSpc>
                <a:spcPct val="200000"/>
              </a:lnSpc>
            </a:pPr>
            <a:r>
              <a:rPr lang="en-AU" sz="1800" dirty="0">
                <a:effectLst/>
                <a:latin typeface="Calibri" panose="020F0502020204030204" pitchFamily="34" charset="0"/>
                <a:ea typeface="Times New Roman" panose="02020603050405020304" pitchFamily="18" charset="0"/>
              </a:rPr>
              <a:t>The admin users have access to create, view, delete information. In terms of student users, they can access to view equipment details and book equipment if they required. </a:t>
            </a:r>
          </a:p>
          <a:p>
            <a:endParaRPr lang="en-IN" dirty="0"/>
          </a:p>
        </p:txBody>
      </p:sp>
    </p:spTree>
    <p:extLst>
      <p:ext uri="{BB962C8B-B14F-4D97-AF65-F5344CB8AC3E}">
        <p14:creationId xmlns:p14="http://schemas.microsoft.com/office/powerpoint/2010/main" val="180326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A03E-C06B-4A12-BC86-C1392DAE0035}"/>
              </a:ext>
            </a:extLst>
          </p:cNvPr>
          <p:cNvSpPr>
            <a:spLocks noGrp="1"/>
          </p:cNvSpPr>
          <p:nvPr>
            <p:ph type="title"/>
          </p:nvPr>
        </p:nvSpPr>
        <p:spPr/>
        <p:txBody>
          <a:bodyPr/>
          <a:lstStyle/>
          <a:p>
            <a:r>
              <a:rPr lang="en-IN" dirty="0"/>
              <a:t>Functional and non – functional requirement</a:t>
            </a:r>
          </a:p>
        </p:txBody>
      </p:sp>
      <p:sp>
        <p:nvSpPr>
          <p:cNvPr id="3" name="Content Placeholder 2">
            <a:extLst>
              <a:ext uri="{FF2B5EF4-FFF2-40B4-BE49-F238E27FC236}">
                <a16:creationId xmlns:a16="http://schemas.microsoft.com/office/drawing/2014/main" id="{0B7A7B00-919D-4C85-9849-ED4798D2B493}"/>
              </a:ext>
            </a:extLst>
          </p:cNvPr>
          <p:cNvSpPr>
            <a:spLocks noGrp="1"/>
          </p:cNvSpPr>
          <p:nvPr>
            <p:ph idx="1"/>
          </p:nvPr>
        </p:nvSpPr>
        <p:spPr>
          <a:xfrm>
            <a:off x="581192" y="702157"/>
            <a:ext cx="11029615" cy="7350980"/>
          </a:xfrm>
        </p:spPr>
        <p:txBody>
          <a:bodyPr/>
          <a:lstStyle/>
          <a:p>
            <a:pPr marL="0" indent="0">
              <a:buNone/>
            </a:pPr>
            <a:r>
              <a:rPr lang="en-AU" dirty="0">
                <a:latin typeface="Calibri" panose="020F0502020204030204" pitchFamily="34" charset="0"/>
                <a:ea typeface="Times New Roman" panose="02020603050405020304" pitchFamily="18" charset="0"/>
                <a:cs typeface="Times New Roman" panose="02020603050405020304" pitchFamily="18" charset="0"/>
              </a:rPr>
              <a:t>T</a:t>
            </a: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he functional requirement as the behaviour of the system-how it reacts to inputs and the services it should provide, </a:t>
            </a: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The system will allow the admin users to create new access to the students by registering his / her details in student registration form.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The system will allow admin users to add, delete, search edit and view equipment and campus related details.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The system will allow students to view, search and book equipment by using his/her login credentials.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AU" sz="1800" dirty="0">
                <a:effectLst/>
                <a:latin typeface="Calibri" panose="020F0502020204030204" pitchFamily="34" charset="0"/>
                <a:ea typeface="Times New Roman" panose="02020603050405020304" pitchFamily="18" charset="0"/>
                <a:cs typeface="Calibri" panose="020F0502020204030204" pitchFamily="34" charset="0"/>
              </a:rPr>
              <a:t>The system will show the history, due date and return equipment once the student users logged into the application.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p>
        </p:txBody>
      </p:sp>
    </p:spTree>
    <p:extLst>
      <p:ext uri="{BB962C8B-B14F-4D97-AF65-F5344CB8AC3E}">
        <p14:creationId xmlns:p14="http://schemas.microsoft.com/office/powerpoint/2010/main" val="203154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24AC-19CA-4B9A-B7E1-C5E2D413B756}"/>
              </a:ext>
            </a:extLst>
          </p:cNvPr>
          <p:cNvSpPr>
            <a:spLocks noGrp="1"/>
          </p:cNvSpPr>
          <p:nvPr>
            <p:ph type="title"/>
          </p:nvPr>
        </p:nvSpPr>
        <p:spPr/>
        <p:txBody>
          <a:bodyPr/>
          <a:lstStyle/>
          <a:p>
            <a:r>
              <a:rPr lang="en-IN" dirty="0"/>
              <a:t>Functional and non functional requirements</a:t>
            </a:r>
          </a:p>
        </p:txBody>
      </p:sp>
      <p:sp>
        <p:nvSpPr>
          <p:cNvPr id="3" name="Content Placeholder 2">
            <a:extLst>
              <a:ext uri="{FF2B5EF4-FFF2-40B4-BE49-F238E27FC236}">
                <a16:creationId xmlns:a16="http://schemas.microsoft.com/office/drawing/2014/main" id="{1E430F68-2013-446C-A583-42A59F15EE60}"/>
              </a:ext>
            </a:extLst>
          </p:cNvPr>
          <p:cNvSpPr>
            <a:spLocks noGrp="1"/>
          </p:cNvSpPr>
          <p:nvPr>
            <p:ph idx="1"/>
          </p:nvPr>
        </p:nvSpPr>
        <p:spPr/>
        <p:txBody>
          <a:bodyPr/>
          <a:lstStyle/>
          <a:p>
            <a:pPr marL="0" indent="0">
              <a:lnSpc>
                <a:spcPct val="200000"/>
              </a:lnSpc>
              <a:buNone/>
            </a:pPr>
            <a:r>
              <a:rPr lang="en-IN" dirty="0"/>
              <a:t>The non – functional requirements for CQU lab management system, </a:t>
            </a:r>
          </a:p>
          <a:p>
            <a:pPr>
              <a:lnSpc>
                <a:spcPct val="200000"/>
              </a:lnSpc>
            </a:pPr>
            <a:r>
              <a:rPr lang="en-IN" dirty="0"/>
              <a:t>Security</a:t>
            </a:r>
          </a:p>
          <a:p>
            <a:pPr>
              <a:lnSpc>
                <a:spcPct val="200000"/>
              </a:lnSpc>
            </a:pPr>
            <a:r>
              <a:rPr lang="en-IN" dirty="0"/>
              <a:t>Performance</a:t>
            </a:r>
          </a:p>
          <a:p>
            <a:pPr>
              <a:lnSpc>
                <a:spcPct val="200000"/>
              </a:lnSpc>
            </a:pPr>
            <a:r>
              <a:rPr lang="en-IN" dirty="0"/>
              <a:t>Data storage</a:t>
            </a:r>
          </a:p>
          <a:p>
            <a:pPr>
              <a:lnSpc>
                <a:spcPct val="200000"/>
              </a:lnSpc>
            </a:pPr>
            <a:r>
              <a:rPr lang="en-IN" dirty="0"/>
              <a:t>Usability</a:t>
            </a:r>
          </a:p>
          <a:p>
            <a:endParaRPr lang="en-IN" dirty="0"/>
          </a:p>
        </p:txBody>
      </p:sp>
    </p:spTree>
    <p:extLst>
      <p:ext uri="{BB962C8B-B14F-4D97-AF65-F5344CB8AC3E}">
        <p14:creationId xmlns:p14="http://schemas.microsoft.com/office/powerpoint/2010/main" val="119107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2E53-154C-44F4-BC75-ABA9E2065618}"/>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112B2D04-ECB7-4318-BC80-4C701FE4D5D7}"/>
              </a:ext>
            </a:extLst>
          </p:cNvPr>
          <p:cNvSpPr>
            <a:spLocks noGrp="1"/>
          </p:cNvSpPr>
          <p:nvPr>
            <p:ph idx="1"/>
          </p:nvPr>
        </p:nvSpPr>
        <p:spPr/>
        <p:txBody>
          <a:bodyPr/>
          <a:lstStyle/>
          <a:p>
            <a:pPr algn="just">
              <a:lnSpc>
                <a:spcPct val="150000"/>
              </a:lnSpc>
              <a:spcAft>
                <a:spcPts val="800"/>
              </a:spcAft>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The feasibility study is classified into five different types,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1. Technical feasibility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2. Economic feasibility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3. Social Feasibility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4. Legal feasibility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5. Operational feasibility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68805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4A7C-635D-41CA-90D6-2BD0C9D4F083}"/>
              </a:ext>
            </a:extLst>
          </p:cNvPr>
          <p:cNvSpPr>
            <a:spLocks noGrp="1"/>
          </p:cNvSpPr>
          <p:nvPr>
            <p:ph type="title"/>
          </p:nvPr>
        </p:nvSpPr>
        <p:spPr/>
        <p:txBody>
          <a:bodyPr/>
          <a:lstStyle/>
          <a:p>
            <a:r>
              <a:rPr lang="en-IN" dirty="0"/>
              <a:t>TECHNICAL FEASIBILITY STUDY</a:t>
            </a:r>
          </a:p>
        </p:txBody>
      </p:sp>
      <p:sp>
        <p:nvSpPr>
          <p:cNvPr id="3" name="Content Placeholder 2">
            <a:extLst>
              <a:ext uri="{FF2B5EF4-FFF2-40B4-BE49-F238E27FC236}">
                <a16:creationId xmlns:a16="http://schemas.microsoft.com/office/drawing/2014/main" id="{936F3FFA-017C-4703-82BB-8A3E0AC886FD}"/>
              </a:ext>
            </a:extLst>
          </p:cNvPr>
          <p:cNvSpPr>
            <a:spLocks noGrp="1"/>
          </p:cNvSpPr>
          <p:nvPr>
            <p:ph idx="1"/>
          </p:nvPr>
        </p:nvSpPr>
        <p:spPr>
          <a:xfrm>
            <a:off x="581192" y="818147"/>
            <a:ext cx="11029615" cy="6160169"/>
          </a:xfrm>
        </p:spPr>
        <p:txBody>
          <a:bodyPr/>
          <a:lstStyle/>
          <a:p>
            <a:pPr>
              <a:lnSpc>
                <a:spcPct val="150000"/>
              </a:lnSpc>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Technical feasibility is the process of validating the technology assumptions, architecture, and design of a product (Spacey, 2017). The main objective of technical feasibility study is to understand the project technical team who have required knowledge in NetBeans IDE, Java programming skills, Scene builder, SQL management.</a:t>
            </a:r>
          </a:p>
          <a:p>
            <a:pPr>
              <a:lnSpc>
                <a:spcPct val="150000"/>
              </a:lnSpc>
            </a:pPr>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The project manager or lead must find the resources who have necessary knowledge in those area. At the same time, it is important to focus on system requirements like, necessary software, tools, CPU with required configurations to have a capability to convert ideas to the working module. (Simplilearn 2021)</a:t>
            </a:r>
            <a:endParaRPr lang="en-IN" dirty="0"/>
          </a:p>
        </p:txBody>
      </p:sp>
    </p:spTree>
    <p:extLst>
      <p:ext uri="{BB962C8B-B14F-4D97-AF65-F5344CB8AC3E}">
        <p14:creationId xmlns:p14="http://schemas.microsoft.com/office/powerpoint/2010/main" val="178970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DBD6-473A-43A4-9B4B-82A341B43585}"/>
              </a:ext>
            </a:extLst>
          </p:cNvPr>
          <p:cNvSpPr>
            <a:spLocks noGrp="1"/>
          </p:cNvSpPr>
          <p:nvPr>
            <p:ph type="title"/>
          </p:nvPr>
        </p:nvSpPr>
        <p:spPr/>
        <p:txBody>
          <a:bodyPr/>
          <a:lstStyle/>
          <a:p>
            <a:r>
              <a:rPr lang="en-IN" dirty="0"/>
              <a:t>ECONOMIC FEASIBILITY STUDY</a:t>
            </a:r>
          </a:p>
        </p:txBody>
      </p:sp>
      <p:sp>
        <p:nvSpPr>
          <p:cNvPr id="3" name="Content Placeholder 2">
            <a:extLst>
              <a:ext uri="{FF2B5EF4-FFF2-40B4-BE49-F238E27FC236}">
                <a16:creationId xmlns:a16="http://schemas.microsoft.com/office/drawing/2014/main" id="{8CB79472-7C1E-44E8-9852-A379EE2EFA36}"/>
              </a:ext>
            </a:extLst>
          </p:cNvPr>
          <p:cNvSpPr>
            <a:spLocks noGrp="1"/>
          </p:cNvSpPr>
          <p:nvPr>
            <p:ph idx="1"/>
          </p:nvPr>
        </p:nvSpPr>
        <p:spPr>
          <a:xfrm>
            <a:off x="581192" y="1395664"/>
            <a:ext cx="11029615" cy="5197642"/>
          </a:xfrm>
        </p:spPr>
        <p:txBody>
          <a:bodyPr/>
          <a:lstStyle/>
          <a:p>
            <a:pPr>
              <a:lnSpc>
                <a:spcPct val="150000"/>
              </a:lnSpc>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The main objective of economic feasibility study is to focus on cost – benefit analysis. It could be the decision maker whether the organisation must take this project or not. In organisation point of view, it is necessary to analyse the profitability rate of the product. </a:t>
            </a:r>
          </a:p>
          <a:p>
            <a:pPr>
              <a:lnSpc>
                <a:spcPct val="150000"/>
              </a:lnSpc>
            </a:pPr>
            <a:endParaRPr lang="en-AU" dirty="0">
              <a:latin typeface="Calibri" panose="020F0502020204030204" pitchFamily="34" charset="0"/>
              <a:cs typeface="Times New Roman" panose="02020603050405020304" pitchFamily="18" charset="0"/>
            </a:endParaRPr>
          </a:p>
          <a:p>
            <a:pPr>
              <a:lnSpc>
                <a:spcPct val="150000"/>
              </a:lnSpc>
            </a:pPr>
            <a:r>
              <a:rPr lang="en-AU" sz="1800" dirty="0">
                <a:effectLst/>
                <a:latin typeface="Calibri" panose="020F0502020204030204" pitchFamily="34" charset="0"/>
                <a:ea typeface="Times New Roman" panose="02020603050405020304" pitchFamily="18" charset="0"/>
                <a:cs typeface="Times New Roman" panose="02020603050405020304" pitchFamily="18" charset="0"/>
              </a:rPr>
              <a:t>We are using cost – benefit analysis report to find the break even for this project. If the product doesn’t even cover up with fixed cost, there is no use of taking up this project (Simplilearn 2021)</a:t>
            </a:r>
            <a:endParaRPr lang="en-IN" dirty="0"/>
          </a:p>
        </p:txBody>
      </p:sp>
    </p:spTree>
    <p:extLst>
      <p:ext uri="{BB962C8B-B14F-4D97-AF65-F5344CB8AC3E}">
        <p14:creationId xmlns:p14="http://schemas.microsoft.com/office/powerpoint/2010/main" val="70589239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767</TotalTime>
  <Words>1902</Words>
  <Application>Microsoft Office PowerPoint</Application>
  <PresentationFormat>Widescreen</PresentationFormat>
  <Paragraphs>159</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Gill Sans MT</vt:lpstr>
      <vt:lpstr>Symbol</vt:lpstr>
      <vt:lpstr>Times New Roman</vt:lpstr>
      <vt:lpstr>Wingdings 2</vt:lpstr>
      <vt:lpstr>Dividend</vt:lpstr>
      <vt:lpstr>Cqu lab equipment management system</vt:lpstr>
      <vt:lpstr>Team members </vt:lpstr>
      <vt:lpstr>introduction</vt:lpstr>
      <vt:lpstr>Scope of our project</vt:lpstr>
      <vt:lpstr>Functional and non – functional requirement</vt:lpstr>
      <vt:lpstr>Functional and non functional requirements</vt:lpstr>
      <vt:lpstr>Feasibility study</vt:lpstr>
      <vt:lpstr>TECHNICAL FEASIBILITY STUDY</vt:lpstr>
      <vt:lpstr>ECONOMIC FEASIBILITY STUDY</vt:lpstr>
      <vt:lpstr>COST – BENEFIT ANALYSIS</vt:lpstr>
      <vt:lpstr>SOCIAL FEASIBILITY STUDY</vt:lpstr>
      <vt:lpstr>LEGAL FEASIBILITY STUDY</vt:lpstr>
      <vt:lpstr>OPERATIONAL FEASIBILITY STUDY</vt:lpstr>
      <vt:lpstr>DATABASE DESIGN</vt:lpstr>
      <vt:lpstr>WORK BREAK DOWN STRUCTURE - WBS</vt:lpstr>
      <vt:lpstr>GANTT CHART</vt:lpstr>
      <vt:lpstr>User stories for admin and student </vt:lpstr>
      <vt:lpstr>User stories for admin and student </vt:lpstr>
      <vt:lpstr>QUALITY AND RISK MANAGEMENT PLANS</vt:lpstr>
      <vt:lpstr>Quality metrices</vt:lpstr>
      <vt:lpstr>Uml diagrams</vt:lpstr>
      <vt:lpstr>Use case diagram</vt:lpstr>
      <vt:lpstr>Class diagram</vt:lpstr>
      <vt:lpstr>Sequence diagram – admin users</vt:lpstr>
      <vt:lpstr>Sequence diagram – student users</vt:lpstr>
      <vt:lpstr>USER INTERFACE DESIGNS - samples</vt:lpstr>
      <vt:lpstr>UI DESIGNS - UPDATED</vt:lpstr>
      <vt:lpstr>Login screen</vt:lpstr>
      <vt:lpstr>Dashboard for admin and student users</vt:lpstr>
      <vt:lpstr>Add, Delete,  view student details</vt:lpstr>
      <vt:lpstr>Add, Delete,  view equipment details</vt:lpstr>
      <vt:lpstr>Equipment booking and view history </vt:lpstr>
      <vt:lpstr>STUDENT DUE DATE</vt:lpstr>
      <vt:lpstr>Product demo &amp; user implementation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Cqu lab management system</dc:title>
  <dc:creator>JAVAGAL</dc:creator>
  <cp:lastModifiedBy>JAVAGAL</cp:lastModifiedBy>
  <cp:revision>20</cp:revision>
  <dcterms:created xsi:type="dcterms:W3CDTF">2021-09-26T05:30:01Z</dcterms:created>
  <dcterms:modified xsi:type="dcterms:W3CDTF">2021-09-27T11:54:09Z</dcterms:modified>
</cp:coreProperties>
</file>