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75" r:id="rId7"/>
    <p:sldId id="260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8" r:id="rId16"/>
    <p:sldId id="261" r:id="rId17"/>
    <p:sldId id="276" r:id="rId18"/>
    <p:sldId id="279" r:id="rId19"/>
    <p:sldId id="280" r:id="rId20"/>
    <p:sldId id="281" r:id="rId21"/>
    <p:sldId id="282" r:id="rId22"/>
    <p:sldId id="284" r:id="rId23"/>
    <p:sldId id="285" r:id="rId24"/>
    <p:sldId id="262" r:id="rId25"/>
    <p:sldId id="263" r:id="rId26"/>
    <p:sldId id="2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1029160466428883E-3"/>
          <c:y val="0.24050444913897959"/>
          <c:w val="0.837479888534709"/>
          <c:h val="0.6611660585109787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Contributions</c:v>
                </c:pt>
              </c:strCache>
            </c:strRef>
          </c:tx>
          <c:explosion val="7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4DC3-4AA3-BBDA-0696968E120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4DC3-4AA3-BBDA-0696968E120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4DC3-4AA3-BBDA-0696968E120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6-4DC3-4AA3-BBDA-0696968E120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4DC3-4AA3-BBDA-0696968E120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4DC3-4AA3-BBDA-0696968E120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4DC3-4AA3-BBDA-0696968E120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4DC3-4AA3-BBDA-0696968E120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Adarsha</c:v>
                </c:pt>
                <c:pt idx="1">
                  <c:v>Javagal</c:v>
                </c:pt>
                <c:pt idx="2">
                  <c:v>Bandana</c:v>
                </c:pt>
                <c:pt idx="3">
                  <c:v>Maruf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4.2</c:v>
                </c:pt>
                <c:pt idx="1">
                  <c:v>4.2</c:v>
                </c:pt>
                <c:pt idx="2">
                  <c:v>3.7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C3-4AA3-BBDA-0696968E120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3AB5-F686-4ADE-8B1C-E1E302455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REVIEW WEEK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88C1D-7AB8-44D7-BF17-D7B8E0BAB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SPRINT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909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C5C8-0C33-477C-A2FF-B03673EA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299621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USER STORIES IMPLEMENTATIONS – FXML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157FC6-763A-43C1-A446-67F1491EC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405" y="1200895"/>
            <a:ext cx="6740340" cy="5398173"/>
          </a:xfrm>
        </p:spPr>
      </p:pic>
    </p:spTree>
    <p:extLst>
      <p:ext uri="{BB962C8B-B14F-4D97-AF65-F5344CB8AC3E}">
        <p14:creationId xmlns:p14="http://schemas.microsoft.com/office/powerpoint/2010/main" val="219618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2157-985C-496A-9E47-3A79C488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503808"/>
          </a:xfrm>
        </p:spPr>
        <p:txBody>
          <a:bodyPr>
            <a:noAutofit/>
          </a:bodyPr>
          <a:lstStyle/>
          <a:p>
            <a:r>
              <a:rPr lang="en-IN" sz="2400" dirty="0"/>
              <a:t>USER STORIES IMPLEMENTATIONS – FXML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371EE8-736A-46D5-A3EB-01C8BCF53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5088" y="1189609"/>
            <a:ext cx="7058231" cy="5668391"/>
          </a:xfrm>
        </p:spPr>
      </p:pic>
    </p:spTree>
    <p:extLst>
      <p:ext uri="{BB962C8B-B14F-4D97-AF65-F5344CB8AC3E}">
        <p14:creationId xmlns:p14="http://schemas.microsoft.com/office/powerpoint/2010/main" val="788674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B0BE-989D-4DC1-9E26-3F4B684D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539318"/>
          </a:xfrm>
        </p:spPr>
        <p:txBody>
          <a:bodyPr>
            <a:noAutofit/>
          </a:bodyPr>
          <a:lstStyle/>
          <a:p>
            <a:r>
              <a:rPr lang="en-IN" sz="2800" dirty="0"/>
              <a:t>USER STORIES IMPLEMENTATIONS – FXML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698D60-05C0-44B9-BFC1-A53BDFF8D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0752" y="1205809"/>
            <a:ext cx="7197558" cy="5616681"/>
          </a:xfrm>
        </p:spPr>
      </p:pic>
    </p:spTree>
    <p:extLst>
      <p:ext uri="{BB962C8B-B14F-4D97-AF65-F5344CB8AC3E}">
        <p14:creationId xmlns:p14="http://schemas.microsoft.com/office/powerpoint/2010/main" val="2261156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3D41-8936-4352-A54C-621F0C46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4829"/>
          </a:xfrm>
        </p:spPr>
        <p:txBody>
          <a:bodyPr>
            <a:normAutofit/>
          </a:bodyPr>
          <a:lstStyle/>
          <a:p>
            <a:r>
              <a:rPr lang="en-IN" sz="2800" dirty="0"/>
              <a:t>USER STORIES IMPLEMENTATIONS – FXML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AD4DC-87C9-41D3-AC23-85C13D2D7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7981" y="1393795"/>
            <a:ext cx="6431372" cy="4841289"/>
          </a:xfrm>
        </p:spPr>
      </p:pic>
    </p:spTree>
    <p:extLst>
      <p:ext uri="{BB962C8B-B14F-4D97-AF65-F5344CB8AC3E}">
        <p14:creationId xmlns:p14="http://schemas.microsoft.com/office/powerpoint/2010/main" val="82025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9E2D-9983-45BF-BDAB-7BDC076BB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592584"/>
          </a:xfrm>
        </p:spPr>
        <p:txBody>
          <a:bodyPr>
            <a:noAutofit/>
          </a:bodyPr>
          <a:lstStyle/>
          <a:p>
            <a:r>
              <a:rPr lang="en-IN" sz="2800" dirty="0"/>
              <a:t>USER STORIES IMPLEMENTATIONS – FXML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AD73C8-90A4-41D1-A063-7E87EA097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970" y="1218461"/>
            <a:ext cx="7692187" cy="5720179"/>
          </a:xfrm>
        </p:spPr>
      </p:pic>
    </p:spTree>
    <p:extLst>
      <p:ext uri="{BB962C8B-B14F-4D97-AF65-F5344CB8AC3E}">
        <p14:creationId xmlns:p14="http://schemas.microsoft.com/office/powerpoint/2010/main" val="3286220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B6C1-B4BC-49ED-8013-0D0D1A3F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65951"/>
          </a:xfrm>
        </p:spPr>
        <p:txBody>
          <a:bodyPr>
            <a:normAutofit/>
          </a:bodyPr>
          <a:lstStyle/>
          <a:p>
            <a:r>
              <a:rPr lang="en-IN" sz="2400" dirty="0"/>
              <a:t>TEST CASES – LOGIN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78D162-49F5-42A9-B400-6CBBF02EC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46394"/>
              </p:ext>
            </p:extLst>
          </p:nvPr>
        </p:nvGraphicFramePr>
        <p:xfrm>
          <a:off x="1358283" y="1979720"/>
          <a:ext cx="10018712" cy="35421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2284">
                  <a:extLst>
                    <a:ext uri="{9D8B030D-6E8A-4147-A177-3AD203B41FA5}">
                      <a16:colId xmlns:a16="http://schemas.microsoft.com/office/drawing/2014/main" val="2828168948"/>
                    </a:ext>
                  </a:extLst>
                </a:gridCol>
                <a:gridCol w="2167981">
                  <a:extLst>
                    <a:ext uri="{9D8B030D-6E8A-4147-A177-3AD203B41FA5}">
                      <a16:colId xmlns:a16="http://schemas.microsoft.com/office/drawing/2014/main" val="2575301113"/>
                    </a:ext>
                  </a:extLst>
                </a:gridCol>
                <a:gridCol w="2834709">
                  <a:extLst>
                    <a:ext uri="{9D8B030D-6E8A-4147-A177-3AD203B41FA5}">
                      <a16:colId xmlns:a16="http://schemas.microsoft.com/office/drawing/2014/main" val="440513810"/>
                    </a:ext>
                  </a:extLst>
                </a:gridCol>
                <a:gridCol w="1417909">
                  <a:extLst>
                    <a:ext uri="{9D8B030D-6E8A-4147-A177-3AD203B41FA5}">
                      <a16:colId xmlns:a16="http://schemas.microsoft.com/office/drawing/2014/main" val="3437719288"/>
                    </a:ext>
                  </a:extLst>
                </a:gridCol>
                <a:gridCol w="1732384">
                  <a:extLst>
                    <a:ext uri="{9D8B030D-6E8A-4147-A177-3AD203B41FA5}">
                      <a16:colId xmlns:a16="http://schemas.microsoft.com/office/drawing/2014/main" val="279362408"/>
                    </a:ext>
                  </a:extLst>
                </a:gridCol>
                <a:gridCol w="1203445">
                  <a:extLst>
                    <a:ext uri="{9D8B030D-6E8A-4147-A177-3AD203B41FA5}">
                      <a16:colId xmlns:a16="http://schemas.microsoft.com/office/drawing/2014/main" val="3646691057"/>
                    </a:ext>
                  </a:extLst>
                </a:gridCol>
              </a:tblGrid>
              <a:tr h="9631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u="sng">
                          <a:effectLst/>
                        </a:rPr>
                        <a:t>Test No.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u="sng">
                          <a:effectLst/>
                        </a:rPr>
                        <a:t>Test 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u="sng">
                          <a:effectLst/>
                        </a:rPr>
                        <a:t>Input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u="sng">
                          <a:effectLst/>
                        </a:rPr>
                        <a:t>Expected Output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u="sng">
                          <a:effectLst/>
                        </a:rPr>
                        <a:t>Actual Output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u="sng">
                          <a:effectLst/>
                        </a:rPr>
                        <a:t>Remarks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1116309"/>
                  </a:ext>
                </a:extLst>
              </a:tr>
              <a:tr h="128953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Login Portal Check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(For Admin Login)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>
                          <a:effectLst/>
                        </a:rPr>
                        <a:t>Username: admin</a:t>
                      </a:r>
                      <a:endParaRPr lang="en-IN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>
                          <a:effectLst/>
                        </a:rPr>
                        <a:t>Password: admin1</a:t>
                      </a:r>
                      <a:endParaRPr lang="en-IN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>
                          <a:effectLst/>
                        </a:rPr>
                        <a:t>Login Button Clicked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Admin Dashboard needs to be displayed.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Admin Dashboard was displayed.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PASSED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1156695"/>
                  </a:ext>
                </a:extLst>
              </a:tr>
              <a:tr h="128953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Login Portal Check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(For Member Login)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Username: student</a:t>
                      </a:r>
                      <a:endParaRPr lang="en-IN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Password: student1</a:t>
                      </a:r>
                      <a:endParaRPr lang="en-IN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Login Button Clicked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Member Dashboard needs to be displayed.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Member Dashboard was displayed.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PASSED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5606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396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4EF6-031E-4476-88D8-8BC5E103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58915"/>
          </a:xfrm>
        </p:spPr>
        <p:txBody>
          <a:bodyPr>
            <a:normAutofit/>
          </a:bodyPr>
          <a:lstStyle/>
          <a:p>
            <a:r>
              <a:rPr lang="en-IN" sz="2800" dirty="0"/>
              <a:t>TEST CASES – EVIDENCE OF WORK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6BCDDC50-5744-4A61-A241-6D076D0EC2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64" t="17406" r="21437" b="35320"/>
          <a:stretch>
            <a:fillRect/>
          </a:stretch>
        </p:blipFill>
        <p:spPr bwMode="auto">
          <a:xfrm>
            <a:off x="1757778" y="2164634"/>
            <a:ext cx="3548513" cy="378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B5209A-D6D0-423A-8C95-E2ABCEB5B203}"/>
              </a:ext>
            </a:extLst>
          </p:cNvPr>
          <p:cNvPicPr/>
          <p:nvPr/>
        </p:nvPicPr>
        <p:blipFill rotWithShape="1">
          <a:blip r:embed="rId3"/>
          <a:srcRect l="3306" r="1337" b="2494"/>
          <a:stretch/>
        </p:blipFill>
        <p:spPr bwMode="auto">
          <a:xfrm>
            <a:off x="6724445" y="2164634"/>
            <a:ext cx="5606638" cy="37897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F645A5-308E-4025-B110-D3B471420464}"/>
              </a:ext>
            </a:extLst>
          </p:cNvPr>
          <p:cNvSpPr txBox="1"/>
          <p:nvPr/>
        </p:nvSpPr>
        <p:spPr>
          <a:xfrm>
            <a:off x="1484311" y="5987534"/>
            <a:ext cx="4620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AU" sz="1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 Admin Logging in from Login Page</a:t>
            </a:r>
            <a:endParaRPr lang="en-IN" sz="1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000DBB-D49D-4250-B808-FB0E0150AF65}"/>
              </a:ext>
            </a:extLst>
          </p:cNvPr>
          <p:cNvSpPr txBox="1"/>
          <p:nvPr/>
        </p:nvSpPr>
        <p:spPr>
          <a:xfrm>
            <a:off x="6367509" y="598753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AU" sz="1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2 Admin Dashboard displayed after Admin Logged In</a:t>
            </a:r>
            <a:endParaRPr lang="en-IN" sz="1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8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0ACC-32D5-4BE9-8415-1129E05CD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52383"/>
          </a:xfrm>
        </p:spPr>
        <p:txBody>
          <a:bodyPr>
            <a:normAutofit/>
          </a:bodyPr>
          <a:lstStyle/>
          <a:p>
            <a:r>
              <a:rPr lang="en-IN" sz="2800" dirty="0"/>
              <a:t>TEST CASES – EVIDENCE OF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378AD-8033-4A0F-9BD0-3AE7A7120A50}"/>
              </a:ext>
            </a:extLst>
          </p:cNvPr>
          <p:cNvPicPr/>
          <p:nvPr/>
        </p:nvPicPr>
        <p:blipFill rotWithShape="1">
          <a:blip r:embed="rId2"/>
          <a:srcRect l="53542" t="18049" r="21435" b="34027"/>
          <a:stretch/>
        </p:blipFill>
        <p:spPr bwMode="auto">
          <a:xfrm>
            <a:off x="1255450" y="1881774"/>
            <a:ext cx="3893598" cy="38779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E54034-1719-4298-A03B-82405C410DD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l="2734" t="1128" r="1838" b="3104"/>
          <a:stretch/>
        </p:blipFill>
        <p:spPr bwMode="auto">
          <a:xfrm>
            <a:off x="6263020" y="1810753"/>
            <a:ext cx="5757520" cy="38779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C25A50-443B-46A0-A444-1B2611B9893C}"/>
              </a:ext>
            </a:extLst>
          </p:cNvPr>
          <p:cNvSpPr txBox="1"/>
          <p:nvPr/>
        </p:nvSpPr>
        <p:spPr>
          <a:xfrm>
            <a:off x="1174070" y="5851768"/>
            <a:ext cx="42768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AU" sz="1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3 Member Logging in from Login Page</a:t>
            </a:r>
            <a:endParaRPr lang="en-IN" sz="1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FBF776-2BEB-474A-9D06-8E4F5B86E151}"/>
              </a:ext>
            </a:extLst>
          </p:cNvPr>
          <p:cNvSpPr txBox="1"/>
          <p:nvPr/>
        </p:nvSpPr>
        <p:spPr>
          <a:xfrm>
            <a:off x="6844683" y="5864487"/>
            <a:ext cx="5060271" cy="1204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AU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4 Member Dashboard displayed after Member Logged In</a:t>
            </a:r>
            <a:endParaRPr lang="en-IN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841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A5D9-AA0B-4655-B3DA-3A586A70E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4" y="723530"/>
            <a:ext cx="10018713" cy="636973"/>
          </a:xfrm>
        </p:spPr>
        <p:txBody>
          <a:bodyPr>
            <a:normAutofit/>
          </a:bodyPr>
          <a:lstStyle/>
          <a:p>
            <a:r>
              <a:rPr lang="en-IN" sz="2800" dirty="0"/>
              <a:t>TEST CASES- ADMIN DASHBOARD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53CC0F-BDB1-4AFA-8312-925FE1CF4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185397"/>
              </p:ext>
            </p:extLst>
          </p:nvPr>
        </p:nvGraphicFramePr>
        <p:xfrm>
          <a:off x="1509204" y="1411550"/>
          <a:ext cx="9827581" cy="44222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9063">
                  <a:extLst>
                    <a:ext uri="{9D8B030D-6E8A-4147-A177-3AD203B41FA5}">
                      <a16:colId xmlns:a16="http://schemas.microsoft.com/office/drawing/2014/main" val="405046397"/>
                    </a:ext>
                  </a:extLst>
                </a:gridCol>
                <a:gridCol w="2040815">
                  <a:extLst>
                    <a:ext uri="{9D8B030D-6E8A-4147-A177-3AD203B41FA5}">
                      <a16:colId xmlns:a16="http://schemas.microsoft.com/office/drawing/2014/main" val="868567651"/>
                    </a:ext>
                  </a:extLst>
                </a:gridCol>
                <a:gridCol w="2634352">
                  <a:extLst>
                    <a:ext uri="{9D8B030D-6E8A-4147-A177-3AD203B41FA5}">
                      <a16:colId xmlns:a16="http://schemas.microsoft.com/office/drawing/2014/main" val="1277836028"/>
                    </a:ext>
                  </a:extLst>
                </a:gridCol>
                <a:gridCol w="1362336">
                  <a:extLst>
                    <a:ext uri="{9D8B030D-6E8A-4147-A177-3AD203B41FA5}">
                      <a16:colId xmlns:a16="http://schemas.microsoft.com/office/drawing/2014/main" val="1791590281"/>
                    </a:ext>
                  </a:extLst>
                </a:gridCol>
                <a:gridCol w="1637600">
                  <a:extLst>
                    <a:ext uri="{9D8B030D-6E8A-4147-A177-3AD203B41FA5}">
                      <a16:colId xmlns:a16="http://schemas.microsoft.com/office/drawing/2014/main" val="1804708580"/>
                    </a:ext>
                  </a:extLst>
                </a:gridCol>
                <a:gridCol w="1163415">
                  <a:extLst>
                    <a:ext uri="{9D8B030D-6E8A-4147-A177-3AD203B41FA5}">
                      <a16:colId xmlns:a16="http://schemas.microsoft.com/office/drawing/2014/main" val="835126383"/>
                    </a:ext>
                  </a:extLst>
                </a:gridCol>
              </a:tblGrid>
              <a:tr h="3182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u="sng" dirty="0">
                          <a:effectLst/>
                        </a:rPr>
                        <a:t>Test No.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u="sng">
                          <a:effectLst/>
                        </a:rPr>
                        <a:t>Test 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u="sng">
                          <a:effectLst/>
                        </a:rPr>
                        <a:t>Input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u="sng">
                          <a:effectLst/>
                        </a:rPr>
                        <a:t>Expected Output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u="sng">
                          <a:effectLst/>
                        </a:rPr>
                        <a:t>Actual Output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u="sng">
                          <a:effectLst/>
                        </a:rPr>
                        <a:t>Remarks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extLst>
                  <a:ext uri="{0D108BD9-81ED-4DB2-BD59-A6C34878D82A}">
                    <a16:rowId xmlns:a16="http://schemas.microsoft.com/office/drawing/2014/main" val="3813287997"/>
                  </a:ext>
                </a:extLst>
              </a:tr>
              <a:tr h="153596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ADMIN DASHBOARD PAGE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42672"/>
                  </a:ext>
                </a:extLst>
              </a:tr>
              <a:tr h="1002622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ADD ADMIN BUTTON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Clicked Add Admin Button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 new window to add a new admin will be displayed.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 new window to add a new admin was displayed.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PASSED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extLst>
                  <a:ext uri="{0D108BD9-81ED-4DB2-BD59-A6C34878D82A}">
                    <a16:rowId xmlns:a16="http://schemas.microsoft.com/office/drawing/2014/main" val="1357390018"/>
                  </a:ext>
                </a:extLst>
              </a:tr>
              <a:tr h="976947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ADD STUDENT BUTTON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Clicked  Add Student Button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A new window to add a new Student will be displayed.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 new window to add a new Student was displayed.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PASSED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extLst>
                  <a:ext uri="{0D108BD9-81ED-4DB2-BD59-A6C34878D82A}">
                    <a16:rowId xmlns:a16="http://schemas.microsoft.com/office/drawing/2014/main" val="3050088165"/>
                  </a:ext>
                </a:extLst>
              </a:tr>
              <a:tr h="976947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ADD STUDENT BUTTON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Clicked Add Equipment Button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A new window to add a new equipment will be displayed.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A new window to add a new equipment was displayed.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PASSED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extLst>
                  <a:ext uri="{0D108BD9-81ED-4DB2-BD59-A6C34878D82A}">
                    <a16:rowId xmlns:a16="http://schemas.microsoft.com/office/drawing/2014/main" val="931009202"/>
                  </a:ext>
                </a:extLst>
              </a:tr>
              <a:tr h="976947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ADD CAMPUSES BUTTON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Clicked Add Campuses Button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 new window to add a new campus will be displayed.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A new window to add a new Campus was displayed.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PASSED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08" marR="44908" marT="0" marB="0"/>
                </a:tc>
                <a:extLst>
                  <a:ext uri="{0D108BD9-81ED-4DB2-BD59-A6C34878D82A}">
                    <a16:rowId xmlns:a16="http://schemas.microsoft.com/office/drawing/2014/main" val="3237968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010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4766-CB42-40CA-AE76-B6622E71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13064"/>
            <a:ext cx="10018713" cy="858575"/>
          </a:xfrm>
        </p:spPr>
        <p:txBody>
          <a:bodyPr>
            <a:normAutofit/>
          </a:bodyPr>
          <a:lstStyle/>
          <a:p>
            <a:r>
              <a:rPr lang="en-IN" sz="2800" dirty="0"/>
              <a:t>TEST CASES- ADMIN DASHBOARD - CONTD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93A8BF-5E17-46A0-A818-983551EC0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457271"/>
              </p:ext>
            </p:extLst>
          </p:nvPr>
        </p:nvGraphicFramePr>
        <p:xfrm>
          <a:off x="1340529" y="1473693"/>
          <a:ext cx="9641151" cy="4312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2208">
                  <a:extLst>
                    <a:ext uri="{9D8B030D-6E8A-4147-A177-3AD203B41FA5}">
                      <a16:colId xmlns:a16="http://schemas.microsoft.com/office/drawing/2014/main" val="3274504315"/>
                    </a:ext>
                  </a:extLst>
                </a:gridCol>
                <a:gridCol w="1997044">
                  <a:extLst>
                    <a:ext uri="{9D8B030D-6E8A-4147-A177-3AD203B41FA5}">
                      <a16:colId xmlns:a16="http://schemas.microsoft.com/office/drawing/2014/main" val="2507349742"/>
                    </a:ext>
                  </a:extLst>
                </a:gridCol>
                <a:gridCol w="2577847">
                  <a:extLst>
                    <a:ext uri="{9D8B030D-6E8A-4147-A177-3AD203B41FA5}">
                      <a16:colId xmlns:a16="http://schemas.microsoft.com/office/drawing/2014/main" val="2293998511"/>
                    </a:ext>
                  </a:extLst>
                </a:gridCol>
                <a:gridCol w="1333114">
                  <a:extLst>
                    <a:ext uri="{9D8B030D-6E8A-4147-A177-3AD203B41FA5}">
                      <a16:colId xmlns:a16="http://schemas.microsoft.com/office/drawing/2014/main" val="3179537000"/>
                    </a:ext>
                  </a:extLst>
                </a:gridCol>
                <a:gridCol w="1602476">
                  <a:extLst>
                    <a:ext uri="{9D8B030D-6E8A-4147-A177-3AD203B41FA5}">
                      <a16:colId xmlns:a16="http://schemas.microsoft.com/office/drawing/2014/main" val="880822269"/>
                    </a:ext>
                  </a:extLst>
                </a:gridCol>
                <a:gridCol w="1138462">
                  <a:extLst>
                    <a:ext uri="{9D8B030D-6E8A-4147-A177-3AD203B41FA5}">
                      <a16:colId xmlns:a16="http://schemas.microsoft.com/office/drawing/2014/main" val="2742146247"/>
                    </a:ext>
                  </a:extLst>
                </a:gridCol>
              </a:tblGrid>
              <a:tr h="925091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STUDENT DETAILS BUTTON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000">
                          <a:effectLst/>
                        </a:rPr>
                        <a:t>Clicked Student Details Button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 new window to search the student will be displayed.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 new window to search the student was displayed.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PASSED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extLst>
                  <a:ext uri="{0D108BD9-81ED-4DB2-BD59-A6C34878D82A}">
                    <a16:rowId xmlns:a16="http://schemas.microsoft.com/office/drawing/2014/main" val="4208956929"/>
                  </a:ext>
                </a:extLst>
              </a:tr>
              <a:tr h="925091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EQUIPMENT DETAILS BUTTON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000" dirty="0">
                          <a:effectLst/>
                        </a:rPr>
                        <a:t>Clicked Equipment Details Button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 new window to search the equipment will be displayed.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 new window to search the equipment was displayed.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PASSED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extLst>
                  <a:ext uri="{0D108BD9-81ED-4DB2-BD59-A6C34878D82A}">
                    <a16:rowId xmlns:a16="http://schemas.microsoft.com/office/drawing/2014/main" val="2556644387"/>
                  </a:ext>
                </a:extLst>
              </a:tr>
              <a:tr h="613230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LOG OUT BUTTON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000" dirty="0">
                          <a:effectLst/>
                        </a:rPr>
                        <a:t>Clicked Log Out Button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Admin will return back to the login page.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Admin returns back to the login page.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PASSED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extLst>
                  <a:ext uri="{0D108BD9-81ED-4DB2-BD59-A6C34878D82A}">
                    <a16:rowId xmlns:a16="http://schemas.microsoft.com/office/drawing/2014/main" val="1156706668"/>
                  </a:ext>
                </a:extLst>
              </a:tr>
              <a:tr h="149559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ADD ADMIN PAGE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35747"/>
                  </a:ext>
                </a:extLst>
              </a:tr>
              <a:tr h="925091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REGISTER NOW BUTTON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000" dirty="0">
                          <a:effectLst/>
                        </a:rPr>
                        <a:t>Clicked Register Now Button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“New Admin Added” prompt will be displayed.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“New Admin Added” prompt was displayed.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PASSED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extLst>
                  <a:ext uri="{0D108BD9-81ED-4DB2-BD59-A6C34878D82A}">
                    <a16:rowId xmlns:a16="http://schemas.microsoft.com/office/drawing/2014/main" val="3192061675"/>
                  </a:ext>
                </a:extLst>
              </a:tr>
              <a:tr h="769161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BACK TO HOME PAGE BUTTON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000">
                          <a:effectLst/>
                        </a:rPr>
                        <a:t>Clicked Back to Home Page Button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Admin will return back to the admin dashboard.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Admin returns back to the admin dashboard.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PASSED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80" marR="43280" marT="0" marB="0"/>
                </a:tc>
                <a:extLst>
                  <a:ext uri="{0D108BD9-81ED-4DB2-BD59-A6C34878D82A}">
                    <a16:rowId xmlns:a16="http://schemas.microsoft.com/office/drawing/2014/main" val="1921209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62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02C5-740A-43C9-A11F-5C2A7A35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62143"/>
            <a:ext cx="10018713" cy="914400"/>
          </a:xfrm>
        </p:spPr>
        <p:txBody>
          <a:bodyPr/>
          <a:lstStyle/>
          <a:p>
            <a:r>
              <a:rPr lang="en-IN" dirty="0"/>
              <a:t>WHAT WE DONE FROM WEEK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IN" dirty="0">
                <a:latin typeface="+mn-lt"/>
                <a:cs typeface="Arial" panose="020B0604020202020204" pitchFamily="34" charset="0"/>
              </a:rPr>
              <a:t>TO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9C4CD-3DC8-448F-85B2-3F55F5691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47565"/>
            <a:ext cx="10018713" cy="5921406"/>
          </a:xfrm>
        </p:spPr>
        <p:txBody>
          <a:bodyPr>
            <a:normAutofit/>
          </a:bodyPr>
          <a:lstStyle/>
          <a:p>
            <a:r>
              <a:rPr lang="en-IN" dirty="0"/>
              <a:t>Collected the requirements of the project</a:t>
            </a:r>
          </a:p>
          <a:p>
            <a:r>
              <a:rPr lang="en-IN" dirty="0"/>
              <a:t>Understands the feasibility of the project</a:t>
            </a:r>
          </a:p>
          <a:p>
            <a:r>
              <a:rPr lang="en-IN" dirty="0"/>
              <a:t>Created the work environment which helps to implement agile methodology</a:t>
            </a:r>
          </a:p>
          <a:p>
            <a:r>
              <a:rPr lang="en-IN" dirty="0"/>
              <a:t>Creates the designs – UI for the application</a:t>
            </a:r>
          </a:p>
          <a:p>
            <a:r>
              <a:rPr lang="en-IN" dirty="0"/>
              <a:t>Identified and implemented the risk and quality management plan</a:t>
            </a:r>
          </a:p>
          <a:p>
            <a:r>
              <a:rPr lang="en-IN" dirty="0"/>
              <a:t>Implemented some user stories for our application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008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6B46-90A4-4700-A9CC-52744408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28474"/>
            <a:ext cx="10018713" cy="399495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TEST CASES- ADMIN DASHBOARD - CONTD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4FA62C-4250-43AD-A4C9-08A56B9EA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124493"/>
              </p:ext>
            </p:extLst>
          </p:nvPr>
        </p:nvGraphicFramePr>
        <p:xfrm>
          <a:off x="1580225" y="1713390"/>
          <a:ext cx="10182687" cy="4077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3157">
                  <a:extLst>
                    <a:ext uri="{9D8B030D-6E8A-4147-A177-3AD203B41FA5}">
                      <a16:colId xmlns:a16="http://schemas.microsoft.com/office/drawing/2014/main" val="465218174"/>
                    </a:ext>
                  </a:extLst>
                </a:gridCol>
                <a:gridCol w="2779365">
                  <a:extLst>
                    <a:ext uri="{9D8B030D-6E8A-4147-A177-3AD203B41FA5}">
                      <a16:colId xmlns:a16="http://schemas.microsoft.com/office/drawing/2014/main" val="411057516"/>
                    </a:ext>
                  </a:extLst>
                </a:gridCol>
                <a:gridCol w="1437329">
                  <a:extLst>
                    <a:ext uri="{9D8B030D-6E8A-4147-A177-3AD203B41FA5}">
                      <a16:colId xmlns:a16="http://schemas.microsoft.com/office/drawing/2014/main" val="2888104129"/>
                    </a:ext>
                  </a:extLst>
                </a:gridCol>
                <a:gridCol w="1727743">
                  <a:extLst>
                    <a:ext uri="{9D8B030D-6E8A-4147-A177-3AD203B41FA5}">
                      <a16:colId xmlns:a16="http://schemas.microsoft.com/office/drawing/2014/main" val="2597333082"/>
                    </a:ext>
                  </a:extLst>
                </a:gridCol>
                <a:gridCol w="1227459">
                  <a:extLst>
                    <a:ext uri="{9D8B030D-6E8A-4147-A177-3AD203B41FA5}">
                      <a16:colId xmlns:a16="http://schemas.microsoft.com/office/drawing/2014/main" val="1682672687"/>
                    </a:ext>
                  </a:extLst>
                </a:gridCol>
                <a:gridCol w="857634">
                  <a:extLst>
                    <a:ext uri="{9D8B030D-6E8A-4147-A177-3AD203B41FA5}">
                      <a16:colId xmlns:a16="http://schemas.microsoft.com/office/drawing/2014/main" val="4046217266"/>
                    </a:ext>
                  </a:extLst>
                </a:gridCol>
              </a:tblGrid>
              <a:tr h="203794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ADD STUDENT PAGE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5" marR="6399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920246"/>
                  </a:ext>
                </a:extLst>
              </a:tr>
              <a:tr h="12962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REGISTER NOW BUTTON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5" marR="63995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>
                          <a:effectLst/>
                        </a:rPr>
                        <a:t>Clicked Register Now Button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5" marR="63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“New Student Added” prompt will be displayed.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5" marR="63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“New Student Added” prompt was displayed.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5" marR="63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PASSED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5" marR="63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44342591"/>
                  </a:ext>
                </a:extLst>
              </a:tr>
              <a:tr h="10777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BACK TO HOME PAGE BUTTON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5" marR="63995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>
                          <a:effectLst/>
                        </a:rPr>
                        <a:t>Clicked Back to Home Page Button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5" marR="63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Admin will return back to the admin dashboard.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5" marR="63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Admin returns back to the admin dashboard.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5" marR="63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PASSED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5" marR="63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1739716"/>
                  </a:ext>
                </a:extLst>
              </a:tr>
              <a:tr h="203794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ADD CAMPUSES PAGE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5" marR="6399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053920"/>
                  </a:ext>
                </a:extLst>
              </a:tr>
              <a:tr h="12962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REGISTER NOW BUTTON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5" marR="63995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>
                          <a:effectLst/>
                        </a:rPr>
                        <a:t>Clicked Register Now Button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5" marR="63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“New Campus Added” prompt will be displayed.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5" marR="63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“New Campus Added” prompt was displayed.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5" marR="63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PASSED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5" marR="63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04707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510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AA54-DCBE-4A4F-BDF1-1F654902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85548"/>
          </a:xfrm>
        </p:spPr>
        <p:txBody>
          <a:bodyPr>
            <a:normAutofit/>
          </a:bodyPr>
          <a:lstStyle/>
          <a:p>
            <a:r>
              <a:rPr lang="en-IN" sz="2800" dirty="0"/>
              <a:t>TEST CASES – SCREENSHOTS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D6D5CB-62BC-4327-AF12-C751FCC613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990" y="1990816"/>
            <a:ext cx="4489749" cy="3888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263C1B-C8AA-4E71-ABC3-2E7F2036DB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990815"/>
            <a:ext cx="4489749" cy="38884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8826E1-A330-402E-8165-69E76EB2C7F9}"/>
              </a:ext>
            </a:extLst>
          </p:cNvPr>
          <p:cNvSpPr txBox="1"/>
          <p:nvPr/>
        </p:nvSpPr>
        <p:spPr>
          <a:xfrm>
            <a:off x="312938" y="587923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AU" sz="1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5 Add a New Admin Form page</a:t>
            </a:r>
            <a:endParaRPr lang="en-IN" sz="1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0415E-C979-4D3E-8D6D-08DB4CCB0588}"/>
              </a:ext>
            </a:extLst>
          </p:cNvPr>
          <p:cNvSpPr txBox="1"/>
          <p:nvPr/>
        </p:nvSpPr>
        <p:spPr>
          <a:xfrm>
            <a:off x="4734017" y="587923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indent="457200">
              <a:spcAft>
                <a:spcPts val="1000"/>
              </a:spcAft>
            </a:pPr>
            <a:r>
              <a:rPr lang="en-AU" sz="1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6 Add a new Student Form page</a:t>
            </a:r>
            <a:endParaRPr lang="en-IN" sz="1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238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1F34-093E-415D-AC67-0D2D676C7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58915"/>
          </a:xfrm>
        </p:spPr>
        <p:txBody>
          <a:bodyPr>
            <a:normAutofit/>
          </a:bodyPr>
          <a:lstStyle/>
          <a:p>
            <a:r>
              <a:rPr lang="en-IN" sz="2800" dirty="0"/>
              <a:t>TEST CASES – SCREENSHOTS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7BB4DB-F786-4E28-A6E2-5D0BCA2BC8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469" y="1776120"/>
            <a:ext cx="5061799" cy="3997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57E2D8-7CAE-44AA-8D1B-1181B5D72EE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95200" y="1701893"/>
            <a:ext cx="5183231" cy="39973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BCCC40-C067-42AD-954E-843D895501D0}"/>
              </a:ext>
            </a:extLst>
          </p:cNvPr>
          <p:cNvSpPr txBox="1"/>
          <p:nvPr/>
        </p:nvSpPr>
        <p:spPr>
          <a:xfrm>
            <a:off x="625528" y="5930502"/>
            <a:ext cx="5979458" cy="927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indent="457200">
              <a:spcAft>
                <a:spcPts val="1000"/>
              </a:spcAft>
            </a:pPr>
            <a:r>
              <a:rPr lang="en-AU" sz="1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7 Equipment Registration Form </a:t>
            </a:r>
            <a:endParaRPr lang="en-IN" sz="1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DEF5B-0941-4A25-9518-69128A150042}"/>
              </a:ext>
            </a:extLst>
          </p:cNvPr>
          <p:cNvSpPr txBox="1"/>
          <p:nvPr/>
        </p:nvSpPr>
        <p:spPr>
          <a:xfrm>
            <a:off x="5748291" y="5879455"/>
            <a:ext cx="6187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indent="457200">
              <a:spcAft>
                <a:spcPts val="1000"/>
              </a:spcAft>
            </a:pPr>
            <a:r>
              <a:rPr lang="en-AU" sz="1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8 Campus Registration Form Page</a:t>
            </a:r>
            <a:endParaRPr lang="en-IN" sz="1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525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7CCE-5467-4351-B9CC-7022BB85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486051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TEST CASES – 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CE6C9-4D54-43BE-94F5-1212CB91687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882" y="1780083"/>
            <a:ext cx="4637405" cy="37454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F30550-3CCB-4B1D-9402-5790CCFFAEBA}"/>
              </a:ext>
            </a:extLst>
          </p:cNvPr>
          <p:cNvSpPr txBox="1"/>
          <p:nvPr/>
        </p:nvSpPr>
        <p:spPr>
          <a:xfrm>
            <a:off x="-255233" y="5708450"/>
            <a:ext cx="6094520" cy="927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0" indent="457200">
              <a:spcAft>
                <a:spcPts val="1000"/>
              </a:spcAft>
            </a:pPr>
            <a:r>
              <a:rPr lang="en-AU" sz="1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9 Student Details Page</a:t>
            </a:r>
            <a:endParaRPr lang="en-IN" sz="1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286055-2D38-40EA-A444-DBEF2576A0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93667" y="1780082"/>
            <a:ext cx="5458126" cy="37454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2B7956-7703-4B7E-B6A5-BFD6BE6F26F9}"/>
              </a:ext>
            </a:extLst>
          </p:cNvPr>
          <p:cNvSpPr txBox="1"/>
          <p:nvPr/>
        </p:nvSpPr>
        <p:spPr>
          <a:xfrm>
            <a:off x="5624005" y="5708449"/>
            <a:ext cx="6223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0" indent="457200">
              <a:spcAft>
                <a:spcPts val="1000"/>
              </a:spcAft>
            </a:pPr>
            <a:r>
              <a:rPr lang="en-AU" sz="1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10 Equipment Search page</a:t>
            </a:r>
            <a:endParaRPr lang="en-IN" sz="1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75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6202-F34F-4DC2-BFAE-DF8FFBD6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CURRENT PROJECT STATUS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52D7D-3919-480D-8D66-3CA4E8461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37679"/>
            <a:ext cx="10482789" cy="3953522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Created UI prototype design for both admin and student users</a:t>
            </a:r>
          </a:p>
          <a:p>
            <a:pPr>
              <a:lnSpc>
                <a:spcPct val="150000"/>
              </a:lnSpc>
            </a:pPr>
            <a:r>
              <a:rPr lang="en-IN" dirty="0"/>
              <a:t>Implemented the user stories for admin users</a:t>
            </a:r>
          </a:p>
          <a:p>
            <a:pPr>
              <a:lnSpc>
                <a:spcPct val="150000"/>
              </a:lnSpc>
            </a:pPr>
            <a:r>
              <a:rPr lang="en-IN" dirty="0"/>
              <a:t>Updated and integrated the document from feasibility study to risk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34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209A-4A71-475F-8695-E59A510B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2282"/>
          </a:xfrm>
        </p:spPr>
        <p:txBody>
          <a:bodyPr>
            <a:normAutofit/>
          </a:bodyPr>
          <a:lstStyle/>
          <a:p>
            <a:r>
              <a:rPr lang="en-IN" sz="2800" dirty="0"/>
              <a:t>WHAT WE PLANNED FOR UPCOMMING WEEKS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0CC83-9C07-405D-B99B-753F892C4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18083"/>
            <a:ext cx="10018713" cy="42731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Implementing  other user stories as well.</a:t>
            </a:r>
          </a:p>
          <a:p>
            <a:pPr>
              <a:lnSpc>
                <a:spcPct val="150000"/>
              </a:lnSpc>
            </a:pPr>
            <a:r>
              <a:rPr lang="en-IN" dirty="0"/>
              <a:t>Focusing on developing fxml files for student dashboard.</a:t>
            </a:r>
          </a:p>
          <a:p>
            <a:pPr>
              <a:lnSpc>
                <a:spcPct val="150000"/>
              </a:lnSpc>
            </a:pPr>
            <a:r>
              <a:rPr lang="en-IN" dirty="0"/>
              <a:t>Updating  the document as per our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033690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CFE9-3AC6-493D-AD79-4C431576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92391" y="2733675"/>
            <a:ext cx="10018713" cy="1752599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6F7C4-B962-4DC3-88B6-72D7833BE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60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9900-C02B-425C-8760-53435F25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115410"/>
            <a:ext cx="10018713" cy="630315"/>
          </a:xfrm>
        </p:spPr>
        <p:txBody>
          <a:bodyPr>
            <a:noAutofit/>
          </a:bodyPr>
          <a:lstStyle/>
          <a:p>
            <a:r>
              <a:rPr lang="en-IN" sz="2400" dirty="0"/>
              <a:t>USER STORIES – ADMIN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D30B-2AC8-4534-A0BB-6A4DDDB1F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84917"/>
            <a:ext cx="10018713" cy="4406283"/>
          </a:xfrm>
        </p:spPr>
        <p:txBody>
          <a:bodyPr>
            <a:normAutofit fontScale="25000" lnSpcReduction="20000"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can login into the system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can add new student ID’s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can delete and edit the existing student details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can add equipment details (Name, ID, Location)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can delete and edit the existing equipment details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can view list of student details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can view list of equipment details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can add/Delete campus details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can track the student history 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can see student details individually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can logout of the 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60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DC3A-9D85-4551-B74B-D789934A5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4388"/>
            <a:ext cx="10018713" cy="825623"/>
          </a:xfrm>
        </p:spPr>
        <p:txBody>
          <a:bodyPr>
            <a:normAutofit/>
          </a:bodyPr>
          <a:lstStyle/>
          <a:p>
            <a:r>
              <a:rPr lang="en-IN" sz="2800" dirty="0"/>
              <a:t>USER STORIES – LAB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9FCD8-C64F-4F2E-A175-A68F4C07A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70011"/>
            <a:ext cx="10018713" cy="4921189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can login into the system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can view the list equipment in the laboratory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can search the equipment as per my work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can book the equipment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can view the history of my own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can see the due date of the equipment which I borrowed from the laboratory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have an option to withdraw my equipment before the due date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can logout of the 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197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528A-1AA4-4B75-A79B-9535CBE7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39697"/>
            <a:ext cx="10018713" cy="1225118"/>
          </a:xfrm>
        </p:spPr>
        <p:txBody>
          <a:bodyPr>
            <a:normAutofit/>
          </a:bodyPr>
          <a:lstStyle/>
          <a:p>
            <a:r>
              <a:rPr lang="en-IN" sz="2800" dirty="0"/>
              <a:t>PRIORITIZING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E713-1FF2-486C-B9B6-3A953424E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07869"/>
            <a:ext cx="10018713" cy="4983332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two different dashboards for admin and student in our application.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UI design for each page.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for students and equipment where it could be useful for two users (students and Admin) for add, delete, edit, view. 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the booking system for students, it is one of the important requirements from the client side.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search option to check with equipment’s availability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tracking system to view the history of students who have borrowed from laboratory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withdraw option for students to return equipment before the due date.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search option to view student details inclusive of history, recently borrowed from laboratory.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31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A4B2-117F-49C8-B066-49837387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72483"/>
          </a:xfrm>
        </p:spPr>
        <p:txBody>
          <a:bodyPr>
            <a:noAutofit/>
          </a:bodyPr>
          <a:lstStyle/>
          <a:p>
            <a:r>
              <a:rPr lang="en-IN" sz="2800" dirty="0"/>
              <a:t>WORK CARRIED OUT BY EACH TEAM MEMBERS IN OUR GROUP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6799C36-6B30-4FDC-A803-1484DEE12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517855"/>
              </p:ext>
            </p:extLst>
          </p:nvPr>
        </p:nvGraphicFramePr>
        <p:xfrm>
          <a:off x="1484313" y="2667000"/>
          <a:ext cx="6319159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AFA8AD4-D26A-4F68-ADBF-CAEA18CD1670}"/>
              </a:ext>
            </a:extLst>
          </p:cNvPr>
          <p:cNvSpPr txBox="1"/>
          <p:nvPr/>
        </p:nvSpPr>
        <p:spPr>
          <a:xfrm>
            <a:off x="6365289" y="2246050"/>
            <a:ext cx="60498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/>
          </a:p>
          <a:p>
            <a:pPr marL="342900" indent="-342900">
              <a:buAutoNum type="arabicPeriod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ADARSHA MANI – Code development </a:t>
            </a:r>
          </a:p>
          <a:p>
            <a:pPr marL="342900" indent="-342900">
              <a:buAutoNum type="arabicPeriod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JAVAGAL SRINATH – Designing of user interface</a:t>
            </a:r>
          </a:p>
          <a:p>
            <a:pPr marL="342900" indent="-342900">
              <a:buAutoNum type="arabicPeriod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BANDANA KAPALI – Documentation part</a:t>
            </a:r>
          </a:p>
          <a:p>
            <a:pPr marL="342900" indent="-342900">
              <a:buAutoNum type="arabicPeriod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MARUF – R/D on application  and supports on necessary tasks</a:t>
            </a:r>
          </a:p>
        </p:txBody>
      </p:sp>
    </p:spTree>
    <p:extLst>
      <p:ext uri="{BB962C8B-B14F-4D97-AF65-F5344CB8AC3E}">
        <p14:creationId xmlns:p14="http://schemas.microsoft.com/office/powerpoint/2010/main" val="413872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D2E4-24F0-4B34-A45E-C75724BC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5311"/>
            <a:ext cx="10018713" cy="1233996"/>
          </a:xfrm>
        </p:spPr>
        <p:txBody>
          <a:bodyPr>
            <a:normAutofit/>
          </a:bodyPr>
          <a:lstStyle/>
          <a:p>
            <a:r>
              <a:rPr lang="en-IN" sz="2800" dirty="0"/>
              <a:t>USER STORIES IMPLEMENTATIONS – FXML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4AF67-72D0-4C3A-ADB2-44528FD82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1194" y="1225550"/>
            <a:ext cx="5484950" cy="5175250"/>
          </a:xfrm>
        </p:spPr>
      </p:pic>
    </p:spTree>
    <p:extLst>
      <p:ext uri="{BB962C8B-B14F-4D97-AF65-F5344CB8AC3E}">
        <p14:creationId xmlns:p14="http://schemas.microsoft.com/office/powerpoint/2010/main" val="36192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5581-B30E-4A69-8E68-311F4A65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59419"/>
          </a:xfrm>
        </p:spPr>
        <p:txBody>
          <a:bodyPr>
            <a:noAutofit/>
          </a:bodyPr>
          <a:lstStyle/>
          <a:p>
            <a:r>
              <a:rPr lang="en-IN" sz="2400" dirty="0"/>
              <a:t>USER STORIES IMPLEMENTATIONS – FXML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5019C2-5A83-4BC6-B638-AEEDBA30A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976" y="1457431"/>
            <a:ext cx="5719901" cy="4458056"/>
          </a:xfrm>
        </p:spPr>
      </p:pic>
    </p:spTree>
    <p:extLst>
      <p:ext uri="{BB962C8B-B14F-4D97-AF65-F5344CB8AC3E}">
        <p14:creationId xmlns:p14="http://schemas.microsoft.com/office/powerpoint/2010/main" val="125515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2F46-61B4-409E-86D7-9EAC573A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555" y="641411"/>
            <a:ext cx="10018713" cy="317377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USER STORIES IMPLEMENTATIONS – FXML FILES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63CFCC-69F2-443B-A105-9C9D8173B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262" y="1441281"/>
            <a:ext cx="6458297" cy="4305531"/>
          </a:xfrm>
        </p:spPr>
      </p:pic>
    </p:spTree>
    <p:extLst>
      <p:ext uri="{BB962C8B-B14F-4D97-AF65-F5344CB8AC3E}">
        <p14:creationId xmlns:p14="http://schemas.microsoft.com/office/powerpoint/2010/main" val="4177945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181</TotalTime>
  <Words>1075</Words>
  <Application>Microsoft Office PowerPoint</Application>
  <PresentationFormat>Widescreen</PresentationFormat>
  <Paragraphs>198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Corbel</vt:lpstr>
      <vt:lpstr>Symbol</vt:lpstr>
      <vt:lpstr>Times New Roman</vt:lpstr>
      <vt:lpstr>Parallax</vt:lpstr>
      <vt:lpstr>REVIEW WEEK </vt:lpstr>
      <vt:lpstr>WHAT WE DONE FROM WEEK 1 TO 5</vt:lpstr>
      <vt:lpstr>USER STORIES – ADMIN USERS</vt:lpstr>
      <vt:lpstr>USER STORIES – LAB MEMBERS</vt:lpstr>
      <vt:lpstr>PRIORITIZING USER STORIES</vt:lpstr>
      <vt:lpstr>WORK CARRIED OUT BY EACH TEAM MEMBERS IN OUR GROUP</vt:lpstr>
      <vt:lpstr>USER STORIES IMPLEMENTATIONS – FXML FILES</vt:lpstr>
      <vt:lpstr>USER STORIES IMPLEMENTATIONS – FXML FILES</vt:lpstr>
      <vt:lpstr>USER STORIES IMPLEMENTATIONS – FXML FILES</vt:lpstr>
      <vt:lpstr>USER STORIES IMPLEMENTATIONS – FXML FILES</vt:lpstr>
      <vt:lpstr>USER STORIES IMPLEMENTATIONS – FXML FILES</vt:lpstr>
      <vt:lpstr>USER STORIES IMPLEMENTATIONS – FXML FILES</vt:lpstr>
      <vt:lpstr>USER STORIES IMPLEMENTATIONS – FXML FILES</vt:lpstr>
      <vt:lpstr>USER STORIES IMPLEMENTATIONS – FXML FILES</vt:lpstr>
      <vt:lpstr>TEST CASES – LOGIN </vt:lpstr>
      <vt:lpstr>TEST CASES – EVIDENCE OF WORK</vt:lpstr>
      <vt:lpstr>TEST CASES – EVIDENCE OF WORK</vt:lpstr>
      <vt:lpstr>TEST CASES- ADMIN DASHBOARD</vt:lpstr>
      <vt:lpstr>TEST CASES- ADMIN DASHBOARD - CONTD</vt:lpstr>
      <vt:lpstr>TEST CASES- ADMIN DASHBOARD - CONTD</vt:lpstr>
      <vt:lpstr>TEST CASES – SCREENSHOTS</vt:lpstr>
      <vt:lpstr>TEST CASES – SCREENSHOTS</vt:lpstr>
      <vt:lpstr>TEST CASES – SCREENSHOTS</vt:lpstr>
      <vt:lpstr>CURRENT PROJECT STATUS </vt:lpstr>
      <vt:lpstr>WHAT WE PLANNED FOR UPCOMMING WEEKS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WEEK </dc:title>
  <dc:creator>JAVAGAL</dc:creator>
  <cp:lastModifiedBy>JAVAGAL</cp:lastModifiedBy>
  <cp:revision>31</cp:revision>
  <dcterms:created xsi:type="dcterms:W3CDTF">2021-08-19T07:34:58Z</dcterms:created>
  <dcterms:modified xsi:type="dcterms:W3CDTF">2021-08-23T13:01:24Z</dcterms:modified>
</cp:coreProperties>
</file>