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78" r:id="rId5"/>
    <p:sldId id="258" r:id="rId6"/>
    <p:sldId id="318" r:id="rId7"/>
    <p:sldId id="319" r:id="rId8"/>
    <p:sldId id="281" r:id="rId9"/>
    <p:sldId id="320" r:id="rId10"/>
    <p:sldId id="284" r:id="rId11"/>
    <p:sldId id="283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347" r:id="rId21"/>
    <p:sldId id="294" r:id="rId22"/>
    <p:sldId id="295" r:id="rId23"/>
    <p:sldId id="293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46" r:id="rId34"/>
    <p:sldId id="317" r:id="rId35"/>
    <p:sldId id="276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EEEEE"/>
    <a:srgbClr val="F2D4AA"/>
    <a:srgbClr val="455171"/>
    <a:srgbClr val="FFFF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CF6EC-9917-40FB-9FC1-38A90A972B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 rot="10800000">
            <a:off x="3244802" y="0"/>
            <a:ext cx="8946988" cy="6858000"/>
          </a:xfrm>
          <a:custGeom>
            <a:avLst/>
            <a:gdLst>
              <a:gd name="connsiteX0" fmla="*/ 8946988 w 8946988"/>
              <a:gd name="connsiteY0" fmla="*/ 6858000 h 6858000"/>
              <a:gd name="connsiteX1" fmla="*/ 0 w 8946988"/>
              <a:gd name="connsiteY1" fmla="*/ 6858000 h 6858000"/>
              <a:gd name="connsiteX2" fmla="*/ 9315 w 8946988"/>
              <a:gd name="connsiteY2" fmla="*/ 0 h 6858000"/>
              <a:gd name="connsiteX3" fmla="*/ 2685840 w 894698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6988" h="6858000">
                <a:moveTo>
                  <a:pt x="8946988" y="6858000"/>
                </a:moveTo>
                <a:lnTo>
                  <a:pt x="0" y="6858000"/>
                </a:lnTo>
                <a:lnTo>
                  <a:pt x="9315" y="0"/>
                </a:lnTo>
                <a:lnTo>
                  <a:pt x="2685840" y="0"/>
                </a:lnTo>
                <a:close/>
              </a:path>
            </a:pathLst>
          </a:custGeom>
          <a:blipFill dpi="0" rotWithShape="0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14" name="任意多边形: 形状 13"/>
          <p:cNvSpPr/>
          <p:nvPr/>
        </p:nvSpPr>
        <p:spPr>
          <a:xfrm rot="10800000">
            <a:off x="3244802" y="-2918"/>
            <a:ext cx="8976698" cy="6862757"/>
          </a:xfrm>
          <a:custGeom>
            <a:avLst/>
            <a:gdLst>
              <a:gd name="connsiteX0" fmla="*/ 8976698 w 8976698"/>
              <a:gd name="connsiteY0" fmla="*/ 6862757 h 6862757"/>
              <a:gd name="connsiteX1" fmla="*/ 0 w 8976698"/>
              <a:gd name="connsiteY1" fmla="*/ 6862757 h 6862757"/>
              <a:gd name="connsiteX2" fmla="*/ 9359 w 8976698"/>
              <a:gd name="connsiteY2" fmla="*/ 0 h 6862757"/>
              <a:gd name="connsiteX3" fmla="*/ 2685884 w 8976698"/>
              <a:gd name="connsiteY3" fmla="*/ 0 h 686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6698" h="6862757">
                <a:moveTo>
                  <a:pt x="8976698" y="6862757"/>
                </a:moveTo>
                <a:lnTo>
                  <a:pt x="0" y="6862757"/>
                </a:lnTo>
                <a:lnTo>
                  <a:pt x="9359" y="0"/>
                </a:lnTo>
                <a:lnTo>
                  <a:pt x="2685884" y="0"/>
                </a:lnTo>
                <a:close/>
              </a:path>
            </a:pathLst>
          </a:custGeom>
          <a:solidFill>
            <a:srgbClr val="45517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57881" y="3882916"/>
            <a:ext cx="1633414" cy="614561"/>
            <a:chOff x="949766" y="3882916"/>
            <a:chExt cx="2002973" cy="753605"/>
          </a:xfrm>
        </p:grpSpPr>
        <p:sp>
          <p:nvSpPr>
            <p:cNvPr id="8" name="矩形 7"/>
            <p:cNvSpPr/>
            <p:nvPr/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72073" y="2579256"/>
            <a:ext cx="4782098" cy="757130"/>
          </a:xfrm>
        </p:spPr>
        <p:txBody>
          <a:bodyPr wrap="square" anchor="b">
            <a:noAutofit/>
          </a:bodyPr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073" y="3428461"/>
            <a:ext cx="4782098" cy="286232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46825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4682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384629" y="-384630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8701313" y="3367313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2"/>
          <p:cNvSpPr/>
          <p:nvPr/>
        </p:nvSpPr>
        <p:spPr>
          <a:xfrm rot="19299726">
            <a:off x="6760142" y="4812139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2"/>
          <p:cNvSpPr/>
          <p:nvPr/>
        </p:nvSpPr>
        <p:spPr>
          <a:xfrm rot="8445098">
            <a:off x="-941536" y="1383138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087" y="2804984"/>
            <a:ext cx="5529587" cy="898493"/>
          </a:xfrm>
        </p:spPr>
        <p:txBody>
          <a:bodyPr anchor="ctr" anchorCtr="0"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17769" y="2804984"/>
            <a:ext cx="1466507" cy="898493"/>
          </a:xfrm>
        </p:spPr>
        <p:txBody>
          <a:bodyPr wrap="square" anchor="ctr" anchorCtr="0">
            <a:normAutofit/>
          </a:bodyPr>
          <a:lstStyle>
            <a:lvl1pPr marL="0" indent="0" algn="r">
              <a:buNone/>
              <a:defRPr sz="44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14762" y="2383064"/>
            <a:ext cx="5562475" cy="16990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5400000">
            <a:off x="5773057" y="468083"/>
            <a:ext cx="645888" cy="12192002"/>
            <a:chOff x="9775372" y="0"/>
            <a:chExt cx="832755" cy="6858000"/>
          </a:xfrm>
        </p:grpSpPr>
        <p:sp>
          <p:nvSpPr>
            <p:cNvPr id="8" name="矩形 7"/>
            <p:cNvSpPr/>
            <p:nvPr/>
          </p:nvSpPr>
          <p:spPr>
            <a:xfrm>
              <a:off x="9775372" y="0"/>
              <a:ext cx="653143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428514" y="0"/>
              <a:ext cx="179613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14763" y="2569821"/>
            <a:ext cx="5562474" cy="1325563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5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6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7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0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3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4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5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6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7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9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50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2.xml"/><Relationship Id="rId2" Type="http://schemas.openxmlformats.org/officeDocument/2006/relationships/image" Target="../media/image2.emf"/><Relationship Id="rId1" Type="http://schemas.openxmlformats.org/officeDocument/2006/relationships/tags" Target="../tags/tag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1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2.xml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4" Type="http://schemas.openxmlformats.org/officeDocument/2006/relationships/notesSlide" Target="../notesSlides/notesSlide5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3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9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568325" y="3898265"/>
            <a:ext cx="1682115" cy="56515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软工</a:t>
            </a:r>
            <a:r>
              <a:rPr lang="en-US" altLang="zh-CN">
                <a:solidFill>
                  <a:schemeClr val="bg1"/>
                </a:solidFill>
              </a:rPr>
              <a:t>1501</a:t>
            </a:r>
            <a:r>
              <a:rPr lang="zh-CN" altLang="en-US">
                <a:solidFill>
                  <a:schemeClr val="bg1"/>
                </a:solidFill>
              </a:rPr>
              <a:t>班刘亮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2073" y="2106181"/>
            <a:ext cx="4782098" cy="757130"/>
          </a:xfrm>
        </p:spPr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项目答辩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71805" y="3046730"/>
            <a:ext cx="4782185" cy="66802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                                         </a:t>
            </a:r>
            <a:r>
              <a:rPr lang="en-US" altLang="zh-CN" sz="36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之易买网</a:t>
            </a:r>
            <a:endParaRPr lang="zh-CN" altLang="en-US" sz="280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-24765"/>
            <a:ext cx="12025630" cy="67837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50690" y="190500"/>
            <a:ext cx="2800985" cy="898525"/>
          </a:xfrm>
        </p:spPr>
        <p:txBody>
          <a:bodyPr>
            <a:normAutofit fontScale="70000"/>
          </a:bodyPr>
          <a:p>
            <a:r>
              <a:rPr lang="zh-CN" altLang="en-US">
                <a:solidFill>
                  <a:srgbClr val="FF0000"/>
                </a:solidFill>
              </a:rPr>
              <a:t>初始登录界面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" y="922655"/>
            <a:ext cx="12486640" cy="57835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434975"/>
            <a:ext cx="4952365" cy="55714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36715" y="70485"/>
            <a:ext cx="1299210" cy="686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FF0000"/>
                </a:solidFill>
              </a:rPr>
              <a:t>亮点是做了一个验证码</a:t>
            </a:r>
            <a:endParaRPr lang="zh-CN" altLang="en-US" sz="44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" y="20320"/>
            <a:ext cx="11571605" cy="67792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77360" y="190500"/>
            <a:ext cx="3190875" cy="898525"/>
          </a:xfrm>
        </p:spPr>
        <p:txBody>
          <a:bodyPr>
            <a:normAutofit/>
          </a:bodyPr>
          <a:p>
            <a:r>
              <a:rPr lang="en-US" altLang="zh-CN"/>
              <a:t>login.jsp</a:t>
            </a:r>
            <a:endParaRPr lang="en-US" altLang="zh-CN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935" y="1198880"/>
            <a:ext cx="11454130" cy="29152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059305" y="4438015"/>
            <a:ext cx="6579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思考题</a:t>
            </a:r>
            <a:r>
              <a:rPr lang="zh-CN" altLang="en-US"/>
              <a:t>：大家知道为什么要把</a:t>
            </a:r>
            <a:r>
              <a:rPr lang="en-US" altLang="zh-CN"/>
              <a:t>loginUser</a:t>
            </a:r>
            <a:r>
              <a:rPr lang="zh-CN" altLang="en-US"/>
              <a:t>存放在</a:t>
            </a:r>
            <a:r>
              <a:rPr lang="en-US" altLang="zh-CN"/>
              <a:t>session</a:t>
            </a:r>
            <a:r>
              <a:rPr lang="zh-CN" altLang="en-US"/>
              <a:t>对象中吗？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答：一般我们把登录的</a:t>
            </a:r>
            <a:r>
              <a:rPr lang="en-US" altLang="zh-CN"/>
              <a:t>loginUser</a:t>
            </a:r>
            <a:r>
              <a:rPr lang="zh-CN" altLang="en-US"/>
              <a:t>存放在session对象中，它是只要浏览器不关闭就都存在的。所以说也只能存在session中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95" y="638175"/>
            <a:ext cx="11562715" cy="59988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27830" y="237490"/>
            <a:ext cx="3338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en-US" altLang="zh-CN" sz="2400">
                <a:solidFill>
                  <a:srgbClr val="FF0000"/>
                </a:solidFill>
              </a:rPr>
              <a:t>  login.jsp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" y="180975"/>
            <a:ext cx="12164695" cy="64954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166235" y="196215"/>
            <a:ext cx="3143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LonginServlet.java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990" y="718185"/>
            <a:ext cx="11349355" cy="58566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" y="471805"/>
            <a:ext cx="11016615" cy="2562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40" y="2921000"/>
            <a:ext cx="6805295" cy="38912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965" y="804545"/>
            <a:ext cx="9811385" cy="18967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26940" y="220980"/>
            <a:ext cx="3867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</a:rPr>
              <a:t>regist.jsp</a:t>
            </a:r>
            <a:endParaRPr lang="en-US" altLang="zh-CN" sz="320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3054350"/>
            <a:ext cx="11395075" cy="30778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0" y="0"/>
            <a:ext cx="4267200" cy="6907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080401" y="2494406"/>
            <a:ext cx="2106397" cy="131682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 rot="10800000">
            <a:off x="2738079" y="2557622"/>
            <a:ext cx="386959" cy="333585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599628" y="4764595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04.</a:t>
            </a:r>
            <a:endParaRPr lang="zh-CN" altLang="en-US">
              <a:latin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5599628" y="3854530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03.</a:t>
            </a:r>
            <a:endParaRPr lang="zh-CN" altLang="en-US">
              <a:latin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5599628" y="2944466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02.</a:t>
            </a:r>
            <a:endParaRPr lang="zh-CN" altLang="en-US" dirty="0">
              <a:latin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5599628" y="2034402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01.</a:t>
            </a:r>
            <a:endParaRPr lang="zh-CN" altLang="en-US" dirty="0">
              <a:latin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6359074" y="2047281"/>
            <a:ext cx="2954654" cy="461665"/>
          </a:xfrm>
          <a:prstGeom prst="rect">
            <a:avLst/>
          </a:prstGeom>
        </p:spPr>
        <p:txBody>
          <a:bodyPr wrap="square">
            <a:normAutofit fontScale="900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需求分析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6359074" y="2957345"/>
            <a:ext cx="2954654" cy="461665"/>
          </a:xfrm>
          <a:prstGeom prst="rect">
            <a:avLst/>
          </a:prstGeom>
        </p:spPr>
        <p:txBody>
          <a:bodyPr wrap="square">
            <a:normAutofit fontScale="800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数据库设计和系统结构</a:t>
            </a:r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6359074" y="3867409"/>
            <a:ext cx="2954655" cy="461665"/>
          </a:xfrm>
          <a:prstGeom prst="rect">
            <a:avLst/>
          </a:prstGeom>
        </p:spPr>
        <p:txBody>
          <a:bodyPr wrap="none">
            <a:normAutofit fontScale="900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代码和截图</a:t>
            </a:r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6359074" y="4777474"/>
            <a:ext cx="2954655" cy="461665"/>
          </a:xfrm>
          <a:prstGeom prst="rect">
            <a:avLst/>
          </a:prstGeom>
        </p:spPr>
        <p:txBody>
          <a:bodyPr wrap="square">
            <a:normAutofit fontScale="900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1203914" y="2891208"/>
            <a:ext cx="1859369" cy="523219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j-lt"/>
                <a:ea typeface="+mj-ea"/>
                <a:cs typeface="+mj-cs"/>
              </a:rPr>
              <a:t>CONTENTS</a:t>
            </a:r>
            <a:endParaRPr lang="en-US" altLang="zh-CN">
              <a:latin typeface="+mj-lt"/>
              <a:ea typeface="+mj-ea"/>
              <a:cs typeface="+mj-cs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85900" y="1086485"/>
            <a:ext cx="102381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&lt;script type="text/javascript"&gt;</a:t>
            </a:r>
            <a:endParaRPr lang="zh-CN" altLang="en-US"/>
          </a:p>
          <a:p>
            <a:r>
              <a:rPr lang="zh-CN" altLang="en-US"/>
              <a:t>    function changeOne() {</a:t>
            </a:r>
            <a:endParaRPr lang="zh-CN" altLang="en-US"/>
          </a:p>
          <a:p>
            <a:r>
              <a:rPr lang="zh-CN" altLang="en-US"/>
              <a:t>    	/*</a:t>
            </a:r>
            <a:endParaRPr lang="zh-CN" altLang="en-US"/>
          </a:p>
          <a:p>
            <a:r>
              <a:rPr lang="zh-CN" altLang="en-US"/>
              <a:t>    	 * 1. 获取&lt;img&gt;元素</a:t>
            </a:r>
            <a:endParaRPr lang="zh-CN" altLang="en-US"/>
          </a:p>
          <a:p>
            <a:r>
              <a:rPr lang="zh-CN" altLang="en-US"/>
              <a:t>    	 * 2. 重新设置它的src</a:t>
            </a:r>
            <a:endParaRPr lang="zh-CN" altLang="en-US"/>
          </a:p>
          <a:p>
            <a:r>
              <a:rPr lang="zh-CN" altLang="en-US"/>
              <a:t>    	 * 3. 使用毫秒来添加参数</a:t>
            </a:r>
            <a:endParaRPr lang="zh-CN" altLang="en-US"/>
          </a:p>
          <a:p>
            <a:r>
              <a:rPr lang="zh-CN" altLang="en-US"/>
              <a:t>    	 */</a:t>
            </a:r>
            <a:endParaRPr lang="zh-CN" altLang="en-US"/>
          </a:p>
          <a:p>
            <a:r>
              <a:rPr lang="zh-CN" altLang="en-US"/>
              <a:t>$("#imgVerifyCode").attr("src","/easyBuy1/VerifyCodeServlet?a="+new Date().getTime());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&lt;/script&gt; 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05300" y="276860"/>
            <a:ext cx="3115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regist.jsp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98240" y="262890"/>
            <a:ext cx="41732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en-US" altLang="zh-CN" sz="2000">
                <a:solidFill>
                  <a:srgbClr val="FF0000"/>
                </a:solidFill>
              </a:rPr>
              <a:t>   UserServlet.java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760" y="795020"/>
            <a:ext cx="11310620" cy="59124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" y="1366520"/>
            <a:ext cx="11668760" cy="30264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380865" y="485775"/>
            <a:ext cx="2837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</a:rPr>
              <a:t>index.jsp</a:t>
            </a:r>
            <a:endParaRPr lang="en-US" altLang="zh-CN" sz="3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" y="818515"/>
            <a:ext cx="12045950" cy="58172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107180" y="235585"/>
            <a:ext cx="3449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</a:rPr>
              <a:t>/pre/index.jsp</a:t>
            </a:r>
            <a:endParaRPr lang="en-US" altLang="zh-CN" sz="3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530" y="288290"/>
            <a:ext cx="9552940" cy="63252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857250"/>
            <a:ext cx="12112625" cy="5969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04030" y="165735"/>
            <a:ext cx="2893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ProductServlet.java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88605" y="488950"/>
            <a:ext cx="251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//</a:t>
            </a:r>
            <a:r>
              <a:rPr lang="zh-CN" altLang="en-US">
                <a:solidFill>
                  <a:srgbClr val="FF0000"/>
                </a:solidFill>
              </a:rPr>
              <a:t>查询产品列表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550545"/>
            <a:ext cx="11811635" cy="6269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54245" y="28575"/>
            <a:ext cx="3432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pageBar.jsp</a:t>
            </a:r>
            <a:r>
              <a:rPr lang="zh-CN" altLang="en-US" sz="2800">
                <a:solidFill>
                  <a:srgbClr val="FF0000"/>
                </a:solidFill>
              </a:rPr>
              <a:t>分页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" y="554355"/>
            <a:ext cx="12009120" cy="61779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61015" y="1946275"/>
            <a:ext cx="13646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这个是从</a:t>
            </a:r>
            <a:r>
              <a:rPr lang="en-US" altLang="zh-CN"/>
              <a:t>productServlet.java</a:t>
            </a:r>
            <a:r>
              <a:rPr lang="zh-CN" altLang="en-US"/>
              <a:t>页面通过</a:t>
            </a:r>
            <a:r>
              <a:rPr lang="en-US" altLang="zh-CN"/>
              <a:t>request</a:t>
            </a:r>
            <a:r>
              <a:rPr lang="zh-CN" altLang="en-US"/>
              <a:t>带过来的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75" y="1116965"/>
            <a:ext cx="11689715" cy="4931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88510" y="415925"/>
            <a:ext cx="3936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queryProductList.jsp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2615" y="726440"/>
            <a:ext cx="5047615" cy="5416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450850"/>
            <a:ext cx="6319520" cy="62058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368757" y="462469"/>
            <a:ext cx="5529587" cy="898493"/>
          </a:xfrm>
        </p:spPr>
        <p:txBody>
          <a:bodyPr/>
          <a:lstStyle/>
          <a:p>
            <a:r>
              <a:rPr lang="en-US" altLang="zh-CN"/>
              <a:t>01.</a:t>
            </a:r>
            <a:r>
              <a:rPr lang="zh-CN" altLang="en-US"/>
              <a:t>需求分析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41245" y="1360805"/>
            <a:ext cx="83419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着互联网的迅速普及，各式各样的网络购物也随之非常火爆，如淘宝网、京东商城等，这些购物网站可以满足我们日常工作和学习中的基本需求。易买网也正是在这种趋势下应运而生的。易买网提供了很多商品，用户可以在线进行浏览商品、选购商品、将物品加入购物车、生成订单、查看订单，并可以后台管理相关数据。易买网采用B/S架构，包括前段网站展示及后台数据管理两大功能。详细功能列表。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155" y="3215640"/>
            <a:ext cx="7134225" cy="35394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495" y="997585"/>
            <a:ext cx="12167870" cy="59518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76320" y="343535"/>
            <a:ext cx="3994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</a:t>
            </a:r>
            <a:r>
              <a:rPr lang="en-US" altLang="zh-CN" sz="2800">
                <a:solidFill>
                  <a:srgbClr val="FF0000"/>
                </a:solidFill>
              </a:rPr>
              <a:t>  CartServlet.java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" y="133985"/>
            <a:ext cx="6296660" cy="6302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-13335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4700232 w 6096000"/>
              <a:gd name="connsiteY1" fmla="*/ 0 h 6858000"/>
              <a:gd name="connsiteX2" fmla="*/ 4819488 w 6096000"/>
              <a:gd name="connsiteY2" fmla="*/ 125084 h 6858000"/>
              <a:gd name="connsiteX3" fmla="*/ 6096000 w 6096000"/>
              <a:gd name="connsiteY3" fmla="*/ 3429001 h 6858000"/>
              <a:gd name="connsiteX4" fmla="*/ 4819488 w 6096000"/>
              <a:gd name="connsiteY4" fmla="*/ 6732919 h 6858000"/>
              <a:gd name="connsiteX5" fmla="*/ 4700234 w 6096000"/>
              <a:gd name="connsiteY5" fmla="*/ 6858000 h 6858000"/>
              <a:gd name="connsiteX6" fmla="*/ 0 w 6096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700232" y="0"/>
                </a:lnTo>
                <a:lnTo>
                  <a:pt x="4819488" y="125084"/>
                </a:lnTo>
                <a:cubicBezTo>
                  <a:pt x="5612607" y="997709"/>
                  <a:pt x="6096000" y="2156904"/>
                  <a:pt x="6096000" y="3429001"/>
                </a:cubicBezTo>
                <a:cubicBezTo>
                  <a:pt x="6096000" y="4701099"/>
                  <a:pt x="5612607" y="5860294"/>
                  <a:pt x="4819488" y="6732919"/>
                </a:cubicBezTo>
                <a:lnTo>
                  <a:pt x="47002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1705963" y="2061890"/>
            <a:ext cx="2389162" cy="238916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4928791" y="865589"/>
            <a:ext cx="1426809" cy="14268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5347119" y="2763578"/>
            <a:ext cx="1426809" cy="14268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5"/>
            </p:custDataLst>
          </p:nvPr>
        </p:nvSpPr>
        <p:spPr>
          <a:xfrm>
            <a:off x="4928791" y="4661568"/>
            <a:ext cx="1426809" cy="14268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550025" y="480695"/>
            <a:ext cx="4661535" cy="1811655"/>
          </a:xfrm>
          <a:prstGeom prst="rect">
            <a:avLst/>
          </a:prstGeom>
          <a:ln>
            <a:noFill/>
          </a:ln>
        </p:spPr>
        <p:txBody>
          <a:bodyPr wrap="square" anchor="t"/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zh-CN" altLang="en-US"/>
              <a:t>以4开头的都是客户端的问题，以5开头的都是服务器端的问题</a:t>
            </a:r>
            <a:endParaRPr lang="zh-CN" altLang="en-US"/>
          </a:p>
          <a:p>
            <a:r>
              <a:rPr lang="zh-CN" altLang="en-US"/>
              <a:t>Session域很重要</a:t>
            </a:r>
            <a:endParaRPr lang="zh-CN" altLang="en-US"/>
          </a:p>
          <a:p>
            <a:r>
              <a:rPr lang="zh-CN" altLang="en-US"/>
              <a:t>MySQL安装版本要和驱动包版本一致，不然访问数据库的时候会报错</a:t>
            </a:r>
            <a:endParaRPr lang="zh-CN" altLang="en-US"/>
          </a:p>
          <a:p>
            <a:r>
              <a:rPr lang="zh-CN" altLang="en-US"/>
              <a:t>遇到异常要学会断点调试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5429147" y="3276927"/>
            <a:ext cx="1333706" cy="4001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代码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6873875" y="2559050"/>
            <a:ext cx="4102100" cy="2102485"/>
          </a:xfrm>
          <a:prstGeom prst="rect">
            <a:avLst/>
          </a:prstGeom>
          <a:ln>
            <a:noFill/>
          </a:ln>
        </p:spPr>
        <p:txBody>
          <a:bodyPr wrap="square" anchor="t">
            <a:normAutofit fontScale="90000" lnSpcReduction="10000"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</a:p>
          <a:p>
            <a:r>
              <a:rPr lang="en-US">
                <a:latin typeface="+mn-ea"/>
                <a:cs typeface="+mn-ea"/>
              </a:rPr>
              <a:t>1</a:t>
            </a:r>
            <a:r>
              <a:rPr lang="en-US">
                <a:latin typeface="+mj-ea"/>
                <a:ea typeface="+mj-ea"/>
                <a:cs typeface="+mj-ea"/>
              </a:rPr>
              <a:t>.</a:t>
            </a:r>
            <a:r>
              <a:rPr>
                <a:latin typeface="+mj-ea"/>
                <a:ea typeface="+mj-ea"/>
                <a:cs typeface="+mj-ea"/>
              </a:rPr>
              <a:t>面向接口编程</a:t>
            </a:r>
            <a:endParaRPr>
              <a:latin typeface="+mj-ea"/>
              <a:ea typeface="+mj-ea"/>
              <a:cs typeface="+mj-ea"/>
            </a:endParaRPr>
          </a:p>
          <a:p>
            <a:r>
              <a:rPr lang="en-US">
                <a:latin typeface="+mj-ea"/>
                <a:ea typeface="+mj-ea"/>
                <a:cs typeface="+mj-ea"/>
              </a:rPr>
              <a:t>2</a:t>
            </a:r>
            <a:r>
              <a:rPr>
                <a:latin typeface="+mj-ea"/>
                <a:ea typeface="+mj-ea"/>
                <a:cs typeface="+mj-ea"/>
              </a:rPr>
              <a:t>.框架层次要清晰，高内聚，低耦合，分模块开发</a:t>
            </a:r>
            <a:endParaRPr>
              <a:latin typeface="+mj-ea"/>
              <a:ea typeface="+mj-ea"/>
              <a:cs typeface="+mj-ea"/>
            </a:endParaRPr>
          </a:p>
          <a:p>
            <a:r>
              <a:rPr lang="en-US">
                <a:latin typeface="+mj-ea"/>
                <a:ea typeface="+mj-ea"/>
                <a:cs typeface="+mj-ea"/>
              </a:rPr>
              <a:t>3.</a:t>
            </a:r>
            <a:r>
              <a:rPr>
                <a:latin typeface="+mj-ea"/>
                <a:ea typeface="+mj-ea"/>
                <a:cs typeface="+mj-ea"/>
              </a:rPr>
              <a:t>数据库表设计要合理，不要冗余</a:t>
            </a:r>
            <a:endParaRPr>
              <a:latin typeface="+mj-ea"/>
              <a:ea typeface="+mj-ea"/>
              <a:cs typeface="+mj-ea"/>
            </a:endParaRPr>
          </a:p>
          <a:p>
            <a:r>
              <a:rPr lang="en-US">
                <a:latin typeface="+mj-ea"/>
                <a:ea typeface="+mj-ea"/>
                <a:cs typeface="+mj-ea"/>
              </a:rPr>
              <a:t>4.</a:t>
            </a:r>
            <a:r>
              <a:rPr>
                <a:latin typeface="+mj-ea"/>
                <a:ea typeface="+mj-ea"/>
                <a:cs typeface="+mj-ea"/>
              </a:rPr>
              <a:t>注意中文乱码问题，我用的是过滤器实现的</a:t>
            </a:r>
            <a:endParaRPr>
              <a:latin typeface="+mj-ea"/>
              <a:ea typeface="+mj-ea"/>
              <a:cs typeface="+mj-ea"/>
            </a:endParaRPr>
          </a:p>
          <a:p>
            <a:r>
              <a:rPr lang="en-US">
                <a:latin typeface="+mj-ea"/>
                <a:ea typeface="+mj-ea"/>
                <a:cs typeface="+mj-ea"/>
              </a:rPr>
              <a:t>5</a:t>
            </a:r>
            <a:r>
              <a:rPr>
                <a:latin typeface="+mj-ea"/>
                <a:ea typeface="+mj-ea"/>
                <a:cs typeface="+mj-ea"/>
              </a:rPr>
              <a:t>.尽量不要使用硬编码，能用配置文件配的最好</a:t>
            </a:r>
            <a:endParaRPr>
              <a:latin typeface="+mj-ea"/>
              <a:ea typeface="+mj-ea"/>
              <a:cs typeface="+mj-ea"/>
            </a:endParaRPr>
          </a:p>
          <a:p>
            <a:r>
              <a:rPr lang="en-US">
                <a:latin typeface="+mj-ea"/>
                <a:ea typeface="+mj-ea"/>
                <a:cs typeface="+mj-ea"/>
              </a:rPr>
              <a:t>6</a:t>
            </a:r>
            <a:r>
              <a:rPr>
                <a:latin typeface="+mj-ea"/>
                <a:ea typeface="+mj-ea"/>
                <a:cs typeface="+mj-ea"/>
              </a:rPr>
              <a:t>.把代码的公共部分要抽取出来，优化代码结构</a:t>
            </a:r>
            <a:endParaRPr>
              <a:latin typeface="+mj-ea"/>
              <a:ea typeface="+mj-ea"/>
              <a:cs typeface="+mj-ea"/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6550025" y="4827905"/>
            <a:ext cx="3891915" cy="1402080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zh-CN" altLang="en-US"/>
              <a:t>小组成员合作交流很重要，可以很快地解决</a:t>
            </a:r>
            <a:r>
              <a:rPr lang="en-US" altLang="zh-CN"/>
              <a:t>bug</a:t>
            </a:r>
            <a:r>
              <a:rPr lang="zh-CN" altLang="en-US"/>
              <a:t>问题，也可以互相学习他人的编程风格和思想，可以学到很多知识，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4975342" y="5174917"/>
            <a:ext cx="1333706" cy="4001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小组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1706001" y="2933275"/>
            <a:ext cx="2350270" cy="646331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algn="ctr">
              <a:defRPr sz="36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zh-CN" altLang="en-US" dirty="0">
                <a:latin typeface="+mn-lt"/>
              </a:rPr>
              <a:t>总结</a:t>
            </a:r>
            <a:endParaRPr lang="zh-CN" altLang="en-US" dirty="0">
              <a:latin typeface="+mn-lt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24655" y="542925"/>
            <a:ext cx="3743325" cy="898525"/>
          </a:xfrm>
        </p:spPr>
        <p:txBody>
          <a:bodyPr>
            <a:normAutofit/>
          </a:bodyPr>
          <a:p>
            <a:r>
              <a:rPr lang="en-US" altLang="zh-CN"/>
              <a:t>2.</a:t>
            </a:r>
            <a:r>
              <a:rPr lang="zh-CN" altLang="en-US"/>
              <a:t>数据库设计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1752600" y="1494155"/>
          <a:ext cx="8127365" cy="356362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196465"/>
                <a:gridCol w="1615440"/>
                <a:gridCol w="1582420"/>
                <a:gridCol w="2733040"/>
              </a:tblGrid>
              <a:tr h="367665">
                <a:tc>
                  <a:txBody>
                    <a:bodyPr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字段名称</a:t>
                      </a:r>
                      <a:endParaRPr lang="zh-CN" sz="2000" kern="100" dirty="0">
                        <a:latin typeface="Arial" panose="020B0604020202020204"/>
                        <a:ea typeface="黑体" panose="0201060906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字段说明</a:t>
                      </a:r>
                      <a:endParaRPr lang="zh-CN" sz="2000" kern="100" dirty="0">
                        <a:latin typeface="Arial" panose="020B0604020202020204"/>
                        <a:ea typeface="黑体" panose="0201060906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类型</a:t>
                      </a:r>
                      <a:endParaRPr lang="zh-CN" sz="2000" kern="100" dirty="0">
                        <a:latin typeface="Arial" panose="020B0604020202020204"/>
                        <a:ea typeface="黑体" panose="0201060906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备注</a:t>
                      </a:r>
                      <a:endParaRPr lang="zh-CN" sz="2000" kern="100" dirty="0">
                        <a:latin typeface="Arial" panose="020B0604020202020204"/>
                        <a:ea typeface="黑体" panose="0201060906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 marL="0" marR="0" indent="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主键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主键自增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665"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loginName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用户名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varchar(10)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空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20"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用户真实姓名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varchar(20)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密码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665"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性别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男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女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665"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identityCode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just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身份证号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665"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(18)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665"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mobile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手机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(80)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665"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为普通用户，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为管理员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99310" y="415925"/>
            <a:ext cx="6954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                                           user</a:t>
            </a:r>
            <a:r>
              <a:rPr lang="zh-CN" altLang="en-US"/>
              <a:t>表</a:t>
            </a:r>
            <a:endParaRPr lang="zh-CN" altLang="en-US"/>
          </a:p>
          <a:p>
            <a:r>
              <a:t>要注意的是每当注册一个新用户的时候要注意username的中文乱码，在这个方面我用的是过滤器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03475" y="5057775"/>
            <a:ext cx="61347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&lt;filter&gt;</a:t>
            </a:r>
            <a:endParaRPr lang="zh-CN" altLang="en-US" sz="1400"/>
          </a:p>
          <a:p>
            <a:r>
              <a:rPr lang="zh-CN" altLang="en-US" sz="1400"/>
              <a:t>    &lt;filter-name&gt;EncodingFilter&lt;/filter-name&gt;</a:t>
            </a:r>
            <a:endParaRPr lang="zh-CN" altLang="en-US" sz="1400"/>
          </a:p>
          <a:p>
            <a:r>
              <a:rPr lang="zh-CN" altLang="en-US" sz="1400"/>
              <a:t>    &lt;filter-class&gt;cn.itcast.filter.EncodingFilter&lt;/filter-class&gt;</a:t>
            </a:r>
            <a:endParaRPr lang="zh-CN" altLang="en-US" sz="1400"/>
          </a:p>
          <a:p>
            <a:r>
              <a:rPr lang="zh-CN" altLang="en-US" sz="1400"/>
              <a:t>  &lt;/filter&gt;</a:t>
            </a:r>
            <a:endParaRPr lang="zh-CN" altLang="en-US" sz="1400"/>
          </a:p>
          <a:p>
            <a:r>
              <a:rPr lang="zh-CN" altLang="en-US" sz="1400"/>
              <a:t>  &lt;filter-mapping&gt;</a:t>
            </a:r>
            <a:endParaRPr lang="zh-CN" altLang="en-US" sz="1400"/>
          </a:p>
          <a:p>
            <a:r>
              <a:rPr lang="zh-CN" altLang="en-US" sz="1400"/>
              <a:t>    &lt;filter-name&gt;EncodingFilter&lt;/filter-name&gt;</a:t>
            </a:r>
            <a:endParaRPr lang="zh-CN" altLang="en-US" sz="1400"/>
          </a:p>
          <a:p>
            <a:r>
              <a:rPr lang="zh-CN" altLang="en-US" sz="1400"/>
              <a:t>    &lt;url-pattern&gt;/*&lt;/url-pattern&gt;</a:t>
            </a:r>
            <a:endParaRPr lang="zh-CN" altLang="en-US" sz="1400"/>
          </a:p>
          <a:p>
            <a:r>
              <a:rPr lang="zh-CN" altLang="en-US" sz="1400"/>
              <a:t>  &lt;/filter-mapping&gt;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Group 29"/>
          <p:cNvGraphicFramePr>
            <a:graphicFrameLocks noGrp="1"/>
          </p:cNvGraphicFramePr>
          <p:nvPr/>
        </p:nvGraphicFramePr>
        <p:xfrm>
          <a:off x="2016731" y="2325132"/>
          <a:ext cx="8501122" cy="376741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857388"/>
                <a:gridCol w="1928826"/>
                <a:gridCol w="1643074"/>
                <a:gridCol w="3071834"/>
              </a:tblGrid>
              <a:tr h="342900">
                <a:tc>
                  <a:txBody>
                    <a:bodyPr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字段名称</a:t>
                      </a:r>
                      <a:endParaRPr lang="zh-CN" sz="2000" kern="100" dirty="0">
                        <a:latin typeface="Arial" panose="020B0604020202020204"/>
                        <a:ea typeface="黑体" panose="0201060906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字段说明</a:t>
                      </a:r>
                      <a:endParaRPr lang="zh-CN" sz="2000" kern="100" dirty="0">
                        <a:latin typeface="Arial" panose="020B0604020202020204"/>
                        <a:ea typeface="黑体" panose="0201060906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类型</a:t>
                      </a:r>
                      <a:endParaRPr lang="zh-CN" sz="2000" kern="100" dirty="0">
                        <a:latin typeface="Arial" panose="020B0604020202020204"/>
                        <a:ea typeface="黑体" panose="0201060906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备注</a:t>
                      </a:r>
                      <a:endParaRPr lang="zh-CN" sz="2000" kern="100" dirty="0">
                        <a:latin typeface="Arial" panose="020B0604020202020204"/>
                        <a:ea typeface="黑体" panose="0201060906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43076"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商品编号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自动编号（标识列），主键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076"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商品名字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varchar(20)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076"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商品描述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n-US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076"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商品价格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076"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stock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商品库存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076"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categoryLevel1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所属一级分类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076"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categoryLevel2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所属二级分类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n-US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86"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categoryLevel3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所属三级分类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(200)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空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上传的文件名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varchar(200)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076"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isDelete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是否删除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int(1)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</a:t>
                      </a:r>
                      <a:r>
                        <a:rPr 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删除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0:</a:t>
                      </a:r>
                      <a:r>
                        <a:rPr 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未删除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913505" y="1097280"/>
            <a:ext cx="4587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smtClean="0">
                <a:solidFill>
                  <a:srgbClr val="0070C0"/>
                </a:solidFill>
                <a:sym typeface="+mn-ea"/>
              </a:rPr>
              <a:t>商品表（</a:t>
            </a:r>
            <a:r>
              <a:rPr lang="en-US" altLang="zh-CN" sz="2400" smtClean="0">
                <a:solidFill>
                  <a:srgbClr val="0070C0"/>
                </a:solidFill>
                <a:sym typeface="+mn-ea"/>
              </a:rPr>
              <a:t>easybuy_product</a:t>
            </a:r>
            <a:r>
              <a:rPr lang="zh-CN" altLang="en-US" sz="2400" smtClean="0">
                <a:solidFill>
                  <a:srgbClr val="0070C0"/>
                </a:solidFill>
                <a:sym typeface="+mn-ea"/>
              </a:rPr>
              <a:t>）：存放商品基本信息</a:t>
            </a:r>
            <a:endParaRPr lang="zh-CN" altLang="en-US" sz="2400" dirty="0">
              <a:solidFill>
                <a:srgbClr val="0070C0"/>
              </a:solidFill>
            </a:endParaRPr>
          </a:p>
          <a:p>
            <a:endParaRPr lang="zh-CN" altLang="en-US" sz="24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商品分类表（</a:t>
            </a:r>
            <a:r>
              <a:rPr lang="en-US" altLang="zh-CN" smtClean="0"/>
              <a:t>easybuy_product_category</a:t>
            </a:r>
            <a:r>
              <a:rPr lang="zh-CN" altLang="en-US" smtClean="0"/>
              <a:t>）：存放商品的分类基本信息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2166910" y="2529414"/>
          <a:ext cx="8001000" cy="1979295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480820"/>
                <a:gridCol w="1880870"/>
                <a:gridCol w="1431290"/>
                <a:gridCol w="3208020"/>
              </a:tblGrid>
              <a:tr h="33210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字段名称</a:t>
                      </a:r>
                      <a:endParaRPr lang="zh-CN" sz="2000" kern="100" dirty="0">
                        <a:latin typeface="Arial" panose="020B0604020202020204"/>
                        <a:ea typeface="黑体" panose="0201060906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字段说明</a:t>
                      </a:r>
                      <a:endParaRPr lang="zh-CN" sz="2000" kern="100" dirty="0">
                        <a:latin typeface="Arial" panose="020B0604020202020204"/>
                        <a:ea typeface="黑体" panose="0201060906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类型</a:t>
                      </a:r>
                      <a:endParaRPr lang="zh-CN" sz="2000" kern="100" dirty="0">
                        <a:latin typeface="Arial" panose="020B0604020202020204"/>
                        <a:ea typeface="黑体" panose="0201060906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备注</a:t>
                      </a:r>
                      <a:endParaRPr lang="zh-CN" sz="2000" kern="100" dirty="0">
                        <a:latin typeface="Arial" panose="020B0604020202020204"/>
                        <a:ea typeface="黑体" panose="0201060906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编号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自动编号（标识列），主键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名字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varchar(20)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parentId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父分类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51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</a:t>
                      </a:r>
                      <a:r>
                        <a:rPr 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一级分类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2:</a:t>
                      </a:r>
                      <a:r>
                        <a:rPr 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二级分类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3:</a:t>
                      </a:r>
                      <a:r>
                        <a:rPr 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三级分类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1523443" y="542310"/>
            <a:ext cx="1620957" cy="523220"/>
          </a:xfrm>
          <a:prstGeom prst="rect">
            <a:avLst/>
          </a:prstGeom>
        </p:spPr>
        <p:txBody>
          <a:bodyPr wrap="none">
            <a:normAutofit fontScale="90000"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系统设计</a:t>
            </a:r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03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890" y="1910080"/>
            <a:ext cx="2590165" cy="386651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05890" y="1303655"/>
            <a:ext cx="2263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1.三层结构</a:t>
            </a:r>
            <a:endParaRPr lang="zh-CN" altLang="en-US" sz="24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97190" y="1065530"/>
            <a:ext cx="29622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表示层：</a:t>
            </a:r>
            <a:r>
              <a:rPr lang="en-US" altLang="zh-CN"/>
              <a:t>servlet/web</a:t>
            </a:r>
            <a:r>
              <a:rPr lang="zh-CN" altLang="en-US"/>
              <a:t>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业务逻辑层：</a:t>
            </a:r>
            <a:r>
              <a:rPr lang="en-US" altLang="zh-CN"/>
              <a:t>service</a:t>
            </a:r>
            <a:r>
              <a:rPr lang="zh-CN" altLang="en-US"/>
              <a:t>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数据访问层</a:t>
            </a:r>
            <a:r>
              <a:rPr lang="en-US" altLang="zh-CN"/>
              <a:t>:dao+DBUtils</a:t>
            </a:r>
            <a:r>
              <a:rPr lang="zh-CN" altLang="en-US"/>
              <a:t>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实体类：</a:t>
            </a:r>
            <a:r>
              <a:rPr lang="en-US" altLang="zh-CN"/>
              <a:t>entity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165" y="870585"/>
            <a:ext cx="2925445" cy="46202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25520" y="833755"/>
            <a:ext cx="4811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  </a:t>
            </a:r>
            <a:r>
              <a:rPr lang="zh-CN" altLang="en-US" sz="5400"/>
              <a:t>代码和界面</a:t>
            </a:r>
            <a:endParaRPr lang="zh-CN" altLang="en-US" sz="5400"/>
          </a:p>
        </p:txBody>
      </p:sp>
      <p:sp>
        <p:nvSpPr>
          <p:cNvPr id="5" name="文本框 4"/>
          <p:cNvSpPr txBox="1"/>
          <p:nvPr/>
        </p:nvSpPr>
        <p:spPr>
          <a:xfrm>
            <a:off x="969645" y="2294255"/>
            <a:ext cx="102520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1.BaseServlet</a:t>
            </a:r>
            <a:r>
              <a:rPr lang="zh-CN" altLang="en-US"/>
              <a:t>的抽取，和AbstractServlet的抽取：一般有doget()和dopost()方法</a:t>
            </a:r>
            <a:endParaRPr lang="zh-CN" altLang="en-US"/>
          </a:p>
          <a:p>
            <a:r>
              <a:rPr lang="zh-CN" altLang="en-US"/>
              <a:t>          不知道大家注意到没有，项目里面的所有</a:t>
            </a:r>
            <a:r>
              <a:rPr lang="en-US" altLang="zh-CN"/>
              <a:t>servlet</a:t>
            </a:r>
            <a:r>
              <a:rPr lang="zh-CN" altLang="en-US"/>
              <a:t>基本上都</a:t>
            </a:r>
            <a:r>
              <a:rPr lang="en-US" altLang="zh-CN"/>
              <a:t>extends AbstractServlet</a:t>
            </a:r>
            <a:endParaRPr lang="zh-CN" altLang="en-US"/>
          </a:p>
          <a:p>
            <a:r>
              <a:rPr lang="zh-CN" altLang="en-US"/>
              <a:t> 区别就是</a:t>
            </a:r>
            <a:r>
              <a:rPr lang="en-US" altLang="zh-CN"/>
              <a:t>BaseServlet</a:t>
            </a:r>
            <a:r>
              <a:rPr lang="zh-CN" altLang="en-US"/>
              <a:t>是我本人抽取的，而</a:t>
            </a:r>
            <a:r>
              <a:rPr lang="en-US" altLang="zh-CN"/>
              <a:t>AbstractServlet</a:t>
            </a:r>
            <a:r>
              <a:rPr lang="zh-CN" altLang="en-US"/>
              <a:t>是老师给的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访问</a:t>
            </a:r>
            <a:r>
              <a:rPr lang="en-US" altLang="zh-CN"/>
              <a:t>servlet</a:t>
            </a:r>
            <a:r>
              <a:rPr lang="zh-CN" altLang="en-US"/>
              <a:t>一般默认执行该</a:t>
            </a:r>
            <a:r>
              <a:rPr lang="en-US" altLang="zh-CN"/>
              <a:t>servlet</a:t>
            </a:r>
            <a:r>
              <a:rPr lang="zh-CN" altLang="en-US"/>
              <a:t>里面的</a:t>
            </a:r>
            <a:r>
              <a:rPr lang="en-US" altLang="zh-CN"/>
              <a:t>service</a:t>
            </a:r>
            <a:r>
              <a:rPr lang="zh-CN" altLang="en-US"/>
              <a:t>（）方法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             </a:t>
            </a:r>
            <a:r>
              <a:rPr lang="zh-CN" altLang="en-US"/>
              <a:t>而我们项目里面大多是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url=</a:t>
            </a:r>
            <a:r>
              <a:rPr lang="en-US" altLang="zh-CN">
                <a:solidFill>
                  <a:srgbClr val="FF0000"/>
                </a:solidFill>
              </a:rPr>
              <a:t>servlet</a:t>
            </a:r>
            <a:r>
              <a:rPr lang="zh-CN" altLang="en-US">
                <a:solidFill>
                  <a:srgbClr val="FF0000"/>
                </a:solidFill>
              </a:rPr>
              <a:t>名称</a:t>
            </a:r>
            <a:r>
              <a:rPr lang="en-US" altLang="zh-CN">
                <a:solidFill>
                  <a:srgbClr val="FF0000"/>
                </a:solidFill>
              </a:rPr>
              <a:t>?action=......    &amp;</a:t>
            </a:r>
            <a:r>
              <a:rPr lang="zh-CN" altLang="en-US">
                <a:solidFill>
                  <a:srgbClr val="FF0000"/>
                </a:solidFill>
              </a:rPr>
              <a:t>变量的键值对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                        why  why   why     </a:t>
            </a:r>
            <a:r>
              <a:rPr lang="zh-CN" altLang="en-US">
                <a:solidFill>
                  <a:srgbClr val="FF0000"/>
                </a:solidFill>
              </a:rPr>
              <a:t>？？？？？？？？？？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          </a:t>
            </a:r>
            <a:endParaRPr lang="zh-CN" altLang="en-US"/>
          </a:p>
          <a:p>
            <a:r>
              <a:rPr lang="zh-CN" altLang="en-US"/>
              <a:t>             所以接下来带大家看一下</a:t>
            </a:r>
            <a:r>
              <a:rPr lang="en-US" altLang="zh-CN"/>
              <a:t>BaseServlet.java</a:t>
            </a:r>
            <a:r>
              <a:rPr lang="zh-CN" altLang="en-US"/>
              <a:t>源码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8978"/>
</p:tagLst>
</file>

<file path=ppt/tags/tag1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2"/>
  <p:tag name="KSO_WM_TEMPLATE_CATEGORY" val="custom"/>
  <p:tag name="KSO_WM_TEMPLATE_INDEX" val="20188978"/>
  <p:tag name="KSO_WM_UNIT_INDEX" val="2"/>
</p:tagLst>
</file>

<file path=ppt/tags/tag11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1"/>
  <p:tag name="KSO_WM_UNIT_ID" val="custom20188978_2*l_h_i*1_4_1"/>
</p:tagLst>
</file>

<file path=ppt/tags/tag12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1"/>
  <p:tag name="KSO_WM_UNIT_ID" val="custom20188978_2*l_h_i*1_3_1"/>
</p:tagLst>
</file>

<file path=ppt/tags/tag13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8978_2*l_h_i*1_2_1"/>
</p:tagLst>
</file>

<file path=ppt/tags/tag14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8978_2*l_h_i*1_1_1"/>
</p:tagLst>
</file>

<file path=ppt/tags/tag15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1_1"/>
  <p:tag name="KSO_WM_UNIT_PRESET_TEXT" val="阶段工作回顾"/>
</p:tagLst>
</file>

<file path=ppt/tags/tag16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2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2_1"/>
  <p:tag name="KSO_WM_UNIT_PRESET_TEXT" val="取得的成绩与经验"/>
</p:tagLst>
</file>

<file path=ppt/tags/tag17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3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3_1"/>
  <p:tag name="KSO_WM_UNIT_PRESET_TEXT" val="不足之处与原因分析"/>
</p:tagLst>
</file>

<file path=ppt/tags/tag18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4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4_1"/>
  <p:tag name="KSO_WM_UNIT_PRESET_TEXT" val="后续工作计划"/>
</p:tagLst>
</file>

<file path=ppt/tags/tag19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2*a*1"/>
  <p:tag name="KSO_WM_UNIT_PRESET_TEXT" val="CONTENTS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8978"/>
</p:tagLst>
</file>

<file path=ppt/tags/tag20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COMBINE_RELATE_SLIDE_ID" val="background20185106_2"/>
  <p:tag name="KSO_WM_TEMPLATE_CATEGORY" val="custom"/>
  <p:tag name="KSO_WM_TEMPLATE_INDEX" val="20188978"/>
  <p:tag name="KSO_WM_SLIDE_ID" val="custom20188978_2"/>
  <p:tag name="KSO_WM_SLIDE_INDEX" val="2"/>
  <p:tag name="KSO_WM_DIAGRAM_GROUP_CODE" val="l1-1"/>
  <p:tag name="KSO_WM_TEMPLATE_SUBCATEGORY" val="combine"/>
</p:tagLst>
</file>

<file path=ppt/tags/tag21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3*a*1"/>
  <p:tag name="KSO_WM_UNIT_PRESET_TEXT" val="阶段工作回顾"/>
</p:tagLst>
</file>

<file path=ppt/tags/tag22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3"/>
  <p:tag name="KSO_WM_TEMPLATE_CATEGORY" val="custom"/>
  <p:tag name="KSO_WM_TEMPLATE_INDEX" val="20188978"/>
  <p:tag name="KSO_WM_SLIDE_ID" val="custom20188978_3"/>
  <p:tag name="KSO_WM_SLIDE_INDEX" val="3"/>
  <p:tag name="KSO_WM_TEMPLATE_SUBCATEGORY" val="combine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26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8*i*0"/>
  <p:tag name="KSO_WM_TEMPLATE_CATEGORY" val="custom"/>
  <p:tag name="KSO_WM_TEMPLATE_INDEX" val="20188978"/>
  <p:tag name="KSO_WM_UNIT_INDEX" val="0"/>
</p:tagLst>
</file>

<file path=ppt/tags/tag27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8*a*1"/>
  <p:tag name="KSO_WM_UNIT_PRESET_TEXT" val="不足之处"/>
</p:tagLst>
</file>

<file path=ppt/tags/tag2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8*i*12"/>
  <p:tag name="KSO_WM_TEMPLATE_CATEGORY" val="custom"/>
  <p:tag name="KSO_WM_TEMPLATE_INDEX" val="20188978"/>
  <p:tag name="KSO_WM_UNIT_INDEX" val="12"/>
</p:tagLst>
</file>

<file path=ppt/tags/tag29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SLIDE_SUBTYPE" val="diag"/>
  <p:tag name="KSO_WM_BEAUTIFY_FLAG" val="#wm#"/>
  <p:tag name="KSO_WM_SLIDE_POSITION" val="117*125"/>
  <p:tag name="KSO_WM_SLIDE_SIZE" val="736*360"/>
  <p:tag name="KSO_WM_COMBINE_RELATE_SLIDE_ID" val="background20185106_8"/>
  <p:tag name="KSO_WM_TEMPLATE_CATEGORY" val="custom"/>
  <p:tag name="KSO_WM_TEMPLATE_INDEX" val="20188978"/>
  <p:tag name="KSO_WM_SLIDE_ID" val="custom20188978_8"/>
  <p:tag name="KSO_WM_SLIDE_INDEX" val="8"/>
  <p:tag name="KSO_WM_DIAGRAM_GROUP_CODE" val="l1-4"/>
  <p:tag name="KSO_WM_TEMPLATE_SUBCATEGORY" val="combine"/>
</p:tagLst>
</file>

<file path=ppt/tags/tag3.xml><?xml version="1.0" encoding="utf-8"?>
<p:tagLst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BEAUTIFY_FLAG" val="#wm#"/>
  <p:tag name="KSO_WM_COMBINE_RELATE_SLIDE_ID" val="background20185106_1"/>
  <p:tag name="KSO_WM_TEMPLATE_CATEGORY" val="custom"/>
  <p:tag name="KSO_WM_TEMPLATE_INDEX" val="20188978"/>
  <p:tag name="KSO_WM_TEMPLATE_SUBCATEGORY" val="combine"/>
  <p:tag name="KSO_WM_TEMPLATE_THUMBS_INDEX" val="1、2、3、4、6、8、10、12、13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4.xml><?xml version="1.0" encoding="utf-8"?>
<p:tagLst xmlns:p="http://schemas.openxmlformats.org/presentationml/2006/main">
  <p:tag name="KSO_WM_TEMPLATE_CATEGORY" val="custom"/>
  <p:tag name="KSO_WM_TEMPLATE_INDEX" val="20188978"/>
  <p:tag name="KSO_WM_UNIT_TYPE" val="f"/>
  <p:tag name="KSO_WM_UNIT_INDEX" val="1"/>
  <p:tag name="KSO_WM_UNIT_LAYERLEVEL" val="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f*1"/>
  <p:tag name="KSO_WM_UNIT_PRESET_TEXT" val="Your name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5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a*1"/>
  <p:tag name="KSO_WM_UNIT_PRESET_TEXT" val="工作总结模板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53.xml><?xml version="1.0" encoding="utf-8"?>
<p:tagLst xmlns:p="http://schemas.openxmlformats.org/presentationml/2006/main">
  <p:tag name="KSO_WM_TEMPLATE_CATEGORY" val="custom"/>
  <p:tag name="KSO_WM_TEMPLATE_INDEX" val="20188978"/>
  <p:tag name="KSO_WM_UNIT_TYPE" val="n_i"/>
  <p:tag name="KSO_WM_UNIT_INDEX" val="1_1"/>
  <p:tag name="KSO_WM_UNIT_LAYERLEVEL" val="1_1"/>
  <p:tag name="KSO_WM_BEAUTIFY_FLAG" val="#wm#"/>
  <p:tag name="KSO_WM_TAG_VERSION" val="1.0"/>
  <p:tag name="KSO_WM_DIAGRAM_GROUP_CODE" val="n1-1"/>
  <p:tag name="KSO_WM_UNIT_ID" val="custom20188978_12*n_i*1_1"/>
</p:tagLst>
</file>

<file path=ppt/tags/tag54.xml><?xml version="1.0" encoding="utf-8"?>
<p:tagLst xmlns:p="http://schemas.openxmlformats.org/presentationml/2006/main">
  <p:tag name="KSO_WM_TEMPLATE_CATEGORY" val="custom"/>
  <p:tag name="KSO_WM_TEMPLATE_INDEX" val="20188978"/>
  <p:tag name="KSO_WM_UNIT_TYPE" val="n_h_i"/>
  <p:tag name="KSO_WM_UNIT_INDEX" val="1_1_1"/>
  <p:tag name="KSO_WM_UNIT_LAYERLEVEL" val="1_1_1"/>
  <p:tag name="KSO_WM_BEAUTIFY_FLAG" val="#wm#"/>
  <p:tag name="KSO_WM_TAG_VERSION" val="1.0"/>
  <p:tag name="KSO_WM_DIAGRAM_GROUP_CODE" val="n1-1"/>
  <p:tag name="KSO_WM_UNIT_ID" val="custom20188978_12*n_h_i*1_1_1"/>
</p:tagLst>
</file>

<file path=ppt/tags/tag55.xml><?xml version="1.0" encoding="utf-8"?>
<p:tagLst xmlns:p="http://schemas.openxmlformats.org/presentationml/2006/main">
  <p:tag name="KSO_WM_TEMPLATE_CATEGORY" val="custom"/>
  <p:tag name="KSO_WM_TEMPLATE_INDEX" val="20188978"/>
  <p:tag name="KSO_WM_UNIT_TYPE" val="n_h_h_i"/>
  <p:tag name="KSO_WM_UNIT_INDEX" val="1_2_1_1"/>
  <p:tag name="KSO_WM_UNIT_LAYERLEVEL" val="1_1_1_1"/>
  <p:tag name="KSO_WM_BEAUTIFY_FLAG" val="#wm#"/>
  <p:tag name="KSO_WM_TAG_VERSION" val="1.0"/>
  <p:tag name="KSO_WM_DIAGRAM_GROUP_CODE" val="n1-1"/>
  <p:tag name="KSO_WM_UNIT_ID" val="custom20188978_12*n_h_h_i*1_2_1_1"/>
</p:tagLst>
</file>

<file path=ppt/tags/tag56.xml><?xml version="1.0" encoding="utf-8"?>
<p:tagLst xmlns:p="http://schemas.openxmlformats.org/presentationml/2006/main">
  <p:tag name="KSO_WM_TEMPLATE_CATEGORY" val="custom"/>
  <p:tag name="KSO_WM_TEMPLATE_INDEX" val="20188978"/>
  <p:tag name="KSO_WM_UNIT_TYPE" val="n_h_h_i"/>
  <p:tag name="KSO_WM_UNIT_INDEX" val="1_2_2_1"/>
  <p:tag name="KSO_WM_UNIT_LAYERLEVEL" val="1_1_1_1"/>
  <p:tag name="KSO_WM_BEAUTIFY_FLAG" val="#wm#"/>
  <p:tag name="KSO_WM_TAG_VERSION" val="1.0"/>
  <p:tag name="KSO_WM_DIAGRAM_GROUP_CODE" val="n1-1"/>
  <p:tag name="KSO_WM_UNIT_ID" val="custom20188978_12*n_h_h_i*1_2_2_1"/>
</p:tagLst>
</file>

<file path=ppt/tags/tag57.xml><?xml version="1.0" encoding="utf-8"?>
<p:tagLst xmlns:p="http://schemas.openxmlformats.org/presentationml/2006/main">
  <p:tag name="KSO_WM_TEMPLATE_CATEGORY" val="custom"/>
  <p:tag name="KSO_WM_TEMPLATE_INDEX" val="20188978"/>
  <p:tag name="KSO_WM_UNIT_TYPE" val="n_h_h_i"/>
  <p:tag name="KSO_WM_UNIT_INDEX" val="1_2_3_1"/>
  <p:tag name="KSO_WM_UNIT_LAYERLEVEL" val="1_1_1_1"/>
  <p:tag name="KSO_WM_BEAUTIFY_FLAG" val="#wm#"/>
  <p:tag name="KSO_WM_TAG_VERSION" val="1.0"/>
  <p:tag name="KSO_WM_DIAGRAM_GROUP_CODE" val="n1-1"/>
  <p:tag name="KSO_WM_UNIT_ID" val="custom20188978_12*n_h_h_i*1_2_3_1"/>
</p:tagLst>
</file>

<file path=ppt/tags/tag58.xml><?xml version="1.0" encoding="utf-8"?>
<p:tagLst xmlns:p="http://schemas.openxmlformats.org/presentationml/2006/main">
  <p:tag name="KSO_WM_TEMPLATE_CATEGORY" val="custom"/>
  <p:tag name="KSO_WM_TEMPLATE_INDEX" val="20188978"/>
  <p:tag name="KSO_WM_UNIT_TYPE" val="n_h_h_f"/>
  <p:tag name="KSO_WM_UNIT_INDEX" val="1_2_1_1"/>
  <p:tag name="KSO_WM_UNIT_LAYERLEVEL" val="1_1_1_1"/>
  <p:tag name="KSO_WM_UNIT_VALUE" val="6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f*1_2_1_1"/>
  <p:tag name="KSO_WM_UNIT_PRESET_TEXT" val="Supporting text here.&#13;You can use the icon library to filter and replace existing icon elements with one click."/>
</p:tagLst>
</file>

<file path=ppt/tags/tag59.xml><?xml version="1.0" encoding="utf-8"?>
<p:tagLst xmlns:p="http://schemas.openxmlformats.org/presentationml/2006/main">
  <p:tag name="KSO_WM_TEMPLATE_CATEGORY" val="custom"/>
  <p:tag name="KSO_WM_TEMPLATE_INDEX" val="20188978"/>
  <p:tag name="KSO_WM_UNIT_TYPE" val="n_h_h_a"/>
  <p:tag name="KSO_WM_UNIT_INDEX" val="1_2_2_1"/>
  <p:tag name="KSO_WM_UNIT_LAYERLEVEL" val="1_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a*1_2_2_1"/>
  <p:tag name="KSO_WM_UNIT_PRESET_TEXT" val="Text here"/>
</p:tagLst>
</file>

<file path=ppt/tags/tag6.xml><?xml version="1.0" encoding="utf-8"?>
<p:tagLst xmlns:p="http://schemas.openxmlformats.org/presentationml/2006/main">
  <p:tag name="KSO_WM_TEMPLATE_CATEGORY" val="custom"/>
  <p:tag name="KSO_WM_TEMPLATE_INDEX" val="20188978"/>
  <p:tag name="KSO_WM_UNIT_TYPE" val="b"/>
  <p:tag name="KSO_WM_UNIT_INDEX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b*1"/>
  <p:tag name="KSO_WM_UNIT_PRESET_TEXT" val="Adjust the spacing to adapt to Chinese typesetting"/>
</p:tagLst>
</file>

<file path=ppt/tags/tag60.xml><?xml version="1.0" encoding="utf-8"?>
<p:tagLst xmlns:p="http://schemas.openxmlformats.org/presentationml/2006/main">
  <p:tag name="KSO_WM_TEMPLATE_CATEGORY" val="custom"/>
  <p:tag name="KSO_WM_TEMPLATE_INDEX" val="20188978"/>
  <p:tag name="KSO_WM_UNIT_TYPE" val="n_h_h_f"/>
  <p:tag name="KSO_WM_UNIT_INDEX" val="1_2_2_1"/>
  <p:tag name="KSO_WM_UNIT_LAYERLEVEL" val="1_1_1_1"/>
  <p:tag name="KSO_WM_UNIT_VALUE" val="6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f*1_2_2_1"/>
  <p:tag name="KSO_WM_UNIT_PRESET_TEXT" val="Supporting text here.&#13;You can use the icon library to filter and replace existing icon elements with one click."/>
</p:tagLst>
</file>

<file path=ppt/tags/tag61.xml><?xml version="1.0" encoding="utf-8"?>
<p:tagLst xmlns:p="http://schemas.openxmlformats.org/presentationml/2006/main">
  <p:tag name="KSO_WM_TEMPLATE_CATEGORY" val="custom"/>
  <p:tag name="KSO_WM_TEMPLATE_INDEX" val="20188978"/>
  <p:tag name="KSO_WM_UNIT_TYPE" val="n_h_h_f"/>
  <p:tag name="KSO_WM_UNIT_INDEX" val="1_2_3_1"/>
  <p:tag name="KSO_WM_UNIT_LAYERLEVEL" val="1_1_1_1"/>
  <p:tag name="KSO_WM_UNIT_VALUE" val="6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f*1_2_3_1"/>
  <p:tag name="KSO_WM_UNIT_PRESET_TEXT" val="Supporting text here.&#13;You can use the icon library to filter and replace existing icon elements with one click."/>
</p:tagLst>
</file>

<file path=ppt/tags/tag62.xml><?xml version="1.0" encoding="utf-8"?>
<p:tagLst xmlns:p="http://schemas.openxmlformats.org/presentationml/2006/main">
  <p:tag name="KSO_WM_TEMPLATE_CATEGORY" val="custom"/>
  <p:tag name="KSO_WM_TEMPLATE_INDEX" val="20188978"/>
  <p:tag name="KSO_WM_UNIT_TYPE" val="n_h_h_a"/>
  <p:tag name="KSO_WM_UNIT_INDEX" val="1_2_3_1"/>
  <p:tag name="KSO_WM_UNIT_LAYERLEVEL" val="1_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a*1_2_3_1"/>
  <p:tag name="KSO_WM_UNIT_PRESET_TEXT" val="Text here"/>
</p:tagLst>
</file>

<file path=ppt/tags/tag63.xml><?xml version="1.0" encoding="utf-8"?>
<p:tagLst xmlns:p="http://schemas.openxmlformats.org/presentationml/2006/main">
  <p:tag name="KSO_WM_TEMPLATE_CATEGORY" val="custom"/>
  <p:tag name="KSO_WM_TEMPLATE_INDEX" val="20188978"/>
  <p:tag name="KSO_WM_UNIT_TYPE" val="n_h_i"/>
  <p:tag name="KSO_WM_UNIT_INDEX" val="1_1_2"/>
  <p:tag name="KSO_WM_UNIT_LAYERLEVEL" val="1_1_1"/>
  <p:tag name="KSO_WM_BEAUTIFY_FLAG" val="#wm#"/>
  <p:tag name="KSO_WM_TAG_VERSION" val="1.0"/>
  <p:tag name="KSO_WM_DIAGRAM_GROUP_CODE" val="n1-1"/>
  <p:tag name="KSO_WM_UNIT_ID" val="custom20188978_12*n_h_i*1_1_2"/>
</p:tagLst>
</file>

<file path=ppt/tags/tag64.xml><?xml version="1.0" encoding="utf-8"?>
<p:tagLst xmlns:p="http://schemas.openxmlformats.org/presentationml/2006/main">
  <p:tag name="KSO_WM_TAG_VERSION" val="1.0"/>
  <p:tag name="KSO_WM_SLIDE_ITEM_CNT" val="3"/>
  <p:tag name="KSO_WM_SLIDE_LAYOUT" val="n"/>
  <p:tag name="KSO_WM_SLIDE_LAYOUT_CNT" val="1"/>
  <p:tag name="KSO_WM_SLIDE_TYPE" val="text"/>
  <p:tag name="KSO_WM_SLIDE_SUBTYPE" val="diag"/>
  <p:tag name="KSO_WM_BEAUTIFY_FLAG" val="#wm#"/>
  <p:tag name="KSO_WM_SLIDE_POSITION" val="0*0"/>
  <p:tag name="KSO_WM_SLIDE_SIZE" val="853*540"/>
  <p:tag name="KSO_WM_COMBINE_RELATE_SLIDE_ID" val="background20185106_12"/>
  <p:tag name="KSO_WM_TEMPLATE_CATEGORY" val="custom"/>
  <p:tag name="KSO_WM_TEMPLATE_INDEX" val="20188978"/>
  <p:tag name="KSO_WM_SLIDE_ID" val="custom20188978_12"/>
  <p:tag name="KSO_WM_SLIDE_INDEX" val="12"/>
  <p:tag name="KSO_WM_DIAGRAM_GROUP_CODE" val="n1-1"/>
  <p:tag name="KSO_WM_TEMPLATE_SUBCATEGORY" val="combine"/>
</p:tagLst>
</file>

<file path=ppt/tags/tag65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3*a*1"/>
  <p:tag name="KSO_WM_UNIT_PRESET_TEXT" val="THANK YOU"/>
</p:tagLst>
</file>

<file path=ppt/tags/tag66.xml><?xml version="1.0" encoding="utf-8"?>
<p:tagLst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SLIDE_SUBTYPE" val="pureTxt"/>
  <p:tag name="KSO_WM_BEAUTIFY_FLAG" val="#wm#"/>
  <p:tag name="KSO_WM_COMBINE_RELATE_SLIDE_ID" val="background20185106_13"/>
  <p:tag name="KSO_WM_TEMPLATE_CATEGORY" val="custom"/>
  <p:tag name="KSO_WM_TEMPLATE_INDEX" val="20188978"/>
  <p:tag name="KSO_WM_SLIDE_ID" val="custom20188978_13"/>
  <p:tag name="KSO_WM_SLIDE_INDEX" val="13"/>
  <p:tag name="KSO_WM_TEMPLATE_SUBCATEGORY" val="combine"/>
</p:tagLst>
</file>

<file path=ppt/tags/tag7.xml><?xml version="1.0" encoding="utf-8"?>
<p:tagLst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SLIDE_ITEM_CNT" val="3"/>
  <p:tag name="KSO_WM_SLIDE_LAYOUT" val="a_b_f"/>
  <p:tag name="KSO_WM_SLIDE_LAYOUT_CNT" val="1_1_1"/>
  <p:tag name="KSO_WM_SLIDE_TYPE" val="title"/>
  <p:tag name="KSO_WM_SLIDE_SUBTYPE" val="pureTxt"/>
  <p:tag name="KSO_WM_BEAUTIFY_FLAG" val="#wm#"/>
  <p:tag name="KSO_WM_COMBINE_RELATE_SLIDE_ID" val="background20185106_1"/>
  <p:tag name="KSO_WM_TEMPLATE_CATEGORY" val="custom"/>
  <p:tag name="KSO_WM_TEMPLATE_INDEX" val="20188978"/>
  <p:tag name="KSO_WM_SLIDE_ID" val="custom20188978_1"/>
  <p:tag name="KSO_WM_SLIDE_INDEX" val="1"/>
  <p:tag name="KSO_WM_TEMPLATE_SUBCATEGORY" val="combine"/>
  <p:tag name="KSO_WM_TEMPLATE_THUMBS_INDEX" val="1、2、3、4、6、8、10、12、13、"/>
</p:tagLst>
</file>

<file path=ppt/tags/tag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0"/>
  <p:tag name="KSO_WM_TEMPLATE_CATEGORY" val="custom"/>
  <p:tag name="KSO_WM_TEMPLATE_INDEX" val="20188978"/>
  <p:tag name="KSO_WM_UNIT_INDEX" val="0"/>
</p:tagLst>
</file>

<file path=ppt/tags/tag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1"/>
  <p:tag name="KSO_WM_TEMPLATE_CATEGORY" val="custom"/>
  <p:tag name="KSO_WM_TEMPLATE_INDEX" val="20188978"/>
  <p:tag name="KSO_WM_UNIT_INDEX" val="1"/>
</p:tagLst>
</file>

<file path=ppt/theme/theme1.xml><?xml version="1.0" encoding="utf-8"?>
<a:theme xmlns:a="http://schemas.openxmlformats.org/drawingml/2006/main" name="1_Office 主题​​">
  <a:themeElements>
    <a:clrScheme name="自定义 312">
      <a:dk1>
        <a:srgbClr val="000000"/>
      </a:dk1>
      <a:lt1>
        <a:srgbClr val="FFFFFF"/>
      </a:lt1>
      <a:dk2>
        <a:srgbClr val="455171"/>
      </a:dk2>
      <a:lt2>
        <a:srgbClr val="F2D4AA"/>
      </a:lt2>
      <a:accent1>
        <a:srgbClr val="455171"/>
      </a:accent1>
      <a:accent2>
        <a:srgbClr val="F2D4AA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2599</Words>
  <Application>WPS 演示</Application>
  <PresentationFormat>宽屏</PresentationFormat>
  <Paragraphs>345</Paragraphs>
  <Slides>33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宋体</vt:lpstr>
      <vt:lpstr>Wingdings</vt:lpstr>
      <vt:lpstr>Impact</vt:lpstr>
      <vt:lpstr>Arial</vt:lpstr>
      <vt:lpstr>黑体</vt:lpstr>
      <vt:lpstr>Times New Roman</vt:lpstr>
      <vt:lpstr>微软雅黑</vt:lpstr>
      <vt:lpstr>Arial Unicode MS</vt:lpstr>
      <vt:lpstr>等线</vt:lpstr>
      <vt:lpstr>1_Office 主题​​</vt:lpstr>
      <vt:lpstr>java项目答辩</vt:lpstr>
      <vt:lpstr>PowerPoint 演示文稿</vt:lpstr>
      <vt:lpstr>01.需求分析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一颗星星的闪亮^O^^O^^O^</cp:lastModifiedBy>
  <cp:revision>49</cp:revision>
  <dcterms:created xsi:type="dcterms:W3CDTF">2018-04-26T02:54:00Z</dcterms:created>
  <dcterms:modified xsi:type="dcterms:W3CDTF">2019-07-30T09:41:59Z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  <property fmtid="{D5CDD505-2E9C-101B-9397-08002B2CF9AE}" pid="3" name="KSORubyTemplateID">
    <vt:lpwstr>8</vt:lpwstr>
  </property>
</Properties>
</file>