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8"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BD4665-EBE2-4142-83DA-050EA38A4293}" v="1" dt="2023-02-24T12:13:13.563"/>
    <p1510:client id="{EEE69A6D-5C20-4904-B1B0-D5FEDA6E8D97}" v="3" dt="2023-02-25T06:36:11.4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1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vedhitha gna" userId="S::nivedhitha.gna2022@vitstudent.ac.in::f2d6d50d-cca3-49de-b230-2c1b77801ed2" providerId="AD" clId="Web-{42BD4665-EBE2-4142-83DA-050EA38A4293}"/>
    <pc:docChg chg="modSld">
      <pc:chgData name="nivedhitha gna" userId="S::nivedhitha.gna2022@vitstudent.ac.in::f2d6d50d-cca3-49de-b230-2c1b77801ed2" providerId="AD" clId="Web-{42BD4665-EBE2-4142-83DA-050EA38A4293}" dt="2023-02-24T12:13:13.563" v="0"/>
      <pc:docMkLst>
        <pc:docMk/>
      </pc:docMkLst>
      <pc:sldChg chg="delSp">
        <pc:chgData name="nivedhitha gna" userId="S::nivedhitha.gna2022@vitstudent.ac.in::f2d6d50d-cca3-49de-b230-2c1b77801ed2" providerId="AD" clId="Web-{42BD4665-EBE2-4142-83DA-050EA38A4293}" dt="2023-02-24T12:13:13.563" v="0"/>
        <pc:sldMkLst>
          <pc:docMk/>
          <pc:sldMk cId="2888678982" sldId="279"/>
        </pc:sldMkLst>
        <pc:spChg chg="del">
          <ac:chgData name="nivedhitha gna" userId="S::nivedhitha.gna2022@vitstudent.ac.in::f2d6d50d-cca3-49de-b230-2c1b77801ed2" providerId="AD" clId="Web-{42BD4665-EBE2-4142-83DA-050EA38A4293}" dt="2023-02-24T12:13:13.563" v="0"/>
          <ac:spMkLst>
            <pc:docMk/>
            <pc:sldMk cId="2888678982" sldId="279"/>
            <ac:spMk id="2" creationId="{00000000-0000-0000-0000-000000000000}"/>
          </ac:spMkLst>
        </pc:spChg>
      </pc:sldChg>
    </pc:docChg>
  </pc:docChgLst>
  <pc:docChgLst>
    <pc:chgData name="Bovas  Cherian Abraham" userId="S::bovas.cherian2022@vitstudent.ac.in::272a407d-4480-4645-9c45-06a56235024e" providerId="AD" clId="Web-{EEE69A6D-5C20-4904-B1B0-D5FEDA6E8D97}"/>
    <pc:docChg chg="modSld">
      <pc:chgData name="Bovas  Cherian Abraham" userId="S::bovas.cherian2022@vitstudent.ac.in::272a407d-4480-4645-9c45-06a56235024e" providerId="AD" clId="Web-{EEE69A6D-5C20-4904-B1B0-D5FEDA6E8D97}" dt="2023-02-25T06:36:11.413" v="2" actId="20577"/>
      <pc:docMkLst>
        <pc:docMk/>
      </pc:docMkLst>
      <pc:sldChg chg="modSp">
        <pc:chgData name="Bovas  Cherian Abraham" userId="S::bovas.cherian2022@vitstudent.ac.in::272a407d-4480-4645-9c45-06a56235024e" providerId="AD" clId="Web-{EEE69A6D-5C20-4904-B1B0-D5FEDA6E8D97}" dt="2023-02-25T06:36:11.413" v="2" actId="20577"/>
        <pc:sldMkLst>
          <pc:docMk/>
          <pc:sldMk cId="2353832978" sldId="277"/>
        </pc:sldMkLst>
        <pc:spChg chg="mod">
          <ac:chgData name="Bovas  Cherian Abraham" userId="S::bovas.cherian2022@vitstudent.ac.in::272a407d-4480-4645-9c45-06a56235024e" providerId="AD" clId="Web-{EEE69A6D-5C20-4904-B1B0-D5FEDA6E8D97}" dt="2023-02-25T06:36:11.413" v="2" actId="20577"/>
          <ac:spMkLst>
            <pc:docMk/>
            <pc:sldMk cId="2353832978" sldId="277"/>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7E8B758-A025-495F-84A0-3349D231E412}" type="datetimeFigureOut">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098083-1E67-4CF3-B825-77C92F05F4DD}" type="slidenum">
              <a:rPr lang="en-IN" smtClean="0"/>
              <a:t>‹#›</a:t>
            </a:fld>
            <a:endParaRPr lang="en-IN"/>
          </a:p>
        </p:txBody>
      </p:sp>
    </p:spTree>
    <p:extLst>
      <p:ext uri="{BB962C8B-B14F-4D97-AF65-F5344CB8AC3E}">
        <p14:creationId xmlns:p14="http://schemas.microsoft.com/office/powerpoint/2010/main" val="2583533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7E8B758-A025-495F-84A0-3349D231E412}" type="datetimeFigureOut">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098083-1E67-4CF3-B825-77C92F05F4DD}" type="slidenum">
              <a:rPr lang="en-IN" smtClean="0"/>
              <a:t>‹#›</a:t>
            </a:fld>
            <a:endParaRPr lang="en-IN"/>
          </a:p>
        </p:txBody>
      </p:sp>
    </p:spTree>
    <p:extLst>
      <p:ext uri="{BB962C8B-B14F-4D97-AF65-F5344CB8AC3E}">
        <p14:creationId xmlns:p14="http://schemas.microsoft.com/office/powerpoint/2010/main" val="3820374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7E8B758-A025-495F-84A0-3349D231E412}" type="datetimeFigureOut">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098083-1E67-4CF3-B825-77C92F05F4DD}" type="slidenum">
              <a:rPr lang="en-IN" smtClean="0"/>
              <a:t>‹#›</a:t>
            </a:fld>
            <a:endParaRPr lang="en-IN"/>
          </a:p>
        </p:txBody>
      </p:sp>
    </p:spTree>
    <p:extLst>
      <p:ext uri="{BB962C8B-B14F-4D97-AF65-F5344CB8AC3E}">
        <p14:creationId xmlns:p14="http://schemas.microsoft.com/office/powerpoint/2010/main" val="1216272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7E8B758-A025-495F-84A0-3349D231E412}" type="datetimeFigureOut">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098083-1E67-4CF3-B825-77C92F05F4DD}" type="slidenum">
              <a:rPr lang="en-IN" smtClean="0"/>
              <a:t>‹#›</a:t>
            </a:fld>
            <a:endParaRPr lang="en-IN"/>
          </a:p>
        </p:txBody>
      </p:sp>
    </p:spTree>
    <p:extLst>
      <p:ext uri="{BB962C8B-B14F-4D97-AF65-F5344CB8AC3E}">
        <p14:creationId xmlns:p14="http://schemas.microsoft.com/office/powerpoint/2010/main" val="4275279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7E8B758-A025-495F-84A0-3349D231E412}" type="datetimeFigureOut">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098083-1E67-4CF3-B825-77C92F05F4DD}" type="slidenum">
              <a:rPr lang="en-IN" smtClean="0"/>
              <a:t>‹#›</a:t>
            </a:fld>
            <a:endParaRPr lang="en-IN"/>
          </a:p>
        </p:txBody>
      </p:sp>
    </p:spTree>
    <p:extLst>
      <p:ext uri="{BB962C8B-B14F-4D97-AF65-F5344CB8AC3E}">
        <p14:creationId xmlns:p14="http://schemas.microsoft.com/office/powerpoint/2010/main" val="3946879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7E8B758-A025-495F-84A0-3349D231E412}" type="datetimeFigureOut">
              <a:rPr lang="en-IN" smtClean="0"/>
              <a:t>12-03-2023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098083-1E67-4CF3-B825-77C92F05F4DD}" type="slidenum">
              <a:rPr lang="en-IN" smtClean="0"/>
              <a:t>‹#›</a:t>
            </a:fld>
            <a:endParaRPr lang="en-IN"/>
          </a:p>
        </p:txBody>
      </p:sp>
    </p:spTree>
    <p:extLst>
      <p:ext uri="{BB962C8B-B14F-4D97-AF65-F5344CB8AC3E}">
        <p14:creationId xmlns:p14="http://schemas.microsoft.com/office/powerpoint/2010/main" val="211880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7E8B758-A025-495F-84A0-3349D231E412}" type="datetimeFigureOut">
              <a:rPr lang="en-IN" smtClean="0"/>
              <a:t>12-03-2023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098083-1E67-4CF3-B825-77C92F05F4DD}" type="slidenum">
              <a:rPr lang="en-IN" smtClean="0"/>
              <a:t>‹#›</a:t>
            </a:fld>
            <a:endParaRPr lang="en-IN"/>
          </a:p>
        </p:txBody>
      </p:sp>
    </p:spTree>
    <p:extLst>
      <p:ext uri="{BB962C8B-B14F-4D97-AF65-F5344CB8AC3E}">
        <p14:creationId xmlns:p14="http://schemas.microsoft.com/office/powerpoint/2010/main" val="4203455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7E8B758-A025-495F-84A0-3349D231E412}" type="datetimeFigureOut">
              <a:rPr lang="en-IN" smtClean="0"/>
              <a:t>12-03-2023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098083-1E67-4CF3-B825-77C92F05F4DD}" type="slidenum">
              <a:rPr lang="en-IN" smtClean="0"/>
              <a:t>‹#›</a:t>
            </a:fld>
            <a:endParaRPr lang="en-IN"/>
          </a:p>
        </p:txBody>
      </p:sp>
    </p:spTree>
    <p:extLst>
      <p:ext uri="{BB962C8B-B14F-4D97-AF65-F5344CB8AC3E}">
        <p14:creationId xmlns:p14="http://schemas.microsoft.com/office/powerpoint/2010/main" val="773469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E8B758-A025-495F-84A0-3349D231E412}" type="datetimeFigureOut">
              <a:rPr lang="en-IN" smtClean="0"/>
              <a:t>12-03-2023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0098083-1E67-4CF3-B825-77C92F05F4DD}" type="slidenum">
              <a:rPr lang="en-IN" smtClean="0"/>
              <a:t>‹#›</a:t>
            </a:fld>
            <a:endParaRPr lang="en-IN"/>
          </a:p>
        </p:txBody>
      </p:sp>
    </p:spTree>
    <p:extLst>
      <p:ext uri="{BB962C8B-B14F-4D97-AF65-F5344CB8AC3E}">
        <p14:creationId xmlns:p14="http://schemas.microsoft.com/office/powerpoint/2010/main" val="506945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7E8B758-A025-495F-84A0-3349D231E412}" type="datetimeFigureOut">
              <a:rPr lang="en-IN" smtClean="0"/>
              <a:t>12-03-2023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098083-1E67-4CF3-B825-77C92F05F4DD}" type="slidenum">
              <a:rPr lang="en-IN" smtClean="0"/>
              <a:t>‹#›</a:t>
            </a:fld>
            <a:endParaRPr lang="en-IN"/>
          </a:p>
        </p:txBody>
      </p:sp>
    </p:spTree>
    <p:extLst>
      <p:ext uri="{BB962C8B-B14F-4D97-AF65-F5344CB8AC3E}">
        <p14:creationId xmlns:p14="http://schemas.microsoft.com/office/powerpoint/2010/main" val="276535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7E8B758-A025-495F-84A0-3349D231E412}" type="datetimeFigureOut">
              <a:rPr lang="en-IN" smtClean="0"/>
              <a:t>12-03-2023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098083-1E67-4CF3-B825-77C92F05F4DD}" type="slidenum">
              <a:rPr lang="en-IN" smtClean="0"/>
              <a:t>‹#›</a:t>
            </a:fld>
            <a:endParaRPr lang="en-IN"/>
          </a:p>
        </p:txBody>
      </p:sp>
    </p:spTree>
    <p:extLst>
      <p:ext uri="{BB962C8B-B14F-4D97-AF65-F5344CB8AC3E}">
        <p14:creationId xmlns:p14="http://schemas.microsoft.com/office/powerpoint/2010/main" val="3133826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8B758-A025-495F-84A0-3349D231E412}" type="datetimeFigureOut">
              <a:rPr lang="en-IN" smtClean="0"/>
              <a:t>12-03-2023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098083-1E67-4CF3-B825-77C92F05F4DD}" type="slidenum">
              <a:rPr lang="en-IN" smtClean="0"/>
              <a:t>‹#›</a:t>
            </a:fld>
            <a:endParaRPr lang="en-IN"/>
          </a:p>
        </p:txBody>
      </p:sp>
    </p:spTree>
    <p:extLst>
      <p:ext uri="{BB962C8B-B14F-4D97-AF65-F5344CB8AC3E}">
        <p14:creationId xmlns:p14="http://schemas.microsoft.com/office/powerpoint/2010/main" val="4004955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8348283" cy="2387600"/>
          </a:xfrm>
        </p:spPr>
        <p:txBody>
          <a:bodyPr/>
          <a:lstStyle/>
          <a:p>
            <a:r>
              <a:rPr lang="en-IN" b="1" dirty="0" smtClean="0">
                <a:solidFill>
                  <a:schemeClr val="accent1">
                    <a:lumMod val="75000"/>
                  </a:schemeClr>
                </a:solidFill>
              </a:rPr>
              <a:t>Introduction to Database</a:t>
            </a:r>
            <a:endParaRPr lang="en-IN" b="1" dirty="0">
              <a:solidFill>
                <a:schemeClr val="accent1">
                  <a:lumMod val="75000"/>
                </a:schemeClr>
              </a:solidFill>
            </a:endParaRP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146027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3217"/>
            <a:ext cx="10515600" cy="1325563"/>
          </a:xfrm>
        </p:spPr>
        <p:txBody>
          <a:bodyPr/>
          <a:lstStyle/>
          <a:p>
            <a:r>
              <a:rPr lang="en-US" b="1" dirty="0" smtClean="0">
                <a:solidFill>
                  <a:schemeClr val="accent1">
                    <a:lumMod val="75000"/>
                  </a:schemeClr>
                </a:solidFill>
              </a:rPr>
              <a:t>			</a:t>
            </a:r>
            <a:r>
              <a:rPr lang="en-IN" b="1" dirty="0">
                <a:solidFill>
                  <a:schemeClr val="accent1">
                    <a:lumMod val="75000"/>
                  </a:schemeClr>
                </a:solidFill>
              </a:rPr>
              <a:t>Introduction to Database</a:t>
            </a:r>
            <a:endParaRPr lang="en-US" b="1" dirty="0">
              <a:solidFill>
                <a:schemeClr val="accent1">
                  <a:lumMod val="75000"/>
                </a:schemeClr>
              </a:solidFill>
            </a:endParaRPr>
          </a:p>
        </p:txBody>
      </p:sp>
      <p:sp>
        <p:nvSpPr>
          <p:cNvPr id="3" name="Content Placeholder 2"/>
          <p:cNvSpPr>
            <a:spLocks noGrp="1"/>
          </p:cNvSpPr>
          <p:nvPr>
            <p:ph idx="1"/>
          </p:nvPr>
        </p:nvSpPr>
        <p:spPr>
          <a:xfrm>
            <a:off x="838200" y="1825625"/>
            <a:ext cx="10515600" cy="4316230"/>
          </a:xfrm>
        </p:spPr>
        <p:txBody>
          <a:bodyPr>
            <a:normAutofit/>
          </a:bodyPr>
          <a:lstStyle/>
          <a:p>
            <a:pPr marL="0" indent="0">
              <a:buNone/>
            </a:pPr>
            <a:r>
              <a:rPr lang="en-US" b="1" dirty="0" smtClean="0"/>
              <a:t>What is the difference between Data and Information?</a:t>
            </a:r>
          </a:p>
          <a:p>
            <a:pPr marL="0" indent="0">
              <a:buNone/>
            </a:pPr>
            <a:r>
              <a:rPr lang="en-IN" dirty="0"/>
              <a:t>Data is a raw and unorganized fact that is required to be processed to make it meaningful. </a:t>
            </a:r>
            <a:endParaRPr lang="en-IN" dirty="0" smtClean="0"/>
          </a:p>
          <a:p>
            <a:pPr marL="0" indent="0">
              <a:buNone/>
            </a:pPr>
            <a:r>
              <a:rPr lang="en-IN" dirty="0" smtClean="0"/>
              <a:t>Information </a:t>
            </a:r>
            <a:r>
              <a:rPr lang="en-IN" dirty="0"/>
              <a:t>is a group of data that collectively carries a logical meaning.</a:t>
            </a:r>
            <a:endParaRPr lang="en-US" dirty="0"/>
          </a:p>
          <a:p>
            <a:pPr marL="0" indent="0">
              <a:buNone/>
            </a:pPr>
            <a:r>
              <a:rPr lang="en-US" b="1" dirty="0" smtClean="0"/>
              <a:t>What is a Database?</a:t>
            </a:r>
          </a:p>
          <a:p>
            <a:pPr marL="0" indent="0">
              <a:buNone/>
            </a:pPr>
            <a:r>
              <a:rPr lang="en-IN" dirty="0"/>
              <a:t>A database is a systematic collection of data. They support electronic storage and manipulation of data. Databases make data management easy.</a:t>
            </a:r>
            <a:endParaRPr lang="en-US" dirty="0"/>
          </a:p>
        </p:txBody>
      </p:sp>
    </p:spTree>
    <p:extLst>
      <p:ext uri="{BB962C8B-B14F-4D97-AF65-F5344CB8AC3E}">
        <p14:creationId xmlns:p14="http://schemas.microsoft.com/office/powerpoint/2010/main" val="766418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IN" b="1" dirty="0">
                <a:solidFill>
                  <a:schemeClr val="accent1">
                    <a:lumMod val="75000"/>
                  </a:schemeClr>
                </a:solidFill>
              </a:rPr>
              <a:t>Introduction to Database</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IN" b="1" dirty="0" smtClean="0"/>
              <a:t>Types of </a:t>
            </a:r>
            <a:r>
              <a:rPr lang="en-IN" b="1" dirty="0" smtClean="0"/>
              <a:t>Databases</a:t>
            </a:r>
            <a:endParaRPr lang="en-IN" b="1" dirty="0" smtClean="0"/>
          </a:p>
          <a:p>
            <a:pPr marL="0" indent="0">
              <a:buNone/>
            </a:pPr>
            <a:r>
              <a:rPr lang="en-IN" dirty="0"/>
              <a:t>Relational databases:</a:t>
            </a:r>
          </a:p>
          <a:p>
            <a:pPr marL="0" indent="0">
              <a:buNone/>
            </a:pPr>
            <a:r>
              <a:rPr lang="en-IN" dirty="0"/>
              <a:t>This type of database defines database relationships in the form of tables. It is also called Relational DBMS</a:t>
            </a:r>
            <a:r>
              <a:rPr lang="en-IN" dirty="0" smtClean="0"/>
              <a:t>,</a:t>
            </a:r>
          </a:p>
          <a:p>
            <a:pPr marL="0" indent="0">
              <a:buNone/>
            </a:pPr>
            <a:r>
              <a:rPr lang="en-IN" dirty="0" smtClean="0"/>
              <a:t>Example: </a:t>
            </a:r>
            <a:r>
              <a:rPr lang="en-IN" dirty="0" err="1" smtClean="0"/>
              <a:t>MySQL,Oracle</a:t>
            </a:r>
            <a:r>
              <a:rPr lang="en-IN" dirty="0" smtClean="0"/>
              <a:t> </a:t>
            </a:r>
            <a:r>
              <a:rPr lang="en-IN" dirty="0" err="1" smtClean="0"/>
              <a:t>etc</a:t>
            </a:r>
            <a:endParaRPr lang="en-IN" dirty="0" smtClean="0"/>
          </a:p>
          <a:p>
            <a:pPr marL="0" indent="0">
              <a:buNone/>
            </a:pPr>
            <a:r>
              <a:rPr lang="en-IN" dirty="0"/>
              <a:t>Object-oriented databases:</a:t>
            </a:r>
          </a:p>
          <a:p>
            <a:pPr marL="0" indent="0">
              <a:buNone/>
            </a:pPr>
            <a:r>
              <a:rPr lang="en-IN" dirty="0"/>
              <a:t>This type of </a:t>
            </a:r>
            <a:r>
              <a:rPr lang="en-IN" dirty="0" smtClean="0"/>
              <a:t>database </a:t>
            </a:r>
            <a:r>
              <a:rPr lang="en-IN" dirty="0"/>
              <a:t>supports the storage of all data types. The data is stored in the form of objects. The objects to be held in the database have attributes and methods that define what to do with the data. </a:t>
            </a:r>
            <a:r>
              <a:rPr lang="en-IN" dirty="0" err="1"/>
              <a:t>PostgreSQL</a:t>
            </a:r>
            <a:r>
              <a:rPr lang="en-IN" dirty="0"/>
              <a:t> is an example of an object-oriented relational DBMS.</a:t>
            </a:r>
          </a:p>
          <a:p>
            <a:pPr marL="0" indent="0">
              <a:buNone/>
            </a:pPr>
            <a:endParaRPr lang="en-IN" dirty="0" smtClean="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587970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IN" b="1" dirty="0">
                <a:solidFill>
                  <a:schemeClr val="accent1">
                    <a:lumMod val="75000"/>
                  </a:schemeClr>
                </a:solidFill>
              </a:rPr>
              <a:t>Introduction to Database</a:t>
            </a:r>
            <a:endParaRPr lang="en-US" dirty="0"/>
          </a:p>
        </p:txBody>
      </p:sp>
      <p:sp>
        <p:nvSpPr>
          <p:cNvPr id="3" name="Content Placeholder 2"/>
          <p:cNvSpPr>
            <a:spLocks noGrp="1"/>
          </p:cNvSpPr>
          <p:nvPr>
            <p:ph idx="1"/>
          </p:nvPr>
        </p:nvSpPr>
        <p:spPr/>
        <p:txBody>
          <a:bodyPr>
            <a:normAutofit/>
          </a:bodyPr>
          <a:lstStyle/>
          <a:p>
            <a:pPr>
              <a:buNone/>
            </a:pPr>
            <a:r>
              <a:rPr lang="en-IN" dirty="0" smtClean="0"/>
              <a:t>	</a:t>
            </a:r>
            <a:r>
              <a:rPr lang="en-IN" b="1" dirty="0"/>
              <a:t>Hierarchical:</a:t>
            </a:r>
          </a:p>
          <a:p>
            <a:pPr>
              <a:buNone/>
            </a:pPr>
            <a:r>
              <a:rPr lang="en-IN" dirty="0" smtClean="0"/>
              <a:t>This </a:t>
            </a:r>
            <a:r>
              <a:rPr lang="en-IN" dirty="0"/>
              <a:t>type of DBMS employs the “parent-child” relationship of </a:t>
            </a:r>
            <a:r>
              <a:rPr lang="en-IN" dirty="0" smtClean="0"/>
              <a:t>storing data</a:t>
            </a:r>
            <a:r>
              <a:rPr lang="en-IN" dirty="0"/>
              <a:t>. Its structure is like a tree with nodes representing records and branches representing fields</a:t>
            </a:r>
            <a:r>
              <a:rPr lang="en-IN" dirty="0" smtClean="0"/>
              <a:t>.</a:t>
            </a:r>
          </a:p>
          <a:p>
            <a:pPr marL="0" indent="0">
              <a:buNone/>
            </a:pPr>
            <a:r>
              <a:rPr lang="en-IN" b="1" dirty="0" err="1"/>
              <a:t>NoSQL</a:t>
            </a:r>
            <a:r>
              <a:rPr lang="en-IN" b="1" dirty="0"/>
              <a:t> databases:</a:t>
            </a:r>
          </a:p>
          <a:p>
            <a:pPr marL="0" indent="0">
              <a:buNone/>
            </a:pPr>
            <a:r>
              <a:rPr lang="en-IN" dirty="0" err="1"/>
              <a:t>NoSQL</a:t>
            </a:r>
            <a:r>
              <a:rPr lang="en-IN" dirty="0"/>
              <a:t> database is used for large sets of distributed data. There are a few big data performance problems that </a:t>
            </a:r>
            <a:r>
              <a:rPr lang="en-IN" dirty="0" smtClean="0"/>
              <a:t>are not </a:t>
            </a:r>
            <a:r>
              <a:rPr lang="en-IN" dirty="0"/>
              <a:t>effectively handled by relational databases. This type of </a:t>
            </a:r>
            <a:r>
              <a:rPr lang="en-IN" dirty="0" smtClean="0"/>
              <a:t>database </a:t>
            </a:r>
            <a:r>
              <a:rPr lang="en-IN" dirty="0"/>
              <a:t>is very efficient in </a:t>
            </a:r>
            <a:r>
              <a:rPr lang="en-IN" dirty="0" err="1"/>
              <a:t>analyzing</a:t>
            </a:r>
            <a:r>
              <a:rPr lang="en-IN" dirty="0"/>
              <a:t> large-size unstructured data.</a:t>
            </a:r>
          </a:p>
          <a:p>
            <a:pPr>
              <a:buNone/>
            </a:pPr>
            <a:endParaRPr lang="en-US" dirty="0"/>
          </a:p>
        </p:txBody>
      </p:sp>
    </p:spTree>
    <p:extLst>
      <p:ext uri="{BB962C8B-B14F-4D97-AF65-F5344CB8AC3E}">
        <p14:creationId xmlns:p14="http://schemas.microsoft.com/office/powerpoint/2010/main" val="3800209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IN" b="1" dirty="0">
                <a:solidFill>
                  <a:schemeClr val="accent1">
                    <a:lumMod val="75000"/>
                  </a:schemeClr>
                </a:solidFill>
              </a:rPr>
              <a:t> Introduction to Database</a:t>
            </a:r>
            <a:endParaRPr lang="en-US" dirty="0"/>
          </a:p>
        </p:txBody>
      </p:sp>
      <p:sp>
        <p:nvSpPr>
          <p:cNvPr id="3" name="Content Placeholder 2"/>
          <p:cNvSpPr>
            <a:spLocks noGrp="1"/>
          </p:cNvSpPr>
          <p:nvPr>
            <p:ph idx="1"/>
          </p:nvPr>
        </p:nvSpPr>
        <p:spPr/>
        <p:txBody>
          <a:bodyPr>
            <a:normAutofit/>
          </a:bodyPr>
          <a:lstStyle/>
          <a:p>
            <a:pPr marL="0" indent="0">
              <a:buNone/>
            </a:pPr>
            <a:r>
              <a:rPr lang="en-IN" b="1" dirty="0"/>
              <a:t>Database Components</a:t>
            </a:r>
          </a:p>
          <a:p>
            <a:pPr marL="0" indent="0">
              <a:buNone/>
            </a:pPr>
            <a:endParaRPr lang="en-IN" dirty="0"/>
          </a:p>
          <a:p>
            <a:pPr marL="0" indent="0">
              <a:buNone/>
            </a:pPr>
            <a:r>
              <a:rPr lang="en-IN" dirty="0" smtClean="0"/>
              <a:t/>
            </a:r>
            <a:br>
              <a:rPr lang="en-IN" dirty="0" smtClean="0"/>
            </a:b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5286" y="2387958"/>
            <a:ext cx="5343525"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7586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IN" b="1" dirty="0">
                <a:solidFill>
                  <a:schemeClr val="accent1">
                    <a:lumMod val="75000"/>
                  </a:schemeClr>
                </a:solidFill>
              </a:rPr>
              <a:t>Introduction to Database</a:t>
            </a:r>
            <a:endParaRPr lang="en-US" dirty="0"/>
          </a:p>
        </p:txBody>
      </p:sp>
      <p:sp>
        <p:nvSpPr>
          <p:cNvPr id="3" name="Content Placeholder 2"/>
          <p:cNvSpPr>
            <a:spLocks noGrp="1"/>
          </p:cNvSpPr>
          <p:nvPr>
            <p:ph idx="1"/>
          </p:nvPr>
        </p:nvSpPr>
        <p:spPr/>
        <p:txBody>
          <a:bodyPr>
            <a:normAutofit/>
          </a:bodyPr>
          <a:lstStyle/>
          <a:p>
            <a:pPr>
              <a:buNone/>
            </a:pPr>
            <a:r>
              <a:rPr lang="en-IN" dirty="0" smtClean="0"/>
              <a:t>	</a:t>
            </a:r>
            <a:r>
              <a:rPr lang="en-IN" b="1" dirty="0" smtClean="0"/>
              <a:t>What is Database Management System?</a:t>
            </a:r>
          </a:p>
          <a:p>
            <a:pPr>
              <a:buNone/>
            </a:pPr>
            <a:r>
              <a:rPr lang="en-IN" dirty="0" smtClean="0"/>
              <a:t>It</a:t>
            </a:r>
            <a:r>
              <a:rPr lang="en-IN" b="1" dirty="0" smtClean="0"/>
              <a:t> </a:t>
            </a:r>
            <a:r>
              <a:rPr lang="en-IN" dirty="0" smtClean="0"/>
              <a:t>is </a:t>
            </a:r>
            <a:r>
              <a:rPr lang="en-IN" dirty="0"/>
              <a:t>a collection of programs that enable its users to access databases, manipulate data, report, and represent data. It also helps to control access to the database</a:t>
            </a:r>
            <a:r>
              <a:rPr lang="en-IN" dirty="0" smtClean="0"/>
              <a:t>.</a:t>
            </a:r>
          </a:p>
          <a:p>
            <a:pPr>
              <a:buNone/>
            </a:pPr>
            <a:endParaRPr lang="en-IN" dirty="0"/>
          </a:p>
          <a:p>
            <a:pPr>
              <a:buNone/>
            </a:pPr>
            <a:endParaRPr lang="en-US" dirty="0"/>
          </a:p>
        </p:txBody>
      </p:sp>
    </p:spTree>
    <p:extLst>
      <p:ext uri="{BB962C8B-B14F-4D97-AF65-F5344CB8AC3E}">
        <p14:creationId xmlns:p14="http://schemas.microsoft.com/office/powerpoint/2010/main" val="2298933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055F2AC807C641BFB8FD6E12EDBF76" ma:contentTypeVersion="2" ma:contentTypeDescription="Create a new document." ma:contentTypeScope="" ma:versionID="790c422d9ad4b0c4d995a4de2b384cbf">
  <xsd:schema xmlns:xsd="http://www.w3.org/2001/XMLSchema" xmlns:xs="http://www.w3.org/2001/XMLSchema" xmlns:p="http://schemas.microsoft.com/office/2006/metadata/properties" xmlns:ns2="36b20668-6796-4bdb-a7e0-d883cf132224" targetNamespace="http://schemas.microsoft.com/office/2006/metadata/properties" ma:root="true" ma:fieldsID="28e3530f4cc03e4a2bb94515c53f57e8" ns2:_="">
    <xsd:import namespace="36b20668-6796-4bdb-a7e0-d883cf13222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b20668-6796-4bdb-a7e0-d883cf13222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6342C42-71EA-4B15-8A9A-93038967EF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b20668-6796-4bdb-a7e0-d883cf1322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A86CD25-7B68-4EB5-8498-A957A00E452C}">
  <ds:schemaRefs>
    <ds:schemaRef ds:uri="http://schemas.microsoft.com/sharepoint/v3/contenttype/forms"/>
  </ds:schemaRefs>
</ds:datastoreItem>
</file>

<file path=customXml/itemProps3.xml><?xml version="1.0" encoding="utf-8"?>
<ds:datastoreItem xmlns:ds="http://schemas.openxmlformats.org/officeDocument/2006/customXml" ds:itemID="{DD77EBA0-1140-46D7-BF24-092FDCAD5790}">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36b20668-6796-4bdb-a7e0-d883cf132224"/>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352</TotalTime>
  <Words>118</Words>
  <Application>Microsoft Office PowerPoint</Application>
  <PresentationFormat>Custom</PresentationFormat>
  <Paragraphs>29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Introduction to Database</vt:lpstr>
      <vt:lpstr>   Introduction to Database</vt:lpstr>
      <vt:lpstr>   Introduction to Database</vt:lpstr>
      <vt:lpstr>   Introduction to Database</vt:lpstr>
      <vt:lpstr>    Introduction to Database</vt:lpstr>
      <vt:lpstr>   Introduction to Database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 and Strings</dc:title>
  <dc:creator>deepikarvit@gmail.com</dc:creator>
  <cp:lastModifiedBy>PC</cp:lastModifiedBy>
  <cp:revision>50</cp:revision>
  <dcterms:created xsi:type="dcterms:W3CDTF">2023-02-22T03:41:31Z</dcterms:created>
  <dcterms:modified xsi:type="dcterms:W3CDTF">2023-03-12T07:05:33Z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0x0101005B055F2AC807C641BFB8FD6E12EDBF76</vt:lpwstr>
  </property>
</Properties>
</file>