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60" r:id="rId6"/>
    <p:sldId id="261" r:id="rId7"/>
    <p:sldId id="262" r:id="rId8"/>
    <p:sldId id="263" r:id="rId9"/>
    <p:sldId id="266" r:id="rId10"/>
    <p:sldId id="264" r:id="rId11"/>
    <p:sldId id="265"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7" autoAdjust="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D47C503-0C0B-42CC-8979-ADFC5D7784EE}"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42357-3EA5-413C-B95D-7C8301DBD42A}" type="slidenum">
              <a:rPr lang="en-IN" smtClean="0"/>
              <a:t>‹#›</a:t>
            </a:fld>
            <a:endParaRPr lang="en-IN"/>
          </a:p>
        </p:txBody>
      </p:sp>
    </p:spTree>
    <p:extLst>
      <p:ext uri="{BB962C8B-B14F-4D97-AF65-F5344CB8AC3E}">
        <p14:creationId xmlns:p14="http://schemas.microsoft.com/office/powerpoint/2010/main" val="308483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47C503-0C0B-42CC-8979-ADFC5D7784EE}"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42357-3EA5-413C-B95D-7C8301DBD42A}" type="slidenum">
              <a:rPr lang="en-IN" smtClean="0"/>
              <a:t>‹#›</a:t>
            </a:fld>
            <a:endParaRPr lang="en-IN"/>
          </a:p>
        </p:txBody>
      </p:sp>
    </p:spTree>
    <p:extLst>
      <p:ext uri="{BB962C8B-B14F-4D97-AF65-F5344CB8AC3E}">
        <p14:creationId xmlns:p14="http://schemas.microsoft.com/office/powerpoint/2010/main" val="140795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47C503-0C0B-42CC-8979-ADFC5D7784EE}"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42357-3EA5-413C-B95D-7C8301DBD42A}" type="slidenum">
              <a:rPr lang="en-IN" smtClean="0"/>
              <a:t>‹#›</a:t>
            </a:fld>
            <a:endParaRPr lang="en-IN"/>
          </a:p>
        </p:txBody>
      </p:sp>
    </p:spTree>
    <p:extLst>
      <p:ext uri="{BB962C8B-B14F-4D97-AF65-F5344CB8AC3E}">
        <p14:creationId xmlns:p14="http://schemas.microsoft.com/office/powerpoint/2010/main" val="3834379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47C503-0C0B-42CC-8979-ADFC5D7784EE}"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42357-3EA5-413C-B95D-7C8301DBD42A}" type="slidenum">
              <a:rPr lang="en-IN" smtClean="0"/>
              <a:t>‹#›</a:t>
            </a:fld>
            <a:endParaRPr lang="en-IN"/>
          </a:p>
        </p:txBody>
      </p:sp>
    </p:spTree>
    <p:extLst>
      <p:ext uri="{BB962C8B-B14F-4D97-AF65-F5344CB8AC3E}">
        <p14:creationId xmlns:p14="http://schemas.microsoft.com/office/powerpoint/2010/main" val="276257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47C503-0C0B-42CC-8979-ADFC5D7784EE}"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42357-3EA5-413C-B95D-7C8301DBD42A}" type="slidenum">
              <a:rPr lang="en-IN" smtClean="0"/>
              <a:t>‹#›</a:t>
            </a:fld>
            <a:endParaRPr lang="en-IN"/>
          </a:p>
        </p:txBody>
      </p:sp>
    </p:spTree>
    <p:extLst>
      <p:ext uri="{BB962C8B-B14F-4D97-AF65-F5344CB8AC3E}">
        <p14:creationId xmlns:p14="http://schemas.microsoft.com/office/powerpoint/2010/main" val="2579931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D47C503-0C0B-42CC-8979-ADFC5D7784EE}"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642357-3EA5-413C-B95D-7C8301DBD42A}" type="slidenum">
              <a:rPr lang="en-IN" smtClean="0"/>
              <a:t>‹#›</a:t>
            </a:fld>
            <a:endParaRPr lang="en-IN"/>
          </a:p>
        </p:txBody>
      </p:sp>
    </p:spTree>
    <p:extLst>
      <p:ext uri="{BB962C8B-B14F-4D97-AF65-F5344CB8AC3E}">
        <p14:creationId xmlns:p14="http://schemas.microsoft.com/office/powerpoint/2010/main" val="3966470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D47C503-0C0B-42CC-8979-ADFC5D7784EE}"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642357-3EA5-413C-B95D-7C8301DBD42A}" type="slidenum">
              <a:rPr lang="en-IN" smtClean="0"/>
              <a:t>‹#›</a:t>
            </a:fld>
            <a:endParaRPr lang="en-IN"/>
          </a:p>
        </p:txBody>
      </p:sp>
    </p:spTree>
    <p:extLst>
      <p:ext uri="{BB962C8B-B14F-4D97-AF65-F5344CB8AC3E}">
        <p14:creationId xmlns:p14="http://schemas.microsoft.com/office/powerpoint/2010/main" val="3096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D47C503-0C0B-42CC-8979-ADFC5D7784EE}"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642357-3EA5-413C-B95D-7C8301DBD42A}" type="slidenum">
              <a:rPr lang="en-IN" smtClean="0"/>
              <a:t>‹#›</a:t>
            </a:fld>
            <a:endParaRPr lang="en-IN"/>
          </a:p>
        </p:txBody>
      </p:sp>
    </p:spTree>
    <p:extLst>
      <p:ext uri="{BB962C8B-B14F-4D97-AF65-F5344CB8AC3E}">
        <p14:creationId xmlns:p14="http://schemas.microsoft.com/office/powerpoint/2010/main" val="42605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47C503-0C0B-42CC-8979-ADFC5D7784EE}"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642357-3EA5-413C-B95D-7C8301DBD42A}" type="slidenum">
              <a:rPr lang="en-IN" smtClean="0"/>
              <a:t>‹#›</a:t>
            </a:fld>
            <a:endParaRPr lang="en-IN"/>
          </a:p>
        </p:txBody>
      </p:sp>
    </p:spTree>
    <p:extLst>
      <p:ext uri="{BB962C8B-B14F-4D97-AF65-F5344CB8AC3E}">
        <p14:creationId xmlns:p14="http://schemas.microsoft.com/office/powerpoint/2010/main" val="364018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47C503-0C0B-42CC-8979-ADFC5D7784EE}"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642357-3EA5-413C-B95D-7C8301DBD42A}" type="slidenum">
              <a:rPr lang="en-IN" smtClean="0"/>
              <a:t>‹#›</a:t>
            </a:fld>
            <a:endParaRPr lang="en-IN"/>
          </a:p>
        </p:txBody>
      </p:sp>
    </p:spTree>
    <p:extLst>
      <p:ext uri="{BB962C8B-B14F-4D97-AF65-F5344CB8AC3E}">
        <p14:creationId xmlns:p14="http://schemas.microsoft.com/office/powerpoint/2010/main" val="1924246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47C503-0C0B-42CC-8979-ADFC5D7784EE}"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642357-3EA5-413C-B95D-7C8301DBD42A}" type="slidenum">
              <a:rPr lang="en-IN" smtClean="0"/>
              <a:t>‹#›</a:t>
            </a:fld>
            <a:endParaRPr lang="en-IN"/>
          </a:p>
        </p:txBody>
      </p:sp>
    </p:spTree>
    <p:extLst>
      <p:ext uri="{BB962C8B-B14F-4D97-AF65-F5344CB8AC3E}">
        <p14:creationId xmlns:p14="http://schemas.microsoft.com/office/powerpoint/2010/main" val="99611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7C503-0C0B-42CC-8979-ADFC5D7784EE}" type="datetimeFigureOut">
              <a:rPr lang="en-IN" smtClean="0"/>
              <a:t>08-07-2024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642357-3EA5-413C-B95D-7C8301DBD42A}" type="slidenum">
              <a:rPr lang="en-IN" smtClean="0"/>
              <a:t>‹#›</a:t>
            </a:fld>
            <a:endParaRPr lang="en-IN"/>
          </a:p>
        </p:txBody>
      </p:sp>
    </p:spTree>
    <p:extLst>
      <p:ext uri="{BB962C8B-B14F-4D97-AF65-F5344CB8AC3E}">
        <p14:creationId xmlns:p14="http://schemas.microsoft.com/office/powerpoint/2010/main" val="4264402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JSP</a:t>
            </a:r>
            <a:endParaRPr lang="en-IN" dirty="0"/>
          </a:p>
        </p:txBody>
      </p:sp>
      <p:sp>
        <p:nvSpPr>
          <p:cNvPr id="3" name="Subtitle 2"/>
          <p:cNvSpPr>
            <a:spLocks noGrp="1"/>
          </p:cNvSpPr>
          <p:nvPr>
            <p:ph type="subTitle" idx="1"/>
          </p:nvPr>
        </p:nvSpPr>
        <p:spPr/>
        <p:txBody>
          <a:bodyPr/>
          <a:lstStyle/>
          <a:p>
            <a:r>
              <a:rPr lang="en-IN" dirty="0" err="1" smtClean="0">
                <a:solidFill>
                  <a:srgbClr val="002060"/>
                </a:solidFill>
              </a:rPr>
              <a:t>B.Ramasubramanian</a:t>
            </a:r>
            <a:endParaRPr lang="en-IN" dirty="0">
              <a:solidFill>
                <a:srgbClr val="002060"/>
              </a:solidFill>
            </a:endParaRPr>
          </a:p>
        </p:txBody>
      </p:sp>
    </p:spTree>
    <p:extLst>
      <p:ext uri="{BB962C8B-B14F-4D97-AF65-F5344CB8AC3E}">
        <p14:creationId xmlns:p14="http://schemas.microsoft.com/office/powerpoint/2010/main" val="650164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Scripting elements</a:t>
            </a:r>
          </a:p>
        </p:txBody>
      </p:sp>
      <p:sp>
        <p:nvSpPr>
          <p:cNvPr id="3" name="Content Placeholder 2"/>
          <p:cNvSpPr>
            <a:spLocks noGrp="1"/>
          </p:cNvSpPr>
          <p:nvPr>
            <p:ph idx="1"/>
          </p:nvPr>
        </p:nvSpPr>
        <p:spPr/>
        <p:txBody>
          <a:bodyPr/>
          <a:lstStyle/>
          <a:p>
            <a:pPr marL="0" indent="0">
              <a:buNone/>
            </a:pPr>
            <a:r>
              <a:rPr lang="en-IN" dirty="0" smtClean="0"/>
              <a:t>JSP Expression</a:t>
            </a:r>
          </a:p>
          <a:p>
            <a:pPr marL="0" indent="0">
              <a:buNone/>
            </a:pPr>
            <a:r>
              <a:rPr lang="en-IN" dirty="0"/>
              <a:t>Expression Tag is used to print out java language expression that is put between the tags</a:t>
            </a:r>
            <a:r>
              <a:rPr lang="en-IN" dirty="0" smtClean="0"/>
              <a:t>.</a:t>
            </a:r>
          </a:p>
          <a:p>
            <a:pPr marL="0" indent="0">
              <a:buNone/>
            </a:pPr>
            <a:r>
              <a:rPr lang="en-IN" dirty="0" smtClean="0"/>
              <a:t> </a:t>
            </a:r>
            <a:r>
              <a:rPr lang="en-IN" dirty="0"/>
              <a:t>An expression tag can hold any java language expression that can be used as an argument to the </a:t>
            </a:r>
            <a:r>
              <a:rPr lang="en-IN" b="1" dirty="0" err="1"/>
              <a:t>out.print</a:t>
            </a:r>
            <a:r>
              <a:rPr lang="en-IN" b="1" dirty="0"/>
              <a:t>()</a:t>
            </a:r>
            <a:r>
              <a:rPr lang="en-IN" dirty="0"/>
              <a:t> method</a:t>
            </a:r>
            <a:r>
              <a:rPr lang="en-IN" dirty="0" smtClean="0"/>
              <a:t>.</a:t>
            </a:r>
          </a:p>
          <a:p>
            <a:pPr marL="0" indent="0">
              <a:buNone/>
            </a:pPr>
            <a:r>
              <a:rPr lang="en-IN" dirty="0"/>
              <a:t>&lt;%= Java Expression %&gt;</a:t>
            </a:r>
            <a:endParaRPr lang="en-IN" dirty="0" smtClean="0"/>
          </a:p>
          <a:p>
            <a:pPr marL="0" indent="0">
              <a:buNone/>
            </a:pPr>
            <a:endParaRPr lang="en-IN" dirty="0"/>
          </a:p>
        </p:txBody>
      </p:sp>
    </p:spTree>
    <p:extLst>
      <p:ext uri="{BB962C8B-B14F-4D97-AF65-F5344CB8AC3E}">
        <p14:creationId xmlns:p14="http://schemas.microsoft.com/office/powerpoint/2010/main" val="3435409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JSP Implicit objects</a:t>
            </a:r>
            <a:endParaRPr lang="en-IN" dirty="0"/>
          </a:p>
        </p:txBody>
      </p:sp>
      <p:sp>
        <p:nvSpPr>
          <p:cNvPr id="3" name="Content Placeholder 2"/>
          <p:cNvSpPr>
            <a:spLocks noGrp="1"/>
          </p:cNvSpPr>
          <p:nvPr>
            <p:ph idx="1"/>
          </p:nvPr>
        </p:nvSpPr>
        <p:spPr/>
        <p:txBody>
          <a:bodyPr/>
          <a:lstStyle/>
          <a:p>
            <a:pPr marL="0" indent="0">
              <a:buNone/>
            </a:pPr>
            <a:r>
              <a:rPr lang="en-IN" dirty="0"/>
              <a:t>JSP provide access to some implicit object which represent some commonly used objects for servlets that JSP page developers might need to use</a:t>
            </a:r>
            <a:r>
              <a:rPr lang="en-IN" dirty="0" smtClean="0"/>
              <a:t>.</a:t>
            </a:r>
          </a:p>
          <a:p>
            <a:pPr marL="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37" y="3573016"/>
            <a:ext cx="5181600"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812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JSTL Tags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The JSP Standard Tag Library (JSTL) represents a set of tags to simplify the JSP development.</a:t>
            </a:r>
          </a:p>
          <a:p>
            <a:pPr marL="0" indent="0">
              <a:buNone/>
            </a:pPr>
            <a:r>
              <a:rPr lang="en-IN" dirty="0"/>
              <a:t>Advantage of JSTL</a:t>
            </a:r>
          </a:p>
          <a:p>
            <a:r>
              <a:rPr lang="en-IN" b="1" dirty="0"/>
              <a:t>Fast Development</a:t>
            </a:r>
            <a:r>
              <a:rPr lang="en-IN" dirty="0"/>
              <a:t> JSTL provides many tags that simplify the JSP.</a:t>
            </a:r>
          </a:p>
          <a:p>
            <a:r>
              <a:rPr lang="en-IN" b="1" dirty="0"/>
              <a:t>Code Reusability</a:t>
            </a:r>
            <a:r>
              <a:rPr lang="en-IN" dirty="0"/>
              <a:t> We can use the JSTL tags on various pages.</a:t>
            </a:r>
          </a:p>
          <a:p>
            <a:r>
              <a:rPr lang="en-IN" b="1" dirty="0"/>
              <a:t>No need to use </a:t>
            </a:r>
            <a:r>
              <a:rPr lang="en-IN" b="1" dirty="0" err="1"/>
              <a:t>scriptlet</a:t>
            </a:r>
            <a:r>
              <a:rPr lang="en-IN" b="1" dirty="0"/>
              <a:t> tag</a:t>
            </a:r>
            <a:r>
              <a:rPr lang="en-IN" dirty="0"/>
              <a:t> It avoids the use of </a:t>
            </a:r>
            <a:r>
              <a:rPr lang="en-IN" dirty="0" err="1"/>
              <a:t>scriptlet</a:t>
            </a:r>
            <a:r>
              <a:rPr lang="en-IN" dirty="0"/>
              <a:t> tag.</a:t>
            </a:r>
          </a:p>
          <a:p>
            <a:pPr marL="0" indent="0">
              <a:buNone/>
            </a:pPr>
            <a:endParaRPr lang="en-IN" dirty="0"/>
          </a:p>
        </p:txBody>
      </p:sp>
    </p:spTree>
    <p:extLst>
      <p:ext uri="{BB962C8B-B14F-4D97-AF65-F5344CB8AC3E}">
        <p14:creationId xmlns:p14="http://schemas.microsoft.com/office/powerpoint/2010/main" val="274036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JSTL Tags</a:t>
            </a:r>
          </a:p>
        </p:txBody>
      </p:sp>
      <p:sp>
        <p:nvSpPr>
          <p:cNvPr id="3" name="Content Placeholder 2"/>
          <p:cNvSpPr>
            <a:spLocks noGrp="1"/>
          </p:cNvSpPr>
          <p:nvPr>
            <p:ph idx="1"/>
          </p:nvPr>
        </p:nvSpPr>
        <p:spPr/>
        <p:txBody>
          <a:bodyPr/>
          <a:lstStyle/>
          <a:p>
            <a:pPr marL="0" indent="0">
              <a:buNone/>
            </a:pPr>
            <a:r>
              <a:rPr lang="en-IN" dirty="0" smtClean="0"/>
              <a:t>Types</a:t>
            </a:r>
          </a:p>
          <a:p>
            <a:pPr marL="0" indent="0">
              <a:buNone/>
            </a:pPr>
            <a:r>
              <a:rPr lang="en-IN" dirty="0" smtClean="0"/>
              <a:t>1.Core tags</a:t>
            </a:r>
          </a:p>
          <a:p>
            <a:pPr marL="0" indent="0">
              <a:buNone/>
            </a:pPr>
            <a:r>
              <a:rPr lang="en-IN" dirty="0" smtClean="0"/>
              <a:t>2.Function tags</a:t>
            </a:r>
          </a:p>
          <a:p>
            <a:pPr marL="0" indent="0">
              <a:buNone/>
            </a:pPr>
            <a:r>
              <a:rPr lang="en-IN" dirty="0" smtClean="0"/>
              <a:t>3.Formatting tags</a:t>
            </a:r>
          </a:p>
          <a:p>
            <a:pPr marL="0" indent="0">
              <a:buNone/>
            </a:pPr>
            <a:r>
              <a:rPr lang="en-IN" dirty="0" smtClean="0"/>
              <a:t>4.XML tags</a:t>
            </a:r>
          </a:p>
          <a:p>
            <a:pPr marL="0" indent="0">
              <a:buNone/>
            </a:pPr>
            <a:r>
              <a:rPr lang="en-IN" dirty="0" smtClean="0"/>
              <a:t>5.SQL tags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41582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JSTL Tags</a:t>
            </a:r>
          </a:p>
        </p:txBody>
      </p:sp>
      <p:sp>
        <p:nvSpPr>
          <p:cNvPr id="3" name="Content Placeholder 2"/>
          <p:cNvSpPr>
            <a:spLocks noGrp="1"/>
          </p:cNvSpPr>
          <p:nvPr>
            <p:ph idx="1"/>
          </p:nvPr>
        </p:nvSpPr>
        <p:spPr/>
        <p:txBody>
          <a:bodyPr/>
          <a:lstStyle/>
          <a:p>
            <a:pPr marL="0" indent="0">
              <a:buNone/>
            </a:pPr>
            <a:r>
              <a:rPr lang="en-IN" dirty="0" smtClean="0"/>
              <a:t>JSTL core tags</a:t>
            </a:r>
          </a:p>
          <a:p>
            <a:r>
              <a:rPr lang="en-IN" dirty="0"/>
              <a:t>The JSTL core tag provides variable support, URL management, flow control etc. The syntax used for including JSTL core library in your JSP is:</a:t>
            </a:r>
          </a:p>
          <a:p>
            <a:r>
              <a:rPr lang="en-IN" b="1" dirty="0"/>
              <a:t>&lt;</a:t>
            </a:r>
            <a:r>
              <a:rPr lang="en-IN" dirty="0"/>
              <a:t>%@ </a:t>
            </a:r>
            <a:r>
              <a:rPr lang="en-IN" dirty="0" err="1"/>
              <a:t>taglib</a:t>
            </a:r>
            <a:r>
              <a:rPr lang="en-IN" dirty="0"/>
              <a:t> </a:t>
            </a:r>
            <a:r>
              <a:rPr lang="en-IN" dirty="0" err="1"/>
              <a:t>uri</a:t>
            </a:r>
            <a:r>
              <a:rPr lang="en-IN" dirty="0"/>
              <a:t>="http://java.sun.com/</a:t>
            </a:r>
            <a:r>
              <a:rPr lang="en-IN" dirty="0" err="1"/>
              <a:t>jsp</a:t>
            </a:r>
            <a:r>
              <a:rPr lang="en-IN" dirty="0"/>
              <a:t>/</a:t>
            </a:r>
            <a:r>
              <a:rPr lang="en-IN" dirty="0" err="1"/>
              <a:t>jstl</a:t>
            </a:r>
            <a:r>
              <a:rPr lang="en-IN" dirty="0"/>
              <a:t>/core" prefix="c" %</a:t>
            </a:r>
            <a:r>
              <a:rPr lang="en-IN" b="1" dirty="0"/>
              <a:t>&gt;</a:t>
            </a:r>
            <a:r>
              <a:rPr lang="en-IN" dirty="0"/>
              <a:t>  </a:t>
            </a:r>
          </a:p>
          <a:p>
            <a:pPr marL="0" indent="0">
              <a:buNone/>
            </a:pPr>
            <a:endParaRPr lang="en-IN" dirty="0"/>
          </a:p>
        </p:txBody>
      </p:sp>
    </p:spTree>
    <p:extLst>
      <p:ext uri="{BB962C8B-B14F-4D97-AF65-F5344CB8AC3E}">
        <p14:creationId xmlns:p14="http://schemas.microsoft.com/office/powerpoint/2010/main" val="2436574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JSTL Tags</a:t>
            </a:r>
          </a:p>
        </p:txBody>
      </p:sp>
      <p:sp>
        <p:nvSpPr>
          <p:cNvPr id="3" name="Content Placeholder 2"/>
          <p:cNvSpPr>
            <a:spLocks noGrp="1"/>
          </p:cNvSpPr>
          <p:nvPr>
            <p:ph idx="1"/>
          </p:nvPr>
        </p:nvSpPr>
        <p:spPr/>
        <p:txBody>
          <a:bodyPr/>
          <a:lstStyle/>
          <a:p>
            <a:pPr marL="0" indent="0">
              <a:buNone/>
            </a:pPr>
            <a:r>
              <a:rPr lang="en-IN" dirty="0" smtClean="0"/>
              <a:t>JSTL Core tags</a:t>
            </a:r>
          </a:p>
          <a:p>
            <a:pPr marL="0" indent="0">
              <a:buNone/>
            </a:pPr>
            <a:r>
              <a:rPr lang="en-IN" dirty="0"/>
              <a:t>&lt;</a:t>
            </a:r>
            <a:r>
              <a:rPr lang="en-IN" dirty="0" err="1"/>
              <a:t>c:if</a:t>
            </a:r>
            <a:r>
              <a:rPr lang="en-IN" dirty="0"/>
              <a:t>&gt;</a:t>
            </a:r>
          </a:p>
          <a:p>
            <a:r>
              <a:rPr lang="en-IN" dirty="0"/>
              <a:t>The &lt; c:if &gt; tag is used for testing the condition and it display the body content, if the expression evaluated is true.</a:t>
            </a:r>
          </a:p>
          <a:p>
            <a:r>
              <a:rPr lang="en-IN" dirty="0"/>
              <a:t>It is a simple conditional tag which is used for evaluating the body content, if the supplied condition is true.</a:t>
            </a:r>
          </a:p>
          <a:p>
            <a:pPr marL="0" indent="0">
              <a:buNone/>
            </a:pPr>
            <a:endParaRPr lang="en-IN" dirty="0"/>
          </a:p>
        </p:txBody>
      </p:sp>
    </p:spTree>
    <p:extLst>
      <p:ext uri="{BB962C8B-B14F-4D97-AF65-F5344CB8AC3E}">
        <p14:creationId xmlns:p14="http://schemas.microsoft.com/office/powerpoint/2010/main" val="2653721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Java classes in JSP</a:t>
            </a:r>
          </a:p>
        </p:txBody>
      </p:sp>
      <p:sp>
        <p:nvSpPr>
          <p:cNvPr id="3" name="Content Placeholder 2"/>
          <p:cNvSpPr>
            <a:spLocks noGrp="1"/>
          </p:cNvSpPr>
          <p:nvPr>
            <p:ph idx="1"/>
          </p:nvPr>
        </p:nvSpPr>
        <p:spPr/>
        <p:txBody>
          <a:bodyPr/>
          <a:lstStyle/>
          <a:p>
            <a:pPr marL="0" indent="0">
              <a:buNone/>
            </a:pPr>
            <a:r>
              <a:rPr lang="en-IN" dirty="0" err="1"/>
              <a:t>j</a:t>
            </a:r>
            <a:r>
              <a:rPr lang="en-IN" dirty="0" err="1" smtClean="0"/>
              <a:t>sp:usebean</a:t>
            </a:r>
            <a:r>
              <a:rPr lang="en-IN" dirty="0" smtClean="0"/>
              <a:t> action tag</a:t>
            </a:r>
          </a:p>
          <a:p>
            <a:pPr marL="0" indent="0">
              <a:buNone/>
            </a:pPr>
            <a:r>
              <a:rPr lang="en-IN" dirty="0"/>
              <a:t>The </a:t>
            </a:r>
            <a:r>
              <a:rPr lang="en-IN" dirty="0" err="1"/>
              <a:t>jsp:useBean</a:t>
            </a:r>
            <a:r>
              <a:rPr lang="en-IN" dirty="0"/>
              <a:t> action tag is used to locate or instantiate a bean class. If bean object of the Bean class is already created, it doesn't create the bean depending on the scope. But if object of bean is not created, it instantiates the bean.</a:t>
            </a:r>
            <a:endParaRPr lang="en-IN" dirty="0" smtClean="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139260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JSP</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What is JSP?</a:t>
            </a:r>
          </a:p>
          <a:p>
            <a:pPr marL="0" indent="0">
              <a:buNone/>
            </a:pPr>
            <a:r>
              <a:rPr lang="en-IN" b="1" dirty="0"/>
              <a:t>JSP</a:t>
            </a:r>
            <a:r>
              <a:rPr lang="en-IN" dirty="0"/>
              <a:t> is a server side technology that does all the processing at server. It is used for creating dynamic web applications, using java as programming language</a:t>
            </a:r>
            <a:r>
              <a:rPr lang="en-IN" dirty="0" smtClean="0"/>
              <a:t>.</a:t>
            </a:r>
          </a:p>
          <a:p>
            <a:pPr marL="0" indent="0">
              <a:buNone/>
            </a:pPr>
            <a:endParaRPr lang="en-IN" dirty="0"/>
          </a:p>
          <a:p>
            <a:pPr marL="0" indent="0">
              <a:buNone/>
            </a:pPr>
            <a:r>
              <a:rPr lang="en-IN" dirty="0"/>
              <a:t>In JSP, you can embed Java code in HTML using JSP tags</a:t>
            </a:r>
            <a:endParaRPr lang="en-IN" dirty="0" smtClean="0"/>
          </a:p>
          <a:p>
            <a:pPr marL="0" indent="0">
              <a:buNone/>
            </a:pPr>
            <a:endParaRPr lang="en-IN" dirty="0"/>
          </a:p>
        </p:txBody>
      </p:sp>
    </p:spTree>
    <p:extLst>
      <p:ext uri="{BB962C8B-B14F-4D97-AF65-F5344CB8AC3E}">
        <p14:creationId xmlns:p14="http://schemas.microsoft.com/office/powerpoint/2010/main" val="1785678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JSP Life Cycle</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1527" y="1600200"/>
            <a:ext cx="490094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0326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JSP Scripting elements</a:t>
            </a:r>
            <a:endParaRPr lang="en-IN" dirty="0"/>
          </a:p>
        </p:txBody>
      </p:sp>
      <p:sp>
        <p:nvSpPr>
          <p:cNvPr id="3" name="Content Placeholder 2"/>
          <p:cNvSpPr>
            <a:spLocks noGrp="1"/>
          </p:cNvSpPr>
          <p:nvPr>
            <p:ph idx="1"/>
          </p:nvPr>
        </p:nvSpPr>
        <p:spPr/>
        <p:txBody>
          <a:bodyPr>
            <a:normAutofit/>
          </a:bodyPr>
          <a:lstStyle/>
          <a:p>
            <a:pPr marL="0" indent="0">
              <a:buNone/>
            </a:pPr>
            <a:endParaRPr lang="en-IN" dirty="0" smtClean="0"/>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1738313"/>
            <a:ext cx="634365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8488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Scripting elements</a:t>
            </a:r>
          </a:p>
        </p:txBody>
      </p:sp>
      <p:sp>
        <p:nvSpPr>
          <p:cNvPr id="3" name="Content Placeholder 2"/>
          <p:cNvSpPr>
            <a:spLocks noGrp="1"/>
          </p:cNvSpPr>
          <p:nvPr>
            <p:ph idx="1"/>
          </p:nvPr>
        </p:nvSpPr>
        <p:spPr/>
        <p:txBody>
          <a:bodyPr/>
          <a:lstStyle/>
          <a:p>
            <a:pPr marL="0" indent="0">
              <a:buNone/>
            </a:pPr>
            <a:r>
              <a:rPr lang="en-IN" dirty="0" smtClean="0"/>
              <a:t>JSP Comments</a:t>
            </a:r>
          </a:p>
          <a:p>
            <a:pPr marL="0" indent="0">
              <a:buNone/>
            </a:pPr>
            <a:r>
              <a:rPr lang="en-IN" dirty="0"/>
              <a:t>JSP Comment is used when you are creating a JSP page and want to put in comments about what you are doing. JSP comments are only seen in the JSP </a:t>
            </a:r>
            <a:r>
              <a:rPr lang="en-IN" dirty="0" smtClean="0"/>
              <a:t>page</a:t>
            </a:r>
          </a:p>
          <a:p>
            <a:pPr marL="0" indent="0">
              <a:buNone/>
            </a:pPr>
            <a:r>
              <a:rPr lang="en-IN" dirty="0"/>
              <a:t>&lt;%-- JSP comment --%&gt;</a:t>
            </a:r>
          </a:p>
        </p:txBody>
      </p:sp>
    </p:spTree>
    <p:extLst>
      <p:ext uri="{BB962C8B-B14F-4D97-AF65-F5344CB8AC3E}">
        <p14:creationId xmlns:p14="http://schemas.microsoft.com/office/powerpoint/2010/main" val="3930249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Scripting elements</a:t>
            </a:r>
          </a:p>
        </p:txBody>
      </p:sp>
      <p:sp>
        <p:nvSpPr>
          <p:cNvPr id="3" name="Content Placeholder 2"/>
          <p:cNvSpPr>
            <a:spLocks noGrp="1"/>
          </p:cNvSpPr>
          <p:nvPr>
            <p:ph idx="1"/>
          </p:nvPr>
        </p:nvSpPr>
        <p:spPr/>
        <p:txBody>
          <a:bodyPr>
            <a:normAutofit fontScale="85000" lnSpcReduction="20000"/>
          </a:bodyPr>
          <a:lstStyle/>
          <a:p>
            <a:pPr marL="0" indent="0">
              <a:buNone/>
            </a:pPr>
            <a:r>
              <a:rPr lang="en-IN" dirty="0" smtClean="0"/>
              <a:t>JSP </a:t>
            </a:r>
            <a:r>
              <a:rPr lang="en-IN" dirty="0" err="1" smtClean="0"/>
              <a:t>Scriplet</a:t>
            </a:r>
            <a:endParaRPr lang="en-IN" dirty="0" smtClean="0"/>
          </a:p>
          <a:p>
            <a:pPr marL="0" indent="0">
              <a:buNone/>
            </a:pPr>
            <a:r>
              <a:rPr lang="en-IN" dirty="0" err="1"/>
              <a:t>Scriptlet</a:t>
            </a:r>
            <a:r>
              <a:rPr lang="en-IN" dirty="0"/>
              <a:t> Tag allows you to write java code inside JSP page. </a:t>
            </a:r>
            <a:endParaRPr lang="en-IN" dirty="0" smtClean="0"/>
          </a:p>
          <a:p>
            <a:pPr marL="0" indent="0">
              <a:buNone/>
            </a:pPr>
            <a:r>
              <a:rPr lang="en-IN" dirty="0"/>
              <a:t>&lt;% JAVA CODE </a:t>
            </a:r>
            <a:r>
              <a:rPr lang="en-IN" dirty="0" smtClean="0"/>
              <a:t>%&gt;</a:t>
            </a:r>
          </a:p>
          <a:p>
            <a:pPr marL="0" indent="0">
              <a:buNone/>
            </a:pPr>
            <a:endParaRPr lang="en-IN" dirty="0"/>
          </a:p>
          <a:p>
            <a:pPr marL="0" indent="0">
              <a:buNone/>
            </a:pPr>
            <a:r>
              <a:rPr lang="en-IN" dirty="0" smtClean="0"/>
              <a:t>JSP Declaration</a:t>
            </a:r>
          </a:p>
          <a:p>
            <a:pPr marL="0" indent="0">
              <a:buNone/>
            </a:pPr>
            <a:r>
              <a:rPr lang="en-IN" dirty="0" smtClean="0"/>
              <a:t>when </a:t>
            </a:r>
            <a:r>
              <a:rPr lang="en-IN" dirty="0"/>
              <a:t>we declare a variable or method in JSP inside </a:t>
            </a:r>
            <a:r>
              <a:rPr lang="en-IN" b="1" dirty="0"/>
              <a:t>Declaration Tag</a:t>
            </a:r>
            <a:r>
              <a:rPr lang="en-IN" dirty="0"/>
              <a:t>, it means the declaration is made inside the Servlet class but outside the service(or any other) </a:t>
            </a:r>
            <a:r>
              <a:rPr lang="en-IN" dirty="0" smtClean="0"/>
              <a:t>method</a:t>
            </a:r>
          </a:p>
          <a:p>
            <a:pPr marL="0" indent="0">
              <a:buNone/>
            </a:pPr>
            <a:r>
              <a:rPr lang="en-IN" dirty="0"/>
              <a:t>&lt;%! declaration %&gt;</a:t>
            </a:r>
            <a:endParaRPr lang="en-IN" dirty="0" smtClean="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696125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Scripting elements</a:t>
            </a:r>
          </a:p>
        </p:txBody>
      </p:sp>
      <p:sp>
        <p:nvSpPr>
          <p:cNvPr id="3" name="Content Placeholder 2"/>
          <p:cNvSpPr>
            <a:spLocks noGrp="1"/>
          </p:cNvSpPr>
          <p:nvPr>
            <p:ph idx="1"/>
          </p:nvPr>
        </p:nvSpPr>
        <p:spPr>
          <a:xfrm>
            <a:off x="467544" y="1484784"/>
            <a:ext cx="8229600" cy="4752528"/>
          </a:xfrm>
        </p:spPr>
        <p:txBody>
          <a:bodyPr>
            <a:normAutofit/>
          </a:bodyPr>
          <a:lstStyle/>
          <a:p>
            <a:pPr marL="0" indent="0">
              <a:buNone/>
            </a:pPr>
            <a:r>
              <a:rPr lang="en-IN" dirty="0" smtClean="0"/>
              <a:t>JSP Directives</a:t>
            </a:r>
          </a:p>
          <a:p>
            <a:pPr marL="0" indent="0">
              <a:buNone/>
            </a:pPr>
            <a:r>
              <a:rPr lang="en-IN" b="1" dirty="0"/>
              <a:t>Directive Tag</a:t>
            </a:r>
            <a:r>
              <a:rPr lang="en-IN" dirty="0"/>
              <a:t> gives special instruction to Web Container at the time of page translation. Directive tags are of three types: </a:t>
            </a:r>
            <a:r>
              <a:rPr lang="en-IN" b="1" dirty="0"/>
              <a:t>page</a:t>
            </a:r>
            <a:r>
              <a:rPr lang="en-IN" dirty="0"/>
              <a:t>, </a:t>
            </a:r>
            <a:r>
              <a:rPr lang="en-IN" b="1" dirty="0"/>
              <a:t>include</a:t>
            </a:r>
            <a:r>
              <a:rPr lang="en-IN" dirty="0"/>
              <a:t> and </a:t>
            </a:r>
            <a:r>
              <a:rPr lang="en-IN" b="1" dirty="0" err="1"/>
              <a:t>taglib</a:t>
            </a:r>
            <a:r>
              <a:rPr lang="en-IN" dirty="0" smtClean="0"/>
              <a:t>.</a:t>
            </a:r>
          </a:p>
          <a:p>
            <a:pPr marL="0" indent="0">
              <a:buNone/>
            </a:pPr>
            <a:endParaRPr lang="en-IN" dirty="0"/>
          </a:p>
        </p:txBody>
      </p:sp>
    </p:spTree>
    <p:extLst>
      <p:ext uri="{BB962C8B-B14F-4D97-AF65-F5344CB8AC3E}">
        <p14:creationId xmlns:p14="http://schemas.microsoft.com/office/powerpoint/2010/main" val="1531474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Scripting elements</a:t>
            </a:r>
          </a:p>
        </p:txBody>
      </p:sp>
      <p:sp>
        <p:nvSpPr>
          <p:cNvPr id="3" name="Content Placeholder 2"/>
          <p:cNvSpPr>
            <a:spLocks noGrp="1"/>
          </p:cNvSpPr>
          <p:nvPr>
            <p:ph idx="1"/>
          </p:nvPr>
        </p:nvSpPr>
        <p:spPr/>
        <p:txBody>
          <a:bodyPr/>
          <a:lstStyle/>
          <a:p>
            <a:pPr marL="0" indent="0">
              <a:buNone/>
            </a:pPr>
            <a:r>
              <a:rPr lang="en-IN" dirty="0" smtClean="0"/>
              <a:t>Page directive</a:t>
            </a:r>
          </a:p>
          <a:p>
            <a:pPr marL="0" indent="0">
              <a:buNone/>
            </a:pPr>
            <a:r>
              <a:rPr lang="en-IN" dirty="0"/>
              <a:t>defines a number of page dependent properties which communicates with the Web Container at the time of translation</a:t>
            </a:r>
          </a:p>
          <a:p>
            <a:pPr marL="0" indent="0">
              <a:buNone/>
            </a:pPr>
            <a:r>
              <a:rPr lang="en-IN" dirty="0"/>
              <a:t>&lt;%@ page attribute="value" %&gt;</a:t>
            </a:r>
          </a:p>
        </p:txBody>
      </p:sp>
    </p:spTree>
    <p:extLst>
      <p:ext uri="{BB962C8B-B14F-4D97-AF65-F5344CB8AC3E}">
        <p14:creationId xmlns:p14="http://schemas.microsoft.com/office/powerpoint/2010/main" val="3094576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Scripting elements</a:t>
            </a:r>
          </a:p>
        </p:txBody>
      </p:sp>
      <p:sp>
        <p:nvSpPr>
          <p:cNvPr id="3" name="Content Placeholder 2"/>
          <p:cNvSpPr>
            <a:spLocks noGrp="1"/>
          </p:cNvSpPr>
          <p:nvPr>
            <p:ph idx="1"/>
          </p:nvPr>
        </p:nvSpPr>
        <p:spPr/>
        <p:txBody>
          <a:bodyPr/>
          <a:lstStyle/>
          <a:p>
            <a:pPr marL="0" indent="0">
              <a:buNone/>
            </a:pPr>
            <a:r>
              <a:rPr lang="en-IN" dirty="0" smtClean="0"/>
              <a:t>Include directive</a:t>
            </a:r>
          </a:p>
          <a:p>
            <a:pPr marL="0" indent="0">
              <a:buNone/>
            </a:pPr>
            <a:r>
              <a:rPr lang="en-IN" dirty="0"/>
              <a:t>The </a:t>
            </a:r>
            <a:r>
              <a:rPr lang="en-IN" i="1" dirty="0"/>
              <a:t>include</a:t>
            </a:r>
            <a:r>
              <a:rPr lang="en-IN" dirty="0"/>
              <a:t> directive tells the Web Container to copy everything in the included file and paste it into current JSP file. </a:t>
            </a:r>
            <a:endParaRPr lang="en-IN" dirty="0" smtClean="0"/>
          </a:p>
          <a:p>
            <a:pPr marL="0" indent="0">
              <a:buNone/>
            </a:pPr>
            <a:r>
              <a:rPr lang="en-IN" dirty="0"/>
              <a:t>&lt;%@ include file="</a:t>
            </a:r>
            <a:r>
              <a:rPr lang="en-IN" dirty="0" err="1"/>
              <a:t>filename.jsp</a:t>
            </a:r>
            <a:r>
              <a:rPr lang="en-IN" dirty="0"/>
              <a:t>" %&gt;</a:t>
            </a:r>
          </a:p>
        </p:txBody>
      </p:sp>
    </p:spTree>
    <p:extLst>
      <p:ext uri="{BB962C8B-B14F-4D97-AF65-F5344CB8AC3E}">
        <p14:creationId xmlns:p14="http://schemas.microsoft.com/office/powerpoint/2010/main" val="2865728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TotalTime>
  <Words>368</Words>
  <Application>Microsoft Office PowerPoint</Application>
  <PresentationFormat>On-screen Show (4:3)</PresentationFormat>
  <Paragraphs>64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JSP</vt:lpstr>
      <vt:lpstr>JSP</vt:lpstr>
      <vt:lpstr>JSP Life Cycle</vt:lpstr>
      <vt:lpstr>JSP Scripting elements</vt:lpstr>
      <vt:lpstr>JSP Scripting elements</vt:lpstr>
      <vt:lpstr>JSP Scripting elements</vt:lpstr>
      <vt:lpstr>JSP Scripting elements</vt:lpstr>
      <vt:lpstr>JSP Scripting elements</vt:lpstr>
      <vt:lpstr>JSP Scripting elements</vt:lpstr>
      <vt:lpstr>JSP Scripting elements</vt:lpstr>
      <vt:lpstr>JSP Implicit objects</vt:lpstr>
      <vt:lpstr>JSTL Tags</vt:lpstr>
      <vt:lpstr>JSTL Tags</vt:lpstr>
      <vt:lpstr>JSTL Tags</vt:lpstr>
      <vt:lpstr>JSTL Tags</vt:lpstr>
      <vt:lpstr>Using Java classes in JSP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Process Overview</dc:title>
  <dc:creator>PC</dc:creator>
  <cp:lastModifiedBy>PC</cp:lastModifiedBy>
  <cp:revision>54</cp:revision>
  <dcterms:created xsi:type="dcterms:W3CDTF">2020-08-08T04:45:45Z</dcterms:created>
  <dcterms:modified xsi:type="dcterms:W3CDTF">2024-07-08T05:53:43Z</dcterms:modified>
</cp:coreProperties>
</file>