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A0EB09-5E19-4396-A053-614CE6A1744B}"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976111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0EB09-5E19-4396-A053-614CE6A1744B}"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2817512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0EB09-5E19-4396-A053-614CE6A1744B}"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480D5-96BB-4286-A9B9-FBC75E2F219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67153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0EB09-5E19-4396-A053-614CE6A1744B}"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2174901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0EB09-5E19-4396-A053-614CE6A1744B}"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480D5-96BB-4286-A9B9-FBC75E2F219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60276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0EB09-5E19-4396-A053-614CE6A1744B}"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2966358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A0EB09-5E19-4396-A053-614CE6A1744B}"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747759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A0EB09-5E19-4396-A053-614CE6A1744B}"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3351102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A0EB09-5E19-4396-A053-614CE6A1744B}"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233130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0EB09-5E19-4396-A053-614CE6A1744B}"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342637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A0EB09-5E19-4396-A053-614CE6A1744B}"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643258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A0EB09-5E19-4396-A053-614CE6A1744B}" type="datetimeFigureOut">
              <a:rPr lang="en-IN" smtClean="0"/>
              <a:t>20-04-2023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211376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A0EB09-5E19-4396-A053-614CE6A1744B}" type="datetimeFigureOut">
              <a:rPr lang="en-IN" smtClean="0"/>
              <a:t>20-04-2023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65959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0EB09-5E19-4396-A053-614CE6A1744B}" type="datetimeFigureOut">
              <a:rPr lang="en-IN" smtClean="0"/>
              <a:t>20-04-2023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81465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A0EB09-5E19-4396-A053-614CE6A1744B}"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1755193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A0EB09-5E19-4396-A053-614CE6A1744B}"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7480D5-96BB-4286-A9B9-FBC75E2F2190}" type="slidenum">
              <a:rPr lang="en-IN" smtClean="0"/>
              <a:t>‹#›</a:t>
            </a:fld>
            <a:endParaRPr lang="en-IN"/>
          </a:p>
        </p:txBody>
      </p:sp>
    </p:spTree>
    <p:extLst>
      <p:ext uri="{BB962C8B-B14F-4D97-AF65-F5344CB8AC3E}">
        <p14:creationId xmlns:p14="http://schemas.microsoft.com/office/powerpoint/2010/main" val="87026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A0EB09-5E19-4396-A053-614CE6A1744B}" type="datetimeFigureOut">
              <a:rPr lang="en-IN" smtClean="0"/>
              <a:t>20-04-2023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7480D5-96BB-4286-A9B9-FBC75E2F2190}" type="slidenum">
              <a:rPr lang="en-IN" smtClean="0"/>
              <a:t>‹#›</a:t>
            </a:fld>
            <a:endParaRPr lang="en-IN"/>
          </a:p>
        </p:txBody>
      </p:sp>
    </p:spTree>
    <p:extLst>
      <p:ext uri="{BB962C8B-B14F-4D97-AF65-F5344CB8AC3E}">
        <p14:creationId xmlns:p14="http://schemas.microsoft.com/office/powerpoint/2010/main" val="40742397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section.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AA45-7FA3-06D1-2B7E-714A146D0EAE}"/>
              </a:ext>
            </a:extLst>
          </p:cNvPr>
          <p:cNvSpPr>
            <a:spLocks noGrp="1"/>
          </p:cNvSpPr>
          <p:nvPr>
            <p:ph type="ctrTitle"/>
          </p:nvPr>
        </p:nvSpPr>
        <p:spPr>
          <a:xfrm>
            <a:off x="1152524" y="599122"/>
            <a:ext cx="7766936" cy="942975"/>
          </a:xfrm>
        </p:spPr>
        <p:txBody>
          <a:bodyPr/>
          <a:lstStyle/>
          <a:p>
            <a:pPr algn="ctr"/>
            <a:r>
              <a:rPr lang="en-US" sz="6000" dirty="0"/>
              <a:t>Cryptography</a:t>
            </a:r>
            <a:br>
              <a:rPr lang="en-US" dirty="0"/>
            </a:br>
            <a:r>
              <a:rPr lang="en-US" sz="1600" dirty="0"/>
              <a:t>(Encryption &amp; Decryption)</a:t>
            </a:r>
            <a:endParaRPr lang="en-IN" sz="1600" dirty="0"/>
          </a:p>
        </p:txBody>
      </p:sp>
      <p:pic>
        <p:nvPicPr>
          <p:cNvPr id="6" name="Picture 5">
            <a:extLst>
              <a:ext uri="{FF2B5EF4-FFF2-40B4-BE49-F238E27FC236}">
                <a16:creationId xmlns:a16="http://schemas.microsoft.com/office/drawing/2014/main" id="{158EEB68-E9C7-2967-E98C-0FE0BBC83D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57995" y="0"/>
            <a:ext cx="2834005" cy="1198245"/>
          </a:xfrm>
          <a:prstGeom prst="rect">
            <a:avLst/>
          </a:prstGeom>
          <a:noFill/>
          <a:ln>
            <a:noFill/>
          </a:ln>
        </p:spPr>
      </p:pic>
      <p:sp>
        <p:nvSpPr>
          <p:cNvPr id="7" name="TextBox 6">
            <a:extLst>
              <a:ext uri="{FF2B5EF4-FFF2-40B4-BE49-F238E27FC236}">
                <a16:creationId xmlns:a16="http://schemas.microsoft.com/office/drawing/2014/main" id="{7CEF0EC5-0A5A-C873-3C63-A3C9515ACEBF}"/>
              </a:ext>
            </a:extLst>
          </p:cNvPr>
          <p:cNvSpPr txBox="1"/>
          <p:nvPr/>
        </p:nvSpPr>
        <p:spPr>
          <a:xfrm>
            <a:off x="1269047" y="2048155"/>
            <a:ext cx="6093777" cy="1200329"/>
          </a:xfrm>
          <a:prstGeom prst="rect">
            <a:avLst/>
          </a:prstGeom>
          <a:noFill/>
        </p:spPr>
        <p:txBody>
          <a:bodyPr wrap="square" rtlCol="0">
            <a:spAutoFit/>
          </a:bodyPr>
          <a:lstStyle/>
          <a:p>
            <a:r>
              <a:rPr lang="en-US" dirty="0"/>
              <a:t>Details of Group Member:</a:t>
            </a:r>
          </a:p>
          <a:p>
            <a:endParaRPr lang="en-US" dirty="0"/>
          </a:p>
          <a:p>
            <a:endParaRPr lang="en-US" dirty="0"/>
          </a:p>
          <a:p>
            <a:endParaRPr lang="en-IN" dirty="0"/>
          </a:p>
        </p:txBody>
      </p:sp>
      <p:graphicFrame>
        <p:nvGraphicFramePr>
          <p:cNvPr id="8" name="Table 8">
            <a:extLst>
              <a:ext uri="{FF2B5EF4-FFF2-40B4-BE49-F238E27FC236}">
                <a16:creationId xmlns:a16="http://schemas.microsoft.com/office/drawing/2014/main" id="{0151A9C6-FCC8-24AC-7D90-10174BA9672C}"/>
              </a:ext>
            </a:extLst>
          </p:cNvPr>
          <p:cNvGraphicFramePr>
            <a:graphicFrameLocks noGrp="1"/>
          </p:cNvGraphicFramePr>
          <p:nvPr>
            <p:extLst>
              <p:ext uri="{D42A27DB-BD31-4B8C-83A1-F6EECF244321}">
                <p14:modId xmlns:p14="http://schemas.microsoft.com/office/powerpoint/2010/main" val="2359792782"/>
              </p:ext>
            </p:extLst>
          </p:nvPr>
        </p:nvGraphicFramePr>
        <p:xfrm>
          <a:off x="1402397" y="2867837"/>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07106412"/>
                    </a:ext>
                  </a:extLst>
                </a:gridCol>
                <a:gridCol w="4064000">
                  <a:extLst>
                    <a:ext uri="{9D8B030D-6E8A-4147-A177-3AD203B41FA5}">
                      <a16:colId xmlns:a16="http://schemas.microsoft.com/office/drawing/2014/main" val="3387272632"/>
                    </a:ext>
                  </a:extLst>
                </a:gridCol>
              </a:tblGrid>
              <a:tr h="370840">
                <a:tc>
                  <a:txBody>
                    <a:bodyPr/>
                    <a:lstStyle/>
                    <a:p>
                      <a:pPr algn="ctr"/>
                      <a:r>
                        <a:rPr lang="en-US" dirty="0"/>
                        <a:t>Member Name</a:t>
                      </a:r>
                      <a:endParaRPr lang="en-IN" dirty="0"/>
                    </a:p>
                  </a:txBody>
                  <a:tcPr/>
                </a:tc>
                <a:tc>
                  <a:txBody>
                    <a:bodyPr/>
                    <a:lstStyle/>
                    <a:p>
                      <a:pPr algn="ctr"/>
                      <a:r>
                        <a:rPr lang="en-US" dirty="0"/>
                        <a:t>Registration No</a:t>
                      </a:r>
                      <a:endParaRPr lang="en-IN" dirty="0"/>
                    </a:p>
                  </a:txBody>
                  <a:tcPr/>
                </a:tc>
                <a:extLst>
                  <a:ext uri="{0D108BD9-81ED-4DB2-BD59-A6C34878D82A}">
                    <a16:rowId xmlns:a16="http://schemas.microsoft.com/office/drawing/2014/main" val="2277179978"/>
                  </a:ext>
                </a:extLst>
              </a:tr>
              <a:tr h="370840">
                <a:tc>
                  <a:txBody>
                    <a:bodyPr/>
                    <a:lstStyle/>
                    <a:p>
                      <a:pPr algn="ctr"/>
                      <a:r>
                        <a:rPr lang="en-US" dirty="0"/>
                        <a:t>Harsh Ruhela</a:t>
                      </a:r>
                      <a:endParaRPr lang="en-IN" dirty="0"/>
                    </a:p>
                  </a:txBody>
                  <a:tcPr/>
                </a:tc>
                <a:tc>
                  <a:txBody>
                    <a:bodyPr/>
                    <a:lstStyle/>
                    <a:p>
                      <a:pPr algn="ctr"/>
                      <a:r>
                        <a:rPr lang="en-US" dirty="0"/>
                        <a:t>12105121</a:t>
                      </a:r>
                      <a:endParaRPr lang="en-IN" dirty="0"/>
                    </a:p>
                  </a:txBody>
                  <a:tcPr/>
                </a:tc>
                <a:extLst>
                  <a:ext uri="{0D108BD9-81ED-4DB2-BD59-A6C34878D82A}">
                    <a16:rowId xmlns:a16="http://schemas.microsoft.com/office/drawing/2014/main" val="2019306602"/>
                  </a:ext>
                </a:extLst>
              </a:tr>
              <a:tr h="370840">
                <a:tc>
                  <a:txBody>
                    <a:bodyPr/>
                    <a:lstStyle/>
                    <a:p>
                      <a:pPr algn="ctr"/>
                      <a:r>
                        <a:rPr lang="en-US" dirty="0"/>
                        <a:t>Aryan Raj</a:t>
                      </a:r>
                      <a:endParaRPr lang="en-IN" dirty="0"/>
                    </a:p>
                  </a:txBody>
                  <a:tcPr/>
                </a:tc>
                <a:tc>
                  <a:txBody>
                    <a:bodyPr/>
                    <a:lstStyle/>
                    <a:p>
                      <a:pPr algn="ctr"/>
                      <a:r>
                        <a:rPr lang="en-US" dirty="0"/>
                        <a:t>12113281</a:t>
                      </a:r>
                      <a:endParaRPr lang="en-IN" dirty="0"/>
                    </a:p>
                  </a:txBody>
                  <a:tcPr/>
                </a:tc>
                <a:extLst>
                  <a:ext uri="{0D108BD9-81ED-4DB2-BD59-A6C34878D82A}">
                    <a16:rowId xmlns:a16="http://schemas.microsoft.com/office/drawing/2014/main" val="753411796"/>
                  </a:ext>
                </a:extLst>
              </a:tr>
              <a:tr h="370840">
                <a:tc>
                  <a:txBody>
                    <a:bodyPr/>
                    <a:lstStyle/>
                    <a:p>
                      <a:pPr algn="ctr"/>
                      <a:r>
                        <a:rPr lang="en-US" dirty="0"/>
                        <a:t>Marvin Mehta</a:t>
                      </a:r>
                      <a:endParaRPr lang="en-IN" dirty="0"/>
                    </a:p>
                  </a:txBody>
                  <a:tcPr/>
                </a:tc>
                <a:tc>
                  <a:txBody>
                    <a:bodyPr/>
                    <a:lstStyle/>
                    <a:p>
                      <a:pPr algn="ctr"/>
                      <a:r>
                        <a:rPr lang="en-US" dirty="0"/>
                        <a:t>12109909</a:t>
                      </a:r>
                      <a:endParaRPr lang="en-IN" dirty="0"/>
                    </a:p>
                  </a:txBody>
                  <a:tcPr/>
                </a:tc>
                <a:extLst>
                  <a:ext uri="{0D108BD9-81ED-4DB2-BD59-A6C34878D82A}">
                    <a16:rowId xmlns:a16="http://schemas.microsoft.com/office/drawing/2014/main" val="1166295"/>
                  </a:ext>
                </a:extLst>
              </a:tr>
            </a:tbl>
          </a:graphicData>
        </a:graphic>
      </p:graphicFrame>
    </p:spTree>
    <p:extLst>
      <p:ext uri="{BB962C8B-B14F-4D97-AF65-F5344CB8AC3E}">
        <p14:creationId xmlns:p14="http://schemas.microsoft.com/office/powerpoint/2010/main" val="3293858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DC6358D-695E-0130-702A-323F3FB88045}"/>
              </a:ext>
            </a:extLst>
          </p:cNvPr>
          <p:cNvSpPr txBox="1"/>
          <p:nvPr/>
        </p:nvSpPr>
        <p:spPr>
          <a:xfrm>
            <a:off x="3723788" y="390524"/>
            <a:ext cx="3543300" cy="523220"/>
          </a:xfrm>
          <a:prstGeom prst="rect">
            <a:avLst/>
          </a:prstGeom>
          <a:noFill/>
        </p:spPr>
        <p:txBody>
          <a:bodyPr wrap="square" rtlCol="0">
            <a:spAutoFit/>
          </a:bodyPr>
          <a:lstStyle/>
          <a:p>
            <a:r>
              <a:rPr lang="en-US" sz="2800" dirty="0">
                <a:solidFill>
                  <a:schemeClr val="accent1"/>
                </a:solidFill>
                <a:latin typeface="+mj-lt"/>
              </a:rPr>
              <a:t>Encryption of Image</a:t>
            </a:r>
            <a:endParaRPr lang="en-IN" sz="2800" dirty="0">
              <a:solidFill>
                <a:schemeClr val="accent1"/>
              </a:solidFill>
              <a:latin typeface="+mj-lt"/>
            </a:endParaRPr>
          </a:p>
        </p:txBody>
      </p:sp>
      <p:pic>
        <p:nvPicPr>
          <p:cNvPr id="3" name="Picture 2">
            <a:extLst>
              <a:ext uri="{FF2B5EF4-FFF2-40B4-BE49-F238E27FC236}">
                <a16:creationId xmlns:a16="http://schemas.microsoft.com/office/drawing/2014/main" id="{592972F6-929C-116B-188F-38546866845E}"/>
              </a:ext>
            </a:extLst>
          </p:cNvPr>
          <p:cNvPicPr>
            <a:picLocks noChangeAspect="1"/>
          </p:cNvPicPr>
          <p:nvPr/>
        </p:nvPicPr>
        <p:blipFill>
          <a:blip r:embed="rId2"/>
          <a:stretch>
            <a:fillRect/>
          </a:stretch>
        </p:blipFill>
        <p:spPr>
          <a:xfrm>
            <a:off x="604007" y="1529800"/>
            <a:ext cx="4320268" cy="3902093"/>
          </a:xfrm>
          <a:prstGeom prst="rect">
            <a:avLst/>
          </a:prstGeom>
        </p:spPr>
      </p:pic>
      <p:pic>
        <p:nvPicPr>
          <p:cNvPr id="6" name="Picture 5">
            <a:extLst>
              <a:ext uri="{FF2B5EF4-FFF2-40B4-BE49-F238E27FC236}">
                <a16:creationId xmlns:a16="http://schemas.microsoft.com/office/drawing/2014/main" id="{CE1D0CB4-6BAE-9B59-258F-58C38C9F9FFE}"/>
              </a:ext>
            </a:extLst>
          </p:cNvPr>
          <p:cNvPicPr>
            <a:picLocks noChangeAspect="1"/>
          </p:cNvPicPr>
          <p:nvPr/>
        </p:nvPicPr>
        <p:blipFill>
          <a:blip r:embed="rId3"/>
          <a:stretch>
            <a:fillRect/>
          </a:stretch>
        </p:blipFill>
        <p:spPr>
          <a:xfrm>
            <a:off x="5138058" y="1529801"/>
            <a:ext cx="4098221" cy="3902093"/>
          </a:xfrm>
          <a:prstGeom prst="rect">
            <a:avLst/>
          </a:prstGeom>
        </p:spPr>
      </p:pic>
    </p:spTree>
    <p:extLst>
      <p:ext uri="{BB962C8B-B14F-4D97-AF65-F5344CB8AC3E}">
        <p14:creationId xmlns:p14="http://schemas.microsoft.com/office/powerpoint/2010/main" val="3266879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B4F3-94D5-E8FF-464A-9EA12485115F}"/>
              </a:ext>
            </a:extLst>
          </p:cNvPr>
          <p:cNvSpPr>
            <a:spLocks noGrp="1"/>
          </p:cNvSpPr>
          <p:nvPr>
            <p:ph type="title"/>
          </p:nvPr>
        </p:nvSpPr>
        <p:spPr/>
        <p:txBody>
          <a:bodyPr>
            <a:normAutofit/>
          </a:bodyPr>
          <a:lstStyle/>
          <a:p>
            <a:pPr algn="ctr"/>
            <a:r>
              <a:rPr lang="en-US" sz="4400" dirty="0"/>
              <a:t>References</a:t>
            </a:r>
            <a:endParaRPr lang="en-IN" sz="4400" dirty="0"/>
          </a:p>
        </p:txBody>
      </p:sp>
      <p:sp>
        <p:nvSpPr>
          <p:cNvPr id="3" name="Content Placeholder 2">
            <a:extLst>
              <a:ext uri="{FF2B5EF4-FFF2-40B4-BE49-F238E27FC236}">
                <a16:creationId xmlns:a16="http://schemas.microsoft.com/office/drawing/2014/main" id="{9C38C30F-37A8-50C6-939E-30C0E98E6F46}"/>
              </a:ext>
            </a:extLst>
          </p:cNvPr>
          <p:cNvSpPr>
            <a:spLocks noGrp="1"/>
          </p:cNvSpPr>
          <p:nvPr>
            <p:ph idx="1"/>
          </p:nvPr>
        </p:nvSpPr>
        <p:spPr>
          <a:xfrm>
            <a:off x="677334" y="1798639"/>
            <a:ext cx="8596668" cy="2201861"/>
          </a:xfrm>
        </p:spPr>
        <p:txBody>
          <a:bodyPr/>
          <a:lstStyle/>
          <a:p>
            <a:r>
              <a:rPr lang="en-US" sz="2400" dirty="0">
                <a:hlinkClick r:id="rId2"/>
              </a:rPr>
              <a:t>www.section.io</a:t>
            </a:r>
            <a:endParaRPr lang="en-US" sz="2400" dirty="0"/>
          </a:p>
          <a:p>
            <a:r>
              <a:rPr lang="en-US" sz="2400" dirty="0">
                <a:solidFill>
                  <a:schemeClr val="accent1"/>
                </a:solidFill>
              </a:rPr>
              <a:t>GUI Reference From Java </a:t>
            </a:r>
            <a:r>
              <a:rPr lang="en-US" sz="2400" dirty="0" err="1">
                <a:solidFill>
                  <a:schemeClr val="accent1"/>
                </a:solidFill>
              </a:rPr>
              <a:t>Tpoint</a:t>
            </a:r>
            <a:r>
              <a:rPr lang="en-US" sz="2400" dirty="0">
                <a:solidFill>
                  <a:schemeClr val="accent1"/>
                </a:solidFill>
              </a:rPr>
              <a:t>.</a:t>
            </a:r>
          </a:p>
          <a:p>
            <a:r>
              <a:rPr lang="en-US" sz="2400" dirty="0">
                <a:solidFill>
                  <a:schemeClr val="accent1"/>
                </a:solidFill>
              </a:rPr>
              <a:t>Geeksforgeeks.</a:t>
            </a:r>
          </a:p>
          <a:p>
            <a:r>
              <a:rPr lang="en-US" sz="2400" dirty="0">
                <a:solidFill>
                  <a:schemeClr val="accent1"/>
                </a:solidFill>
              </a:rPr>
              <a:t>Chatgpt.</a:t>
            </a:r>
          </a:p>
          <a:p>
            <a:endParaRPr lang="en-US" dirty="0">
              <a:solidFill>
                <a:schemeClr val="accent1"/>
              </a:solidFill>
            </a:endParaRPr>
          </a:p>
          <a:p>
            <a:endParaRPr lang="en-IN" dirty="0"/>
          </a:p>
        </p:txBody>
      </p:sp>
    </p:spTree>
    <p:extLst>
      <p:ext uri="{BB962C8B-B14F-4D97-AF65-F5344CB8AC3E}">
        <p14:creationId xmlns:p14="http://schemas.microsoft.com/office/powerpoint/2010/main" val="2756641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F68A-DFF2-13B0-58AA-FC7976DFC85E}"/>
              </a:ext>
            </a:extLst>
          </p:cNvPr>
          <p:cNvSpPr>
            <a:spLocks noGrp="1"/>
          </p:cNvSpPr>
          <p:nvPr>
            <p:ph type="title"/>
          </p:nvPr>
        </p:nvSpPr>
        <p:spPr/>
        <p:txBody>
          <a:bodyPr>
            <a:normAutofit/>
          </a:bodyPr>
          <a:lstStyle/>
          <a:p>
            <a:pPr algn="ctr"/>
            <a:r>
              <a:rPr lang="en-US" sz="5400" dirty="0"/>
              <a:t>Introduction</a:t>
            </a:r>
            <a:endParaRPr lang="en-IN" sz="5400" dirty="0"/>
          </a:p>
        </p:txBody>
      </p:sp>
      <p:sp>
        <p:nvSpPr>
          <p:cNvPr id="3" name="Content Placeholder 2">
            <a:extLst>
              <a:ext uri="{FF2B5EF4-FFF2-40B4-BE49-F238E27FC236}">
                <a16:creationId xmlns:a16="http://schemas.microsoft.com/office/drawing/2014/main" id="{FF03FDC0-8C37-CD4A-3224-0782CE74546F}"/>
              </a:ext>
            </a:extLst>
          </p:cNvPr>
          <p:cNvSpPr>
            <a:spLocks noGrp="1"/>
          </p:cNvSpPr>
          <p:nvPr>
            <p:ph idx="1"/>
          </p:nvPr>
        </p:nvSpPr>
        <p:spPr>
          <a:xfrm>
            <a:off x="677334" y="1789114"/>
            <a:ext cx="8596668" cy="3880773"/>
          </a:xfrm>
        </p:spPr>
        <p:txBody>
          <a:bodyPr>
            <a:normAutofit/>
          </a:bodyPr>
          <a:lstStyle/>
          <a:p>
            <a:r>
              <a:rPr lang="en-US" b="0" i="0" dirty="0">
                <a:solidFill>
                  <a:srgbClr val="D1D5DB"/>
                </a:solidFill>
                <a:effectLst/>
                <a:latin typeface="Söhne"/>
              </a:rPr>
              <a:t>Cryptography is a fascinating field of computer science that deals with the secure transmission and storage of information.</a:t>
            </a:r>
          </a:p>
          <a:p>
            <a:r>
              <a:rPr lang="en-US" b="0" i="0" dirty="0">
                <a:solidFill>
                  <a:srgbClr val="D1D5DB"/>
                </a:solidFill>
                <a:effectLst/>
                <a:latin typeface="Söhne"/>
              </a:rPr>
              <a:t>In today's world, where cybercrime is on the rise, cryptography has become an essential part of every application that deals with sensitive information. In this project, we </a:t>
            </a:r>
            <a:r>
              <a:rPr lang="en-US" dirty="0">
                <a:solidFill>
                  <a:srgbClr val="D1D5DB"/>
                </a:solidFill>
                <a:latin typeface="Söhne"/>
              </a:rPr>
              <a:t>are implementing AES algorithm </a:t>
            </a:r>
            <a:r>
              <a:rPr lang="en-US" b="0" i="0" dirty="0">
                <a:solidFill>
                  <a:srgbClr val="D1D5DB"/>
                </a:solidFill>
                <a:effectLst/>
                <a:latin typeface="Söhne"/>
              </a:rPr>
              <a:t>using Java programming language.</a:t>
            </a:r>
          </a:p>
          <a:p>
            <a:r>
              <a:rPr lang="en-US" b="0" i="0" dirty="0">
                <a:solidFill>
                  <a:srgbClr val="D1D5DB"/>
                </a:solidFill>
                <a:effectLst/>
                <a:latin typeface="Söhne"/>
              </a:rPr>
              <a:t>Cryptography deals with various operations such as encryption, decryption, hashing, digital signatures, and more. </a:t>
            </a:r>
            <a:endParaRPr lang="en-US" dirty="0">
              <a:solidFill>
                <a:srgbClr val="D1D5DB"/>
              </a:solidFill>
              <a:latin typeface="Söhne"/>
            </a:endParaRPr>
          </a:p>
          <a:p>
            <a:r>
              <a:rPr lang="en-US" b="0" i="0" dirty="0">
                <a:solidFill>
                  <a:srgbClr val="D1D5DB"/>
                </a:solidFill>
                <a:effectLst/>
                <a:latin typeface="Söhne"/>
              </a:rPr>
              <a:t>The main aim of cryptography is to ensure that only the intended recipients can access the information and to prevent unauthorized access.</a:t>
            </a:r>
          </a:p>
          <a:p>
            <a:r>
              <a:rPr lang="en-US" b="0" i="0" dirty="0">
                <a:solidFill>
                  <a:srgbClr val="D1D5DB"/>
                </a:solidFill>
                <a:effectLst/>
                <a:latin typeface="Söhne"/>
              </a:rPr>
              <a:t>To begin with, we have implemented  this </a:t>
            </a:r>
            <a:r>
              <a:rPr lang="en-US" dirty="0">
                <a:solidFill>
                  <a:srgbClr val="D1D5DB"/>
                </a:solidFill>
                <a:latin typeface="Söhne"/>
              </a:rPr>
              <a:t>p</a:t>
            </a:r>
            <a:r>
              <a:rPr lang="en-US" b="0" i="0" dirty="0">
                <a:solidFill>
                  <a:srgbClr val="D1D5DB"/>
                </a:solidFill>
                <a:effectLst/>
                <a:latin typeface="Söhne"/>
              </a:rPr>
              <a:t>roject in java using the AES algorithm. AES stands for Advanced Encryption Standard, and it is a symmetric encryption algorithm.</a:t>
            </a:r>
          </a:p>
          <a:p>
            <a:endParaRPr lang="en-IN" dirty="0"/>
          </a:p>
        </p:txBody>
      </p:sp>
    </p:spTree>
    <p:extLst>
      <p:ext uri="{BB962C8B-B14F-4D97-AF65-F5344CB8AC3E}">
        <p14:creationId xmlns:p14="http://schemas.microsoft.com/office/powerpoint/2010/main" val="134270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3AA6-4EB5-3DF3-F932-9AC58D2E5DC3}"/>
              </a:ext>
            </a:extLst>
          </p:cNvPr>
          <p:cNvSpPr>
            <a:spLocks noGrp="1"/>
          </p:cNvSpPr>
          <p:nvPr>
            <p:ph type="title"/>
          </p:nvPr>
        </p:nvSpPr>
        <p:spPr/>
        <p:txBody>
          <a:bodyPr/>
          <a:lstStyle/>
          <a:p>
            <a:r>
              <a:rPr lang="en-US" dirty="0"/>
              <a:t>Features</a:t>
            </a:r>
            <a:br>
              <a:rPr lang="en-US" dirty="0"/>
            </a:br>
            <a:endParaRPr lang="en-IN" dirty="0"/>
          </a:p>
        </p:txBody>
      </p:sp>
      <p:sp>
        <p:nvSpPr>
          <p:cNvPr id="3" name="Content Placeholder 2">
            <a:extLst>
              <a:ext uri="{FF2B5EF4-FFF2-40B4-BE49-F238E27FC236}">
                <a16:creationId xmlns:a16="http://schemas.microsoft.com/office/drawing/2014/main" id="{47D67852-76AA-9B49-E6D7-84A69AC8707C}"/>
              </a:ext>
            </a:extLst>
          </p:cNvPr>
          <p:cNvSpPr>
            <a:spLocks noGrp="1"/>
          </p:cNvSpPr>
          <p:nvPr>
            <p:ph idx="1"/>
          </p:nvPr>
        </p:nvSpPr>
        <p:spPr>
          <a:xfrm>
            <a:off x="677334" y="1565275"/>
            <a:ext cx="8596668" cy="1497011"/>
          </a:xfrm>
        </p:spPr>
        <p:txBody>
          <a:bodyPr/>
          <a:lstStyle/>
          <a:p>
            <a:r>
              <a:rPr lang="en-US" dirty="0"/>
              <a:t>Implementation of AES algorithm.</a:t>
            </a:r>
          </a:p>
          <a:p>
            <a:r>
              <a:rPr lang="en-US" dirty="0"/>
              <a:t>Secure Communication</a:t>
            </a:r>
            <a:r>
              <a:rPr lang="en-IN" dirty="0"/>
              <a:t>.</a:t>
            </a:r>
          </a:p>
          <a:p>
            <a:r>
              <a:rPr lang="en-US" dirty="0"/>
              <a:t>User-friendly Interface.</a:t>
            </a:r>
          </a:p>
        </p:txBody>
      </p:sp>
      <p:sp>
        <p:nvSpPr>
          <p:cNvPr id="6" name="TextBox 5">
            <a:extLst>
              <a:ext uri="{FF2B5EF4-FFF2-40B4-BE49-F238E27FC236}">
                <a16:creationId xmlns:a16="http://schemas.microsoft.com/office/drawing/2014/main" id="{4DC924F9-188D-49D6-795F-E7740EAAF35B}"/>
              </a:ext>
            </a:extLst>
          </p:cNvPr>
          <p:cNvSpPr txBox="1"/>
          <p:nvPr/>
        </p:nvSpPr>
        <p:spPr>
          <a:xfrm>
            <a:off x="677334" y="3128745"/>
            <a:ext cx="4667250" cy="646331"/>
          </a:xfrm>
          <a:prstGeom prst="rect">
            <a:avLst/>
          </a:prstGeom>
          <a:noFill/>
        </p:spPr>
        <p:txBody>
          <a:bodyPr wrap="square" rtlCol="0">
            <a:spAutoFit/>
          </a:bodyPr>
          <a:lstStyle/>
          <a:p>
            <a:r>
              <a:rPr lang="en-US" sz="3600" dirty="0">
                <a:solidFill>
                  <a:schemeClr val="accent1"/>
                </a:solidFill>
                <a:latin typeface="+mj-lt"/>
              </a:rPr>
              <a:t>Advantages</a:t>
            </a:r>
            <a:endParaRPr lang="en-IN" sz="3600" dirty="0">
              <a:solidFill>
                <a:schemeClr val="accent1"/>
              </a:solidFill>
              <a:latin typeface="+mj-lt"/>
            </a:endParaRPr>
          </a:p>
        </p:txBody>
      </p:sp>
      <p:sp>
        <p:nvSpPr>
          <p:cNvPr id="9" name="Content Placeholder 2">
            <a:extLst>
              <a:ext uri="{FF2B5EF4-FFF2-40B4-BE49-F238E27FC236}">
                <a16:creationId xmlns:a16="http://schemas.microsoft.com/office/drawing/2014/main" id="{F077D463-88D2-7461-666D-11647C1914D5}"/>
              </a:ext>
            </a:extLst>
          </p:cNvPr>
          <p:cNvSpPr txBox="1">
            <a:spLocks/>
          </p:cNvSpPr>
          <p:nvPr/>
        </p:nvSpPr>
        <p:spPr>
          <a:xfrm>
            <a:off x="677334" y="4017961"/>
            <a:ext cx="8596668" cy="14970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Security.</a:t>
            </a:r>
            <a:endParaRPr lang="en-IN" dirty="0"/>
          </a:p>
          <a:p>
            <a:r>
              <a:rPr lang="en-US" dirty="0"/>
              <a:t>Educational Value.</a:t>
            </a:r>
          </a:p>
          <a:p>
            <a:r>
              <a:rPr lang="en-US" dirty="0"/>
              <a:t>Easy to use because of User-friendly interface(GUI).</a:t>
            </a:r>
          </a:p>
        </p:txBody>
      </p:sp>
    </p:spTree>
    <p:extLst>
      <p:ext uri="{BB962C8B-B14F-4D97-AF65-F5344CB8AC3E}">
        <p14:creationId xmlns:p14="http://schemas.microsoft.com/office/powerpoint/2010/main" val="3325226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5684-3DDB-BB22-1942-3AA5867BA206}"/>
              </a:ext>
            </a:extLst>
          </p:cNvPr>
          <p:cNvSpPr>
            <a:spLocks noGrp="1"/>
          </p:cNvSpPr>
          <p:nvPr>
            <p:ph type="title"/>
          </p:nvPr>
        </p:nvSpPr>
        <p:spPr/>
        <p:txBody>
          <a:bodyPr/>
          <a:lstStyle/>
          <a:p>
            <a:pPr algn="ctr"/>
            <a:r>
              <a:rPr lang="en-US" dirty="0"/>
              <a:t>Future Scope</a:t>
            </a:r>
            <a:endParaRPr lang="en-IN" dirty="0"/>
          </a:p>
        </p:txBody>
      </p:sp>
      <p:sp>
        <p:nvSpPr>
          <p:cNvPr id="3" name="Content Placeholder 2">
            <a:extLst>
              <a:ext uri="{FF2B5EF4-FFF2-40B4-BE49-F238E27FC236}">
                <a16:creationId xmlns:a16="http://schemas.microsoft.com/office/drawing/2014/main" id="{777F59D5-125F-6736-770A-41B7F0344CBD}"/>
              </a:ext>
            </a:extLst>
          </p:cNvPr>
          <p:cNvSpPr>
            <a:spLocks noGrp="1"/>
          </p:cNvSpPr>
          <p:nvPr>
            <p:ph idx="1"/>
          </p:nvPr>
        </p:nvSpPr>
        <p:spPr>
          <a:xfrm>
            <a:off x="677334" y="1514475"/>
            <a:ext cx="8485716" cy="4526887"/>
          </a:xfrm>
        </p:spPr>
        <p:txBody>
          <a:bodyPr/>
          <a:lstStyle/>
          <a:p>
            <a:r>
              <a:rPr lang="en-US" b="1" u="sng" dirty="0"/>
              <a:t>Incomplete Security Measures-</a:t>
            </a:r>
            <a:r>
              <a:rPr lang="en-IN" b="1" dirty="0"/>
              <a:t> </a:t>
            </a:r>
            <a:r>
              <a:rPr lang="en-IN" dirty="0"/>
              <a:t>While this Project provides Encryption and Decryption capabilities, it does not include other essential security measures such as access control, authentication and authorization. It is important to ensure that these measures are implemented in addition to Encryption and Decryption.</a:t>
            </a:r>
          </a:p>
          <a:p>
            <a:r>
              <a:rPr lang="en-IN" b="1" u="sng" dirty="0"/>
              <a:t>Lack some Features- </a:t>
            </a:r>
            <a:r>
              <a:rPr lang="en-IN" dirty="0"/>
              <a:t> Here we have done encryption and decryption of a text , text file and image. But addition to that a file can be of multiple pages and can be present in any format.</a:t>
            </a:r>
          </a:p>
          <a:p>
            <a:r>
              <a:rPr lang="en-IN" b="1" u="sng" dirty="0"/>
              <a:t>Improve the algorithm-</a:t>
            </a:r>
            <a:r>
              <a:rPr lang="en-IN" dirty="0"/>
              <a:t>  In this project we have used AES Algorithm but there might be some other option of encryption and decryption as well which might be more secure and efficient. </a:t>
            </a:r>
            <a:endParaRPr lang="en-IN" b="1" u="sng" dirty="0"/>
          </a:p>
          <a:p>
            <a:endParaRPr lang="en-US" dirty="0"/>
          </a:p>
        </p:txBody>
      </p:sp>
    </p:spTree>
    <p:extLst>
      <p:ext uri="{BB962C8B-B14F-4D97-AF65-F5344CB8AC3E}">
        <p14:creationId xmlns:p14="http://schemas.microsoft.com/office/powerpoint/2010/main" val="300309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9EDBE-1786-425D-BEDA-E9B263F14748}"/>
              </a:ext>
            </a:extLst>
          </p:cNvPr>
          <p:cNvSpPr>
            <a:spLocks noGrp="1"/>
          </p:cNvSpPr>
          <p:nvPr>
            <p:ph type="title"/>
          </p:nvPr>
        </p:nvSpPr>
        <p:spPr>
          <a:xfrm>
            <a:off x="677334" y="323850"/>
            <a:ext cx="8596668" cy="1320800"/>
          </a:xfrm>
        </p:spPr>
        <p:txBody>
          <a:bodyPr>
            <a:normAutofit/>
          </a:bodyPr>
          <a:lstStyle/>
          <a:p>
            <a:pPr algn="ctr"/>
            <a:r>
              <a:rPr lang="en-US" dirty="0"/>
              <a:t>Methodology</a:t>
            </a:r>
            <a:endParaRPr lang="en-IN" dirty="0"/>
          </a:p>
        </p:txBody>
      </p:sp>
      <p:sp>
        <p:nvSpPr>
          <p:cNvPr id="3" name="Content Placeholder 2">
            <a:extLst>
              <a:ext uri="{FF2B5EF4-FFF2-40B4-BE49-F238E27FC236}">
                <a16:creationId xmlns:a16="http://schemas.microsoft.com/office/drawing/2014/main" id="{E2A2D57C-7B7F-ECE9-E9A1-79052AC1072C}"/>
              </a:ext>
            </a:extLst>
          </p:cNvPr>
          <p:cNvSpPr>
            <a:spLocks noGrp="1"/>
          </p:cNvSpPr>
          <p:nvPr>
            <p:ph idx="1"/>
          </p:nvPr>
        </p:nvSpPr>
        <p:spPr>
          <a:xfrm>
            <a:off x="677334" y="1150939"/>
            <a:ext cx="8596668" cy="4678361"/>
          </a:xfrm>
        </p:spPr>
        <p:txBody>
          <a:bodyPr>
            <a:normAutofit/>
          </a:bodyPr>
          <a:lstStyle/>
          <a:p>
            <a:r>
              <a:rPr lang="en-US" dirty="0"/>
              <a:t>The algorithm used is AES (Advanced Encryption Standard).</a:t>
            </a:r>
          </a:p>
          <a:p>
            <a:r>
              <a:rPr lang="en-US" dirty="0"/>
              <a:t>AES is a block cipher.</a:t>
            </a:r>
          </a:p>
          <a:p>
            <a:r>
              <a:rPr lang="en-US" dirty="0"/>
              <a:t>The Key Size can be 128/192/256 bits.</a:t>
            </a:r>
          </a:p>
          <a:p>
            <a:r>
              <a:rPr lang="en-US" dirty="0"/>
              <a:t>Encrypts data in blocks of 128 bits each.</a:t>
            </a:r>
          </a:p>
          <a:p>
            <a:pPr marL="0" indent="0">
              <a:buNone/>
            </a:pPr>
            <a:endParaRPr lang="en-US" dirty="0"/>
          </a:p>
          <a:p>
            <a:pPr algn="l" fontAlgn="base"/>
            <a:r>
              <a:rPr lang="en-US" b="1" i="0" dirty="0">
                <a:solidFill>
                  <a:schemeClr val="tx1"/>
                </a:solidFill>
                <a:effectLst/>
                <a:latin typeface="urw-din"/>
              </a:rPr>
              <a:t>Working of the cipher :</a:t>
            </a:r>
            <a:endParaRPr lang="en-US" b="0" i="0" dirty="0">
              <a:solidFill>
                <a:schemeClr val="tx1"/>
              </a:solidFill>
              <a:effectLst/>
              <a:latin typeface="urw-din"/>
            </a:endParaRPr>
          </a:p>
          <a:p>
            <a:pPr marL="400050" lvl="1" indent="0" fontAlgn="base">
              <a:buNone/>
            </a:pPr>
            <a:r>
              <a:rPr lang="en-US" b="0" i="0" dirty="0">
                <a:solidFill>
                  <a:schemeClr val="tx1"/>
                </a:solidFill>
                <a:effectLst/>
                <a:latin typeface="urw-din"/>
              </a:rPr>
              <a:t>AES performs operations on bytes of data rather than in bits. Since the block size is 128 bits, the cipher processes 128 bits (or 16 bytes) of the input data at a time.</a:t>
            </a:r>
          </a:p>
          <a:p>
            <a:pPr algn="l" fontAlgn="base"/>
            <a:r>
              <a:rPr lang="en-US" b="0" i="0" dirty="0">
                <a:solidFill>
                  <a:schemeClr val="tx1"/>
                </a:solidFill>
                <a:effectLst/>
                <a:latin typeface="urw-din"/>
              </a:rPr>
              <a:t>The number of rounds depends on the key length as follows :</a:t>
            </a:r>
          </a:p>
          <a:p>
            <a:pPr algn="l" fontAlgn="base">
              <a:buFont typeface="Arial" panose="020B0604020202020204" pitchFamily="34" charset="0"/>
              <a:buChar char="•"/>
            </a:pPr>
            <a:r>
              <a:rPr lang="en-US" b="0" i="0" dirty="0">
                <a:solidFill>
                  <a:schemeClr val="tx1"/>
                </a:solidFill>
                <a:effectLst/>
                <a:latin typeface="urw-din"/>
              </a:rPr>
              <a:t>128 bit key – 10 rounds</a:t>
            </a:r>
          </a:p>
          <a:p>
            <a:pPr algn="l" fontAlgn="base">
              <a:buFont typeface="Arial" panose="020B0604020202020204" pitchFamily="34" charset="0"/>
              <a:buChar char="•"/>
            </a:pPr>
            <a:r>
              <a:rPr lang="en-US" b="0" i="0" dirty="0">
                <a:solidFill>
                  <a:schemeClr val="tx1"/>
                </a:solidFill>
                <a:effectLst/>
                <a:latin typeface="urw-din"/>
              </a:rPr>
              <a:t>192 bit key – 12 rounds</a:t>
            </a:r>
          </a:p>
          <a:p>
            <a:pPr algn="l" fontAlgn="base">
              <a:buFont typeface="Arial" panose="020B0604020202020204" pitchFamily="34" charset="0"/>
              <a:buChar char="•"/>
            </a:pPr>
            <a:r>
              <a:rPr lang="en-US" b="0" i="0" dirty="0">
                <a:solidFill>
                  <a:schemeClr val="tx1"/>
                </a:solidFill>
                <a:effectLst/>
                <a:latin typeface="urw-din"/>
              </a:rPr>
              <a:t>256 bit key – 14 rounds</a:t>
            </a:r>
          </a:p>
          <a:p>
            <a:pPr marL="0" indent="0">
              <a:buNone/>
            </a:pPr>
            <a:endParaRPr lang="en-US" dirty="0"/>
          </a:p>
        </p:txBody>
      </p:sp>
    </p:spTree>
    <p:extLst>
      <p:ext uri="{BB962C8B-B14F-4D97-AF65-F5344CB8AC3E}">
        <p14:creationId xmlns:p14="http://schemas.microsoft.com/office/powerpoint/2010/main" val="3152346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3C84-C6CD-7164-69DD-ABF6E85CB427}"/>
              </a:ext>
            </a:extLst>
          </p:cNvPr>
          <p:cNvSpPr>
            <a:spLocks noGrp="1"/>
          </p:cNvSpPr>
          <p:nvPr>
            <p:ph type="title"/>
          </p:nvPr>
        </p:nvSpPr>
        <p:spPr>
          <a:xfrm>
            <a:off x="677334" y="17463"/>
            <a:ext cx="8596668" cy="1320800"/>
          </a:xfrm>
        </p:spPr>
        <p:txBody>
          <a:bodyPr/>
          <a:lstStyle/>
          <a:p>
            <a:pPr algn="ctr"/>
            <a:r>
              <a:rPr lang="en-US" dirty="0"/>
              <a:t>Flowchart of Encryption</a:t>
            </a:r>
            <a:br>
              <a:rPr lang="en-US" dirty="0"/>
            </a:br>
            <a:r>
              <a:rPr lang="en-US" dirty="0"/>
              <a:t> and Decryption</a:t>
            </a:r>
            <a:endParaRPr lang="en-IN" dirty="0"/>
          </a:p>
        </p:txBody>
      </p:sp>
      <p:pic>
        <p:nvPicPr>
          <p:cNvPr id="2052" name="Picture 4" descr="Structure of AES algorithm | Download Scientific Diagram">
            <a:extLst>
              <a:ext uri="{FF2B5EF4-FFF2-40B4-BE49-F238E27FC236}">
                <a16:creationId xmlns:a16="http://schemas.microsoft.com/office/drawing/2014/main" id="{E451F38C-E00B-51B3-0971-D8B127BC0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675" y="1338263"/>
            <a:ext cx="5734050" cy="532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60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E7CE9-549D-96AC-E21C-7ED4904651B6}"/>
              </a:ext>
            </a:extLst>
          </p:cNvPr>
          <p:cNvSpPr>
            <a:spLocks noGrp="1"/>
          </p:cNvSpPr>
          <p:nvPr>
            <p:ph type="title"/>
          </p:nvPr>
        </p:nvSpPr>
        <p:spPr>
          <a:xfrm>
            <a:off x="677334" y="609600"/>
            <a:ext cx="8447616" cy="990600"/>
          </a:xfrm>
        </p:spPr>
        <p:txBody>
          <a:bodyPr>
            <a:normAutofit/>
          </a:bodyPr>
          <a:lstStyle/>
          <a:p>
            <a:pPr algn="ctr"/>
            <a:r>
              <a:rPr lang="en-US" sz="4800" dirty="0"/>
              <a:t>Results</a:t>
            </a:r>
            <a:endParaRPr lang="en-IN" sz="4800" dirty="0"/>
          </a:p>
        </p:txBody>
      </p:sp>
      <p:pic>
        <p:nvPicPr>
          <p:cNvPr id="8" name="Picture 7">
            <a:extLst>
              <a:ext uri="{FF2B5EF4-FFF2-40B4-BE49-F238E27FC236}">
                <a16:creationId xmlns:a16="http://schemas.microsoft.com/office/drawing/2014/main" id="{61314F46-C7A3-A5B7-82E1-5608D20EF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946" y="1600200"/>
            <a:ext cx="4742391" cy="4858205"/>
          </a:xfrm>
          <a:prstGeom prst="rect">
            <a:avLst/>
          </a:prstGeom>
        </p:spPr>
      </p:pic>
    </p:spTree>
    <p:extLst>
      <p:ext uri="{BB962C8B-B14F-4D97-AF65-F5344CB8AC3E}">
        <p14:creationId xmlns:p14="http://schemas.microsoft.com/office/powerpoint/2010/main" val="2245378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2B3B15F-BDF8-2787-20CC-0F19DE0B6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7775" y="1232445"/>
            <a:ext cx="4223451" cy="3841573"/>
          </a:xfrm>
          <a:prstGeom prst="rect">
            <a:avLst/>
          </a:prstGeom>
        </p:spPr>
      </p:pic>
      <p:pic>
        <p:nvPicPr>
          <p:cNvPr id="10" name="Picture 9">
            <a:extLst>
              <a:ext uri="{FF2B5EF4-FFF2-40B4-BE49-F238E27FC236}">
                <a16:creationId xmlns:a16="http://schemas.microsoft.com/office/drawing/2014/main" id="{18BF5EA9-2294-96BF-A247-8E7BA62CC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89" y="1232445"/>
            <a:ext cx="4239112" cy="3949556"/>
          </a:xfrm>
          <a:prstGeom prst="rect">
            <a:avLst/>
          </a:prstGeom>
        </p:spPr>
      </p:pic>
      <p:sp>
        <p:nvSpPr>
          <p:cNvPr id="11" name="TextBox 10">
            <a:extLst>
              <a:ext uri="{FF2B5EF4-FFF2-40B4-BE49-F238E27FC236}">
                <a16:creationId xmlns:a16="http://schemas.microsoft.com/office/drawing/2014/main" id="{BDC61CC6-BCF9-3F58-3974-2CCF70EA9983}"/>
              </a:ext>
            </a:extLst>
          </p:cNvPr>
          <p:cNvSpPr txBox="1"/>
          <p:nvPr/>
        </p:nvSpPr>
        <p:spPr>
          <a:xfrm>
            <a:off x="3723788" y="390524"/>
            <a:ext cx="3543300" cy="523220"/>
          </a:xfrm>
          <a:prstGeom prst="rect">
            <a:avLst/>
          </a:prstGeom>
          <a:noFill/>
        </p:spPr>
        <p:txBody>
          <a:bodyPr wrap="square" rtlCol="0">
            <a:spAutoFit/>
          </a:bodyPr>
          <a:lstStyle/>
          <a:p>
            <a:r>
              <a:rPr lang="en-US" sz="2800" dirty="0">
                <a:solidFill>
                  <a:schemeClr val="accent1"/>
                </a:solidFill>
                <a:latin typeface="+mj-lt"/>
              </a:rPr>
              <a:t>Encryption of Text</a:t>
            </a:r>
            <a:endParaRPr lang="en-IN" sz="2800" dirty="0">
              <a:solidFill>
                <a:schemeClr val="accent1"/>
              </a:solidFill>
              <a:latin typeface="+mj-lt"/>
            </a:endParaRPr>
          </a:p>
        </p:txBody>
      </p:sp>
    </p:spTree>
    <p:extLst>
      <p:ext uri="{BB962C8B-B14F-4D97-AF65-F5344CB8AC3E}">
        <p14:creationId xmlns:p14="http://schemas.microsoft.com/office/powerpoint/2010/main" val="44892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9844A0-35C5-D395-11A3-6A98B9C50D8E}"/>
              </a:ext>
            </a:extLst>
          </p:cNvPr>
          <p:cNvSpPr txBox="1"/>
          <p:nvPr/>
        </p:nvSpPr>
        <p:spPr>
          <a:xfrm>
            <a:off x="3723788" y="390524"/>
            <a:ext cx="3543300" cy="523220"/>
          </a:xfrm>
          <a:prstGeom prst="rect">
            <a:avLst/>
          </a:prstGeom>
          <a:noFill/>
        </p:spPr>
        <p:txBody>
          <a:bodyPr wrap="square" rtlCol="0">
            <a:spAutoFit/>
          </a:bodyPr>
          <a:lstStyle/>
          <a:p>
            <a:r>
              <a:rPr lang="en-US" sz="2800">
                <a:solidFill>
                  <a:schemeClr val="accent1"/>
                </a:solidFill>
                <a:latin typeface="+mj-lt"/>
              </a:rPr>
              <a:t>Encryption of file</a:t>
            </a:r>
            <a:endParaRPr lang="en-IN" sz="2800" dirty="0">
              <a:solidFill>
                <a:schemeClr val="accent1"/>
              </a:solidFill>
              <a:latin typeface="+mj-lt"/>
            </a:endParaRPr>
          </a:p>
        </p:txBody>
      </p:sp>
      <p:pic>
        <p:nvPicPr>
          <p:cNvPr id="3" name="Picture 2" descr="Graphical user interface, application&#10;&#10;Description automatically generated">
            <a:extLst>
              <a:ext uri="{FF2B5EF4-FFF2-40B4-BE49-F238E27FC236}">
                <a16:creationId xmlns:a16="http://schemas.microsoft.com/office/drawing/2014/main" id="{041E07CE-5B4E-C107-6572-03E1FFCFC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1" y="1470121"/>
            <a:ext cx="4203720" cy="3917753"/>
          </a:xfrm>
          <a:prstGeom prst="rect">
            <a:avLst/>
          </a:prstGeom>
        </p:spPr>
      </p:pic>
      <p:pic>
        <p:nvPicPr>
          <p:cNvPr id="11" name="Picture 10">
            <a:extLst>
              <a:ext uri="{FF2B5EF4-FFF2-40B4-BE49-F238E27FC236}">
                <a16:creationId xmlns:a16="http://schemas.microsoft.com/office/drawing/2014/main" id="{04AEDAC7-FDF0-C02B-E08A-63F990F23A94}"/>
              </a:ext>
            </a:extLst>
          </p:cNvPr>
          <p:cNvPicPr>
            <a:picLocks noChangeAspect="1"/>
          </p:cNvPicPr>
          <p:nvPr/>
        </p:nvPicPr>
        <p:blipFill>
          <a:blip r:embed="rId3"/>
          <a:stretch>
            <a:fillRect/>
          </a:stretch>
        </p:blipFill>
        <p:spPr>
          <a:xfrm>
            <a:off x="5262941" y="1470121"/>
            <a:ext cx="4107561" cy="3856888"/>
          </a:xfrm>
          <a:prstGeom prst="rect">
            <a:avLst/>
          </a:prstGeom>
        </p:spPr>
      </p:pic>
    </p:spTree>
    <p:extLst>
      <p:ext uri="{BB962C8B-B14F-4D97-AF65-F5344CB8AC3E}">
        <p14:creationId xmlns:p14="http://schemas.microsoft.com/office/powerpoint/2010/main" val="2849239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160</TotalTime>
  <Words>445</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Söhne</vt:lpstr>
      <vt:lpstr>Trebuchet MS</vt:lpstr>
      <vt:lpstr>urw-din</vt:lpstr>
      <vt:lpstr>Wingdings 3</vt:lpstr>
      <vt:lpstr>Facet</vt:lpstr>
      <vt:lpstr>Cryptography (Encryption &amp; Decryption)</vt:lpstr>
      <vt:lpstr>Introduction</vt:lpstr>
      <vt:lpstr>Features </vt:lpstr>
      <vt:lpstr>Future Scope</vt:lpstr>
      <vt:lpstr>Methodology</vt:lpstr>
      <vt:lpstr>Flowchart of Encryption  and Decryption</vt:lpstr>
      <vt:lpstr>Results</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(Encryption &amp; Decryption)</dc:title>
  <dc:creator>HARSH RUHELA</dc:creator>
  <cp:lastModifiedBy>Marvin Mehta</cp:lastModifiedBy>
  <cp:revision>21</cp:revision>
  <dcterms:created xsi:type="dcterms:W3CDTF">2023-04-11T17:09:00Z</dcterms:created>
  <dcterms:modified xsi:type="dcterms:W3CDTF">2023-04-20T06:25:46Z</dcterms:modified>
</cp:coreProperties>
</file>