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5" r:id="rId2"/>
    <p:sldId id="341" r:id="rId3"/>
    <p:sldId id="342" r:id="rId4"/>
    <p:sldId id="348" r:id="rId5"/>
    <p:sldId id="349" r:id="rId6"/>
    <p:sldId id="350" r:id="rId7"/>
    <p:sldId id="347" r:id="rId8"/>
    <p:sldId id="344" r:id="rId9"/>
    <p:sldId id="351" r:id="rId10"/>
    <p:sldId id="352" r:id="rId11"/>
    <p:sldId id="353" r:id="rId12"/>
    <p:sldId id="356" r:id="rId13"/>
    <p:sldId id="355" r:id="rId14"/>
    <p:sldId id="343" r:id="rId15"/>
    <p:sldId id="357" r:id="rId16"/>
    <p:sldId id="358" r:id="rId17"/>
    <p:sldId id="359" r:id="rId18"/>
    <p:sldId id="360" r:id="rId19"/>
    <p:sldId id="345" r:id="rId2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7"/>
    <p:restoredTop sz="94658"/>
  </p:normalViewPr>
  <p:slideViewPr>
    <p:cSldViewPr snapToGrid="0">
      <p:cViewPr>
        <p:scale>
          <a:sx n="126" d="100"/>
          <a:sy n="126" d="100"/>
        </p:scale>
        <p:origin x="14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8365F-553B-64BB-2B13-34F3DDED1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2D27F-11C0-0991-5C6B-BA8BB7DB6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97580-F415-53BA-B381-EA04F860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563A-361C-B040-8B4B-85ABE579906B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789F8-4761-B800-C7B8-F5107D0A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78DF8-9DC4-2E79-C741-68968F90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A26BB-E2D5-BA40-9260-19B42F67B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6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9A93A-0960-8341-0851-B96675D1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3BA83-539D-0BC1-5E14-042784DC3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23AB6-561F-1794-347D-3A20F1B6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563A-361C-B040-8B4B-85ABE579906B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8ED7-EA15-78EC-D808-59E94FA6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5703D-8ECC-6EBA-31FC-223B666C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A26BB-E2D5-BA40-9260-19B42F67B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2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5030F-9C75-6BD4-D6A0-C724051F5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D6897-C809-B952-2FB6-D9B7BF9EB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333BD-6C5E-2EA8-7C7A-B926B651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563A-361C-B040-8B4B-85ABE579906B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C6182-1ECA-3D90-567B-A8594132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1DABD-EF5C-13CA-3C17-0F029CC8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A26BB-E2D5-BA40-9260-19B42F67B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02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45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72562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E4F02-F6B6-7E61-A713-1A763EA0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91EEF-1729-B0C1-B5EC-54AC79151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B365D-6DCB-3653-7D22-76F97E4B8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563A-361C-B040-8B4B-85ABE579906B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69005-41BE-F1E2-7F1F-4D4D9D8A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33C9F-B1D0-7B27-9111-CFC69A65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A26BB-E2D5-BA40-9260-19B42F67B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8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8E2A-2FB0-45EC-C6E3-78EA7DEF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378EB-FC3E-EEF7-6D6F-D40B59F12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DE221-3C9A-E5E6-3FD3-B91D4368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563A-361C-B040-8B4B-85ABE579906B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0B775-0910-B069-37D8-E9E399EC4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CFC66-BB1C-0606-EAD8-3E2AA5AD6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A26BB-E2D5-BA40-9260-19B42F67B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7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4D641-18FB-BCCA-332E-DE0802AF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850F4-2791-C8B6-36D5-19E669814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7FAD8-CDCB-C842-B759-447C52D4F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5A64F-CA42-CBA1-D0EB-E69297A33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563A-361C-B040-8B4B-85ABE579906B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FD2FA-662E-345D-4D82-E9E0B504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79EE5-67B5-92E9-359B-A399B4DDD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A26BB-E2D5-BA40-9260-19B42F67B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3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20D3-379D-4A41-35A1-2F9CB12FE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9C7C4-6E0B-0F7F-BFB1-A9E3207E0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755D2-9CE9-4F9C-4A73-8791AD3E4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28E8D-587B-B1DA-91FD-42DFF6287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635-F70B-5C52-BA80-DA1F4BC96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BD5C8A-D5EF-9589-99FF-0B9CA8827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563A-361C-B040-8B4B-85ABE579906B}" type="datetimeFigureOut">
              <a:rPr lang="en-US" smtClean="0"/>
              <a:t>9/13/24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B77EC5-59AC-E302-63D9-B9EEBBEE1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D4F973-7384-0CEC-52A5-2C7612CD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A26BB-E2D5-BA40-9260-19B42F67B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0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C038A-93B3-681B-7BEB-A05C9805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4C7DCF-583D-B3F8-9D03-0C10B80A9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563A-361C-B040-8B4B-85ABE579906B}" type="datetimeFigureOut">
              <a:rPr lang="en-US" smtClean="0"/>
              <a:t>9/13/24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A55E8-8E11-07AF-CA00-B87EAAED7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9D52C-EF99-2455-094A-4C199696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A26BB-E2D5-BA40-9260-19B42F67B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8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106C5F-7700-6964-A234-8AFBA61B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563A-361C-B040-8B4B-85ABE579906B}" type="datetimeFigureOut">
              <a:rPr lang="en-US" smtClean="0"/>
              <a:t>9/13/24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97FE24-5CB9-F5B0-640F-099E0F93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B8D28-1802-B5B3-38AD-625F2D59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A26BB-E2D5-BA40-9260-19B42F67B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6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98676-43D1-E33E-5313-F54A1BE1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FD360-45BD-BBB5-E399-C47ADE760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77D49-3D75-8133-19F5-8735EAD3A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2DDB6-6436-19C5-7EDC-D5E7E9148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563A-361C-B040-8B4B-85ABE579906B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EDF3F-98E4-0C09-B426-F9ED0AB3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E9B5-18C7-54CD-8EC7-BE2AC4EF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A26BB-E2D5-BA40-9260-19B42F67B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26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F3BE3-930F-1E9B-DC45-A1CACDAAE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601C3-379E-0B75-3CA7-7BF3E272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592BF-6027-BF73-8F17-8CC82D341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0DD85-424D-A434-9B79-4D6C11CAA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563A-361C-B040-8B4B-85ABE579906B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9A91C-E65F-3BCF-8F96-5C7D1B39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3ED19-F652-7D13-EE1B-AF2D0966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A26BB-E2D5-BA40-9260-19B42F67B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3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406A0E-BC69-E1E1-3D96-8DB3D6F10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395B4-658A-405F-BDAC-4B61496A1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1EEDA-313F-6169-3EBD-BB30C024E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5D563A-361C-B040-8B4B-85ABE579906B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61FF4-1FCF-C778-AA44-DF91106B4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FE817-3A33-92DF-B9A2-31B1CBB7B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8A26BB-E2D5-BA40-9260-19B42F67B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7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056343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  <a:latin typeface="ACADEMY ENGRAVED LET PLAIN:1.0" panose="02000000000000000000" pitchFamily="2" charset="0"/>
              </a:rPr>
              <a:t>Inheritance</a:t>
            </a:r>
            <a:endParaRPr lang="en-US" dirty="0">
              <a:latin typeface="ACADEMY ENGRAVED LET PLAIN:1.0" panose="02000000000000000000" pitchFamily="2" charset="0"/>
              <a:ea typeface="+mj-lt"/>
              <a:cs typeface="+mj-lt"/>
            </a:endParaRPr>
          </a:p>
        </p:txBody>
      </p:sp>
      <p:pic>
        <p:nvPicPr>
          <p:cNvPr id="4" name="Picture 3" descr="Getting Started with Spring Boot. Spring boot is an app development… | by  Tosin Adedoyin | Medium">
            <a:extLst>
              <a:ext uri="{FF2B5EF4-FFF2-40B4-BE49-F238E27FC236}">
                <a16:creationId xmlns:a16="http://schemas.microsoft.com/office/drawing/2014/main" id="{A43B76A4-11E9-44DA-F4C2-A7ED6CA08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738" y="1088571"/>
            <a:ext cx="2743200" cy="1175657"/>
          </a:xfrm>
          <a:prstGeom prst="rect">
            <a:avLst/>
          </a:prstGeom>
        </p:spPr>
      </p:pic>
      <p:pic>
        <p:nvPicPr>
          <p:cNvPr id="6" name="Picture 5" descr="Java Logo PNG Transparent (1) – Brands Logos">
            <a:extLst>
              <a:ext uri="{FF2B5EF4-FFF2-40B4-BE49-F238E27FC236}">
                <a16:creationId xmlns:a16="http://schemas.microsoft.com/office/drawing/2014/main" id="{64F16921-9976-F61E-FAC6-A52872FEE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539" y="597876"/>
            <a:ext cx="1664678" cy="16646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0FA6B7-9058-1D2A-495B-381588F71224}"/>
              </a:ext>
            </a:extLst>
          </p:cNvPr>
          <p:cNvSpPr txBox="1"/>
          <p:nvPr/>
        </p:nvSpPr>
        <p:spPr>
          <a:xfrm>
            <a:off x="6125308" y="4255477"/>
            <a:ext cx="40972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dirty="0">
                <a:solidFill>
                  <a:schemeClr val="bg1"/>
                </a:solidFill>
              </a:rPr>
              <a:t>Spring Boot 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Programming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method Inheritance in Java</a:t>
            </a:r>
            <a:br>
              <a:rPr lang="en-US" b="1" dirty="0">
                <a:solidFill>
                  <a:schemeClr val="accent6"/>
                </a:solidFill>
                <a:effectLst/>
                <a:latin typeface=".SF NS"/>
              </a:rPr>
            </a:br>
            <a:endParaRPr lang="en-US" dirty="0">
              <a:solidFill>
                <a:schemeClr val="accent6"/>
              </a:solidFill>
              <a:effectLst/>
              <a:latin typeface=".SF N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1399033"/>
            <a:ext cx="10116312" cy="434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		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687F6D9-2B1F-991B-B058-7B96022A63EE}"/>
              </a:ext>
            </a:extLst>
          </p:cNvPr>
          <p:cNvSpPr/>
          <p:nvPr/>
        </p:nvSpPr>
        <p:spPr>
          <a:xfrm>
            <a:off x="3808052" y="1757652"/>
            <a:ext cx="683491" cy="665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2DAB529-8C95-37A0-C641-1FB754098F6C}"/>
              </a:ext>
            </a:extLst>
          </p:cNvPr>
          <p:cNvSpPr/>
          <p:nvPr/>
        </p:nvSpPr>
        <p:spPr>
          <a:xfrm>
            <a:off x="3758621" y="2888381"/>
            <a:ext cx="683491" cy="665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61DF6F-26A0-7854-E1C3-C1FFF1F046A4}"/>
              </a:ext>
            </a:extLst>
          </p:cNvPr>
          <p:cNvCxnSpPr>
            <a:cxnSpLocks/>
          </p:cNvCxnSpPr>
          <p:nvPr/>
        </p:nvCxnSpPr>
        <p:spPr>
          <a:xfrm>
            <a:off x="4069811" y="3553399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84F9F52-33A0-6FF7-CFA4-7FFA84516BCA}"/>
              </a:ext>
            </a:extLst>
          </p:cNvPr>
          <p:cNvSpPr/>
          <p:nvPr/>
        </p:nvSpPr>
        <p:spPr>
          <a:xfrm>
            <a:off x="2572854" y="4519299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4D0636-20D3-D685-F216-C95C05E71514}"/>
              </a:ext>
            </a:extLst>
          </p:cNvPr>
          <p:cNvSpPr txBox="1"/>
          <p:nvPr/>
        </p:nvSpPr>
        <p:spPr>
          <a:xfrm>
            <a:off x="2945708" y="1265382"/>
            <a:ext cx="146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Vehicle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2FC715-DCCE-E693-63DB-5B050488CAB5}"/>
              </a:ext>
            </a:extLst>
          </p:cNvPr>
          <p:cNvSpPr txBox="1"/>
          <p:nvPr/>
        </p:nvSpPr>
        <p:spPr>
          <a:xfrm>
            <a:off x="640777" y="2851558"/>
            <a:ext cx="2511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                              Electric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37BFB38-11F2-7468-24C8-540A580CE178}"/>
              </a:ext>
            </a:extLst>
          </p:cNvPr>
          <p:cNvSpPr/>
          <p:nvPr/>
        </p:nvSpPr>
        <p:spPr>
          <a:xfrm>
            <a:off x="3661878" y="4519299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BC4BD0C-3F91-1DAD-F5A3-37D41E52CD93}"/>
              </a:ext>
            </a:extLst>
          </p:cNvPr>
          <p:cNvSpPr/>
          <p:nvPr/>
        </p:nvSpPr>
        <p:spPr>
          <a:xfrm>
            <a:off x="4754302" y="4540509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897B9FF-0791-549B-3968-F35C7E0262CD}"/>
              </a:ext>
            </a:extLst>
          </p:cNvPr>
          <p:cNvCxnSpPr>
            <a:cxnSpLocks/>
          </p:cNvCxnSpPr>
          <p:nvPr/>
        </p:nvCxnSpPr>
        <p:spPr>
          <a:xfrm>
            <a:off x="2945708" y="4002178"/>
            <a:ext cx="21819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5C527F5-C060-677E-F853-7031CD2ABAE9}"/>
              </a:ext>
            </a:extLst>
          </p:cNvPr>
          <p:cNvCxnSpPr>
            <a:cxnSpLocks/>
          </p:cNvCxnSpPr>
          <p:nvPr/>
        </p:nvCxnSpPr>
        <p:spPr>
          <a:xfrm>
            <a:off x="4061408" y="4023507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C5F02E7-14DB-1AC4-A77E-69EF624DE598}"/>
              </a:ext>
            </a:extLst>
          </p:cNvPr>
          <p:cNvCxnSpPr>
            <a:cxnSpLocks/>
          </p:cNvCxnSpPr>
          <p:nvPr/>
        </p:nvCxnSpPr>
        <p:spPr>
          <a:xfrm>
            <a:off x="2945708" y="4002178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0ED7E4F-5255-CC61-7A72-5F247D8F953E}"/>
              </a:ext>
            </a:extLst>
          </p:cNvPr>
          <p:cNvCxnSpPr>
            <a:cxnSpLocks/>
          </p:cNvCxnSpPr>
          <p:nvPr/>
        </p:nvCxnSpPr>
        <p:spPr>
          <a:xfrm>
            <a:off x="5122678" y="4002178"/>
            <a:ext cx="0" cy="465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299F9BD-76DA-812E-4128-6423C2E70324}"/>
              </a:ext>
            </a:extLst>
          </p:cNvPr>
          <p:cNvSpPr txBox="1"/>
          <p:nvPr/>
        </p:nvSpPr>
        <p:spPr>
          <a:xfrm>
            <a:off x="332508" y="5247400"/>
            <a:ext cx="8219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		     Model 3      Model 7      </a:t>
            </a:r>
            <a:r>
              <a:rPr lang="en-US" b="1" dirty="0" err="1">
                <a:solidFill>
                  <a:schemeClr val="accent6"/>
                </a:solidFill>
              </a:rPr>
              <a:t>Cybertruck</a:t>
            </a:r>
            <a:endParaRPr lang="en-US" b="1" dirty="0">
              <a:solidFill>
                <a:schemeClr val="accent6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640BBA-FAA5-846D-2E2D-2B4732E3108E}"/>
              </a:ext>
            </a:extLst>
          </p:cNvPr>
          <p:cNvCxnSpPr>
            <a:cxnSpLocks/>
          </p:cNvCxnSpPr>
          <p:nvPr/>
        </p:nvCxnSpPr>
        <p:spPr>
          <a:xfrm>
            <a:off x="4102638" y="2442666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50" name="Picture 6" descr="Tesla Model X Car Tesla Motors, tesla ...">
            <a:extLst>
              <a:ext uri="{FF2B5EF4-FFF2-40B4-BE49-F238E27FC236}">
                <a16:creationId xmlns:a16="http://schemas.microsoft.com/office/drawing/2014/main" id="{45ADB457-B19A-38E9-8A94-ED29FDE01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619" y="5692576"/>
            <a:ext cx="587731" cy="58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Tesla Model Y Dimensions &amp; Drawings ...">
            <a:extLst>
              <a:ext uri="{FF2B5EF4-FFF2-40B4-BE49-F238E27FC236}">
                <a16:creationId xmlns:a16="http://schemas.microsoft.com/office/drawing/2014/main" id="{AE5DF6DE-D3A6-FB59-E81C-FA0BA0EF9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359" y="5516059"/>
            <a:ext cx="968273" cy="96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cybertruck Icon - Free PNG &amp; SVG ...">
            <a:extLst>
              <a:ext uri="{FF2B5EF4-FFF2-40B4-BE49-F238E27FC236}">
                <a16:creationId xmlns:a16="http://schemas.microsoft.com/office/drawing/2014/main" id="{812F241A-FDD9-162F-AB1E-3DA4B75F4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912" y="5616732"/>
            <a:ext cx="828267" cy="82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B3A50E-90DE-AB04-B022-C66B744BB1DD}"/>
              </a:ext>
            </a:extLst>
          </p:cNvPr>
          <p:cNvSpPr txBox="1"/>
          <p:nvPr/>
        </p:nvSpPr>
        <p:spPr>
          <a:xfrm>
            <a:off x="4786131" y="2851556"/>
            <a:ext cx="2186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627A"/>
                </a:solidFill>
                <a:effectLst/>
              </a:rPr>
              <a:t>getElectricID</a:t>
            </a:r>
            <a:r>
              <a:rPr lang="en-US" dirty="0"/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9E266A-1C29-2B47-77B6-C934F658D1F0}"/>
              </a:ext>
            </a:extLst>
          </p:cNvPr>
          <p:cNvSpPr txBox="1"/>
          <p:nvPr/>
        </p:nvSpPr>
        <p:spPr>
          <a:xfrm>
            <a:off x="4791074" y="1914525"/>
            <a:ext cx="2181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627A"/>
                </a:solidFill>
                <a:effectLst/>
              </a:rPr>
              <a:t>getVehicleID</a:t>
            </a:r>
            <a:r>
              <a:rPr lang="en-US" dirty="0">
                <a:solidFill>
                  <a:srgbClr val="00627A"/>
                </a:solidFill>
                <a:effectLst/>
              </a:rPr>
              <a:t>()</a:t>
            </a:r>
            <a:endParaRPr lang="en-US" dirty="0">
              <a:solidFill>
                <a:srgbClr val="080808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4C7C87-6DDC-D492-DF91-F19182E68F90}"/>
              </a:ext>
            </a:extLst>
          </p:cNvPr>
          <p:cNvSpPr txBox="1"/>
          <p:nvPr/>
        </p:nvSpPr>
        <p:spPr>
          <a:xfrm>
            <a:off x="911353" y="4857750"/>
            <a:ext cx="20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27A"/>
                </a:solidFill>
                <a:effectLst/>
              </a:rPr>
              <a:t>getModel3ID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28585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Variable Inheritance in Java</a:t>
            </a:r>
            <a:br>
              <a:rPr lang="en-US" b="1" dirty="0">
                <a:solidFill>
                  <a:schemeClr val="accent6"/>
                </a:solidFill>
                <a:effectLst/>
                <a:latin typeface=".SF NS"/>
              </a:rPr>
            </a:br>
            <a:endParaRPr lang="en-US" dirty="0">
              <a:solidFill>
                <a:schemeClr val="accent6"/>
              </a:solidFill>
              <a:effectLst/>
              <a:latin typeface=".SF N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1399033"/>
            <a:ext cx="10116312" cy="434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		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687F6D9-2B1F-991B-B058-7B96022A63EE}"/>
              </a:ext>
            </a:extLst>
          </p:cNvPr>
          <p:cNvSpPr/>
          <p:nvPr/>
        </p:nvSpPr>
        <p:spPr>
          <a:xfrm>
            <a:off x="3808052" y="1757652"/>
            <a:ext cx="683491" cy="665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2DAB529-8C95-37A0-C641-1FB754098F6C}"/>
              </a:ext>
            </a:extLst>
          </p:cNvPr>
          <p:cNvSpPr/>
          <p:nvPr/>
        </p:nvSpPr>
        <p:spPr>
          <a:xfrm>
            <a:off x="3758621" y="2888381"/>
            <a:ext cx="683491" cy="665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61DF6F-26A0-7854-E1C3-C1FFF1F046A4}"/>
              </a:ext>
            </a:extLst>
          </p:cNvPr>
          <p:cNvCxnSpPr>
            <a:cxnSpLocks/>
          </p:cNvCxnSpPr>
          <p:nvPr/>
        </p:nvCxnSpPr>
        <p:spPr>
          <a:xfrm>
            <a:off x="4069811" y="3553399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84F9F52-33A0-6FF7-CFA4-7FFA84516BCA}"/>
              </a:ext>
            </a:extLst>
          </p:cNvPr>
          <p:cNvSpPr/>
          <p:nvPr/>
        </p:nvSpPr>
        <p:spPr>
          <a:xfrm>
            <a:off x="2572854" y="4519299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4D0636-20D3-D685-F216-C95C05E71514}"/>
              </a:ext>
            </a:extLst>
          </p:cNvPr>
          <p:cNvSpPr txBox="1"/>
          <p:nvPr/>
        </p:nvSpPr>
        <p:spPr>
          <a:xfrm>
            <a:off x="2945708" y="1265382"/>
            <a:ext cx="146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Vehicle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2FC715-DCCE-E693-63DB-5B050488CAB5}"/>
              </a:ext>
            </a:extLst>
          </p:cNvPr>
          <p:cNvSpPr txBox="1"/>
          <p:nvPr/>
        </p:nvSpPr>
        <p:spPr>
          <a:xfrm>
            <a:off x="640777" y="2851558"/>
            <a:ext cx="2511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                              Electric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37BFB38-11F2-7468-24C8-540A580CE178}"/>
              </a:ext>
            </a:extLst>
          </p:cNvPr>
          <p:cNvSpPr/>
          <p:nvPr/>
        </p:nvSpPr>
        <p:spPr>
          <a:xfrm>
            <a:off x="3661878" y="4519299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BC4BD0C-3F91-1DAD-F5A3-37D41E52CD93}"/>
              </a:ext>
            </a:extLst>
          </p:cNvPr>
          <p:cNvSpPr/>
          <p:nvPr/>
        </p:nvSpPr>
        <p:spPr>
          <a:xfrm>
            <a:off x="4754302" y="4540509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897B9FF-0791-549B-3968-F35C7E0262CD}"/>
              </a:ext>
            </a:extLst>
          </p:cNvPr>
          <p:cNvCxnSpPr>
            <a:cxnSpLocks/>
          </p:cNvCxnSpPr>
          <p:nvPr/>
        </p:nvCxnSpPr>
        <p:spPr>
          <a:xfrm>
            <a:off x="2945708" y="4002178"/>
            <a:ext cx="21819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5C527F5-C060-677E-F853-7031CD2ABAE9}"/>
              </a:ext>
            </a:extLst>
          </p:cNvPr>
          <p:cNvCxnSpPr>
            <a:cxnSpLocks/>
          </p:cNvCxnSpPr>
          <p:nvPr/>
        </p:nvCxnSpPr>
        <p:spPr>
          <a:xfrm>
            <a:off x="4061408" y="4023507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C5F02E7-14DB-1AC4-A77E-69EF624DE598}"/>
              </a:ext>
            </a:extLst>
          </p:cNvPr>
          <p:cNvCxnSpPr>
            <a:cxnSpLocks/>
          </p:cNvCxnSpPr>
          <p:nvPr/>
        </p:nvCxnSpPr>
        <p:spPr>
          <a:xfrm>
            <a:off x="2945708" y="4002178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0ED7E4F-5255-CC61-7A72-5F247D8F953E}"/>
              </a:ext>
            </a:extLst>
          </p:cNvPr>
          <p:cNvCxnSpPr>
            <a:cxnSpLocks/>
          </p:cNvCxnSpPr>
          <p:nvPr/>
        </p:nvCxnSpPr>
        <p:spPr>
          <a:xfrm>
            <a:off x="5122678" y="4002178"/>
            <a:ext cx="0" cy="465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299F9BD-76DA-812E-4128-6423C2E70324}"/>
              </a:ext>
            </a:extLst>
          </p:cNvPr>
          <p:cNvSpPr txBox="1"/>
          <p:nvPr/>
        </p:nvSpPr>
        <p:spPr>
          <a:xfrm>
            <a:off x="332508" y="5247400"/>
            <a:ext cx="8219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		     Model 3      Model 7      </a:t>
            </a:r>
            <a:r>
              <a:rPr lang="en-US" b="1" dirty="0" err="1">
                <a:solidFill>
                  <a:schemeClr val="accent6"/>
                </a:solidFill>
              </a:rPr>
              <a:t>Cybertruck</a:t>
            </a:r>
            <a:endParaRPr lang="en-US" b="1" dirty="0">
              <a:solidFill>
                <a:schemeClr val="accent6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640BBA-FAA5-846D-2E2D-2B4732E3108E}"/>
              </a:ext>
            </a:extLst>
          </p:cNvPr>
          <p:cNvCxnSpPr>
            <a:cxnSpLocks/>
          </p:cNvCxnSpPr>
          <p:nvPr/>
        </p:nvCxnSpPr>
        <p:spPr>
          <a:xfrm>
            <a:off x="4102638" y="2442666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50" name="Picture 6" descr="Tesla Model X Car Tesla Motors, tesla ...">
            <a:extLst>
              <a:ext uri="{FF2B5EF4-FFF2-40B4-BE49-F238E27FC236}">
                <a16:creationId xmlns:a16="http://schemas.microsoft.com/office/drawing/2014/main" id="{45ADB457-B19A-38E9-8A94-ED29FDE01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619" y="5692576"/>
            <a:ext cx="587731" cy="58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Tesla Model Y Dimensions &amp; Drawings ...">
            <a:extLst>
              <a:ext uri="{FF2B5EF4-FFF2-40B4-BE49-F238E27FC236}">
                <a16:creationId xmlns:a16="http://schemas.microsoft.com/office/drawing/2014/main" id="{AE5DF6DE-D3A6-FB59-E81C-FA0BA0EF9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359" y="5516059"/>
            <a:ext cx="968273" cy="96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cybertruck Icon - Free PNG &amp; SVG ...">
            <a:extLst>
              <a:ext uri="{FF2B5EF4-FFF2-40B4-BE49-F238E27FC236}">
                <a16:creationId xmlns:a16="http://schemas.microsoft.com/office/drawing/2014/main" id="{812F241A-FDD9-162F-AB1E-3DA4B75F4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912" y="5616732"/>
            <a:ext cx="828267" cy="82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B3A50E-90DE-AB04-B022-C66B744BB1DD}"/>
              </a:ext>
            </a:extLst>
          </p:cNvPr>
          <p:cNvSpPr txBox="1"/>
          <p:nvPr/>
        </p:nvSpPr>
        <p:spPr>
          <a:xfrm>
            <a:off x="4786131" y="2851556"/>
            <a:ext cx="2186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627A"/>
                </a:solidFill>
                <a:effectLst/>
              </a:rPr>
              <a:t>electricID</a:t>
            </a:r>
            <a:r>
              <a:rPr lang="en-US" dirty="0">
                <a:solidFill>
                  <a:srgbClr val="00627A"/>
                </a:solidFill>
                <a:effectLst/>
              </a:rPr>
              <a:t>=20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9E266A-1C29-2B47-77B6-C934F658D1F0}"/>
              </a:ext>
            </a:extLst>
          </p:cNvPr>
          <p:cNvSpPr txBox="1"/>
          <p:nvPr/>
        </p:nvSpPr>
        <p:spPr>
          <a:xfrm>
            <a:off x="4791074" y="1914525"/>
            <a:ext cx="2181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627A"/>
                </a:solidFill>
                <a:effectLst/>
              </a:rPr>
              <a:t>vehicleID</a:t>
            </a:r>
            <a:r>
              <a:rPr lang="en-US" dirty="0">
                <a:solidFill>
                  <a:srgbClr val="00627A"/>
                </a:solidFill>
                <a:effectLst/>
              </a:rPr>
              <a:t>=10</a:t>
            </a:r>
            <a:endParaRPr lang="en-US" dirty="0">
              <a:solidFill>
                <a:srgbClr val="080808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4C7C87-6DDC-D492-DF91-F19182E68F90}"/>
              </a:ext>
            </a:extLst>
          </p:cNvPr>
          <p:cNvSpPr txBox="1"/>
          <p:nvPr/>
        </p:nvSpPr>
        <p:spPr>
          <a:xfrm>
            <a:off x="911353" y="4857750"/>
            <a:ext cx="20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627A"/>
                </a:solidFill>
                <a:effectLst/>
              </a:rPr>
              <a:t>modelID</a:t>
            </a:r>
            <a:r>
              <a:rPr lang="en-US" dirty="0">
                <a:solidFill>
                  <a:srgbClr val="00627A"/>
                </a:solidFill>
                <a:effectLst/>
              </a:rPr>
              <a:t>=30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11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.SF NS"/>
              </a:rPr>
              <a:t>Private members </a:t>
            </a:r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in Inheritance</a:t>
            </a:r>
            <a:br>
              <a:rPr lang="en-US" b="1" dirty="0">
                <a:solidFill>
                  <a:schemeClr val="accent6"/>
                </a:solidFill>
                <a:effectLst/>
                <a:latin typeface=".SF NS"/>
              </a:rPr>
            </a:br>
            <a:endParaRPr lang="en-US" dirty="0">
              <a:solidFill>
                <a:schemeClr val="accent6"/>
              </a:solidFill>
              <a:effectLst/>
              <a:latin typeface=".SF N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1399033"/>
            <a:ext cx="10116312" cy="434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In Java, </a:t>
            </a:r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private members</a:t>
            </a:r>
            <a:r>
              <a:rPr lang="en-US" dirty="0">
                <a:solidFill>
                  <a:schemeClr val="accent6"/>
                </a:solidFill>
                <a:effectLst/>
                <a:latin typeface=".SF NS"/>
              </a:rPr>
              <a:t> 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are </a:t>
            </a:r>
            <a:r>
              <a:rPr lang="en-US" dirty="0">
                <a:solidFill>
                  <a:schemeClr val="accent6"/>
                </a:solidFill>
                <a:effectLst/>
                <a:latin typeface=".SF NS"/>
              </a:rPr>
              <a:t>variables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dirty="0">
                <a:solidFill>
                  <a:schemeClr val="accent6"/>
                </a:solidFill>
                <a:effectLst/>
                <a:latin typeface=".SF NS"/>
              </a:rPr>
              <a:t>methods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, or </a:t>
            </a:r>
            <a:r>
              <a:rPr lang="en-US" dirty="0">
                <a:solidFill>
                  <a:schemeClr val="accent6"/>
                </a:solidFill>
                <a:effectLst/>
                <a:latin typeface=".SF NS"/>
              </a:rPr>
              <a:t>constructors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that are </a:t>
            </a:r>
            <a:r>
              <a:rPr lang="en-US" dirty="0">
                <a:solidFill>
                  <a:schemeClr val="accent6"/>
                </a:solidFill>
                <a:effectLst/>
                <a:latin typeface=".SF NS"/>
              </a:rPr>
              <a:t>only accessible within the same class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where they are declared. They </a:t>
            </a:r>
            <a:r>
              <a:rPr lang="en-US" b="1" dirty="0">
                <a:solidFill>
                  <a:srgbClr val="FF0000"/>
                </a:solidFill>
                <a:effectLst/>
                <a:latin typeface=".SF NS"/>
              </a:rPr>
              <a:t>cannot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be accessed directly from outside the class, ensuring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encapsulation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and data hiding.</a:t>
            </a:r>
          </a:p>
          <a:p>
            <a:pPr marL="0" indent="0">
              <a:buNone/>
            </a:pPr>
            <a:endParaRPr lang="en-US" dirty="0">
              <a:solidFill>
                <a:srgbClr val="0E0E0E"/>
              </a:solidFill>
              <a:latin typeface=".SF N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// Private member variable</a:t>
            </a:r>
          </a:p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   private String name;</a:t>
            </a:r>
          </a:p>
          <a:p>
            <a:pPr marL="0" indent="0">
              <a:buNone/>
            </a:pPr>
            <a:endParaRPr lang="en-US" dirty="0">
              <a:solidFill>
                <a:srgbClr val="0E0E0E"/>
              </a:solidFill>
              <a:latin typeface=".SF N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latin typeface=".SF NS"/>
              </a:rPr>
              <a:t>// private member method</a:t>
            </a:r>
          </a:p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Private void mem(){</a:t>
            </a:r>
          </a:p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latin typeface=".SF NS"/>
              </a:rPr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2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Variable Inheritance in Java</a:t>
            </a:r>
            <a:br>
              <a:rPr lang="en-US" b="1" dirty="0">
                <a:solidFill>
                  <a:schemeClr val="accent6"/>
                </a:solidFill>
                <a:effectLst/>
                <a:latin typeface=".SF NS"/>
              </a:rPr>
            </a:br>
            <a:endParaRPr lang="en-US" dirty="0">
              <a:solidFill>
                <a:schemeClr val="accent6"/>
              </a:solidFill>
              <a:effectLst/>
              <a:latin typeface=".SF N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1399033"/>
            <a:ext cx="10116312" cy="434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		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687F6D9-2B1F-991B-B058-7B96022A63EE}"/>
              </a:ext>
            </a:extLst>
          </p:cNvPr>
          <p:cNvSpPr/>
          <p:nvPr/>
        </p:nvSpPr>
        <p:spPr>
          <a:xfrm>
            <a:off x="3808052" y="1757652"/>
            <a:ext cx="683491" cy="665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2DAB529-8C95-37A0-C641-1FB754098F6C}"/>
              </a:ext>
            </a:extLst>
          </p:cNvPr>
          <p:cNvSpPr/>
          <p:nvPr/>
        </p:nvSpPr>
        <p:spPr>
          <a:xfrm>
            <a:off x="3758621" y="2888381"/>
            <a:ext cx="683491" cy="665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61DF6F-26A0-7854-E1C3-C1FFF1F046A4}"/>
              </a:ext>
            </a:extLst>
          </p:cNvPr>
          <p:cNvCxnSpPr>
            <a:cxnSpLocks/>
          </p:cNvCxnSpPr>
          <p:nvPr/>
        </p:nvCxnSpPr>
        <p:spPr>
          <a:xfrm>
            <a:off x="4069811" y="3553399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84F9F52-33A0-6FF7-CFA4-7FFA84516BCA}"/>
              </a:ext>
            </a:extLst>
          </p:cNvPr>
          <p:cNvSpPr/>
          <p:nvPr/>
        </p:nvSpPr>
        <p:spPr>
          <a:xfrm>
            <a:off x="2572854" y="4519299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4D0636-20D3-D685-F216-C95C05E71514}"/>
              </a:ext>
            </a:extLst>
          </p:cNvPr>
          <p:cNvSpPr txBox="1"/>
          <p:nvPr/>
        </p:nvSpPr>
        <p:spPr>
          <a:xfrm>
            <a:off x="2945708" y="1265382"/>
            <a:ext cx="146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Vehicle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2FC715-DCCE-E693-63DB-5B050488CAB5}"/>
              </a:ext>
            </a:extLst>
          </p:cNvPr>
          <p:cNvSpPr txBox="1"/>
          <p:nvPr/>
        </p:nvSpPr>
        <p:spPr>
          <a:xfrm>
            <a:off x="640777" y="2851558"/>
            <a:ext cx="2511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                              Electric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37BFB38-11F2-7468-24C8-540A580CE178}"/>
              </a:ext>
            </a:extLst>
          </p:cNvPr>
          <p:cNvSpPr/>
          <p:nvPr/>
        </p:nvSpPr>
        <p:spPr>
          <a:xfrm>
            <a:off x="3661878" y="4519299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BC4BD0C-3F91-1DAD-F5A3-37D41E52CD93}"/>
              </a:ext>
            </a:extLst>
          </p:cNvPr>
          <p:cNvSpPr/>
          <p:nvPr/>
        </p:nvSpPr>
        <p:spPr>
          <a:xfrm>
            <a:off x="4754302" y="4540509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897B9FF-0791-549B-3968-F35C7E0262CD}"/>
              </a:ext>
            </a:extLst>
          </p:cNvPr>
          <p:cNvCxnSpPr>
            <a:cxnSpLocks/>
          </p:cNvCxnSpPr>
          <p:nvPr/>
        </p:nvCxnSpPr>
        <p:spPr>
          <a:xfrm>
            <a:off x="2945708" y="4002178"/>
            <a:ext cx="21819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5C527F5-C060-677E-F853-7031CD2ABAE9}"/>
              </a:ext>
            </a:extLst>
          </p:cNvPr>
          <p:cNvCxnSpPr>
            <a:cxnSpLocks/>
          </p:cNvCxnSpPr>
          <p:nvPr/>
        </p:nvCxnSpPr>
        <p:spPr>
          <a:xfrm>
            <a:off x="4061408" y="4023507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C5F02E7-14DB-1AC4-A77E-69EF624DE598}"/>
              </a:ext>
            </a:extLst>
          </p:cNvPr>
          <p:cNvCxnSpPr>
            <a:cxnSpLocks/>
          </p:cNvCxnSpPr>
          <p:nvPr/>
        </p:nvCxnSpPr>
        <p:spPr>
          <a:xfrm>
            <a:off x="2945708" y="4002178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0ED7E4F-5255-CC61-7A72-5F247D8F953E}"/>
              </a:ext>
            </a:extLst>
          </p:cNvPr>
          <p:cNvCxnSpPr>
            <a:cxnSpLocks/>
          </p:cNvCxnSpPr>
          <p:nvPr/>
        </p:nvCxnSpPr>
        <p:spPr>
          <a:xfrm>
            <a:off x="5122678" y="4002178"/>
            <a:ext cx="0" cy="465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299F9BD-76DA-812E-4128-6423C2E70324}"/>
              </a:ext>
            </a:extLst>
          </p:cNvPr>
          <p:cNvSpPr txBox="1"/>
          <p:nvPr/>
        </p:nvSpPr>
        <p:spPr>
          <a:xfrm>
            <a:off x="332508" y="5247400"/>
            <a:ext cx="8219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		     Model 3      Model 7      </a:t>
            </a:r>
            <a:r>
              <a:rPr lang="en-US" b="1" dirty="0" err="1">
                <a:solidFill>
                  <a:schemeClr val="accent6"/>
                </a:solidFill>
              </a:rPr>
              <a:t>Cybertruck</a:t>
            </a:r>
            <a:endParaRPr lang="en-US" b="1" dirty="0">
              <a:solidFill>
                <a:schemeClr val="accent6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640BBA-FAA5-846D-2E2D-2B4732E3108E}"/>
              </a:ext>
            </a:extLst>
          </p:cNvPr>
          <p:cNvCxnSpPr>
            <a:cxnSpLocks/>
          </p:cNvCxnSpPr>
          <p:nvPr/>
        </p:nvCxnSpPr>
        <p:spPr>
          <a:xfrm>
            <a:off x="4102638" y="2442666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50" name="Picture 6" descr="Tesla Model X Car Tesla Motors, tesla ...">
            <a:extLst>
              <a:ext uri="{FF2B5EF4-FFF2-40B4-BE49-F238E27FC236}">
                <a16:creationId xmlns:a16="http://schemas.microsoft.com/office/drawing/2014/main" id="{45ADB457-B19A-38E9-8A94-ED29FDE01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619" y="5692576"/>
            <a:ext cx="587731" cy="58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Tesla Model Y Dimensions &amp; Drawings ...">
            <a:extLst>
              <a:ext uri="{FF2B5EF4-FFF2-40B4-BE49-F238E27FC236}">
                <a16:creationId xmlns:a16="http://schemas.microsoft.com/office/drawing/2014/main" id="{AE5DF6DE-D3A6-FB59-E81C-FA0BA0EF9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359" y="5516059"/>
            <a:ext cx="968273" cy="96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cybertruck Icon - Free PNG &amp; SVG ...">
            <a:extLst>
              <a:ext uri="{FF2B5EF4-FFF2-40B4-BE49-F238E27FC236}">
                <a16:creationId xmlns:a16="http://schemas.microsoft.com/office/drawing/2014/main" id="{812F241A-FDD9-162F-AB1E-3DA4B75F4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912" y="5616732"/>
            <a:ext cx="828267" cy="82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B3A50E-90DE-AB04-B022-C66B744BB1DD}"/>
              </a:ext>
            </a:extLst>
          </p:cNvPr>
          <p:cNvSpPr txBox="1"/>
          <p:nvPr/>
        </p:nvSpPr>
        <p:spPr>
          <a:xfrm>
            <a:off x="4786130" y="2851556"/>
            <a:ext cx="329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effectLst/>
              </a:rPr>
              <a:t>Private </a:t>
            </a:r>
            <a:r>
              <a:rPr lang="en-US" b="1" dirty="0" err="1">
                <a:solidFill>
                  <a:srgbClr val="C00000"/>
                </a:solidFill>
                <a:effectLst/>
              </a:rPr>
              <a:t>electricID</a:t>
            </a:r>
            <a:r>
              <a:rPr lang="en-US" b="1" dirty="0">
                <a:solidFill>
                  <a:srgbClr val="C00000"/>
                </a:solidFill>
                <a:effectLst/>
              </a:rPr>
              <a:t>=20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9E266A-1C29-2B47-77B6-C934F658D1F0}"/>
              </a:ext>
            </a:extLst>
          </p:cNvPr>
          <p:cNvSpPr txBox="1"/>
          <p:nvPr/>
        </p:nvSpPr>
        <p:spPr>
          <a:xfrm>
            <a:off x="4791073" y="1914525"/>
            <a:ext cx="3742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627A"/>
                </a:solidFill>
                <a:effectLst/>
              </a:rPr>
              <a:t>vehicleID</a:t>
            </a:r>
            <a:r>
              <a:rPr lang="en-US" dirty="0">
                <a:solidFill>
                  <a:srgbClr val="00627A"/>
                </a:solidFill>
                <a:effectLst/>
              </a:rPr>
              <a:t>=10</a:t>
            </a:r>
            <a:endParaRPr lang="en-US" dirty="0">
              <a:solidFill>
                <a:srgbClr val="080808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4C7C87-6DDC-D492-DF91-F19182E68F90}"/>
              </a:ext>
            </a:extLst>
          </p:cNvPr>
          <p:cNvSpPr txBox="1"/>
          <p:nvPr/>
        </p:nvSpPr>
        <p:spPr>
          <a:xfrm>
            <a:off x="911353" y="4857750"/>
            <a:ext cx="20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627A"/>
                </a:solidFill>
                <a:effectLst/>
              </a:rPr>
              <a:t>modelID</a:t>
            </a:r>
            <a:r>
              <a:rPr lang="en-US" dirty="0">
                <a:solidFill>
                  <a:srgbClr val="00627A"/>
                </a:solidFill>
                <a:effectLst/>
              </a:rPr>
              <a:t>=30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17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Example of Inheritance</a:t>
            </a:r>
            <a:br>
              <a:rPr lang="en-US" b="1" dirty="0">
                <a:solidFill>
                  <a:schemeClr val="accent6"/>
                </a:solidFill>
                <a:effectLst/>
                <a:latin typeface=".SF NS"/>
              </a:rPr>
            </a:br>
            <a:endParaRPr lang="en-US" dirty="0">
              <a:solidFill>
                <a:schemeClr val="accent6"/>
              </a:solidFill>
              <a:effectLst/>
              <a:latin typeface=".SF N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1399033"/>
            <a:ext cx="10116312" cy="43474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200" dirty="0">
                <a:solidFill>
                  <a:schemeClr val="accent6"/>
                </a:solidFill>
                <a:latin typeface=".SF NS"/>
              </a:rPr>
              <a:t>// Superclass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E0E0E"/>
                </a:solidFill>
                <a:latin typeface=".SF NS"/>
              </a:rPr>
              <a:t>class Vehicle {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E0E0E"/>
                </a:solidFill>
                <a:latin typeface=".SF NS"/>
              </a:rPr>
              <a:t>    void moving() {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E0E0E"/>
                </a:solidFill>
                <a:latin typeface=".SF NS"/>
              </a:rPr>
              <a:t>        </a:t>
            </a:r>
            <a:r>
              <a:rPr lang="en-US" sz="4200" dirty="0" err="1">
                <a:solidFill>
                  <a:srgbClr val="0E0E0E"/>
                </a:solidFill>
                <a:latin typeface=".SF NS"/>
              </a:rPr>
              <a:t>System.out.println</a:t>
            </a:r>
            <a:r>
              <a:rPr lang="en-US" sz="4200" dirty="0">
                <a:solidFill>
                  <a:srgbClr val="0E0E0E"/>
                </a:solidFill>
                <a:latin typeface=".SF NS"/>
              </a:rPr>
              <a:t>(" Vehicle is  moving");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E0E0E"/>
                </a:solidFill>
                <a:latin typeface=".SF NS"/>
              </a:rPr>
              <a:t>    }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E0E0E"/>
                </a:solidFill>
                <a:latin typeface=".SF NS"/>
              </a:rPr>
              <a:t>}</a:t>
            </a:r>
          </a:p>
          <a:p>
            <a:pPr marL="0" indent="0">
              <a:buNone/>
            </a:pPr>
            <a:endParaRPr lang="en-US" sz="4200" dirty="0">
              <a:solidFill>
                <a:srgbClr val="0E0E0E"/>
              </a:solidFill>
              <a:latin typeface=".SF NS"/>
            </a:endParaRPr>
          </a:p>
          <a:p>
            <a:pPr marL="0" indent="0">
              <a:buNone/>
            </a:pPr>
            <a:r>
              <a:rPr lang="en-US" sz="4200" dirty="0">
                <a:solidFill>
                  <a:schemeClr val="accent6"/>
                </a:solidFill>
                <a:latin typeface=".SF NS"/>
              </a:rPr>
              <a:t>// Subclass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E0E0E"/>
                </a:solidFill>
                <a:latin typeface=".SF NS"/>
              </a:rPr>
              <a:t>class Dog extends Animal {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E0E0E"/>
                </a:solidFill>
                <a:latin typeface=".SF NS"/>
              </a:rPr>
              <a:t>    void bark() {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E0E0E"/>
                </a:solidFill>
                <a:latin typeface=".SF NS"/>
              </a:rPr>
              <a:t>        </a:t>
            </a:r>
            <a:r>
              <a:rPr lang="en-US" sz="4200" dirty="0" err="1">
                <a:solidFill>
                  <a:srgbClr val="0E0E0E"/>
                </a:solidFill>
                <a:latin typeface=".SF NS"/>
              </a:rPr>
              <a:t>System.out.println</a:t>
            </a:r>
            <a:r>
              <a:rPr lang="en-US" sz="4200" dirty="0">
                <a:solidFill>
                  <a:srgbClr val="0E0E0E"/>
                </a:solidFill>
                <a:latin typeface=".SF NS"/>
              </a:rPr>
              <a:t>("The dog barks.");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E0E0E"/>
                </a:solidFill>
                <a:latin typeface=".SF NS"/>
              </a:rPr>
              <a:t>    }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E0E0E"/>
                </a:solidFill>
                <a:latin typeface=".SF NS"/>
              </a:rPr>
              <a:t>}</a:t>
            </a:r>
          </a:p>
          <a:p>
            <a:pPr marL="0" indent="0">
              <a:buNone/>
            </a:pPr>
            <a:endParaRPr lang="en-US" sz="4200" dirty="0">
              <a:solidFill>
                <a:srgbClr val="0E0E0E"/>
              </a:solidFill>
              <a:latin typeface=".SF NS"/>
            </a:endParaRPr>
          </a:p>
          <a:p>
            <a:pPr marL="0" indent="0">
              <a:buNone/>
            </a:pPr>
            <a:r>
              <a:rPr lang="en-US" sz="4200" dirty="0">
                <a:solidFill>
                  <a:srgbClr val="0E0E0E"/>
                </a:solidFill>
                <a:latin typeface=".SF NS"/>
              </a:rPr>
              <a:t>public class Main {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E0E0E"/>
                </a:solidFill>
                <a:latin typeface=".SF NS"/>
              </a:rPr>
              <a:t>    public static void main(String[] </a:t>
            </a:r>
            <a:r>
              <a:rPr lang="en-US" sz="4200" dirty="0" err="1">
                <a:solidFill>
                  <a:srgbClr val="0E0E0E"/>
                </a:solidFill>
                <a:latin typeface=".SF NS"/>
              </a:rPr>
              <a:t>args</a:t>
            </a:r>
            <a:r>
              <a:rPr lang="en-US" sz="4200" dirty="0">
                <a:solidFill>
                  <a:srgbClr val="0E0E0E"/>
                </a:solidFill>
                <a:latin typeface=".SF NS"/>
              </a:rPr>
              <a:t>) {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E0E0E"/>
                </a:solidFill>
                <a:latin typeface=".SF NS"/>
              </a:rPr>
              <a:t>        Dog dog = new Dog(); // Creating an instance of the subclass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E0E0E"/>
                </a:solidFill>
                <a:latin typeface=".SF NS"/>
              </a:rPr>
              <a:t>        </a:t>
            </a:r>
            <a:r>
              <a:rPr lang="en-US" sz="4200" dirty="0" err="1">
                <a:solidFill>
                  <a:srgbClr val="0E0E0E"/>
                </a:solidFill>
                <a:latin typeface=".SF NS"/>
              </a:rPr>
              <a:t>dog.eat</a:t>
            </a:r>
            <a:r>
              <a:rPr lang="en-US" sz="4200" dirty="0">
                <a:solidFill>
                  <a:srgbClr val="0E0E0E"/>
                </a:solidFill>
                <a:latin typeface=".SF NS"/>
              </a:rPr>
              <a:t>();           // Inherited method from Animal class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E0E0E"/>
                </a:solidFill>
                <a:latin typeface=".SF NS"/>
              </a:rPr>
              <a:t>        </a:t>
            </a:r>
            <a:r>
              <a:rPr lang="en-US" sz="4200" dirty="0" err="1">
                <a:solidFill>
                  <a:srgbClr val="0E0E0E"/>
                </a:solidFill>
                <a:latin typeface=".SF NS"/>
              </a:rPr>
              <a:t>dog.bark</a:t>
            </a:r>
            <a:r>
              <a:rPr lang="en-US" sz="4200" dirty="0">
                <a:solidFill>
                  <a:srgbClr val="0E0E0E"/>
                </a:solidFill>
                <a:latin typeface=".SF NS"/>
              </a:rPr>
              <a:t>();          // Method from Dog class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E0E0E"/>
                </a:solidFill>
                <a:latin typeface=".SF N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}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77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Characteristics of Private Members:</a:t>
            </a:r>
            <a:br>
              <a:rPr lang="en-US" b="1" dirty="0">
                <a:solidFill>
                  <a:schemeClr val="accent6"/>
                </a:solidFill>
                <a:effectLst/>
                <a:latin typeface=".SF NS"/>
              </a:rPr>
            </a:br>
            <a:endParaRPr lang="en-US" dirty="0">
              <a:solidFill>
                <a:schemeClr val="accent6"/>
              </a:solidFill>
              <a:effectLst/>
              <a:latin typeface=".SF N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1399033"/>
            <a:ext cx="10116312" cy="434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1. </a:t>
            </a:r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Accessibility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 Private members can only be accessed within the class in which they are declared.</a:t>
            </a:r>
          </a:p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2. </a:t>
            </a:r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Encapsulation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 By making fields or methods private, the internal implementation details are hidden from the outside world, promoting encapsulation.</a:t>
            </a:r>
          </a:p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3. </a:t>
            </a:r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Controlled Access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 You can provide controlled access to private members using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getter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and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setter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methods, allowing the class to control how its internal data is accessed or modified.</a:t>
            </a:r>
          </a:p>
          <a:p>
            <a:pPr marL="0" indent="0">
              <a:buNone/>
            </a:pPr>
            <a:endParaRPr lang="en-US" dirty="0">
              <a:solidFill>
                <a:srgbClr val="0E0E0E"/>
              </a:solidFill>
              <a:effectLst/>
              <a:latin typeface=".SF N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55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Inheritance rules for class</a:t>
            </a:r>
            <a:br>
              <a:rPr lang="en-US" b="1" dirty="0">
                <a:solidFill>
                  <a:schemeClr val="accent6"/>
                </a:solidFill>
                <a:effectLst/>
                <a:latin typeface=".SF NS"/>
              </a:rPr>
            </a:br>
            <a:endParaRPr lang="en-US" dirty="0">
              <a:solidFill>
                <a:schemeClr val="accent6"/>
              </a:solidFill>
              <a:effectLst/>
              <a:latin typeface=".SF N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1399033"/>
            <a:ext cx="10116312" cy="4347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0E0E0E"/>
              </a:solidFill>
              <a:effectLst/>
              <a:latin typeface=".SF N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97F1334-5C06-1D0C-E015-83000255493E}"/>
              </a:ext>
            </a:extLst>
          </p:cNvPr>
          <p:cNvSpPr txBox="1">
            <a:spLocks/>
          </p:cNvSpPr>
          <p:nvPr/>
        </p:nvSpPr>
        <p:spPr>
          <a:xfrm>
            <a:off x="893064" y="72518"/>
            <a:ext cx="10405174" cy="13265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accent6"/>
              </a:solidFill>
              <a:latin typeface=".SF NS"/>
            </a:endParaRP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A837300-1F97-E67D-B2BB-2396E597A645}"/>
              </a:ext>
            </a:extLst>
          </p:cNvPr>
          <p:cNvSpPr txBox="1">
            <a:spLocks/>
          </p:cNvSpPr>
          <p:nvPr/>
        </p:nvSpPr>
        <p:spPr>
          <a:xfrm>
            <a:off x="911352" y="1399033"/>
            <a:ext cx="10116312" cy="434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E0E0E"/>
                </a:solidFill>
                <a:latin typeface=".SF NS"/>
              </a:rPr>
              <a:t>			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D676BC6F-C97F-9F39-12DA-60B51EB90137}"/>
              </a:ext>
            </a:extLst>
          </p:cNvPr>
          <p:cNvSpPr txBox="1">
            <a:spLocks/>
          </p:cNvSpPr>
          <p:nvPr/>
        </p:nvSpPr>
        <p:spPr>
          <a:xfrm>
            <a:off x="911352" y="6246622"/>
            <a:ext cx="26700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>
                    <a:tint val="82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EC50E6B-2795-3245-00F1-A1E303A40661}"/>
              </a:ext>
            </a:extLst>
          </p:cNvPr>
          <p:cNvSpPr/>
          <p:nvPr/>
        </p:nvSpPr>
        <p:spPr>
          <a:xfrm>
            <a:off x="4064546" y="3764696"/>
            <a:ext cx="683491" cy="665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107E7A-DB14-103C-693E-63E98D54184D}"/>
              </a:ext>
            </a:extLst>
          </p:cNvPr>
          <p:cNvSpPr txBox="1"/>
          <p:nvPr/>
        </p:nvSpPr>
        <p:spPr>
          <a:xfrm>
            <a:off x="1164336" y="1755617"/>
            <a:ext cx="596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	   vehicle                     		Electric  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1A869A-1065-7C27-A6C7-0711A5FCC49F}"/>
              </a:ext>
            </a:extLst>
          </p:cNvPr>
          <p:cNvCxnSpPr>
            <a:cxnSpLocks/>
          </p:cNvCxnSpPr>
          <p:nvPr/>
        </p:nvCxnSpPr>
        <p:spPr>
          <a:xfrm>
            <a:off x="5908820" y="2904731"/>
            <a:ext cx="9059" cy="4426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D6DF379-0C87-5237-6F14-64BF1C8FC21E}"/>
              </a:ext>
            </a:extLst>
          </p:cNvPr>
          <p:cNvSpPr txBox="1"/>
          <p:nvPr/>
        </p:nvSpPr>
        <p:spPr>
          <a:xfrm>
            <a:off x="332508" y="5247400"/>
            <a:ext cx="8219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0BC0B91-A4C0-E9C3-1DD2-7F6450B5BAE3}"/>
              </a:ext>
            </a:extLst>
          </p:cNvPr>
          <p:cNvSpPr/>
          <p:nvPr/>
        </p:nvSpPr>
        <p:spPr>
          <a:xfrm>
            <a:off x="2666935" y="2225724"/>
            <a:ext cx="740294" cy="70305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D5DEC81-7898-D4BA-67F8-15CB0040C85F}"/>
              </a:ext>
            </a:extLst>
          </p:cNvPr>
          <p:cNvSpPr/>
          <p:nvPr/>
        </p:nvSpPr>
        <p:spPr>
          <a:xfrm>
            <a:off x="5599361" y="2201673"/>
            <a:ext cx="740294" cy="70305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87FD49-4FD5-A1FD-830B-ADEE65DDC9F8}"/>
              </a:ext>
            </a:extLst>
          </p:cNvPr>
          <p:cNvCxnSpPr>
            <a:cxnSpLocks/>
          </p:cNvCxnSpPr>
          <p:nvPr/>
        </p:nvCxnSpPr>
        <p:spPr>
          <a:xfrm flipV="1">
            <a:off x="3037082" y="3293251"/>
            <a:ext cx="2871738" cy="3008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2E72DF-356A-CDA3-D930-E3CF91C8FD61}"/>
              </a:ext>
            </a:extLst>
          </p:cNvPr>
          <p:cNvCxnSpPr>
            <a:cxnSpLocks/>
          </p:cNvCxnSpPr>
          <p:nvPr/>
        </p:nvCxnSpPr>
        <p:spPr>
          <a:xfrm>
            <a:off x="4412129" y="3293251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B1DD02-0CD9-4954-493D-294FE023A68B}"/>
              </a:ext>
            </a:extLst>
          </p:cNvPr>
          <p:cNvCxnSpPr>
            <a:cxnSpLocks/>
          </p:cNvCxnSpPr>
          <p:nvPr/>
        </p:nvCxnSpPr>
        <p:spPr>
          <a:xfrm>
            <a:off x="3028023" y="2904731"/>
            <a:ext cx="9059" cy="4426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10" descr="cybertruck Icon - Free PNG &amp; SVG ...">
            <a:extLst>
              <a:ext uri="{FF2B5EF4-FFF2-40B4-BE49-F238E27FC236}">
                <a16:creationId xmlns:a16="http://schemas.microsoft.com/office/drawing/2014/main" id="{F115FD75-023A-F79C-F988-E62ACE415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157" y="4526330"/>
            <a:ext cx="828267" cy="82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666DAEF-C1AF-267D-E4F8-520671FAC9DB}"/>
              </a:ext>
            </a:extLst>
          </p:cNvPr>
          <p:cNvSpPr txBox="1"/>
          <p:nvPr/>
        </p:nvSpPr>
        <p:spPr>
          <a:xfrm>
            <a:off x="6899565" y="810491"/>
            <a:ext cx="65242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Can’t extend more than one class</a:t>
            </a:r>
          </a:p>
          <a:p>
            <a:endParaRPr lang="en-US" dirty="0"/>
          </a:p>
          <a:p>
            <a:r>
              <a:rPr lang="en-US" dirty="0"/>
              <a:t>Can extend more than one interface</a:t>
            </a:r>
          </a:p>
          <a:p>
            <a:endParaRPr lang="en-US" dirty="0"/>
          </a:p>
          <a:p>
            <a:r>
              <a:rPr lang="en-US" dirty="0"/>
              <a:t>Can implement more than one interface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3C45C2-F949-234F-4E5B-5F6CAD05A99E}"/>
              </a:ext>
            </a:extLst>
          </p:cNvPr>
          <p:cNvSpPr txBox="1"/>
          <p:nvPr/>
        </p:nvSpPr>
        <p:spPr>
          <a:xfrm>
            <a:off x="4998720" y="4097205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Model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275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Inheritance rules for interface</a:t>
            </a:r>
            <a:br>
              <a:rPr lang="en-US" b="1" dirty="0">
                <a:solidFill>
                  <a:schemeClr val="accent6"/>
                </a:solidFill>
                <a:effectLst/>
                <a:latin typeface=".SF NS"/>
              </a:rPr>
            </a:br>
            <a:endParaRPr lang="en-US" dirty="0">
              <a:solidFill>
                <a:schemeClr val="accent6"/>
              </a:solidFill>
              <a:effectLst/>
              <a:latin typeface=".SF N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1399033"/>
            <a:ext cx="10116312" cy="4347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0E0E0E"/>
              </a:solidFill>
              <a:effectLst/>
              <a:latin typeface=".SF N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97F1334-5C06-1D0C-E015-83000255493E}"/>
              </a:ext>
            </a:extLst>
          </p:cNvPr>
          <p:cNvSpPr txBox="1">
            <a:spLocks/>
          </p:cNvSpPr>
          <p:nvPr/>
        </p:nvSpPr>
        <p:spPr>
          <a:xfrm>
            <a:off x="893064" y="72518"/>
            <a:ext cx="10405174" cy="13265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accent6"/>
              </a:solidFill>
              <a:latin typeface=".SF NS"/>
            </a:endParaRP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A837300-1F97-E67D-B2BB-2396E597A645}"/>
              </a:ext>
            </a:extLst>
          </p:cNvPr>
          <p:cNvSpPr txBox="1">
            <a:spLocks/>
          </p:cNvSpPr>
          <p:nvPr/>
        </p:nvSpPr>
        <p:spPr>
          <a:xfrm>
            <a:off x="911352" y="1399033"/>
            <a:ext cx="10116312" cy="434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E0E0E"/>
                </a:solidFill>
                <a:latin typeface=".SF NS"/>
              </a:rPr>
              <a:t>			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D676BC6F-C97F-9F39-12DA-60B51EB90137}"/>
              </a:ext>
            </a:extLst>
          </p:cNvPr>
          <p:cNvSpPr txBox="1">
            <a:spLocks/>
          </p:cNvSpPr>
          <p:nvPr/>
        </p:nvSpPr>
        <p:spPr>
          <a:xfrm>
            <a:off x="911352" y="6246622"/>
            <a:ext cx="26700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>
                    <a:tint val="82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EC50E6B-2795-3245-00F1-A1E303A40661}"/>
              </a:ext>
            </a:extLst>
          </p:cNvPr>
          <p:cNvSpPr/>
          <p:nvPr/>
        </p:nvSpPr>
        <p:spPr>
          <a:xfrm>
            <a:off x="4064546" y="3764696"/>
            <a:ext cx="683491" cy="665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107E7A-DB14-103C-693E-63E98D54184D}"/>
              </a:ext>
            </a:extLst>
          </p:cNvPr>
          <p:cNvSpPr txBox="1"/>
          <p:nvPr/>
        </p:nvSpPr>
        <p:spPr>
          <a:xfrm>
            <a:off x="1164336" y="1755617"/>
            <a:ext cx="596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	         vehicle                      	     Electric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6DF379-0C87-5237-6F14-64BF1C8FC21E}"/>
              </a:ext>
            </a:extLst>
          </p:cNvPr>
          <p:cNvSpPr txBox="1"/>
          <p:nvPr/>
        </p:nvSpPr>
        <p:spPr>
          <a:xfrm>
            <a:off x="332508" y="5247400"/>
            <a:ext cx="8219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0BC0B91-A4C0-E9C3-1DD2-7F6450B5BAE3}"/>
              </a:ext>
            </a:extLst>
          </p:cNvPr>
          <p:cNvSpPr/>
          <p:nvPr/>
        </p:nvSpPr>
        <p:spPr>
          <a:xfrm>
            <a:off x="2666935" y="2225724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2470792-856B-EF4F-FCA9-B3E2B3A58760}"/>
              </a:ext>
            </a:extLst>
          </p:cNvPr>
          <p:cNvSpPr/>
          <p:nvPr/>
        </p:nvSpPr>
        <p:spPr>
          <a:xfrm>
            <a:off x="5198260" y="2150167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87FD49-4FD5-A1FD-830B-ADEE65DDC9F8}"/>
              </a:ext>
            </a:extLst>
          </p:cNvPr>
          <p:cNvCxnSpPr>
            <a:cxnSpLocks/>
          </p:cNvCxnSpPr>
          <p:nvPr/>
        </p:nvCxnSpPr>
        <p:spPr>
          <a:xfrm>
            <a:off x="3037082" y="3323332"/>
            <a:ext cx="25171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2E72DF-356A-CDA3-D930-E3CF91C8FD61}"/>
              </a:ext>
            </a:extLst>
          </p:cNvPr>
          <p:cNvCxnSpPr>
            <a:cxnSpLocks/>
          </p:cNvCxnSpPr>
          <p:nvPr/>
        </p:nvCxnSpPr>
        <p:spPr>
          <a:xfrm>
            <a:off x="4412129" y="3293251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099140-ED1D-18D6-6384-8528F62BEEAD}"/>
              </a:ext>
            </a:extLst>
          </p:cNvPr>
          <p:cNvCxnSpPr>
            <a:cxnSpLocks/>
          </p:cNvCxnSpPr>
          <p:nvPr/>
        </p:nvCxnSpPr>
        <p:spPr>
          <a:xfrm>
            <a:off x="5554227" y="2872909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B1DD02-0CD9-4954-493D-294FE023A68B}"/>
              </a:ext>
            </a:extLst>
          </p:cNvPr>
          <p:cNvCxnSpPr>
            <a:cxnSpLocks/>
          </p:cNvCxnSpPr>
          <p:nvPr/>
        </p:nvCxnSpPr>
        <p:spPr>
          <a:xfrm>
            <a:off x="3028023" y="2904731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10" descr="cybertruck Icon - Free PNG &amp; SVG ...">
            <a:extLst>
              <a:ext uri="{FF2B5EF4-FFF2-40B4-BE49-F238E27FC236}">
                <a16:creationId xmlns:a16="http://schemas.microsoft.com/office/drawing/2014/main" id="{F115FD75-023A-F79C-F988-E62ACE415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157" y="4526330"/>
            <a:ext cx="828267" cy="82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666DAEF-C1AF-267D-E4F8-520671FAC9DB}"/>
              </a:ext>
            </a:extLst>
          </p:cNvPr>
          <p:cNvSpPr txBox="1"/>
          <p:nvPr/>
        </p:nvSpPr>
        <p:spPr>
          <a:xfrm>
            <a:off x="6899565" y="810491"/>
            <a:ext cx="65242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Can’t extend more than one class</a:t>
            </a:r>
          </a:p>
          <a:p>
            <a:endParaRPr lang="en-US" dirty="0"/>
          </a:p>
          <a:p>
            <a:r>
              <a:rPr lang="en-US" dirty="0"/>
              <a:t>Can extend more than one interface</a:t>
            </a:r>
          </a:p>
          <a:p>
            <a:endParaRPr lang="en-US" dirty="0"/>
          </a:p>
          <a:p>
            <a:r>
              <a:rPr lang="en-US" dirty="0"/>
              <a:t>Can implement more than one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49038-70C9-8675-07CB-89091A0A6CCC}"/>
              </a:ext>
            </a:extLst>
          </p:cNvPr>
          <p:cNvSpPr txBox="1"/>
          <p:nvPr/>
        </p:nvSpPr>
        <p:spPr>
          <a:xfrm>
            <a:off x="5059680" y="408432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3</a:t>
            </a:r>
          </a:p>
        </p:txBody>
      </p:sp>
    </p:spTree>
    <p:extLst>
      <p:ext uri="{BB962C8B-B14F-4D97-AF65-F5344CB8AC3E}">
        <p14:creationId xmlns:p14="http://schemas.microsoft.com/office/powerpoint/2010/main" val="699398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Interface implementations</a:t>
            </a:r>
            <a:br>
              <a:rPr lang="en-US" b="1" dirty="0">
                <a:solidFill>
                  <a:schemeClr val="accent6"/>
                </a:solidFill>
                <a:effectLst/>
                <a:latin typeface=".SF NS"/>
              </a:rPr>
            </a:br>
            <a:endParaRPr lang="en-US" dirty="0">
              <a:solidFill>
                <a:schemeClr val="accent6"/>
              </a:solidFill>
              <a:effectLst/>
              <a:latin typeface=".SF N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1399033"/>
            <a:ext cx="10116312" cy="4347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0E0E0E"/>
              </a:solidFill>
              <a:effectLst/>
              <a:latin typeface=".SF N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97F1334-5C06-1D0C-E015-83000255493E}"/>
              </a:ext>
            </a:extLst>
          </p:cNvPr>
          <p:cNvSpPr txBox="1">
            <a:spLocks/>
          </p:cNvSpPr>
          <p:nvPr/>
        </p:nvSpPr>
        <p:spPr>
          <a:xfrm>
            <a:off x="893064" y="72518"/>
            <a:ext cx="10405174" cy="13265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accent6"/>
              </a:solidFill>
              <a:latin typeface=".SF NS"/>
            </a:endParaRP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A837300-1F97-E67D-B2BB-2396E597A645}"/>
              </a:ext>
            </a:extLst>
          </p:cNvPr>
          <p:cNvSpPr txBox="1">
            <a:spLocks/>
          </p:cNvSpPr>
          <p:nvPr/>
        </p:nvSpPr>
        <p:spPr>
          <a:xfrm>
            <a:off x="911352" y="1399033"/>
            <a:ext cx="10116312" cy="434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E0E0E"/>
                </a:solidFill>
                <a:latin typeface=".SF NS"/>
              </a:rPr>
              <a:t>			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D676BC6F-C97F-9F39-12DA-60B51EB90137}"/>
              </a:ext>
            </a:extLst>
          </p:cNvPr>
          <p:cNvSpPr txBox="1">
            <a:spLocks/>
          </p:cNvSpPr>
          <p:nvPr/>
        </p:nvSpPr>
        <p:spPr>
          <a:xfrm>
            <a:off x="911352" y="6246622"/>
            <a:ext cx="26700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>
                    <a:tint val="82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EC50E6B-2795-3245-00F1-A1E303A40661}"/>
              </a:ext>
            </a:extLst>
          </p:cNvPr>
          <p:cNvSpPr/>
          <p:nvPr/>
        </p:nvSpPr>
        <p:spPr>
          <a:xfrm>
            <a:off x="4064546" y="3764696"/>
            <a:ext cx="683491" cy="665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107E7A-DB14-103C-693E-63E98D54184D}"/>
              </a:ext>
            </a:extLst>
          </p:cNvPr>
          <p:cNvSpPr txBox="1"/>
          <p:nvPr/>
        </p:nvSpPr>
        <p:spPr>
          <a:xfrm>
            <a:off x="1164336" y="1755617"/>
            <a:ext cx="596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Interfaces</a:t>
            </a:r>
            <a:r>
              <a:rPr lang="en-US" b="1" dirty="0">
                <a:solidFill>
                  <a:schemeClr val="accent6"/>
                </a:solidFill>
                <a:sym typeface="Wingdings" pitchFamily="2" charset="2"/>
              </a:rPr>
              <a:t></a:t>
            </a:r>
            <a:r>
              <a:rPr lang="en-US" b="1" dirty="0">
                <a:solidFill>
                  <a:schemeClr val="accent6"/>
                </a:solidFill>
              </a:rPr>
              <a:t>         </a:t>
            </a:r>
            <a:r>
              <a:rPr lang="en-US" b="1" dirty="0" err="1">
                <a:solidFill>
                  <a:schemeClr val="accent6"/>
                </a:solidFill>
              </a:rPr>
              <a:t>IVehicle</a:t>
            </a:r>
            <a:r>
              <a:rPr lang="en-US" b="1" dirty="0">
                <a:solidFill>
                  <a:schemeClr val="accent6"/>
                </a:solidFill>
              </a:rPr>
              <a:t>                      	     </a:t>
            </a:r>
            <a:r>
              <a:rPr lang="en-US" b="1" dirty="0" err="1">
                <a:solidFill>
                  <a:schemeClr val="accent6"/>
                </a:solidFill>
              </a:rPr>
              <a:t>IElectric</a:t>
            </a:r>
            <a:r>
              <a:rPr lang="en-US" b="1" dirty="0">
                <a:solidFill>
                  <a:schemeClr val="accent6"/>
                </a:solidFill>
              </a:rPr>
              <a:t>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6DF379-0C87-5237-6F14-64BF1C8FC21E}"/>
              </a:ext>
            </a:extLst>
          </p:cNvPr>
          <p:cNvSpPr txBox="1"/>
          <p:nvPr/>
        </p:nvSpPr>
        <p:spPr>
          <a:xfrm>
            <a:off x="332508" y="5247400"/>
            <a:ext cx="8219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0BC0B91-A4C0-E9C3-1DD2-7F6450B5BAE3}"/>
              </a:ext>
            </a:extLst>
          </p:cNvPr>
          <p:cNvSpPr/>
          <p:nvPr/>
        </p:nvSpPr>
        <p:spPr>
          <a:xfrm>
            <a:off x="2666935" y="2225724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2470792-856B-EF4F-FCA9-B3E2B3A58760}"/>
              </a:ext>
            </a:extLst>
          </p:cNvPr>
          <p:cNvSpPr/>
          <p:nvPr/>
        </p:nvSpPr>
        <p:spPr>
          <a:xfrm>
            <a:off x="5198260" y="2150167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87FD49-4FD5-A1FD-830B-ADEE65DDC9F8}"/>
              </a:ext>
            </a:extLst>
          </p:cNvPr>
          <p:cNvCxnSpPr>
            <a:cxnSpLocks/>
          </p:cNvCxnSpPr>
          <p:nvPr/>
        </p:nvCxnSpPr>
        <p:spPr>
          <a:xfrm>
            <a:off x="3037082" y="3323332"/>
            <a:ext cx="25171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2E72DF-356A-CDA3-D930-E3CF91C8FD61}"/>
              </a:ext>
            </a:extLst>
          </p:cNvPr>
          <p:cNvCxnSpPr>
            <a:cxnSpLocks/>
          </p:cNvCxnSpPr>
          <p:nvPr/>
        </p:nvCxnSpPr>
        <p:spPr>
          <a:xfrm>
            <a:off x="4412129" y="3293251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099140-ED1D-18D6-6384-8528F62BEEAD}"/>
              </a:ext>
            </a:extLst>
          </p:cNvPr>
          <p:cNvCxnSpPr>
            <a:cxnSpLocks/>
          </p:cNvCxnSpPr>
          <p:nvPr/>
        </p:nvCxnSpPr>
        <p:spPr>
          <a:xfrm>
            <a:off x="5554227" y="2872909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B1DD02-0CD9-4954-493D-294FE023A68B}"/>
              </a:ext>
            </a:extLst>
          </p:cNvPr>
          <p:cNvCxnSpPr>
            <a:cxnSpLocks/>
          </p:cNvCxnSpPr>
          <p:nvPr/>
        </p:nvCxnSpPr>
        <p:spPr>
          <a:xfrm>
            <a:off x="3028023" y="2904731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10" descr="cybertruck Icon - Free PNG &amp; SVG ...">
            <a:extLst>
              <a:ext uri="{FF2B5EF4-FFF2-40B4-BE49-F238E27FC236}">
                <a16:creationId xmlns:a16="http://schemas.microsoft.com/office/drawing/2014/main" id="{F115FD75-023A-F79C-F988-E62ACE415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157" y="4526330"/>
            <a:ext cx="828267" cy="82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666DAEF-C1AF-267D-E4F8-520671FAC9DB}"/>
              </a:ext>
            </a:extLst>
          </p:cNvPr>
          <p:cNvSpPr txBox="1"/>
          <p:nvPr/>
        </p:nvSpPr>
        <p:spPr>
          <a:xfrm>
            <a:off x="6899565" y="810491"/>
            <a:ext cx="6524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should implement the interface methods</a:t>
            </a:r>
          </a:p>
          <a:p>
            <a:r>
              <a:rPr lang="en-US" dirty="0"/>
              <a:t>Class can implement more than one interfaces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49038-70C9-8675-07CB-89091A0A6CCC}"/>
              </a:ext>
            </a:extLst>
          </p:cNvPr>
          <p:cNvSpPr txBox="1"/>
          <p:nvPr/>
        </p:nvSpPr>
        <p:spPr>
          <a:xfrm>
            <a:off x="5059680" y="4084320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3. (class)</a:t>
            </a:r>
          </a:p>
        </p:txBody>
      </p:sp>
    </p:spTree>
    <p:extLst>
      <p:ext uri="{BB962C8B-B14F-4D97-AF65-F5344CB8AC3E}">
        <p14:creationId xmlns:p14="http://schemas.microsoft.com/office/powerpoint/2010/main" val="1503971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Example of Inheritance</a:t>
            </a:r>
            <a:br>
              <a:rPr lang="en-US" b="1" dirty="0">
                <a:solidFill>
                  <a:schemeClr val="accent6"/>
                </a:solidFill>
                <a:effectLst/>
                <a:latin typeface=".SF NS"/>
              </a:rPr>
            </a:br>
            <a:endParaRPr lang="en-US" dirty="0">
              <a:solidFill>
                <a:schemeClr val="accent6"/>
              </a:solidFill>
              <a:effectLst/>
              <a:latin typeface=".SF N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1399033"/>
            <a:ext cx="10116312" cy="4347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200" dirty="0">
                <a:solidFill>
                  <a:schemeClr val="accent6"/>
                </a:solidFill>
                <a:latin typeface=".SF NS"/>
              </a:rPr>
              <a:t>Private member do not </a:t>
            </a:r>
            <a:r>
              <a:rPr lang="en-US" sz="4200" dirty="0" err="1">
                <a:solidFill>
                  <a:schemeClr val="accent6"/>
                </a:solidFill>
                <a:latin typeface=".SF NS"/>
              </a:rPr>
              <a:t>inherate</a:t>
            </a:r>
            <a:endParaRPr lang="en-US" sz="4200" dirty="0">
              <a:solidFill>
                <a:schemeClr val="accent6"/>
              </a:solidFill>
              <a:latin typeface=".SF NS"/>
            </a:endParaRPr>
          </a:p>
          <a:p>
            <a:pPr marL="0" indent="0">
              <a:buNone/>
            </a:pPr>
            <a:endParaRPr lang="en-US" sz="4200" dirty="0">
              <a:solidFill>
                <a:schemeClr val="accent6"/>
              </a:solidFill>
              <a:latin typeface=".SF NS"/>
            </a:endParaRPr>
          </a:p>
          <a:p>
            <a:pPr marL="0" indent="0">
              <a:buNone/>
            </a:pPr>
            <a:r>
              <a:rPr lang="en-US" sz="4200" dirty="0">
                <a:solidFill>
                  <a:schemeClr val="accent6"/>
                </a:solidFill>
                <a:latin typeface=".SF NS"/>
              </a:rPr>
              <a:t>What is aggregation</a:t>
            </a:r>
          </a:p>
          <a:p>
            <a:pPr marL="0" indent="0">
              <a:buNone/>
            </a:pPr>
            <a:r>
              <a:rPr lang="en-US" sz="4200" dirty="0">
                <a:solidFill>
                  <a:schemeClr val="accent6"/>
                </a:solidFill>
                <a:latin typeface=".SF NS"/>
              </a:rPr>
              <a:t>Limitations</a:t>
            </a:r>
          </a:p>
          <a:p>
            <a:pPr marL="0" indent="0">
              <a:buNone/>
            </a:pPr>
            <a:r>
              <a:rPr lang="en-US" sz="4200" dirty="0">
                <a:solidFill>
                  <a:schemeClr val="accent6"/>
                </a:solidFill>
                <a:latin typeface=".SF NS"/>
              </a:rPr>
              <a:t>Public members are accessible </a:t>
            </a:r>
          </a:p>
          <a:p>
            <a:pPr marL="0" indent="0">
              <a:buNone/>
            </a:pPr>
            <a:r>
              <a:rPr lang="en-US" sz="4200" dirty="0">
                <a:solidFill>
                  <a:schemeClr val="accent6"/>
                </a:solidFill>
                <a:latin typeface=".SF NS"/>
              </a:rPr>
              <a:t>Default, </a:t>
            </a:r>
          </a:p>
          <a:p>
            <a:pPr marL="0" indent="0">
              <a:buNone/>
            </a:pPr>
            <a:r>
              <a:rPr lang="en-US" sz="4200" dirty="0">
                <a:solidFill>
                  <a:schemeClr val="accent6"/>
                </a:solidFill>
                <a:latin typeface=".SF NS"/>
              </a:rPr>
              <a:t>Protected</a:t>
            </a:r>
          </a:p>
          <a:p>
            <a:pPr marL="0" indent="0">
              <a:buNone/>
            </a:pPr>
            <a:r>
              <a:rPr lang="en-US" sz="4200" dirty="0">
                <a:solidFill>
                  <a:schemeClr val="accent6"/>
                </a:solidFill>
                <a:latin typeface=".SF NS"/>
              </a:rPr>
              <a:t>Interfaces?</a:t>
            </a:r>
          </a:p>
          <a:p>
            <a:pPr marL="0" indent="0">
              <a:buNone/>
            </a:pPr>
            <a:r>
              <a:rPr lang="en-US" sz="4200" dirty="0">
                <a:solidFill>
                  <a:schemeClr val="accent6"/>
                </a:solidFill>
                <a:latin typeface=".SF NS"/>
              </a:rPr>
              <a:t>Extend more than one class vs interface</a:t>
            </a:r>
          </a:p>
          <a:p>
            <a:pPr marL="0" indent="0">
              <a:buNone/>
            </a:pPr>
            <a:r>
              <a:rPr lang="en-US" sz="4200" dirty="0">
                <a:solidFill>
                  <a:schemeClr val="accent6"/>
                </a:solidFill>
                <a:latin typeface=".SF NS"/>
              </a:rPr>
              <a:t>Overload methods </a:t>
            </a:r>
            <a:r>
              <a:rPr lang="en-US" sz="4200" dirty="0" err="1">
                <a:solidFill>
                  <a:schemeClr val="accent6"/>
                </a:solidFill>
                <a:latin typeface=".SF NS"/>
              </a:rPr>
              <a:t>wth</a:t>
            </a:r>
            <a:r>
              <a:rPr lang="en-US" sz="4200" dirty="0">
                <a:solidFill>
                  <a:schemeClr val="accent6"/>
                </a:solidFill>
                <a:latin typeface=".SF NS"/>
              </a:rPr>
              <a:t> generics with diff return types (polymorphism )</a:t>
            </a:r>
          </a:p>
          <a:p>
            <a:pPr marL="0" indent="0">
              <a:buNone/>
            </a:pPr>
            <a:r>
              <a:rPr lang="en-US" sz="4200" dirty="0">
                <a:solidFill>
                  <a:schemeClr val="accent6"/>
                </a:solidFill>
                <a:latin typeface=".SF NS"/>
              </a:rPr>
              <a:t> in spring we use composition more than extending a class</a:t>
            </a:r>
          </a:p>
          <a:p>
            <a:pPr marL="0" indent="0">
              <a:buNone/>
            </a:pPr>
            <a:r>
              <a:rPr lang="en-US" sz="4200" dirty="0">
                <a:solidFill>
                  <a:schemeClr val="accent6"/>
                </a:solidFill>
                <a:effectLst/>
                <a:latin typeface=".SF NS"/>
              </a:rPr>
              <a:t>Final class no</a:t>
            </a:r>
            <a:r>
              <a:rPr lang="en-US" sz="4200" dirty="0">
                <a:solidFill>
                  <a:schemeClr val="accent6"/>
                </a:solidFill>
                <a:latin typeface=".SF NS"/>
              </a:rPr>
              <a:t>t for inheritance 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1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413" y="246253"/>
            <a:ext cx="10405174" cy="865315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Inheritance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2058669"/>
            <a:ext cx="10116312" cy="3687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Inheritance is one of the fundamental principles of </a:t>
            </a:r>
            <a:r>
              <a:rPr lang="en-US" dirty="0">
                <a:solidFill>
                  <a:schemeClr val="accent6"/>
                </a:solidFill>
                <a:effectLst/>
                <a:latin typeface=".SF NS"/>
              </a:rPr>
              <a:t>Object-Oriented Programming 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(</a:t>
            </a:r>
            <a:r>
              <a:rPr lang="en-US" dirty="0">
                <a:solidFill>
                  <a:schemeClr val="accent6"/>
                </a:solidFill>
                <a:effectLst/>
                <a:latin typeface=".SF NS"/>
              </a:rPr>
              <a:t>OOP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). It allows one class (called the </a:t>
            </a:r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subclass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or </a:t>
            </a:r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child class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) to </a:t>
            </a:r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inherit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properties and behaviors (fields and methods) from another class (called the </a:t>
            </a:r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superclass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or </a:t>
            </a:r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parent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class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). This promotes code reuse and allows for hierarchical classification.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2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Key Concepts of Inheritance in Java</a:t>
            </a:r>
            <a:br>
              <a:rPr lang="en-US" b="1" dirty="0">
                <a:solidFill>
                  <a:schemeClr val="accent6"/>
                </a:solidFill>
                <a:effectLst/>
                <a:latin typeface=".SF NS"/>
              </a:rPr>
            </a:br>
            <a:endParaRPr lang="en-US" dirty="0">
              <a:solidFill>
                <a:schemeClr val="accent6"/>
              </a:solidFill>
              <a:effectLst/>
              <a:latin typeface=".SF N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1399033"/>
            <a:ext cx="10116312" cy="434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		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687F6D9-2B1F-991B-B058-7B96022A63EE}"/>
              </a:ext>
            </a:extLst>
          </p:cNvPr>
          <p:cNvSpPr/>
          <p:nvPr/>
        </p:nvSpPr>
        <p:spPr>
          <a:xfrm>
            <a:off x="3860586" y="1265382"/>
            <a:ext cx="683491" cy="665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2DAB529-8C95-37A0-C641-1FB754098F6C}"/>
              </a:ext>
            </a:extLst>
          </p:cNvPr>
          <p:cNvSpPr/>
          <p:nvPr/>
        </p:nvSpPr>
        <p:spPr>
          <a:xfrm>
            <a:off x="1552771" y="2854636"/>
            <a:ext cx="683491" cy="665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C8B595-4327-BABD-BD7E-85AF366E0048}"/>
              </a:ext>
            </a:extLst>
          </p:cNvPr>
          <p:cNvCxnSpPr>
            <a:cxnSpLocks/>
          </p:cNvCxnSpPr>
          <p:nvPr/>
        </p:nvCxnSpPr>
        <p:spPr>
          <a:xfrm>
            <a:off x="1912946" y="2284277"/>
            <a:ext cx="0" cy="571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61DF6F-26A0-7854-E1C3-C1FFF1F046A4}"/>
              </a:ext>
            </a:extLst>
          </p:cNvPr>
          <p:cNvCxnSpPr>
            <a:cxnSpLocks/>
          </p:cNvCxnSpPr>
          <p:nvPr/>
        </p:nvCxnSpPr>
        <p:spPr>
          <a:xfrm>
            <a:off x="1894471" y="3515257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84F9F52-33A0-6FF7-CFA4-7FFA84516BCA}"/>
              </a:ext>
            </a:extLst>
          </p:cNvPr>
          <p:cNvSpPr/>
          <p:nvPr/>
        </p:nvSpPr>
        <p:spPr>
          <a:xfrm>
            <a:off x="397514" y="4481157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4D0636-20D3-D685-F216-C95C05E71514}"/>
              </a:ext>
            </a:extLst>
          </p:cNvPr>
          <p:cNvSpPr txBox="1"/>
          <p:nvPr/>
        </p:nvSpPr>
        <p:spPr>
          <a:xfrm>
            <a:off x="2945708" y="1265382"/>
            <a:ext cx="146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Vehicle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2FC715-DCCE-E693-63DB-5B050488CAB5}"/>
              </a:ext>
            </a:extLst>
          </p:cNvPr>
          <p:cNvSpPr txBox="1"/>
          <p:nvPr/>
        </p:nvSpPr>
        <p:spPr>
          <a:xfrm>
            <a:off x="640779" y="2777018"/>
            <a:ext cx="99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Electric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3B132DD-D880-5E5C-6481-CE3640B32101}"/>
              </a:ext>
            </a:extLst>
          </p:cNvPr>
          <p:cNvSpPr/>
          <p:nvPr/>
        </p:nvSpPr>
        <p:spPr>
          <a:xfrm>
            <a:off x="6357336" y="2850239"/>
            <a:ext cx="683491" cy="665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1E418B-A7F7-4E0E-4EDF-5F69883CD871}"/>
              </a:ext>
            </a:extLst>
          </p:cNvPr>
          <p:cNvCxnSpPr>
            <a:cxnSpLocks/>
          </p:cNvCxnSpPr>
          <p:nvPr/>
        </p:nvCxnSpPr>
        <p:spPr>
          <a:xfrm>
            <a:off x="6660100" y="2269839"/>
            <a:ext cx="0" cy="584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0D429E2-D007-ED2B-6A55-89A2737BF856}"/>
              </a:ext>
            </a:extLst>
          </p:cNvPr>
          <p:cNvSpPr txBox="1"/>
          <p:nvPr/>
        </p:nvSpPr>
        <p:spPr>
          <a:xfrm>
            <a:off x="3487462" y="2777019"/>
            <a:ext cx="590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	           Non-Electric 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9EEA14-D4E0-EB20-3260-5821F7677C8C}"/>
              </a:ext>
            </a:extLst>
          </p:cNvPr>
          <p:cNvCxnSpPr>
            <a:cxnSpLocks/>
          </p:cNvCxnSpPr>
          <p:nvPr/>
        </p:nvCxnSpPr>
        <p:spPr>
          <a:xfrm flipV="1">
            <a:off x="1922918" y="2269839"/>
            <a:ext cx="4737182" cy="14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37BFB38-11F2-7468-24C8-540A580CE178}"/>
              </a:ext>
            </a:extLst>
          </p:cNvPr>
          <p:cNvSpPr/>
          <p:nvPr/>
        </p:nvSpPr>
        <p:spPr>
          <a:xfrm>
            <a:off x="1486538" y="4481157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BC4BD0C-3F91-1DAD-F5A3-37D41E52CD93}"/>
              </a:ext>
            </a:extLst>
          </p:cNvPr>
          <p:cNvSpPr/>
          <p:nvPr/>
        </p:nvSpPr>
        <p:spPr>
          <a:xfrm>
            <a:off x="2578962" y="4502367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287A74E-1450-6E42-EBC2-D2A5281661EF}"/>
              </a:ext>
            </a:extLst>
          </p:cNvPr>
          <p:cNvCxnSpPr>
            <a:cxnSpLocks/>
          </p:cNvCxnSpPr>
          <p:nvPr/>
        </p:nvCxnSpPr>
        <p:spPr>
          <a:xfrm>
            <a:off x="6668283" y="3525046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897B9FF-0791-549B-3968-F35C7E0262CD}"/>
              </a:ext>
            </a:extLst>
          </p:cNvPr>
          <p:cNvCxnSpPr>
            <a:cxnSpLocks/>
          </p:cNvCxnSpPr>
          <p:nvPr/>
        </p:nvCxnSpPr>
        <p:spPr>
          <a:xfrm>
            <a:off x="763754" y="4015446"/>
            <a:ext cx="21819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5C527F5-C060-677E-F853-7031CD2ABAE9}"/>
              </a:ext>
            </a:extLst>
          </p:cNvPr>
          <p:cNvCxnSpPr>
            <a:cxnSpLocks/>
          </p:cNvCxnSpPr>
          <p:nvPr/>
        </p:nvCxnSpPr>
        <p:spPr>
          <a:xfrm>
            <a:off x="1886068" y="3985365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C5F02E7-14DB-1AC4-A77E-69EF624DE598}"/>
              </a:ext>
            </a:extLst>
          </p:cNvPr>
          <p:cNvCxnSpPr>
            <a:cxnSpLocks/>
          </p:cNvCxnSpPr>
          <p:nvPr/>
        </p:nvCxnSpPr>
        <p:spPr>
          <a:xfrm>
            <a:off x="2945708" y="4002178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0ED7E4F-5255-CC61-7A72-5F247D8F953E}"/>
              </a:ext>
            </a:extLst>
          </p:cNvPr>
          <p:cNvCxnSpPr>
            <a:cxnSpLocks/>
          </p:cNvCxnSpPr>
          <p:nvPr/>
        </p:nvCxnSpPr>
        <p:spPr>
          <a:xfrm>
            <a:off x="776065" y="4015446"/>
            <a:ext cx="0" cy="465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299F9BD-76DA-812E-4128-6423C2E70324}"/>
              </a:ext>
            </a:extLst>
          </p:cNvPr>
          <p:cNvSpPr txBox="1"/>
          <p:nvPr/>
        </p:nvSpPr>
        <p:spPr>
          <a:xfrm>
            <a:off x="332508" y="5247400"/>
            <a:ext cx="8219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Model 3      Model 7      </a:t>
            </a:r>
            <a:r>
              <a:rPr lang="en-US" b="1" dirty="0" err="1">
                <a:solidFill>
                  <a:schemeClr val="accent6"/>
                </a:solidFill>
              </a:rPr>
              <a:t>Cybertruck</a:t>
            </a:r>
            <a:r>
              <a:rPr lang="en-US" b="1" dirty="0">
                <a:solidFill>
                  <a:schemeClr val="accent6"/>
                </a:solidFill>
              </a:rPr>
              <a:t>                                   Civic           Pilot            Ridgeline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D8A7D32-0ADA-6E89-60E8-A5AECC04DEF8}"/>
              </a:ext>
            </a:extLst>
          </p:cNvPr>
          <p:cNvSpPr/>
          <p:nvPr/>
        </p:nvSpPr>
        <p:spPr>
          <a:xfrm>
            <a:off x="5184259" y="4393431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1675C86A-1A27-A08F-CBD7-25BE00E6480C}"/>
              </a:ext>
            </a:extLst>
          </p:cNvPr>
          <p:cNvSpPr/>
          <p:nvPr/>
        </p:nvSpPr>
        <p:spPr>
          <a:xfrm>
            <a:off x="6273283" y="4393431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32DF6FAC-13B9-CD58-92A0-67341CE3F5E2}"/>
              </a:ext>
            </a:extLst>
          </p:cNvPr>
          <p:cNvSpPr/>
          <p:nvPr/>
        </p:nvSpPr>
        <p:spPr>
          <a:xfrm>
            <a:off x="7365707" y="4414641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04DBB3A-3874-54AA-4A2F-2586BB03610C}"/>
              </a:ext>
            </a:extLst>
          </p:cNvPr>
          <p:cNvCxnSpPr>
            <a:cxnSpLocks/>
          </p:cNvCxnSpPr>
          <p:nvPr/>
        </p:nvCxnSpPr>
        <p:spPr>
          <a:xfrm>
            <a:off x="5550499" y="3927720"/>
            <a:ext cx="21819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D3C87C3-A143-01DF-3CA2-316F71D7BD92}"/>
              </a:ext>
            </a:extLst>
          </p:cNvPr>
          <p:cNvCxnSpPr>
            <a:cxnSpLocks/>
          </p:cNvCxnSpPr>
          <p:nvPr/>
        </p:nvCxnSpPr>
        <p:spPr>
          <a:xfrm>
            <a:off x="6672813" y="3897639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E3CA853-63C2-CAA1-5E02-6719527AD9AD}"/>
              </a:ext>
            </a:extLst>
          </p:cNvPr>
          <p:cNvCxnSpPr>
            <a:cxnSpLocks/>
          </p:cNvCxnSpPr>
          <p:nvPr/>
        </p:nvCxnSpPr>
        <p:spPr>
          <a:xfrm>
            <a:off x="7714990" y="3937252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8A5ED90-4147-780A-0CAA-B18B5D12A3B3}"/>
              </a:ext>
            </a:extLst>
          </p:cNvPr>
          <p:cNvCxnSpPr>
            <a:cxnSpLocks/>
          </p:cNvCxnSpPr>
          <p:nvPr/>
        </p:nvCxnSpPr>
        <p:spPr>
          <a:xfrm>
            <a:off x="5540934" y="3926545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640BBA-FAA5-846D-2E2D-2B4732E3108E}"/>
              </a:ext>
            </a:extLst>
          </p:cNvPr>
          <p:cNvCxnSpPr>
            <a:cxnSpLocks/>
          </p:cNvCxnSpPr>
          <p:nvPr/>
        </p:nvCxnSpPr>
        <p:spPr>
          <a:xfrm>
            <a:off x="4193272" y="1878794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50" name="Picture 6" descr="Tesla Model X Car Tesla Motors, tesla ...">
            <a:extLst>
              <a:ext uri="{FF2B5EF4-FFF2-40B4-BE49-F238E27FC236}">
                <a16:creationId xmlns:a16="http://schemas.microsoft.com/office/drawing/2014/main" id="{45ADB457-B19A-38E9-8A94-ED29FDE01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42" y="5746432"/>
            <a:ext cx="587731" cy="58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Tesla Model Y Dimensions &amp; Drawings ...">
            <a:extLst>
              <a:ext uri="{FF2B5EF4-FFF2-40B4-BE49-F238E27FC236}">
                <a16:creationId xmlns:a16="http://schemas.microsoft.com/office/drawing/2014/main" id="{AE5DF6DE-D3A6-FB59-E81C-FA0BA0EF9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446" y="5508280"/>
            <a:ext cx="968273" cy="96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cybertruck Icon - Free PNG &amp; SVG ...">
            <a:extLst>
              <a:ext uri="{FF2B5EF4-FFF2-40B4-BE49-F238E27FC236}">
                <a16:creationId xmlns:a16="http://schemas.microsoft.com/office/drawing/2014/main" id="{812F241A-FDD9-162F-AB1E-3DA4B75F4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962" y="5626163"/>
            <a:ext cx="828267" cy="82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Civic Vector Art, Icons, and Graphics ...">
            <a:extLst>
              <a:ext uri="{FF2B5EF4-FFF2-40B4-BE49-F238E27FC236}">
                <a16:creationId xmlns:a16="http://schemas.microsoft.com/office/drawing/2014/main" id="{BCF852CA-A5D8-87F7-EEFD-8935EB195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227" y="5708149"/>
            <a:ext cx="746281" cy="74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Honda Pilot - AutoCity BV">
            <a:extLst>
              <a:ext uri="{FF2B5EF4-FFF2-40B4-BE49-F238E27FC236}">
                <a16:creationId xmlns:a16="http://schemas.microsoft.com/office/drawing/2014/main" id="{3246AED4-7F60-F1E6-2602-7D7502C3B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574" y="5674276"/>
            <a:ext cx="1204303" cy="80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New 2024 Honda Ridgeline RTL AWD Crew ...">
            <a:extLst>
              <a:ext uri="{FF2B5EF4-FFF2-40B4-BE49-F238E27FC236}">
                <a16:creationId xmlns:a16="http://schemas.microsoft.com/office/drawing/2014/main" id="{86A09092-484A-71C5-1A30-380CC7C99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163" y="5663471"/>
            <a:ext cx="1006088" cy="82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D7398C4B-5ADD-6C3F-951B-73BFEC4B3B77}"/>
              </a:ext>
            </a:extLst>
          </p:cNvPr>
          <p:cNvSpPr txBox="1"/>
          <p:nvPr/>
        </p:nvSpPr>
        <p:spPr>
          <a:xfrm>
            <a:off x="4544076" y="1255951"/>
            <a:ext cx="294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 class or parent class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9DFB3F6-87A2-D7B0-7508-ACBE346D93F5}"/>
              </a:ext>
            </a:extLst>
          </p:cNvPr>
          <p:cNvSpPr txBox="1"/>
          <p:nvPr/>
        </p:nvSpPr>
        <p:spPr>
          <a:xfrm>
            <a:off x="2409824" y="2794510"/>
            <a:ext cx="2503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 class for</a:t>
            </a:r>
          </a:p>
          <a:p>
            <a:r>
              <a:rPr lang="en-US" dirty="0"/>
              <a:t>Model 3, 7 </a:t>
            </a:r>
            <a:r>
              <a:rPr lang="en-US" dirty="0" err="1"/>
              <a:t>Cybertruck</a:t>
            </a:r>
            <a:r>
              <a:rPr lang="en-US" dirty="0"/>
              <a:t>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FAC92F8-FB23-6006-910D-6876CD0B5AB8}"/>
              </a:ext>
            </a:extLst>
          </p:cNvPr>
          <p:cNvSpPr txBox="1"/>
          <p:nvPr/>
        </p:nvSpPr>
        <p:spPr>
          <a:xfrm>
            <a:off x="1055698" y="3980968"/>
            <a:ext cx="273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 classes</a:t>
            </a:r>
          </a:p>
        </p:txBody>
      </p:sp>
    </p:spTree>
    <p:extLst>
      <p:ext uri="{BB962C8B-B14F-4D97-AF65-F5344CB8AC3E}">
        <p14:creationId xmlns:p14="http://schemas.microsoft.com/office/powerpoint/2010/main" val="158573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Key Concepts of Inheritance in Java</a:t>
            </a:r>
            <a:br>
              <a:rPr lang="en-US" b="1" dirty="0">
                <a:solidFill>
                  <a:schemeClr val="accent6"/>
                </a:solidFill>
                <a:effectLst/>
                <a:latin typeface=".SF NS"/>
              </a:rPr>
            </a:br>
            <a:endParaRPr lang="en-US" dirty="0">
              <a:solidFill>
                <a:schemeClr val="accent6"/>
              </a:solidFill>
              <a:effectLst/>
              <a:latin typeface=".SF N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1399033"/>
            <a:ext cx="10116312" cy="434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		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687F6D9-2B1F-991B-B058-7B96022A63EE}"/>
              </a:ext>
            </a:extLst>
          </p:cNvPr>
          <p:cNvSpPr/>
          <p:nvPr/>
        </p:nvSpPr>
        <p:spPr>
          <a:xfrm>
            <a:off x="3860586" y="1265382"/>
            <a:ext cx="683491" cy="665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2DAB529-8C95-37A0-C641-1FB754098F6C}"/>
              </a:ext>
            </a:extLst>
          </p:cNvPr>
          <p:cNvSpPr/>
          <p:nvPr/>
        </p:nvSpPr>
        <p:spPr>
          <a:xfrm>
            <a:off x="1552771" y="2854636"/>
            <a:ext cx="683491" cy="665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C8B595-4327-BABD-BD7E-85AF366E0048}"/>
              </a:ext>
            </a:extLst>
          </p:cNvPr>
          <p:cNvCxnSpPr>
            <a:cxnSpLocks/>
          </p:cNvCxnSpPr>
          <p:nvPr/>
        </p:nvCxnSpPr>
        <p:spPr>
          <a:xfrm>
            <a:off x="1912946" y="2284277"/>
            <a:ext cx="0" cy="571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61DF6F-26A0-7854-E1C3-C1FFF1F046A4}"/>
              </a:ext>
            </a:extLst>
          </p:cNvPr>
          <p:cNvCxnSpPr>
            <a:cxnSpLocks/>
          </p:cNvCxnSpPr>
          <p:nvPr/>
        </p:nvCxnSpPr>
        <p:spPr>
          <a:xfrm>
            <a:off x="1894471" y="3515257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84F9F52-33A0-6FF7-CFA4-7FFA84516BCA}"/>
              </a:ext>
            </a:extLst>
          </p:cNvPr>
          <p:cNvSpPr/>
          <p:nvPr/>
        </p:nvSpPr>
        <p:spPr>
          <a:xfrm>
            <a:off x="397514" y="4481157"/>
            <a:ext cx="740294" cy="7030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4D0636-20D3-D685-F216-C95C05E71514}"/>
              </a:ext>
            </a:extLst>
          </p:cNvPr>
          <p:cNvSpPr txBox="1"/>
          <p:nvPr/>
        </p:nvSpPr>
        <p:spPr>
          <a:xfrm>
            <a:off x="2945708" y="1265382"/>
            <a:ext cx="146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Vehicle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2FC715-DCCE-E693-63DB-5B050488CAB5}"/>
              </a:ext>
            </a:extLst>
          </p:cNvPr>
          <p:cNvSpPr txBox="1"/>
          <p:nvPr/>
        </p:nvSpPr>
        <p:spPr>
          <a:xfrm>
            <a:off x="640779" y="2777018"/>
            <a:ext cx="99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Electric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3B132DD-D880-5E5C-6481-CE3640B32101}"/>
              </a:ext>
            </a:extLst>
          </p:cNvPr>
          <p:cNvSpPr/>
          <p:nvPr/>
        </p:nvSpPr>
        <p:spPr>
          <a:xfrm>
            <a:off x="6357336" y="2850239"/>
            <a:ext cx="683491" cy="665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1E418B-A7F7-4E0E-4EDF-5F69883CD871}"/>
              </a:ext>
            </a:extLst>
          </p:cNvPr>
          <p:cNvCxnSpPr>
            <a:cxnSpLocks/>
          </p:cNvCxnSpPr>
          <p:nvPr/>
        </p:nvCxnSpPr>
        <p:spPr>
          <a:xfrm>
            <a:off x="6660100" y="2269839"/>
            <a:ext cx="0" cy="584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0D429E2-D007-ED2B-6A55-89A2737BF856}"/>
              </a:ext>
            </a:extLst>
          </p:cNvPr>
          <p:cNvSpPr txBox="1"/>
          <p:nvPr/>
        </p:nvSpPr>
        <p:spPr>
          <a:xfrm>
            <a:off x="3487462" y="2777019"/>
            <a:ext cx="590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	           Non-Electric 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9EEA14-D4E0-EB20-3260-5821F7677C8C}"/>
              </a:ext>
            </a:extLst>
          </p:cNvPr>
          <p:cNvCxnSpPr>
            <a:cxnSpLocks/>
          </p:cNvCxnSpPr>
          <p:nvPr/>
        </p:nvCxnSpPr>
        <p:spPr>
          <a:xfrm flipV="1">
            <a:off x="1922918" y="2269839"/>
            <a:ext cx="4737182" cy="14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37BFB38-11F2-7468-24C8-540A580CE178}"/>
              </a:ext>
            </a:extLst>
          </p:cNvPr>
          <p:cNvSpPr/>
          <p:nvPr/>
        </p:nvSpPr>
        <p:spPr>
          <a:xfrm>
            <a:off x="1486538" y="4481157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BC4BD0C-3F91-1DAD-F5A3-37D41E52CD93}"/>
              </a:ext>
            </a:extLst>
          </p:cNvPr>
          <p:cNvSpPr/>
          <p:nvPr/>
        </p:nvSpPr>
        <p:spPr>
          <a:xfrm>
            <a:off x="2578962" y="4502367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287A74E-1450-6E42-EBC2-D2A5281661EF}"/>
              </a:ext>
            </a:extLst>
          </p:cNvPr>
          <p:cNvCxnSpPr>
            <a:cxnSpLocks/>
          </p:cNvCxnSpPr>
          <p:nvPr/>
        </p:nvCxnSpPr>
        <p:spPr>
          <a:xfrm>
            <a:off x="6668283" y="3525046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897B9FF-0791-549B-3968-F35C7E0262CD}"/>
              </a:ext>
            </a:extLst>
          </p:cNvPr>
          <p:cNvCxnSpPr>
            <a:cxnSpLocks/>
          </p:cNvCxnSpPr>
          <p:nvPr/>
        </p:nvCxnSpPr>
        <p:spPr>
          <a:xfrm>
            <a:off x="763754" y="4015446"/>
            <a:ext cx="21819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5C527F5-C060-677E-F853-7031CD2ABAE9}"/>
              </a:ext>
            </a:extLst>
          </p:cNvPr>
          <p:cNvCxnSpPr>
            <a:cxnSpLocks/>
          </p:cNvCxnSpPr>
          <p:nvPr/>
        </p:nvCxnSpPr>
        <p:spPr>
          <a:xfrm>
            <a:off x="1886068" y="3985365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C5F02E7-14DB-1AC4-A77E-69EF624DE598}"/>
              </a:ext>
            </a:extLst>
          </p:cNvPr>
          <p:cNvCxnSpPr>
            <a:cxnSpLocks/>
          </p:cNvCxnSpPr>
          <p:nvPr/>
        </p:nvCxnSpPr>
        <p:spPr>
          <a:xfrm>
            <a:off x="2945708" y="4002178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0ED7E4F-5255-CC61-7A72-5F247D8F953E}"/>
              </a:ext>
            </a:extLst>
          </p:cNvPr>
          <p:cNvCxnSpPr>
            <a:cxnSpLocks/>
          </p:cNvCxnSpPr>
          <p:nvPr/>
        </p:nvCxnSpPr>
        <p:spPr>
          <a:xfrm>
            <a:off x="776065" y="4015446"/>
            <a:ext cx="0" cy="465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299F9BD-76DA-812E-4128-6423C2E70324}"/>
              </a:ext>
            </a:extLst>
          </p:cNvPr>
          <p:cNvSpPr txBox="1"/>
          <p:nvPr/>
        </p:nvSpPr>
        <p:spPr>
          <a:xfrm>
            <a:off x="332508" y="5247400"/>
            <a:ext cx="8219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Model 3      Model 7      </a:t>
            </a:r>
            <a:r>
              <a:rPr lang="en-US" b="1" dirty="0" err="1">
                <a:solidFill>
                  <a:schemeClr val="accent6"/>
                </a:solidFill>
              </a:rPr>
              <a:t>Cybertruck</a:t>
            </a:r>
            <a:r>
              <a:rPr lang="en-US" b="1" dirty="0">
                <a:solidFill>
                  <a:schemeClr val="accent6"/>
                </a:solidFill>
              </a:rPr>
              <a:t>                                   Civic           Pilot            Ridgeline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D8A7D32-0ADA-6E89-60E8-A5AECC04DEF8}"/>
              </a:ext>
            </a:extLst>
          </p:cNvPr>
          <p:cNvSpPr/>
          <p:nvPr/>
        </p:nvSpPr>
        <p:spPr>
          <a:xfrm>
            <a:off x="5184259" y="4393431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1675C86A-1A27-A08F-CBD7-25BE00E6480C}"/>
              </a:ext>
            </a:extLst>
          </p:cNvPr>
          <p:cNvSpPr/>
          <p:nvPr/>
        </p:nvSpPr>
        <p:spPr>
          <a:xfrm>
            <a:off x="6273283" y="4393431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32DF6FAC-13B9-CD58-92A0-67341CE3F5E2}"/>
              </a:ext>
            </a:extLst>
          </p:cNvPr>
          <p:cNvSpPr/>
          <p:nvPr/>
        </p:nvSpPr>
        <p:spPr>
          <a:xfrm>
            <a:off x="7365707" y="4414641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04DBB3A-3874-54AA-4A2F-2586BB03610C}"/>
              </a:ext>
            </a:extLst>
          </p:cNvPr>
          <p:cNvCxnSpPr>
            <a:cxnSpLocks/>
          </p:cNvCxnSpPr>
          <p:nvPr/>
        </p:nvCxnSpPr>
        <p:spPr>
          <a:xfrm>
            <a:off x="5550499" y="3927720"/>
            <a:ext cx="21819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D3C87C3-A143-01DF-3CA2-316F71D7BD92}"/>
              </a:ext>
            </a:extLst>
          </p:cNvPr>
          <p:cNvCxnSpPr>
            <a:cxnSpLocks/>
          </p:cNvCxnSpPr>
          <p:nvPr/>
        </p:nvCxnSpPr>
        <p:spPr>
          <a:xfrm>
            <a:off x="6672813" y="3897639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E3CA853-63C2-CAA1-5E02-6719527AD9AD}"/>
              </a:ext>
            </a:extLst>
          </p:cNvPr>
          <p:cNvCxnSpPr>
            <a:cxnSpLocks/>
          </p:cNvCxnSpPr>
          <p:nvPr/>
        </p:nvCxnSpPr>
        <p:spPr>
          <a:xfrm>
            <a:off x="7714990" y="3937252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8A5ED90-4147-780A-0CAA-B18B5D12A3B3}"/>
              </a:ext>
            </a:extLst>
          </p:cNvPr>
          <p:cNvCxnSpPr>
            <a:cxnSpLocks/>
          </p:cNvCxnSpPr>
          <p:nvPr/>
        </p:nvCxnSpPr>
        <p:spPr>
          <a:xfrm>
            <a:off x="5540934" y="3926545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640BBA-FAA5-846D-2E2D-2B4732E3108E}"/>
              </a:ext>
            </a:extLst>
          </p:cNvPr>
          <p:cNvCxnSpPr>
            <a:cxnSpLocks/>
          </p:cNvCxnSpPr>
          <p:nvPr/>
        </p:nvCxnSpPr>
        <p:spPr>
          <a:xfrm>
            <a:off x="4193272" y="1878794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50" name="Picture 6" descr="Tesla Model X Car Tesla Motors, tesla ...">
            <a:extLst>
              <a:ext uri="{FF2B5EF4-FFF2-40B4-BE49-F238E27FC236}">
                <a16:creationId xmlns:a16="http://schemas.microsoft.com/office/drawing/2014/main" id="{45ADB457-B19A-38E9-8A94-ED29FDE01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42" y="5746432"/>
            <a:ext cx="587731" cy="58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Tesla Model Y Dimensions &amp; Drawings ...">
            <a:extLst>
              <a:ext uri="{FF2B5EF4-FFF2-40B4-BE49-F238E27FC236}">
                <a16:creationId xmlns:a16="http://schemas.microsoft.com/office/drawing/2014/main" id="{AE5DF6DE-D3A6-FB59-E81C-FA0BA0EF9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446" y="5508280"/>
            <a:ext cx="968273" cy="96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cybertruck Icon - Free PNG &amp; SVG ...">
            <a:extLst>
              <a:ext uri="{FF2B5EF4-FFF2-40B4-BE49-F238E27FC236}">
                <a16:creationId xmlns:a16="http://schemas.microsoft.com/office/drawing/2014/main" id="{812F241A-FDD9-162F-AB1E-3DA4B75F4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962" y="5626163"/>
            <a:ext cx="828267" cy="82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Civic Vector Art, Icons, and Graphics ...">
            <a:extLst>
              <a:ext uri="{FF2B5EF4-FFF2-40B4-BE49-F238E27FC236}">
                <a16:creationId xmlns:a16="http://schemas.microsoft.com/office/drawing/2014/main" id="{BCF852CA-A5D8-87F7-EEFD-8935EB195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227" y="5708149"/>
            <a:ext cx="746281" cy="74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Honda Pilot - AutoCity BV">
            <a:extLst>
              <a:ext uri="{FF2B5EF4-FFF2-40B4-BE49-F238E27FC236}">
                <a16:creationId xmlns:a16="http://schemas.microsoft.com/office/drawing/2014/main" id="{3246AED4-7F60-F1E6-2602-7D7502C3B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574" y="5674276"/>
            <a:ext cx="1204303" cy="80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New 2024 Honda Ridgeline RTL AWD Crew ...">
            <a:extLst>
              <a:ext uri="{FF2B5EF4-FFF2-40B4-BE49-F238E27FC236}">
                <a16:creationId xmlns:a16="http://schemas.microsoft.com/office/drawing/2014/main" id="{86A09092-484A-71C5-1A30-380CC7C99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163" y="5663471"/>
            <a:ext cx="1006088" cy="82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4BB243-1E45-C369-5CFD-AA41EF796464}"/>
              </a:ext>
            </a:extLst>
          </p:cNvPr>
          <p:cNvSpPr txBox="1"/>
          <p:nvPr/>
        </p:nvSpPr>
        <p:spPr>
          <a:xfrm>
            <a:off x="7848793" y="566678"/>
            <a:ext cx="4278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3</a:t>
            </a:r>
            <a:r>
              <a:rPr lang="en-US" dirty="0"/>
              <a:t> is a vehicle car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B81946D-3850-0EDD-A092-883A9A6B2865}"/>
              </a:ext>
            </a:extLst>
          </p:cNvPr>
          <p:cNvSpPr/>
          <p:nvPr/>
        </p:nvSpPr>
        <p:spPr>
          <a:xfrm>
            <a:off x="3860586" y="1258017"/>
            <a:ext cx="740294" cy="7030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1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Key Concepts of Inheritance in Java</a:t>
            </a:r>
            <a:br>
              <a:rPr lang="en-US" b="1" dirty="0">
                <a:solidFill>
                  <a:schemeClr val="accent6"/>
                </a:solidFill>
                <a:effectLst/>
                <a:latin typeface=".SF NS"/>
              </a:rPr>
            </a:br>
            <a:endParaRPr lang="en-US" dirty="0">
              <a:solidFill>
                <a:schemeClr val="accent6"/>
              </a:solidFill>
              <a:effectLst/>
              <a:latin typeface=".SF N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1399033"/>
            <a:ext cx="10116312" cy="434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		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687F6D9-2B1F-991B-B058-7B96022A63EE}"/>
              </a:ext>
            </a:extLst>
          </p:cNvPr>
          <p:cNvSpPr/>
          <p:nvPr/>
        </p:nvSpPr>
        <p:spPr>
          <a:xfrm>
            <a:off x="3860586" y="1265382"/>
            <a:ext cx="683491" cy="665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2DAB529-8C95-37A0-C641-1FB754098F6C}"/>
              </a:ext>
            </a:extLst>
          </p:cNvPr>
          <p:cNvSpPr/>
          <p:nvPr/>
        </p:nvSpPr>
        <p:spPr>
          <a:xfrm>
            <a:off x="1552771" y="2854636"/>
            <a:ext cx="683491" cy="665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C8B595-4327-BABD-BD7E-85AF366E0048}"/>
              </a:ext>
            </a:extLst>
          </p:cNvPr>
          <p:cNvCxnSpPr>
            <a:cxnSpLocks/>
          </p:cNvCxnSpPr>
          <p:nvPr/>
        </p:nvCxnSpPr>
        <p:spPr>
          <a:xfrm>
            <a:off x="1912946" y="2284277"/>
            <a:ext cx="0" cy="571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61DF6F-26A0-7854-E1C3-C1FFF1F046A4}"/>
              </a:ext>
            </a:extLst>
          </p:cNvPr>
          <p:cNvCxnSpPr>
            <a:cxnSpLocks/>
          </p:cNvCxnSpPr>
          <p:nvPr/>
        </p:nvCxnSpPr>
        <p:spPr>
          <a:xfrm>
            <a:off x="1894471" y="3515257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84F9F52-33A0-6FF7-CFA4-7FFA84516BCA}"/>
              </a:ext>
            </a:extLst>
          </p:cNvPr>
          <p:cNvSpPr/>
          <p:nvPr/>
        </p:nvSpPr>
        <p:spPr>
          <a:xfrm>
            <a:off x="397514" y="4481157"/>
            <a:ext cx="740294" cy="7030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4D0636-20D3-D685-F216-C95C05E71514}"/>
              </a:ext>
            </a:extLst>
          </p:cNvPr>
          <p:cNvSpPr txBox="1"/>
          <p:nvPr/>
        </p:nvSpPr>
        <p:spPr>
          <a:xfrm>
            <a:off x="2945708" y="1265382"/>
            <a:ext cx="146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Vehicle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2FC715-DCCE-E693-63DB-5B050488CAB5}"/>
              </a:ext>
            </a:extLst>
          </p:cNvPr>
          <p:cNvSpPr txBox="1"/>
          <p:nvPr/>
        </p:nvSpPr>
        <p:spPr>
          <a:xfrm>
            <a:off x="640779" y="2777018"/>
            <a:ext cx="99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Electric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3B132DD-D880-5E5C-6481-CE3640B32101}"/>
              </a:ext>
            </a:extLst>
          </p:cNvPr>
          <p:cNvSpPr/>
          <p:nvPr/>
        </p:nvSpPr>
        <p:spPr>
          <a:xfrm>
            <a:off x="6357336" y="2850239"/>
            <a:ext cx="683491" cy="665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1E418B-A7F7-4E0E-4EDF-5F69883CD871}"/>
              </a:ext>
            </a:extLst>
          </p:cNvPr>
          <p:cNvCxnSpPr>
            <a:cxnSpLocks/>
          </p:cNvCxnSpPr>
          <p:nvPr/>
        </p:nvCxnSpPr>
        <p:spPr>
          <a:xfrm>
            <a:off x="6660100" y="2269839"/>
            <a:ext cx="0" cy="584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0D429E2-D007-ED2B-6A55-89A2737BF856}"/>
              </a:ext>
            </a:extLst>
          </p:cNvPr>
          <p:cNvSpPr txBox="1"/>
          <p:nvPr/>
        </p:nvSpPr>
        <p:spPr>
          <a:xfrm>
            <a:off x="3487462" y="2777019"/>
            <a:ext cx="590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	           Non-Electric 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9EEA14-D4E0-EB20-3260-5821F7677C8C}"/>
              </a:ext>
            </a:extLst>
          </p:cNvPr>
          <p:cNvCxnSpPr>
            <a:cxnSpLocks/>
          </p:cNvCxnSpPr>
          <p:nvPr/>
        </p:nvCxnSpPr>
        <p:spPr>
          <a:xfrm flipV="1">
            <a:off x="1922918" y="2269839"/>
            <a:ext cx="4737182" cy="14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37BFB38-11F2-7468-24C8-540A580CE178}"/>
              </a:ext>
            </a:extLst>
          </p:cNvPr>
          <p:cNvSpPr/>
          <p:nvPr/>
        </p:nvSpPr>
        <p:spPr>
          <a:xfrm>
            <a:off x="1486538" y="4481157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BC4BD0C-3F91-1DAD-F5A3-37D41E52CD93}"/>
              </a:ext>
            </a:extLst>
          </p:cNvPr>
          <p:cNvSpPr/>
          <p:nvPr/>
        </p:nvSpPr>
        <p:spPr>
          <a:xfrm>
            <a:off x="2578962" y="4502367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287A74E-1450-6E42-EBC2-D2A5281661EF}"/>
              </a:ext>
            </a:extLst>
          </p:cNvPr>
          <p:cNvCxnSpPr>
            <a:cxnSpLocks/>
          </p:cNvCxnSpPr>
          <p:nvPr/>
        </p:nvCxnSpPr>
        <p:spPr>
          <a:xfrm>
            <a:off x="6668283" y="3525046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897B9FF-0791-549B-3968-F35C7E0262CD}"/>
              </a:ext>
            </a:extLst>
          </p:cNvPr>
          <p:cNvCxnSpPr>
            <a:cxnSpLocks/>
          </p:cNvCxnSpPr>
          <p:nvPr/>
        </p:nvCxnSpPr>
        <p:spPr>
          <a:xfrm>
            <a:off x="763754" y="4015446"/>
            <a:ext cx="21819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5C527F5-C060-677E-F853-7031CD2ABAE9}"/>
              </a:ext>
            </a:extLst>
          </p:cNvPr>
          <p:cNvCxnSpPr>
            <a:cxnSpLocks/>
          </p:cNvCxnSpPr>
          <p:nvPr/>
        </p:nvCxnSpPr>
        <p:spPr>
          <a:xfrm>
            <a:off x="1886068" y="3985365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C5F02E7-14DB-1AC4-A77E-69EF624DE598}"/>
              </a:ext>
            </a:extLst>
          </p:cNvPr>
          <p:cNvCxnSpPr>
            <a:cxnSpLocks/>
          </p:cNvCxnSpPr>
          <p:nvPr/>
        </p:nvCxnSpPr>
        <p:spPr>
          <a:xfrm>
            <a:off x="2945708" y="4002178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0ED7E4F-5255-CC61-7A72-5F247D8F953E}"/>
              </a:ext>
            </a:extLst>
          </p:cNvPr>
          <p:cNvCxnSpPr>
            <a:cxnSpLocks/>
          </p:cNvCxnSpPr>
          <p:nvPr/>
        </p:nvCxnSpPr>
        <p:spPr>
          <a:xfrm>
            <a:off x="776065" y="4015446"/>
            <a:ext cx="0" cy="465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299F9BD-76DA-812E-4128-6423C2E70324}"/>
              </a:ext>
            </a:extLst>
          </p:cNvPr>
          <p:cNvSpPr txBox="1"/>
          <p:nvPr/>
        </p:nvSpPr>
        <p:spPr>
          <a:xfrm>
            <a:off x="332508" y="5247400"/>
            <a:ext cx="8219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Model 3      Model 7      </a:t>
            </a:r>
            <a:r>
              <a:rPr lang="en-US" b="1" dirty="0" err="1">
                <a:solidFill>
                  <a:schemeClr val="accent6"/>
                </a:solidFill>
              </a:rPr>
              <a:t>Cybertruck</a:t>
            </a:r>
            <a:r>
              <a:rPr lang="en-US" b="1" dirty="0">
                <a:solidFill>
                  <a:schemeClr val="accent6"/>
                </a:solidFill>
              </a:rPr>
              <a:t>                                   Civic           Pilot            Ridgeline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D8A7D32-0ADA-6E89-60E8-A5AECC04DEF8}"/>
              </a:ext>
            </a:extLst>
          </p:cNvPr>
          <p:cNvSpPr/>
          <p:nvPr/>
        </p:nvSpPr>
        <p:spPr>
          <a:xfrm>
            <a:off x="5184259" y="4393431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1675C86A-1A27-A08F-CBD7-25BE00E6480C}"/>
              </a:ext>
            </a:extLst>
          </p:cNvPr>
          <p:cNvSpPr/>
          <p:nvPr/>
        </p:nvSpPr>
        <p:spPr>
          <a:xfrm>
            <a:off x="6273283" y="4393431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32DF6FAC-13B9-CD58-92A0-67341CE3F5E2}"/>
              </a:ext>
            </a:extLst>
          </p:cNvPr>
          <p:cNvSpPr/>
          <p:nvPr/>
        </p:nvSpPr>
        <p:spPr>
          <a:xfrm>
            <a:off x="7365707" y="4414641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04DBB3A-3874-54AA-4A2F-2586BB03610C}"/>
              </a:ext>
            </a:extLst>
          </p:cNvPr>
          <p:cNvCxnSpPr>
            <a:cxnSpLocks/>
          </p:cNvCxnSpPr>
          <p:nvPr/>
        </p:nvCxnSpPr>
        <p:spPr>
          <a:xfrm>
            <a:off x="5550499" y="3927720"/>
            <a:ext cx="21819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D3C87C3-A143-01DF-3CA2-316F71D7BD92}"/>
              </a:ext>
            </a:extLst>
          </p:cNvPr>
          <p:cNvCxnSpPr>
            <a:cxnSpLocks/>
          </p:cNvCxnSpPr>
          <p:nvPr/>
        </p:nvCxnSpPr>
        <p:spPr>
          <a:xfrm>
            <a:off x="6672813" y="3897639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E3CA853-63C2-CAA1-5E02-6719527AD9AD}"/>
              </a:ext>
            </a:extLst>
          </p:cNvPr>
          <p:cNvCxnSpPr>
            <a:cxnSpLocks/>
          </p:cNvCxnSpPr>
          <p:nvPr/>
        </p:nvCxnSpPr>
        <p:spPr>
          <a:xfrm>
            <a:off x="7714990" y="3937252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8A5ED90-4147-780A-0CAA-B18B5D12A3B3}"/>
              </a:ext>
            </a:extLst>
          </p:cNvPr>
          <p:cNvCxnSpPr>
            <a:cxnSpLocks/>
          </p:cNvCxnSpPr>
          <p:nvPr/>
        </p:nvCxnSpPr>
        <p:spPr>
          <a:xfrm>
            <a:off x="5540934" y="3926545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640BBA-FAA5-846D-2E2D-2B4732E3108E}"/>
              </a:ext>
            </a:extLst>
          </p:cNvPr>
          <p:cNvCxnSpPr>
            <a:cxnSpLocks/>
          </p:cNvCxnSpPr>
          <p:nvPr/>
        </p:nvCxnSpPr>
        <p:spPr>
          <a:xfrm>
            <a:off x="4193272" y="1878794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50" name="Picture 6" descr="Tesla Model X Car Tesla Motors, tesla ...">
            <a:extLst>
              <a:ext uri="{FF2B5EF4-FFF2-40B4-BE49-F238E27FC236}">
                <a16:creationId xmlns:a16="http://schemas.microsoft.com/office/drawing/2014/main" id="{45ADB457-B19A-38E9-8A94-ED29FDE01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42" y="5746432"/>
            <a:ext cx="587731" cy="58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Tesla Model Y Dimensions &amp; Drawings ...">
            <a:extLst>
              <a:ext uri="{FF2B5EF4-FFF2-40B4-BE49-F238E27FC236}">
                <a16:creationId xmlns:a16="http://schemas.microsoft.com/office/drawing/2014/main" id="{AE5DF6DE-D3A6-FB59-E81C-FA0BA0EF9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446" y="5508280"/>
            <a:ext cx="968273" cy="96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cybertruck Icon - Free PNG &amp; SVG ...">
            <a:extLst>
              <a:ext uri="{FF2B5EF4-FFF2-40B4-BE49-F238E27FC236}">
                <a16:creationId xmlns:a16="http://schemas.microsoft.com/office/drawing/2014/main" id="{812F241A-FDD9-162F-AB1E-3DA4B75F4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962" y="5626163"/>
            <a:ext cx="828267" cy="82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Civic Vector Art, Icons, and Graphics ...">
            <a:extLst>
              <a:ext uri="{FF2B5EF4-FFF2-40B4-BE49-F238E27FC236}">
                <a16:creationId xmlns:a16="http://schemas.microsoft.com/office/drawing/2014/main" id="{BCF852CA-A5D8-87F7-EEFD-8935EB195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227" y="5708149"/>
            <a:ext cx="746281" cy="74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Honda Pilot - AutoCity BV">
            <a:extLst>
              <a:ext uri="{FF2B5EF4-FFF2-40B4-BE49-F238E27FC236}">
                <a16:creationId xmlns:a16="http://schemas.microsoft.com/office/drawing/2014/main" id="{3246AED4-7F60-F1E6-2602-7D7502C3B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574" y="5674276"/>
            <a:ext cx="1204303" cy="80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New 2024 Honda Ridgeline RTL AWD Crew ...">
            <a:extLst>
              <a:ext uri="{FF2B5EF4-FFF2-40B4-BE49-F238E27FC236}">
                <a16:creationId xmlns:a16="http://schemas.microsoft.com/office/drawing/2014/main" id="{86A09092-484A-71C5-1A30-380CC7C99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163" y="5663471"/>
            <a:ext cx="1006088" cy="82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4BB243-1E45-C369-5CFD-AA41EF796464}"/>
              </a:ext>
            </a:extLst>
          </p:cNvPr>
          <p:cNvSpPr txBox="1"/>
          <p:nvPr/>
        </p:nvSpPr>
        <p:spPr>
          <a:xfrm>
            <a:off x="7848793" y="566678"/>
            <a:ext cx="4278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3</a:t>
            </a:r>
            <a:r>
              <a:rPr lang="en-US" dirty="0"/>
              <a:t> is a Electric , Vehicle car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B81946D-3850-0EDD-A092-883A9A6B2865}"/>
              </a:ext>
            </a:extLst>
          </p:cNvPr>
          <p:cNvSpPr/>
          <p:nvPr/>
        </p:nvSpPr>
        <p:spPr>
          <a:xfrm>
            <a:off x="3860586" y="1258017"/>
            <a:ext cx="740294" cy="7030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CE6FED3-BE80-5C54-2BF4-5D5C453A6296}"/>
              </a:ext>
            </a:extLst>
          </p:cNvPr>
          <p:cNvSpPr/>
          <p:nvPr/>
        </p:nvSpPr>
        <p:spPr>
          <a:xfrm>
            <a:off x="1542213" y="2846677"/>
            <a:ext cx="740294" cy="7030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60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Key Concepts of Inheritance in Java</a:t>
            </a:r>
            <a:br>
              <a:rPr lang="en-US" b="1" dirty="0">
                <a:solidFill>
                  <a:schemeClr val="accent6"/>
                </a:solidFill>
                <a:effectLst/>
                <a:latin typeface=".SF NS"/>
              </a:rPr>
            </a:br>
            <a:endParaRPr lang="en-US" dirty="0">
              <a:solidFill>
                <a:schemeClr val="accent6"/>
              </a:solidFill>
              <a:effectLst/>
              <a:latin typeface=".SF N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1399033"/>
            <a:ext cx="10116312" cy="434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		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687F6D9-2B1F-991B-B058-7B96022A63EE}"/>
              </a:ext>
            </a:extLst>
          </p:cNvPr>
          <p:cNvSpPr/>
          <p:nvPr/>
        </p:nvSpPr>
        <p:spPr>
          <a:xfrm>
            <a:off x="3860586" y="1265382"/>
            <a:ext cx="683491" cy="665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2DAB529-8C95-37A0-C641-1FB754098F6C}"/>
              </a:ext>
            </a:extLst>
          </p:cNvPr>
          <p:cNvSpPr/>
          <p:nvPr/>
        </p:nvSpPr>
        <p:spPr>
          <a:xfrm>
            <a:off x="1552771" y="2854636"/>
            <a:ext cx="683491" cy="665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C8B595-4327-BABD-BD7E-85AF366E0048}"/>
              </a:ext>
            </a:extLst>
          </p:cNvPr>
          <p:cNvCxnSpPr>
            <a:cxnSpLocks/>
          </p:cNvCxnSpPr>
          <p:nvPr/>
        </p:nvCxnSpPr>
        <p:spPr>
          <a:xfrm>
            <a:off x="1912946" y="2284277"/>
            <a:ext cx="0" cy="571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61DF6F-26A0-7854-E1C3-C1FFF1F046A4}"/>
              </a:ext>
            </a:extLst>
          </p:cNvPr>
          <p:cNvCxnSpPr>
            <a:cxnSpLocks/>
          </p:cNvCxnSpPr>
          <p:nvPr/>
        </p:nvCxnSpPr>
        <p:spPr>
          <a:xfrm>
            <a:off x="1894471" y="3515257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84F9F52-33A0-6FF7-CFA4-7FFA84516BCA}"/>
              </a:ext>
            </a:extLst>
          </p:cNvPr>
          <p:cNvSpPr/>
          <p:nvPr/>
        </p:nvSpPr>
        <p:spPr>
          <a:xfrm>
            <a:off x="397514" y="4481157"/>
            <a:ext cx="740294" cy="7030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4D0636-20D3-D685-F216-C95C05E71514}"/>
              </a:ext>
            </a:extLst>
          </p:cNvPr>
          <p:cNvSpPr txBox="1"/>
          <p:nvPr/>
        </p:nvSpPr>
        <p:spPr>
          <a:xfrm>
            <a:off x="2945708" y="1265382"/>
            <a:ext cx="146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Vehicle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2FC715-DCCE-E693-63DB-5B050488CAB5}"/>
              </a:ext>
            </a:extLst>
          </p:cNvPr>
          <p:cNvSpPr txBox="1"/>
          <p:nvPr/>
        </p:nvSpPr>
        <p:spPr>
          <a:xfrm>
            <a:off x="640779" y="2777018"/>
            <a:ext cx="99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Electric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3B132DD-D880-5E5C-6481-CE3640B32101}"/>
              </a:ext>
            </a:extLst>
          </p:cNvPr>
          <p:cNvSpPr/>
          <p:nvPr/>
        </p:nvSpPr>
        <p:spPr>
          <a:xfrm>
            <a:off x="6357336" y="2850239"/>
            <a:ext cx="683491" cy="66501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1E418B-A7F7-4E0E-4EDF-5F69883CD871}"/>
              </a:ext>
            </a:extLst>
          </p:cNvPr>
          <p:cNvCxnSpPr>
            <a:cxnSpLocks/>
          </p:cNvCxnSpPr>
          <p:nvPr/>
        </p:nvCxnSpPr>
        <p:spPr>
          <a:xfrm>
            <a:off x="6660100" y="2269839"/>
            <a:ext cx="0" cy="584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0D429E2-D007-ED2B-6A55-89A2737BF856}"/>
              </a:ext>
            </a:extLst>
          </p:cNvPr>
          <p:cNvSpPr txBox="1"/>
          <p:nvPr/>
        </p:nvSpPr>
        <p:spPr>
          <a:xfrm>
            <a:off x="3487462" y="2777019"/>
            <a:ext cx="590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	           Non-Electric 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9EEA14-D4E0-EB20-3260-5821F7677C8C}"/>
              </a:ext>
            </a:extLst>
          </p:cNvPr>
          <p:cNvCxnSpPr>
            <a:cxnSpLocks/>
          </p:cNvCxnSpPr>
          <p:nvPr/>
        </p:nvCxnSpPr>
        <p:spPr>
          <a:xfrm flipV="1">
            <a:off x="1922918" y="2269839"/>
            <a:ext cx="4737182" cy="14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37BFB38-11F2-7468-24C8-540A580CE178}"/>
              </a:ext>
            </a:extLst>
          </p:cNvPr>
          <p:cNvSpPr/>
          <p:nvPr/>
        </p:nvSpPr>
        <p:spPr>
          <a:xfrm>
            <a:off x="1486538" y="4481157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BC4BD0C-3F91-1DAD-F5A3-37D41E52CD93}"/>
              </a:ext>
            </a:extLst>
          </p:cNvPr>
          <p:cNvSpPr/>
          <p:nvPr/>
        </p:nvSpPr>
        <p:spPr>
          <a:xfrm>
            <a:off x="2578962" y="4502367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287A74E-1450-6E42-EBC2-D2A5281661EF}"/>
              </a:ext>
            </a:extLst>
          </p:cNvPr>
          <p:cNvCxnSpPr>
            <a:cxnSpLocks/>
          </p:cNvCxnSpPr>
          <p:nvPr/>
        </p:nvCxnSpPr>
        <p:spPr>
          <a:xfrm>
            <a:off x="6668283" y="3525046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897B9FF-0791-549B-3968-F35C7E0262CD}"/>
              </a:ext>
            </a:extLst>
          </p:cNvPr>
          <p:cNvCxnSpPr>
            <a:cxnSpLocks/>
          </p:cNvCxnSpPr>
          <p:nvPr/>
        </p:nvCxnSpPr>
        <p:spPr>
          <a:xfrm>
            <a:off x="763754" y="4015446"/>
            <a:ext cx="21819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5C527F5-C060-677E-F853-7031CD2ABAE9}"/>
              </a:ext>
            </a:extLst>
          </p:cNvPr>
          <p:cNvCxnSpPr>
            <a:cxnSpLocks/>
          </p:cNvCxnSpPr>
          <p:nvPr/>
        </p:nvCxnSpPr>
        <p:spPr>
          <a:xfrm>
            <a:off x="1886068" y="3985365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C5F02E7-14DB-1AC4-A77E-69EF624DE598}"/>
              </a:ext>
            </a:extLst>
          </p:cNvPr>
          <p:cNvCxnSpPr>
            <a:cxnSpLocks/>
          </p:cNvCxnSpPr>
          <p:nvPr/>
        </p:nvCxnSpPr>
        <p:spPr>
          <a:xfrm>
            <a:off x="2945708" y="4002178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0ED7E4F-5255-CC61-7A72-5F247D8F953E}"/>
              </a:ext>
            </a:extLst>
          </p:cNvPr>
          <p:cNvCxnSpPr>
            <a:cxnSpLocks/>
          </p:cNvCxnSpPr>
          <p:nvPr/>
        </p:nvCxnSpPr>
        <p:spPr>
          <a:xfrm>
            <a:off x="776065" y="4015446"/>
            <a:ext cx="0" cy="465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299F9BD-76DA-812E-4128-6423C2E70324}"/>
              </a:ext>
            </a:extLst>
          </p:cNvPr>
          <p:cNvSpPr txBox="1"/>
          <p:nvPr/>
        </p:nvSpPr>
        <p:spPr>
          <a:xfrm>
            <a:off x="332508" y="5247400"/>
            <a:ext cx="8219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Model 3      Model 7      </a:t>
            </a:r>
            <a:r>
              <a:rPr lang="en-US" b="1" dirty="0" err="1">
                <a:solidFill>
                  <a:schemeClr val="accent6"/>
                </a:solidFill>
              </a:rPr>
              <a:t>Cybertruck</a:t>
            </a:r>
            <a:r>
              <a:rPr lang="en-US" b="1" dirty="0">
                <a:solidFill>
                  <a:schemeClr val="accent6"/>
                </a:solidFill>
              </a:rPr>
              <a:t>                                   Civic           Pilot            Ridgeline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D8A7D32-0ADA-6E89-60E8-A5AECC04DEF8}"/>
              </a:ext>
            </a:extLst>
          </p:cNvPr>
          <p:cNvSpPr/>
          <p:nvPr/>
        </p:nvSpPr>
        <p:spPr>
          <a:xfrm>
            <a:off x="5184259" y="4393431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1675C86A-1A27-A08F-CBD7-25BE00E6480C}"/>
              </a:ext>
            </a:extLst>
          </p:cNvPr>
          <p:cNvSpPr/>
          <p:nvPr/>
        </p:nvSpPr>
        <p:spPr>
          <a:xfrm>
            <a:off x="6273283" y="4393431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32DF6FAC-13B9-CD58-92A0-67341CE3F5E2}"/>
              </a:ext>
            </a:extLst>
          </p:cNvPr>
          <p:cNvSpPr/>
          <p:nvPr/>
        </p:nvSpPr>
        <p:spPr>
          <a:xfrm>
            <a:off x="7365707" y="4414641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04DBB3A-3874-54AA-4A2F-2586BB03610C}"/>
              </a:ext>
            </a:extLst>
          </p:cNvPr>
          <p:cNvCxnSpPr>
            <a:cxnSpLocks/>
          </p:cNvCxnSpPr>
          <p:nvPr/>
        </p:nvCxnSpPr>
        <p:spPr>
          <a:xfrm>
            <a:off x="5550499" y="3927720"/>
            <a:ext cx="21819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D3C87C3-A143-01DF-3CA2-316F71D7BD92}"/>
              </a:ext>
            </a:extLst>
          </p:cNvPr>
          <p:cNvCxnSpPr>
            <a:cxnSpLocks/>
          </p:cNvCxnSpPr>
          <p:nvPr/>
        </p:nvCxnSpPr>
        <p:spPr>
          <a:xfrm>
            <a:off x="6672813" y="3897639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E3CA853-63C2-CAA1-5E02-6719527AD9AD}"/>
              </a:ext>
            </a:extLst>
          </p:cNvPr>
          <p:cNvCxnSpPr>
            <a:cxnSpLocks/>
          </p:cNvCxnSpPr>
          <p:nvPr/>
        </p:nvCxnSpPr>
        <p:spPr>
          <a:xfrm>
            <a:off x="7714990" y="3937252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8A5ED90-4147-780A-0CAA-B18B5D12A3B3}"/>
              </a:ext>
            </a:extLst>
          </p:cNvPr>
          <p:cNvCxnSpPr>
            <a:cxnSpLocks/>
          </p:cNvCxnSpPr>
          <p:nvPr/>
        </p:nvCxnSpPr>
        <p:spPr>
          <a:xfrm>
            <a:off x="5540934" y="3926545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640BBA-FAA5-846D-2E2D-2B4732E3108E}"/>
              </a:ext>
            </a:extLst>
          </p:cNvPr>
          <p:cNvCxnSpPr>
            <a:cxnSpLocks/>
          </p:cNvCxnSpPr>
          <p:nvPr/>
        </p:nvCxnSpPr>
        <p:spPr>
          <a:xfrm>
            <a:off x="4193272" y="1878794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50" name="Picture 6" descr="Tesla Model X Car Tesla Motors, tesla ...">
            <a:extLst>
              <a:ext uri="{FF2B5EF4-FFF2-40B4-BE49-F238E27FC236}">
                <a16:creationId xmlns:a16="http://schemas.microsoft.com/office/drawing/2014/main" id="{45ADB457-B19A-38E9-8A94-ED29FDE01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42" y="5746432"/>
            <a:ext cx="587731" cy="58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Tesla Model Y Dimensions &amp; Drawings ...">
            <a:extLst>
              <a:ext uri="{FF2B5EF4-FFF2-40B4-BE49-F238E27FC236}">
                <a16:creationId xmlns:a16="http://schemas.microsoft.com/office/drawing/2014/main" id="{AE5DF6DE-D3A6-FB59-E81C-FA0BA0EF9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446" y="5508280"/>
            <a:ext cx="968273" cy="96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cybertruck Icon - Free PNG &amp; SVG ...">
            <a:extLst>
              <a:ext uri="{FF2B5EF4-FFF2-40B4-BE49-F238E27FC236}">
                <a16:creationId xmlns:a16="http://schemas.microsoft.com/office/drawing/2014/main" id="{812F241A-FDD9-162F-AB1E-3DA4B75F4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962" y="5626163"/>
            <a:ext cx="828267" cy="82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Civic Vector Art, Icons, and Graphics ...">
            <a:extLst>
              <a:ext uri="{FF2B5EF4-FFF2-40B4-BE49-F238E27FC236}">
                <a16:creationId xmlns:a16="http://schemas.microsoft.com/office/drawing/2014/main" id="{BCF852CA-A5D8-87F7-EEFD-8935EB195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227" y="5708149"/>
            <a:ext cx="746281" cy="74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Honda Pilot - AutoCity BV">
            <a:extLst>
              <a:ext uri="{FF2B5EF4-FFF2-40B4-BE49-F238E27FC236}">
                <a16:creationId xmlns:a16="http://schemas.microsoft.com/office/drawing/2014/main" id="{3246AED4-7F60-F1E6-2602-7D7502C3B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574" y="5674276"/>
            <a:ext cx="1204303" cy="80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New 2024 Honda Ridgeline RTL AWD Crew ...">
            <a:extLst>
              <a:ext uri="{FF2B5EF4-FFF2-40B4-BE49-F238E27FC236}">
                <a16:creationId xmlns:a16="http://schemas.microsoft.com/office/drawing/2014/main" id="{86A09092-484A-71C5-1A30-380CC7C99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163" y="5663471"/>
            <a:ext cx="1006088" cy="82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4BB243-1E45-C369-5CFD-AA41EF796464}"/>
              </a:ext>
            </a:extLst>
          </p:cNvPr>
          <p:cNvSpPr txBox="1"/>
          <p:nvPr/>
        </p:nvSpPr>
        <p:spPr>
          <a:xfrm>
            <a:off x="7848793" y="566678"/>
            <a:ext cx="42785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3</a:t>
            </a:r>
            <a:r>
              <a:rPr lang="en-US" dirty="0"/>
              <a:t> is not a </a:t>
            </a:r>
            <a:r>
              <a:rPr lang="en-US" b="1" dirty="0"/>
              <a:t>Non-Electric</a:t>
            </a:r>
            <a:r>
              <a:rPr lang="en-US" dirty="0"/>
              <a:t> car</a:t>
            </a:r>
          </a:p>
          <a:p>
            <a:endParaRPr lang="en-US" dirty="0"/>
          </a:p>
          <a:p>
            <a:r>
              <a:rPr lang="en-US" b="1" dirty="0"/>
              <a:t>Civic </a:t>
            </a:r>
            <a:r>
              <a:rPr lang="en-US" dirty="0"/>
              <a:t>is not a </a:t>
            </a:r>
            <a:r>
              <a:rPr lang="en-US" b="1" dirty="0"/>
              <a:t>Electric</a:t>
            </a:r>
            <a:r>
              <a:rPr lang="en-US" dirty="0"/>
              <a:t> car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B81946D-3850-0EDD-A092-883A9A6B2865}"/>
              </a:ext>
            </a:extLst>
          </p:cNvPr>
          <p:cNvSpPr/>
          <p:nvPr/>
        </p:nvSpPr>
        <p:spPr>
          <a:xfrm>
            <a:off x="3860586" y="1258017"/>
            <a:ext cx="740294" cy="7030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CE6FED3-BE80-5C54-2BF4-5D5C453A6296}"/>
              </a:ext>
            </a:extLst>
          </p:cNvPr>
          <p:cNvSpPr/>
          <p:nvPr/>
        </p:nvSpPr>
        <p:spPr>
          <a:xfrm>
            <a:off x="1542213" y="2846677"/>
            <a:ext cx="740294" cy="70305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02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Key Concepts of Inheritance in Java</a:t>
            </a:r>
            <a:br>
              <a:rPr lang="en-US" b="1" dirty="0">
                <a:solidFill>
                  <a:schemeClr val="accent6"/>
                </a:solidFill>
                <a:effectLst/>
                <a:latin typeface=".SF NS"/>
              </a:rPr>
            </a:br>
            <a:endParaRPr lang="en-US" dirty="0">
              <a:solidFill>
                <a:schemeClr val="accent6"/>
              </a:solidFill>
              <a:effectLst/>
              <a:latin typeface=".SF N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1399033"/>
            <a:ext cx="10116312" cy="434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		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687F6D9-2B1F-991B-B058-7B96022A63EE}"/>
              </a:ext>
            </a:extLst>
          </p:cNvPr>
          <p:cNvSpPr/>
          <p:nvPr/>
        </p:nvSpPr>
        <p:spPr>
          <a:xfrm>
            <a:off x="3860586" y="1265382"/>
            <a:ext cx="683491" cy="665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2DAB529-8C95-37A0-C641-1FB754098F6C}"/>
              </a:ext>
            </a:extLst>
          </p:cNvPr>
          <p:cNvSpPr/>
          <p:nvPr/>
        </p:nvSpPr>
        <p:spPr>
          <a:xfrm>
            <a:off x="1552771" y="2854636"/>
            <a:ext cx="683491" cy="665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C8B595-4327-BABD-BD7E-85AF366E0048}"/>
              </a:ext>
            </a:extLst>
          </p:cNvPr>
          <p:cNvCxnSpPr>
            <a:cxnSpLocks/>
          </p:cNvCxnSpPr>
          <p:nvPr/>
        </p:nvCxnSpPr>
        <p:spPr>
          <a:xfrm>
            <a:off x="1912946" y="2284277"/>
            <a:ext cx="0" cy="571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61DF6F-26A0-7854-E1C3-C1FFF1F046A4}"/>
              </a:ext>
            </a:extLst>
          </p:cNvPr>
          <p:cNvCxnSpPr>
            <a:cxnSpLocks/>
          </p:cNvCxnSpPr>
          <p:nvPr/>
        </p:nvCxnSpPr>
        <p:spPr>
          <a:xfrm>
            <a:off x="1894471" y="3515257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84F9F52-33A0-6FF7-CFA4-7FFA84516BCA}"/>
              </a:ext>
            </a:extLst>
          </p:cNvPr>
          <p:cNvSpPr/>
          <p:nvPr/>
        </p:nvSpPr>
        <p:spPr>
          <a:xfrm>
            <a:off x="397514" y="4481157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4D0636-20D3-D685-F216-C95C05E71514}"/>
              </a:ext>
            </a:extLst>
          </p:cNvPr>
          <p:cNvSpPr txBox="1"/>
          <p:nvPr/>
        </p:nvSpPr>
        <p:spPr>
          <a:xfrm>
            <a:off x="2945708" y="1265382"/>
            <a:ext cx="146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Vehicle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2FC715-DCCE-E693-63DB-5B050488CAB5}"/>
              </a:ext>
            </a:extLst>
          </p:cNvPr>
          <p:cNvSpPr txBox="1"/>
          <p:nvPr/>
        </p:nvSpPr>
        <p:spPr>
          <a:xfrm>
            <a:off x="640779" y="2777018"/>
            <a:ext cx="99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Electric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3B132DD-D880-5E5C-6481-CE3640B32101}"/>
              </a:ext>
            </a:extLst>
          </p:cNvPr>
          <p:cNvSpPr/>
          <p:nvPr/>
        </p:nvSpPr>
        <p:spPr>
          <a:xfrm>
            <a:off x="6357336" y="2850239"/>
            <a:ext cx="683491" cy="665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1E418B-A7F7-4E0E-4EDF-5F69883CD871}"/>
              </a:ext>
            </a:extLst>
          </p:cNvPr>
          <p:cNvCxnSpPr>
            <a:cxnSpLocks/>
          </p:cNvCxnSpPr>
          <p:nvPr/>
        </p:nvCxnSpPr>
        <p:spPr>
          <a:xfrm>
            <a:off x="6660100" y="2269839"/>
            <a:ext cx="0" cy="584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0D429E2-D007-ED2B-6A55-89A2737BF856}"/>
              </a:ext>
            </a:extLst>
          </p:cNvPr>
          <p:cNvSpPr txBox="1"/>
          <p:nvPr/>
        </p:nvSpPr>
        <p:spPr>
          <a:xfrm>
            <a:off x="3487462" y="2777019"/>
            <a:ext cx="590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	           Non-Electric 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9EEA14-D4E0-EB20-3260-5821F7677C8C}"/>
              </a:ext>
            </a:extLst>
          </p:cNvPr>
          <p:cNvCxnSpPr>
            <a:cxnSpLocks/>
          </p:cNvCxnSpPr>
          <p:nvPr/>
        </p:nvCxnSpPr>
        <p:spPr>
          <a:xfrm flipV="1">
            <a:off x="1922918" y="2269839"/>
            <a:ext cx="4737182" cy="14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37BFB38-11F2-7468-24C8-540A580CE178}"/>
              </a:ext>
            </a:extLst>
          </p:cNvPr>
          <p:cNvSpPr/>
          <p:nvPr/>
        </p:nvSpPr>
        <p:spPr>
          <a:xfrm>
            <a:off x="1486538" y="4481157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BC4BD0C-3F91-1DAD-F5A3-37D41E52CD93}"/>
              </a:ext>
            </a:extLst>
          </p:cNvPr>
          <p:cNvSpPr/>
          <p:nvPr/>
        </p:nvSpPr>
        <p:spPr>
          <a:xfrm>
            <a:off x="2578962" y="4502367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287A74E-1450-6E42-EBC2-D2A5281661EF}"/>
              </a:ext>
            </a:extLst>
          </p:cNvPr>
          <p:cNvCxnSpPr>
            <a:cxnSpLocks/>
          </p:cNvCxnSpPr>
          <p:nvPr/>
        </p:nvCxnSpPr>
        <p:spPr>
          <a:xfrm>
            <a:off x="6668283" y="3525046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897B9FF-0791-549B-3968-F35C7E0262CD}"/>
              </a:ext>
            </a:extLst>
          </p:cNvPr>
          <p:cNvCxnSpPr>
            <a:cxnSpLocks/>
          </p:cNvCxnSpPr>
          <p:nvPr/>
        </p:nvCxnSpPr>
        <p:spPr>
          <a:xfrm>
            <a:off x="763754" y="4015446"/>
            <a:ext cx="21819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5C527F5-C060-677E-F853-7031CD2ABAE9}"/>
              </a:ext>
            </a:extLst>
          </p:cNvPr>
          <p:cNvCxnSpPr>
            <a:cxnSpLocks/>
          </p:cNvCxnSpPr>
          <p:nvPr/>
        </p:nvCxnSpPr>
        <p:spPr>
          <a:xfrm>
            <a:off x="1886068" y="3985365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C5F02E7-14DB-1AC4-A77E-69EF624DE598}"/>
              </a:ext>
            </a:extLst>
          </p:cNvPr>
          <p:cNvCxnSpPr>
            <a:cxnSpLocks/>
          </p:cNvCxnSpPr>
          <p:nvPr/>
        </p:nvCxnSpPr>
        <p:spPr>
          <a:xfrm>
            <a:off x="2945708" y="4002178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0ED7E4F-5255-CC61-7A72-5F247D8F953E}"/>
              </a:ext>
            </a:extLst>
          </p:cNvPr>
          <p:cNvCxnSpPr>
            <a:cxnSpLocks/>
          </p:cNvCxnSpPr>
          <p:nvPr/>
        </p:nvCxnSpPr>
        <p:spPr>
          <a:xfrm>
            <a:off x="776065" y="4015446"/>
            <a:ext cx="0" cy="465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299F9BD-76DA-812E-4128-6423C2E70324}"/>
              </a:ext>
            </a:extLst>
          </p:cNvPr>
          <p:cNvSpPr txBox="1"/>
          <p:nvPr/>
        </p:nvSpPr>
        <p:spPr>
          <a:xfrm>
            <a:off x="332508" y="5247400"/>
            <a:ext cx="8219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Model 3      Model 7      </a:t>
            </a:r>
            <a:r>
              <a:rPr lang="en-US" b="1" dirty="0" err="1">
                <a:solidFill>
                  <a:schemeClr val="accent6"/>
                </a:solidFill>
              </a:rPr>
              <a:t>Cybertruck</a:t>
            </a:r>
            <a:r>
              <a:rPr lang="en-US" b="1" dirty="0">
                <a:solidFill>
                  <a:schemeClr val="accent6"/>
                </a:solidFill>
              </a:rPr>
              <a:t>                                   Civic           Pilot            Ridgeline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D8A7D32-0ADA-6E89-60E8-A5AECC04DEF8}"/>
              </a:ext>
            </a:extLst>
          </p:cNvPr>
          <p:cNvSpPr/>
          <p:nvPr/>
        </p:nvSpPr>
        <p:spPr>
          <a:xfrm>
            <a:off x="5184259" y="4393431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1675C86A-1A27-A08F-CBD7-25BE00E6480C}"/>
              </a:ext>
            </a:extLst>
          </p:cNvPr>
          <p:cNvSpPr/>
          <p:nvPr/>
        </p:nvSpPr>
        <p:spPr>
          <a:xfrm>
            <a:off x="6273283" y="4393431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32DF6FAC-13B9-CD58-92A0-67341CE3F5E2}"/>
              </a:ext>
            </a:extLst>
          </p:cNvPr>
          <p:cNvSpPr/>
          <p:nvPr/>
        </p:nvSpPr>
        <p:spPr>
          <a:xfrm>
            <a:off x="7365707" y="4414641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04DBB3A-3874-54AA-4A2F-2586BB03610C}"/>
              </a:ext>
            </a:extLst>
          </p:cNvPr>
          <p:cNvCxnSpPr>
            <a:cxnSpLocks/>
          </p:cNvCxnSpPr>
          <p:nvPr/>
        </p:nvCxnSpPr>
        <p:spPr>
          <a:xfrm>
            <a:off x="5550499" y="3927720"/>
            <a:ext cx="21819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D3C87C3-A143-01DF-3CA2-316F71D7BD92}"/>
              </a:ext>
            </a:extLst>
          </p:cNvPr>
          <p:cNvCxnSpPr>
            <a:cxnSpLocks/>
          </p:cNvCxnSpPr>
          <p:nvPr/>
        </p:nvCxnSpPr>
        <p:spPr>
          <a:xfrm>
            <a:off x="6672813" y="3897639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E3CA853-63C2-CAA1-5E02-6719527AD9AD}"/>
              </a:ext>
            </a:extLst>
          </p:cNvPr>
          <p:cNvCxnSpPr>
            <a:cxnSpLocks/>
          </p:cNvCxnSpPr>
          <p:nvPr/>
        </p:nvCxnSpPr>
        <p:spPr>
          <a:xfrm>
            <a:off x="7714990" y="3937252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8A5ED90-4147-780A-0CAA-B18B5D12A3B3}"/>
              </a:ext>
            </a:extLst>
          </p:cNvPr>
          <p:cNvCxnSpPr>
            <a:cxnSpLocks/>
          </p:cNvCxnSpPr>
          <p:nvPr/>
        </p:nvCxnSpPr>
        <p:spPr>
          <a:xfrm>
            <a:off x="5540934" y="3926545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640BBA-FAA5-846D-2E2D-2B4732E3108E}"/>
              </a:ext>
            </a:extLst>
          </p:cNvPr>
          <p:cNvCxnSpPr>
            <a:cxnSpLocks/>
          </p:cNvCxnSpPr>
          <p:nvPr/>
        </p:nvCxnSpPr>
        <p:spPr>
          <a:xfrm>
            <a:off x="4193272" y="1878794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50" name="Picture 6" descr="Tesla Model X Car Tesla Motors, tesla ...">
            <a:extLst>
              <a:ext uri="{FF2B5EF4-FFF2-40B4-BE49-F238E27FC236}">
                <a16:creationId xmlns:a16="http://schemas.microsoft.com/office/drawing/2014/main" id="{45ADB457-B19A-38E9-8A94-ED29FDE01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42" y="5746432"/>
            <a:ext cx="587731" cy="58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Tesla Model Y Dimensions &amp; Drawings ...">
            <a:extLst>
              <a:ext uri="{FF2B5EF4-FFF2-40B4-BE49-F238E27FC236}">
                <a16:creationId xmlns:a16="http://schemas.microsoft.com/office/drawing/2014/main" id="{AE5DF6DE-D3A6-FB59-E81C-FA0BA0EF9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446" y="5508280"/>
            <a:ext cx="968273" cy="96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cybertruck Icon - Free PNG &amp; SVG ...">
            <a:extLst>
              <a:ext uri="{FF2B5EF4-FFF2-40B4-BE49-F238E27FC236}">
                <a16:creationId xmlns:a16="http://schemas.microsoft.com/office/drawing/2014/main" id="{812F241A-FDD9-162F-AB1E-3DA4B75F4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962" y="5626163"/>
            <a:ext cx="828267" cy="82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Civic Vector Art, Icons, and Graphics ...">
            <a:extLst>
              <a:ext uri="{FF2B5EF4-FFF2-40B4-BE49-F238E27FC236}">
                <a16:creationId xmlns:a16="http://schemas.microsoft.com/office/drawing/2014/main" id="{BCF852CA-A5D8-87F7-EEFD-8935EB195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227" y="5708149"/>
            <a:ext cx="746281" cy="74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Honda Pilot - AutoCity BV">
            <a:extLst>
              <a:ext uri="{FF2B5EF4-FFF2-40B4-BE49-F238E27FC236}">
                <a16:creationId xmlns:a16="http://schemas.microsoft.com/office/drawing/2014/main" id="{3246AED4-7F60-F1E6-2602-7D7502C3B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574" y="5674276"/>
            <a:ext cx="1204303" cy="80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New 2024 Honda Ridgeline RTL AWD Crew ...">
            <a:extLst>
              <a:ext uri="{FF2B5EF4-FFF2-40B4-BE49-F238E27FC236}">
                <a16:creationId xmlns:a16="http://schemas.microsoft.com/office/drawing/2014/main" id="{86A09092-484A-71C5-1A30-380CC7C99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163" y="5663471"/>
            <a:ext cx="1006088" cy="82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4BB243-1E45-C369-5CFD-AA41EF796464}"/>
              </a:ext>
            </a:extLst>
          </p:cNvPr>
          <p:cNvSpPr txBox="1"/>
          <p:nvPr/>
        </p:nvSpPr>
        <p:spPr>
          <a:xfrm>
            <a:off x="7848793" y="566678"/>
            <a:ext cx="42785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3 is a Electric car</a:t>
            </a:r>
          </a:p>
          <a:p>
            <a:r>
              <a:rPr lang="en-US" dirty="0"/>
              <a:t>Model 3 is a vehicle car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Model 7 is a Electric car</a:t>
            </a:r>
          </a:p>
          <a:p>
            <a:r>
              <a:rPr lang="en-US" dirty="0"/>
              <a:t>Model 7 is a vehicle car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Model 3 is not a </a:t>
            </a:r>
            <a:r>
              <a:rPr lang="en-US" b="1" dirty="0"/>
              <a:t>Non-Electric</a:t>
            </a:r>
            <a:r>
              <a:rPr lang="en-US" dirty="0"/>
              <a:t> vehicle car</a:t>
            </a:r>
          </a:p>
          <a:p>
            <a:r>
              <a:rPr lang="en-US" dirty="0"/>
              <a:t>Pilot is not a </a:t>
            </a:r>
            <a:r>
              <a:rPr lang="en-US" b="1" dirty="0"/>
              <a:t>Electric</a:t>
            </a:r>
            <a:r>
              <a:rPr lang="en-US" dirty="0"/>
              <a:t> vehicle car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882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Key Concepts of Inheritance in Java</a:t>
            </a:r>
            <a:br>
              <a:rPr lang="en-US" b="1" dirty="0">
                <a:solidFill>
                  <a:schemeClr val="accent6"/>
                </a:solidFill>
                <a:effectLst/>
                <a:latin typeface=".SF NS"/>
              </a:rPr>
            </a:br>
            <a:endParaRPr lang="en-US" dirty="0">
              <a:solidFill>
                <a:schemeClr val="accent6"/>
              </a:solidFill>
              <a:effectLst/>
              <a:latin typeface=".SF N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1399033"/>
            <a:ext cx="10116312" cy="434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1. </a:t>
            </a:r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Superclass (Parent Class)</a:t>
            </a:r>
            <a:r>
              <a:rPr lang="en-US" dirty="0">
                <a:solidFill>
                  <a:schemeClr val="accent6"/>
                </a:solidFill>
                <a:effectLst/>
                <a:latin typeface=".SF NS"/>
              </a:rPr>
              <a:t>: 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The class from which properties and methods are inherited.</a:t>
            </a:r>
          </a:p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2. </a:t>
            </a:r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Subclass (Child Class)</a:t>
            </a:r>
            <a:r>
              <a:rPr lang="en-US" dirty="0">
                <a:solidFill>
                  <a:schemeClr val="accent6"/>
                </a:solidFill>
                <a:effectLst/>
                <a:latin typeface=".SF NS"/>
              </a:rPr>
              <a:t>: 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The class that inherits properties and methods from the superclass.</a:t>
            </a:r>
          </a:p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3. </a:t>
            </a:r>
            <a:r>
              <a:rPr lang="en-US" b="1" dirty="0">
                <a:solidFill>
                  <a:schemeClr val="accent6"/>
                </a:solidFill>
                <a:effectLst/>
                <a:latin typeface=".AppleSystemUIFontMonospaced"/>
              </a:rPr>
              <a:t>extends</a:t>
            </a:r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 </a:t>
            </a:r>
            <a:r>
              <a:rPr lang="en-US" dirty="0">
                <a:solidFill>
                  <a:schemeClr val="accent6"/>
                </a:solidFill>
                <a:effectLst/>
                <a:latin typeface=".SF NS"/>
              </a:rPr>
              <a:t>Keyword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 Used to establish the inheritance relationship.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25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Key Concepts of Inheritance in Java</a:t>
            </a:r>
            <a:br>
              <a:rPr lang="en-US" b="1" dirty="0">
                <a:solidFill>
                  <a:schemeClr val="accent6"/>
                </a:solidFill>
                <a:effectLst/>
                <a:latin typeface=".SF NS"/>
              </a:rPr>
            </a:br>
            <a:endParaRPr lang="en-US" dirty="0">
              <a:solidFill>
                <a:schemeClr val="accent6"/>
              </a:solidFill>
              <a:effectLst/>
              <a:latin typeface=".SF N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1399033"/>
            <a:ext cx="10116312" cy="434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		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687F6D9-2B1F-991B-B058-7B96022A63EE}"/>
              </a:ext>
            </a:extLst>
          </p:cNvPr>
          <p:cNvSpPr/>
          <p:nvPr/>
        </p:nvSpPr>
        <p:spPr>
          <a:xfrm>
            <a:off x="3860586" y="1265382"/>
            <a:ext cx="683491" cy="665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2DAB529-8C95-37A0-C641-1FB754098F6C}"/>
              </a:ext>
            </a:extLst>
          </p:cNvPr>
          <p:cNvSpPr/>
          <p:nvPr/>
        </p:nvSpPr>
        <p:spPr>
          <a:xfrm>
            <a:off x="1552771" y="2854636"/>
            <a:ext cx="683491" cy="665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C8B595-4327-BABD-BD7E-85AF366E0048}"/>
              </a:ext>
            </a:extLst>
          </p:cNvPr>
          <p:cNvCxnSpPr>
            <a:cxnSpLocks/>
          </p:cNvCxnSpPr>
          <p:nvPr/>
        </p:nvCxnSpPr>
        <p:spPr>
          <a:xfrm>
            <a:off x="1912946" y="2284277"/>
            <a:ext cx="0" cy="571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61DF6F-26A0-7854-E1C3-C1FFF1F046A4}"/>
              </a:ext>
            </a:extLst>
          </p:cNvPr>
          <p:cNvCxnSpPr>
            <a:cxnSpLocks/>
          </p:cNvCxnSpPr>
          <p:nvPr/>
        </p:nvCxnSpPr>
        <p:spPr>
          <a:xfrm>
            <a:off x="1894471" y="3515257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84F9F52-33A0-6FF7-CFA4-7FFA84516BCA}"/>
              </a:ext>
            </a:extLst>
          </p:cNvPr>
          <p:cNvSpPr/>
          <p:nvPr/>
        </p:nvSpPr>
        <p:spPr>
          <a:xfrm>
            <a:off x="397514" y="4481157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4D0636-20D3-D685-F216-C95C05E71514}"/>
              </a:ext>
            </a:extLst>
          </p:cNvPr>
          <p:cNvSpPr txBox="1"/>
          <p:nvPr/>
        </p:nvSpPr>
        <p:spPr>
          <a:xfrm>
            <a:off x="2945708" y="1265382"/>
            <a:ext cx="146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Vehicle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2FC715-DCCE-E693-63DB-5B050488CAB5}"/>
              </a:ext>
            </a:extLst>
          </p:cNvPr>
          <p:cNvSpPr txBox="1"/>
          <p:nvPr/>
        </p:nvSpPr>
        <p:spPr>
          <a:xfrm>
            <a:off x="640779" y="2777018"/>
            <a:ext cx="99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Electric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3B132DD-D880-5E5C-6481-CE3640B32101}"/>
              </a:ext>
            </a:extLst>
          </p:cNvPr>
          <p:cNvSpPr/>
          <p:nvPr/>
        </p:nvSpPr>
        <p:spPr>
          <a:xfrm>
            <a:off x="6357336" y="2850239"/>
            <a:ext cx="683491" cy="665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1E418B-A7F7-4E0E-4EDF-5F69883CD871}"/>
              </a:ext>
            </a:extLst>
          </p:cNvPr>
          <p:cNvCxnSpPr>
            <a:cxnSpLocks/>
          </p:cNvCxnSpPr>
          <p:nvPr/>
        </p:nvCxnSpPr>
        <p:spPr>
          <a:xfrm>
            <a:off x="6660100" y="2269839"/>
            <a:ext cx="0" cy="584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0D429E2-D007-ED2B-6A55-89A2737BF856}"/>
              </a:ext>
            </a:extLst>
          </p:cNvPr>
          <p:cNvSpPr txBox="1"/>
          <p:nvPr/>
        </p:nvSpPr>
        <p:spPr>
          <a:xfrm>
            <a:off x="3487462" y="2777019"/>
            <a:ext cx="590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	           Non-Electric 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9EEA14-D4E0-EB20-3260-5821F7677C8C}"/>
              </a:ext>
            </a:extLst>
          </p:cNvPr>
          <p:cNvCxnSpPr>
            <a:cxnSpLocks/>
          </p:cNvCxnSpPr>
          <p:nvPr/>
        </p:nvCxnSpPr>
        <p:spPr>
          <a:xfrm flipV="1">
            <a:off x="1922918" y="2269839"/>
            <a:ext cx="4737182" cy="14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37BFB38-11F2-7468-24C8-540A580CE178}"/>
              </a:ext>
            </a:extLst>
          </p:cNvPr>
          <p:cNvSpPr/>
          <p:nvPr/>
        </p:nvSpPr>
        <p:spPr>
          <a:xfrm>
            <a:off x="1486538" y="4481157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BC4BD0C-3F91-1DAD-F5A3-37D41E52CD93}"/>
              </a:ext>
            </a:extLst>
          </p:cNvPr>
          <p:cNvSpPr/>
          <p:nvPr/>
        </p:nvSpPr>
        <p:spPr>
          <a:xfrm>
            <a:off x="2578962" y="4502367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287A74E-1450-6E42-EBC2-D2A5281661EF}"/>
              </a:ext>
            </a:extLst>
          </p:cNvPr>
          <p:cNvCxnSpPr>
            <a:cxnSpLocks/>
          </p:cNvCxnSpPr>
          <p:nvPr/>
        </p:nvCxnSpPr>
        <p:spPr>
          <a:xfrm>
            <a:off x="6668283" y="3525046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897B9FF-0791-549B-3968-F35C7E0262CD}"/>
              </a:ext>
            </a:extLst>
          </p:cNvPr>
          <p:cNvCxnSpPr>
            <a:cxnSpLocks/>
          </p:cNvCxnSpPr>
          <p:nvPr/>
        </p:nvCxnSpPr>
        <p:spPr>
          <a:xfrm>
            <a:off x="763754" y="4015446"/>
            <a:ext cx="21819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5C527F5-C060-677E-F853-7031CD2ABAE9}"/>
              </a:ext>
            </a:extLst>
          </p:cNvPr>
          <p:cNvCxnSpPr>
            <a:cxnSpLocks/>
          </p:cNvCxnSpPr>
          <p:nvPr/>
        </p:nvCxnSpPr>
        <p:spPr>
          <a:xfrm>
            <a:off x="1886068" y="3985365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C5F02E7-14DB-1AC4-A77E-69EF624DE598}"/>
              </a:ext>
            </a:extLst>
          </p:cNvPr>
          <p:cNvCxnSpPr>
            <a:cxnSpLocks/>
          </p:cNvCxnSpPr>
          <p:nvPr/>
        </p:nvCxnSpPr>
        <p:spPr>
          <a:xfrm>
            <a:off x="2945708" y="4002178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0ED7E4F-5255-CC61-7A72-5F247D8F953E}"/>
              </a:ext>
            </a:extLst>
          </p:cNvPr>
          <p:cNvCxnSpPr>
            <a:cxnSpLocks/>
          </p:cNvCxnSpPr>
          <p:nvPr/>
        </p:nvCxnSpPr>
        <p:spPr>
          <a:xfrm>
            <a:off x="776065" y="4015446"/>
            <a:ext cx="0" cy="465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299F9BD-76DA-812E-4128-6423C2E70324}"/>
              </a:ext>
            </a:extLst>
          </p:cNvPr>
          <p:cNvSpPr txBox="1"/>
          <p:nvPr/>
        </p:nvSpPr>
        <p:spPr>
          <a:xfrm>
            <a:off x="332508" y="5247400"/>
            <a:ext cx="8219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Model 3      Model 7      </a:t>
            </a:r>
            <a:r>
              <a:rPr lang="en-US" b="1" dirty="0" err="1">
                <a:solidFill>
                  <a:schemeClr val="accent6"/>
                </a:solidFill>
              </a:rPr>
              <a:t>Cybertruck</a:t>
            </a:r>
            <a:r>
              <a:rPr lang="en-US" b="1" dirty="0">
                <a:solidFill>
                  <a:schemeClr val="accent6"/>
                </a:solidFill>
              </a:rPr>
              <a:t>                                   Civic           Pilot            Ridgeline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D8A7D32-0ADA-6E89-60E8-A5AECC04DEF8}"/>
              </a:ext>
            </a:extLst>
          </p:cNvPr>
          <p:cNvSpPr/>
          <p:nvPr/>
        </p:nvSpPr>
        <p:spPr>
          <a:xfrm>
            <a:off x="5184259" y="4393431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1675C86A-1A27-A08F-CBD7-25BE00E6480C}"/>
              </a:ext>
            </a:extLst>
          </p:cNvPr>
          <p:cNvSpPr/>
          <p:nvPr/>
        </p:nvSpPr>
        <p:spPr>
          <a:xfrm>
            <a:off x="6273283" y="4393431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32DF6FAC-13B9-CD58-92A0-67341CE3F5E2}"/>
              </a:ext>
            </a:extLst>
          </p:cNvPr>
          <p:cNvSpPr/>
          <p:nvPr/>
        </p:nvSpPr>
        <p:spPr>
          <a:xfrm>
            <a:off x="7365707" y="4414641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04DBB3A-3874-54AA-4A2F-2586BB03610C}"/>
              </a:ext>
            </a:extLst>
          </p:cNvPr>
          <p:cNvCxnSpPr>
            <a:cxnSpLocks/>
          </p:cNvCxnSpPr>
          <p:nvPr/>
        </p:nvCxnSpPr>
        <p:spPr>
          <a:xfrm>
            <a:off x="5550499" y="3927720"/>
            <a:ext cx="21819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D3C87C3-A143-01DF-3CA2-316F71D7BD92}"/>
              </a:ext>
            </a:extLst>
          </p:cNvPr>
          <p:cNvCxnSpPr>
            <a:cxnSpLocks/>
          </p:cNvCxnSpPr>
          <p:nvPr/>
        </p:nvCxnSpPr>
        <p:spPr>
          <a:xfrm>
            <a:off x="6672813" y="3897639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E3CA853-63C2-CAA1-5E02-6719527AD9AD}"/>
              </a:ext>
            </a:extLst>
          </p:cNvPr>
          <p:cNvCxnSpPr>
            <a:cxnSpLocks/>
          </p:cNvCxnSpPr>
          <p:nvPr/>
        </p:nvCxnSpPr>
        <p:spPr>
          <a:xfrm>
            <a:off x="7714990" y="3937252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8A5ED90-4147-780A-0CAA-B18B5D12A3B3}"/>
              </a:ext>
            </a:extLst>
          </p:cNvPr>
          <p:cNvCxnSpPr>
            <a:cxnSpLocks/>
          </p:cNvCxnSpPr>
          <p:nvPr/>
        </p:nvCxnSpPr>
        <p:spPr>
          <a:xfrm>
            <a:off x="5540934" y="3926545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640BBA-FAA5-846D-2E2D-2B4732E3108E}"/>
              </a:ext>
            </a:extLst>
          </p:cNvPr>
          <p:cNvCxnSpPr>
            <a:cxnSpLocks/>
          </p:cNvCxnSpPr>
          <p:nvPr/>
        </p:nvCxnSpPr>
        <p:spPr>
          <a:xfrm>
            <a:off x="4193272" y="1878794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50" name="Picture 6" descr="Tesla Model X Car Tesla Motors, tesla ...">
            <a:extLst>
              <a:ext uri="{FF2B5EF4-FFF2-40B4-BE49-F238E27FC236}">
                <a16:creationId xmlns:a16="http://schemas.microsoft.com/office/drawing/2014/main" id="{45ADB457-B19A-38E9-8A94-ED29FDE01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42" y="5746432"/>
            <a:ext cx="587731" cy="58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Tesla Model Y Dimensions &amp; Drawings ...">
            <a:extLst>
              <a:ext uri="{FF2B5EF4-FFF2-40B4-BE49-F238E27FC236}">
                <a16:creationId xmlns:a16="http://schemas.microsoft.com/office/drawing/2014/main" id="{AE5DF6DE-D3A6-FB59-E81C-FA0BA0EF9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446" y="5508280"/>
            <a:ext cx="968273" cy="96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cybertruck Icon - Free PNG &amp; SVG ...">
            <a:extLst>
              <a:ext uri="{FF2B5EF4-FFF2-40B4-BE49-F238E27FC236}">
                <a16:creationId xmlns:a16="http://schemas.microsoft.com/office/drawing/2014/main" id="{812F241A-FDD9-162F-AB1E-3DA4B75F4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962" y="5626163"/>
            <a:ext cx="828267" cy="82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Civic Vector Art, Icons, and Graphics ...">
            <a:extLst>
              <a:ext uri="{FF2B5EF4-FFF2-40B4-BE49-F238E27FC236}">
                <a16:creationId xmlns:a16="http://schemas.microsoft.com/office/drawing/2014/main" id="{BCF852CA-A5D8-87F7-EEFD-8935EB195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227" y="5708149"/>
            <a:ext cx="746281" cy="74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Honda Pilot - AutoCity BV">
            <a:extLst>
              <a:ext uri="{FF2B5EF4-FFF2-40B4-BE49-F238E27FC236}">
                <a16:creationId xmlns:a16="http://schemas.microsoft.com/office/drawing/2014/main" id="{3246AED4-7F60-F1E6-2602-7D7502C3B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574" y="5674276"/>
            <a:ext cx="1204303" cy="80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New 2024 Honda Ridgeline RTL AWD Crew ...">
            <a:extLst>
              <a:ext uri="{FF2B5EF4-FFF2-40B4-BE49-F238E27FC236}">
                <a16:creationId xmlns:a16="http://schemas.microsoft.com/office/drawing/2014/main" id="{86A09092-484A-71C5-1A30-380CC7C99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163" y="5663471"/>
            <a:ext cx="1006088" cy="82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F896DD-206C-82AE-7480-9847F66E6299}"/>
              </a:ext>
            </a:extLst>
          </p:cNvPr>
          <p:cNvSpPr txBox="1"/>
          <p:nvPr/>
        </p:nvSpPr>
        <p:spPr>
          <a:xfrm>
            <a:off x="6899565" y="810491"/>
            <a:ext cx="65242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Electric class the super class of </a:t>
            </a:r>
            <a:r>
              <a:rPr lang="en-US" b="1" dirty="0"/>
              <a:t>Model 3</a:t>
            </a:r>
            <a:r>
              <a:rPr lang="en-US" dirty="0"/>
              <a:t>,</a:t>
            </a:r>
          </a:p>
          <a:p>
            <a:r>
              <a:rPr lang="en-US" b="1" dirty="0"/>
              <a:t>Model 7</a:t>
            </a:r>
            <a:r>
              <a:rPr lang="en-US" dirty="0"/>
              <a:t>  and </a:t>
            </a:r>
            <a:r>
              <a:rPr lang="en-US" b="1" dirty="0" err="1"/>
              <a:t>Cybertruck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Vehicle class the super class of </a:t>
            </a:r>
            <a:r>
              <a:rPr lang="en-US" b="1" dirty="0"/>
              <a:t>Electric</a:t>
            </a:r>
          </a:p>
          <a:p>
            <a:endParaRPr lang="en-US" b="1" dirty="0"/>
          </a:p>
          <a:p>
            <a:r>
              <a:rPr lang="en-US" dirty="0"/>
              <a:t>Vehicle class the super (super) class of </a:t>
            </a:r>
            <a:r>
              <a:rPr lang="en-US" b="1" dirty="0"/>
              <a:t>Model 3</a:t>
            </a:r>
            <a:r>
              <a:rPr lang="en-US" dirty="0"/>
              <a:t>,</a:t>
            </a:r>
          </a:p>
          <a:p>
            <a:r>
              <a:rPr lang="en-US" b="1" dirty="0"/>
              <a:t>Model 7</a:t>
            </a:r>
            <a:r>
              <a:rPr lang="en-US" dirty="0"/>
              <a:t>  and </a:t>
            </a:r>
            <a:r>
              <a:rPr lang="en-US" b="1" dirty="0" err="1"/>
              <a:t>Cybertruck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44510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6016</TotalTime>
  <Words>883</Words>
  <Application>Microsoft Macintosh PowerPoint</Application>
  <PresentationFormat>Widescreen</PresentationFormat>
  <Paragraphs>190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.AppleSystemUIFontMonospaced</vt:lpstr>
      <vt:lpstr>.SF NS</vt:lpstr>
      <vt:lpstr>ACADEMY ENGRAVED LET PLAIN:1.0</vt:lpstr>
      <vt:lpstr>Aptos</vt:lpstr>
      <vt:lpstr>Aptos Display</vt:lpstr>
      <vt:lpstr>Arial</vt:lpstr>
      <vt:lpstr>Times New Roman</vt:lpstr>
      <vt:lpstr>Wingdings</vt:lpstr>
      <vt:lpstr>Office Theme</vt:lpstr>
      <vt:lpstr>Inheritance</vt:lpstr>
      <vt:lpstr>Inheritance</vt:lpstr>
      <vt:lpstr>Key Concepts of Inheritance in Java </vt:lpstr>
      <vt:lpstr>Key Concepts of Inheritance in Java </vt:lpstr>
      <vt:lpstr>Key Concepts of Inheritance in Java </vt:lpstr>
      <vt:lpstr>Key Concepts of Inheritance in Java </vt:lpstr>
      <vt:lpstr>Key Concepts of Inheritance in Java </vt:lpstr>
      <vt:lpstr>Key Concepts of Inheritance in Java </vt:lpstr>
      <vt:lpstr>Key Concepts of Inheritance in Java </vt:lpstr>
      <vt:lpstr>method Inheritance in Java </vt:lpstr>
      <vt:lpstr>Variable Inheritance in Java </vt:lpstr>
      <vt:lpstr>Private members in Inheritance </vt:lpstr>
      <vt:lpstr>Variable Inheritance in Java </vt:lpstr>
      <vt:lpstr>Example of Inheritance </vt:lpstr>
      <vt:lpstr>Characteristics of Private Members: </vt:lpstr>
      <vt:lpstr>Inheritance rules for class </vt:lpstr>
      <vt:lpstr>Inheritance rules for interface </vt:lpstr>
      <vt:lpstr>Interface implementations </vt:lpstr>
      <vt:lpstr>Example of Inheritance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Pasunoori, Anand</dc:creator>
  <cp:lastModifiedBy>Pasunoori, Anand</cp:lastModifiedBy>
  <cp:revision>150</cp:revision>
  <dcterms:created xsi:type="dcterms:W3CDTF">2024-09-11T20:02:00Z</dcterms:created>
  <dcterms:modified xsi:type="dcterms:W3CDTF">2024-09-17T14:22:54Z</dcterms:modified>
</cp:coreProperties>
</file>