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5" r:id="rId2"/>
    <p:sldId id="341" r:id="rId3"/>
    <p:sldId id="342" r:id="rId4"/>
    <p:sldId id="348" r:id="rId5"/>
    <p:sldId id="349" r:id="rId6"/>
    <p:sldId id="350" r:id="rId7"/>
    <p:sldId id="347" r:id="rId8"/>
    <p:sldId id="344" r:id="rId9"/>
    <p:sldId id="351" r:id="rId10"/>
    <p:sldId id="352" r:id="rId11"/>
    <p:sldId id="353" r:id="rId12"/>
    <p:sldId id="356" r:id="rId13"/>
    <p:sldId id="355" r:id="rId14"/>
    <p:sldId id="343" r:id="rId15"/>
    <p:sldId id="357" r:id="rId16"/>
    <p:sldId id="358" r:id="rId17"/>
    <p:sldId id="359" r:id="rId18"/>
    <p:sldId id="360" r:id="rId19"/>
    <p:sldId id="361" r:id="rId20"/>
    <p:sldId id="362" r:id="rId21"/>
    <p:sldId id="345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5"/>
    <p:restoredTop sz="94671"/>
  </p:normalViewPr>
  <p:slideViewPr>
    <p:cSldViewPr snapToGrid="0">
      <p:cViewPr varScale="1">
        <p:scale>
          <a:sx n="138" d="100"/>
          <a:sy n="138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365F-553B-64BB-2B13-34F3DDED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2D27F-11C0-0991-5C6B-BA8BB7DB6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97580-F415-53BA-B381-EA04F860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789F8-4761-B800-C7B8-F5107D0A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8DF8-9DC4-2E79-C741-68968F90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A93A-0960-8341-0851-B96675D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3BA83-539D-0BC1-5E14-042784DC3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23AB6-561F-1794-347D-3A20F1B6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8ED7-EA15-78EC-D808-59E94FA6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5703D-8ECC-6EBA-31FC-223B666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5030F-9C75-6BD4-D6A0-C724051F5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D6897-C809-B952-2FB6-D9B7BF9EB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33BD-6C5E-2EA8-7C7A-B926B65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C6182-1ECA-3D90-567B-A8594132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1DABD-EF5C-13CA-3C17-0F029CC8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45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2562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4F02-F6B6-7E61-A713-1A763EA0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1EEF-1729-B0C1-B5EC-54AC7915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365D-6DCB-3653-7D22-76F97E4B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69005-41BE-F1E2-7F1F-4D4D9D8A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3C9F-B1D0-7B27-9111-CFC69A65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8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8E2A-2FB0-45EC-C6E3-78EA7DEF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78EB-FC3E-EEF7-6D6F-D40B59F1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DE221-3C9A-E5E6-3FD3-B91D4368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0B775-0910-B069-37D8-E9E399EC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CFC66-BB1C-0606-EAD8-3E2AA5AD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D641-18FB-BCCA-332E-DE0802AF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50F4-2791-C8B6-36D5-19E669814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7FAD8-CDCB-C842-B759-447C52D4F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5A64F-CA42-CBA1-D0EB-E69297A3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FD2FA-662E-345D-4D82-E9E0B504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79EE5-67B5-92E9-359B-A399B4DD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20D3-379D-4A41-35A1-2F9CB12F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9C7C4-6E0B-0F7F-BFB1-A9E3207E0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755D2-9CE9-4F9C-4A73-8791AD3E4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28E8D-587B-B1DA-91FD-42DFF6287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635-F70B-5C52-BA80-DA1F4BC96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D5C8A-D5EF-9589-99FF-0B9CA882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77EC5-59AC-E302-63D9-B9EEBBEE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4F973-7384-0CEC-52A5-2C7612CD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038A-93B3-681B-7BEB-A05C9805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C7DCF-583D-B3F8-9D03-0C10B80A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A55E8-8E11-07AF-CA00-B87EAAED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9D52C-EF99-2455-094A-4C199696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8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06C5F-7700-6964-A234-8AFBA61B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7FE24-5CB9-F5B0-640F-099E0F93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B8D28-1802-B5B3-38AD-625F2D59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8676-43D1-E33E-5313-F54A1BE1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D360-45BD-BBB5-E399-C47ADE760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77D49-3D75-8133-19F5-8735EAD3A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2DDB6-6436-19C5-7EDC-D5E7E914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EDF3F-98E4-0C09-B426-F9ED0AB3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E9B5-18C7-54CD-8EC7-BE2AC4EF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2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3BE3-930F-1E9B-DC45-A1CACDAA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601C3-379E-0B75-3CA7-7BF3E272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592BF-6027-BF73-8F17-8CC82D34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0DD85-424D-A434-9B79-4D6C11CA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9A91C-E65F-3BCF-8F96-5C7D1B39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ED19-F652-7D13-EE1B-AF2D0966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3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06A0E-BC69-E1E1-3D96-8DB3D6F1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395B4-658A-405F-BDAC-4B61496A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EEDA-313F-6169-3EBD-BB30C024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D563A-361C-B040-8B4B-85ABE579906B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61FF4-1FCF-C778-AA44-DF91106B4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E817-3A33-92DF-B9A2-31B1CBB7B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  <a:latin typeface="ACADEMY ENGRAVED LET PLAIN:1.0" panose="02000000000000000000" pitchFamily="2" charset="0"/>
              </a:rPr>
              <a:t>Inheritance</a:t>
            </a:r>
            <a:endParaRPr lang="en-US" dirty="0">
              <a:latin typeface="ACADEMY ENGRAVED LET PLAIN:1.0" panose="02000000000000000000" pitchFamily="2" charset="0"/>
              <a:ea typeface="+mj-lt"/>
              <a:cs typeface="+mj-lt"/>
            </a:endParaRPr>
          </a:p>
        </p:txBody>
      </p:sp>
      <p:pic>
        <p:nvPicPr>
          <p:cNvPr id="4" name="Picture 3" descr="Getting Started with Spring Boot. Spring boot is an app development… | by  Tosin Adedoyin | Medium">
            <a:extLst>
              <a:ext uri="{FF2B5EF4-FFF2-40B4-BE49-F238E27FC236}">
                <a16:creationId xmlns:a16="http://schemas.microsoft.com/office/drawing/2014/main" id="{A43B76A4-11E9-44DA-F4C2-A7ED6CA0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38" y="1088571"/>
            <a:ext cx="2743200" cy="1175657"/>
          </a:xfrm>
          <a:prstGeom prst="rect">
            <a:avLst/>
          </a:prstGeom>
        </p:spPr>
      </p:pic>
      <p:pic>
        <p:nvPicPr>
          <p:cNvPr id="6" name="Picture 5" descr="Java Logo PNG Transparent (1) – Brands Logos">
            <a:extLst>
              <a:ext uri="{FF2B5EF4-FFF2-40B4-BE49-F238E27FC236}">
                <a16:creationId xmlns:a16="http://schemas.microsoft.com/office/drawing/2014/main" id="{64F16921-9976-F61E-FAC6-A52872FEE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539" y="597876"/>
            <a:ext cx="1664678" cy="1664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FA6B7-9058-1D2A-495B-381588F71224}"/>
              </a:ext>
            </a:extLst>
          </p:cNvPr>
          <p:cNvSpPr txBox="1"/>
          <p:nvPr/>
        </p:nvSpPr>
        <p:spPr>
          <a:xfrm>
            <a:off x="6125308" y="4255477"/>
            <a:ext cx="4097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Spring Boot 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Programming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method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08052" y="175765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3758621" y="2888381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4069811" y="355339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2572854" y="451929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7" y="2851558"/>
            <a:ext cx="251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                              Electric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3661878" y="451929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4754302" y="454050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4061408" y="402350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5122678" y="4002178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	     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02638" y="244266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19" y="5692576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59" y="5516059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12" y="5616732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B3A50E-90DE-AB04-B022-C66B744BB1DD}"/>
              </a:ext>
            </a:extLst>
          </p:cNvPr>
          <p:cNvSpPr txBox="1"/>
          <p:nvPr/>
        </p:nvSpPr>
        <p:spPr>
          <a:xfrm>
            <a:off x="4786131" y="2851556"/>
            <a:ext cx="218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627A"/>
                </a:solidFill>
                <a:effectLst/>
              </a:rPr>
              <a:t>getElectricID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E266A-1C29-2B47-77B6-C934F658D1F0}"/>
              </a:ext>
            </a:extLst>
          </p:cNvPr>
          <p:cNvSpPr txBox="1"/>
          <p:nvPr/>
        </p:nvSpPr>
        <p:spPr>
          <a:xfrm>
            <a:off x="4791074" y="1914525"/>
            <a:ext cx="218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627A"/>
                </a:solidFill>
                <a:effectLst/>
              </a:rPr>
              <a:t>getVehicleID</a:t>
            </a:r>
            <a:r>
              <a:rPr lang="en-US" dirty="0">
                <a:solidFill>
                  <a:srgbClr val="00627A"/>
                </a:solidFill>
                <a:effectLst/>
              </a:rPr>
              <a:t>()</a:t>
            </a:r>
            <a:endParaRPr lang="en-US" dirty="0">
              <a:solidFill>
                <a:srgbClr val="0808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C7C87-6DDC-D492-DF91-F19182E68F90}"/>
              </a:ext>
            </a:extLst>
          </p:cNvPr>
          <p:cNvSpPr txBox="1"/>
          <p:nvPr/>
        </p:nvSpPr>
        <p:spPr>
          <a:xfrm>
            <a:off x="911353" y="4857750"/>
            <a:ext cx="20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27A"/>
                </a:solidFill>
                <a:effectLst/>
              </a:rPr>
              <a:t>getModel3ID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858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Variable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08052" y="175765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3758621" y="2888381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4069811" y="355339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2572854" y="451929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7" y="2851558"/>
            <a:ext cx="251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                              Electric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3661878" y="451929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4754302" y="454050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4061408" y="402350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5122678" y="4002178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	     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02638" y="244266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19" y="5692576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59" y="5516059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12" y="5616732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B3A50E-90DE-AB04-B022-C66B744BB1DD}"/>
              </a:ext>
            </a:extLst>
          </p:cNvPr>
          <p:cNvSpPr txBox="1"/>
          <p:nvPr/>
        </p:nvSpPr>
        <p:spPr>
          <a:xfrm>
            <a:off x="4786131" y="2851556"/>
            <a:ext cx="218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627A"/>
                </a:solidFill>
                <a:effectLst/>
              </a:rPr>
              <a:t>electricID</a:t>
            </a:r>
            <a:r>
              <a:rPr lang="en-US" dirty="0">
                <a:solidFill>
                  <a:srgbClr val="00627A"/>
                </a:solidFill>
                <a:effectLst/>
              </a:rPr>
              <a:t>=20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E266A-1C29-2B47-77B6-C934F658D1F0}"/>
              </a:ext>
            </a:extLst>
          </p:cNvPr>
          <p:cNvSpPr txBox="1"/>
          <p:nvPr/>
        </p:nvSpPr>
        <p:spPr>
          <a:xfrm>
            <a:off x="4791074" y="1914525"/>
            <a:ext cx="218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627A"/>
                </a:solidFill>
                <a:effectLst/>
              </a:rPr>
              <a:t>vehicleID</a:t>
            </a:r>
            <a:r>
              <a:rPr lang="en-US" dirty="0">
                <a:solidFill>
                  <a:srgbClr val="00627A"/>
                </a:solidFill>
                <a:effectLst/>
              </a:rPr>
              <a:t>=10</a:t>
            </a:r>
            <a:endParaRPr lang="en-US" dirty="0">
              <a:solidFill>
                <a:srgbClr val="0808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C7C87-6DDC-D492-DF91-F19182E68F90}"/>
              </a:ext>
            </a:extLst>
          </p:cNvPr>
          <p:cNvSpPr txBox="1"/>
          <p:nvPr/>
        </p:nvSpPr>
        <p:spPr>
          <a:xfrm>
            <a:off x="911353" y="4857750"/>
            <a:ext cx="20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627A"/>
                </a:solidFill>
                <a:effectLst/>
              </a:rPr>
              <a:t>modelID</a:t>
            </a:r>
            <a:r>
              <a:rPr lang="en-US" dirty="0">
                <a:solidFill>
                  <a:srgbClr val="00627A"/>
                </a:solidFill>
                <a:effectLst/>
              </a:rPr>
              <a:t>=30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1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.SF NS"/>
              </a:rPr>
              <a:t>Private members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in Inheritance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In Java,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private members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are 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variables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methods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or 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constructors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that are 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only accessible within the same class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where they are declared. They </a:t>
            </a:r>
            <a:r>
              <a:rPr lang="en-US" b="1" dirty="0">
                <a:solidFill>
                  <a:srgbClr val="FF0000"/>
                </a:solidFill>
                <a:effectLst/>
                <a:latin typeface=".SF NS"/>
              </a:rPr>
              <a:t>cannot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be accessed directly from outside the class, ensuring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encapsulation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and data hiding.</a:t>
            </a: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// Private member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   private String name;</a:t>
            </a: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latin typeface=".SF NS"/>
              </a:rPr>
              <a:t>// private member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Private void mem(){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latin typeface=".SF NS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Variable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08052" y="175765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3758621" y="2888381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4069811" y="355339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2572854" y="451929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7" y="2851558"/>
            <a:ext cx="251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                              Electric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3661878" y="451929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4754302" y="4540509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4061408" y="402350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5122678" y="4002178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	     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02638" y="244266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19" y="5692576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59" y="5516059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12" y="5616732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B3A50E-90DE-AB04-B022-C66B744BB1DD}"/>
              </a:ext>
            </a:extLst>
          </p:cNvPr>
          <p:cNvSpPr txBox="1"/>
          <p:nvPr/>
        </p:nvSpPr>
        <p:spPr>
          <a:xfrm>
            <a:off x="4786130" y="2851556"/>
            <a:ext cx="329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</a:rPr>
              <a:t>Private </a:t>
            </a:r>
            <a:r>
              <a:rPr lang="en-US" b="1" dirty="0" err="1">
                <a:solidFill>
                  <a:srgbClr val="C00000"/>
                </a:solidFill>
                <a:effectLst/>
              </a:rPr>
              <a:t>electricID</a:t>
            </a:r>
            <a:r>
              <a:rPr lang="en-US" b="1" dirty="0">
                <a:solidFill>
                  <a:srgbClr val="C00000"/>
                </a:solidFill>
                <a:effectLst/>
              </a:rPr>
              <a:t>=20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E266A-1C29-2B47-77B6-C934F658D1F0}"/>
              </a:ext>
            </a:extLst>
          </p:cNvPr>
          <p:cNvSpPr txBox="1"/>
          <p:nvPr/>
        </p:nvSpPr>
        <p:spPr>
          <a:xfrm>
            <a:off x="4791073" y="1914525"/>
            <a:ext cx="374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627A"/>
                </a:solidFill>
                <a:effectLst/>
              </a:rPr>
              <a:t>vehicleID</a:t>
            </a:r>
            <a:r>
              <a:rPr lang="en-US" dirty="0">
                <a:solidFill>
                  <a:srgbClr val="00627A"/>
                </a:solidFill>
                <a:effectLst/>
              </a:rPr>
              <a:t>=10</a:t>
            </a:r>
            <a:endParaRPr lang="en-US" dirty="0">
              <a:solidFill>
                <a:srgbClr val="0808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C7C87-6DDC-D492-DF91-F19182E68F90}"/>
              </a:ext>
            </a:extLst>
          </p:cNvPr>
          <p:cNvSpPr txBox="1"/>
          <p:nvPr/>
        </p:nvSpPr>
        <p:spPr>
          <a:xfrm>
            <a:off x="911353" y="4857750"/>
            <a:ext cx="20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627A"/>
                </a:solidFill>
                <a:effectLst/>
              </a:rPr>
              <a:t>modelID</a:t>
            </a:r>
            <a:r>
              <a:rPr lang="en-US" dirty="0">
                <a:solidFill>
                  <a:srgbClr val="00627A"/>
                </a:solidFill>
                <a:effectLst/>
              </a:rPr>
              <a:t>=30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Example of Inheritance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// Superclass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class Vehicle {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void moving() {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    </a:t>
            </a:r>
            <a:r>
              <a:rPr lang="en-US" sz="4200" dirty="0" err="1">
                <a:solidFill>
                  <a:srgbClr val="0E0E0E"/>
                </a:solidFill>
                <a:latin typeface=".SF NS"/>
              </a:rPr>
              <a:t>System.out.println</a:t>
            </a:r>
            <a:r>
              <a:rPr lang="en-US" sz="4200" dirty="0">
                <a:solidFill>
                  <a:srgbClr val="0E0E0E"/>
                </a:solidFill>
                <a:latin typeface=".SF NS"/>
              </a:rPr>
              <a:t>(" Vehicle is  moving");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}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}</a:t>
            </a:r>
          </a:p>
          <a:p>
            <a:pPr marL="0" indent="0">
              <a:buNone/>
            </a:pPr>
            <a:endParaRPr lang="en-US" sz="4200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// Subclass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class Dog extends Animal {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void bark() {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    </a:t>
            </a:r>
            <a:r>
              <a:rPr lang="en-US" sz="4200" dirty="0" err="1">
                <a:solidFill>
                  <a:srgbClr val="0E0E0E"/>
                </a:solidFill>
                <a:latin typeface=".SF NS"/>
              </a:rPr>
              <a:t>System.out.println</a:t>
            </a:r>
            <a:r>
              <a:rPr lang="en-US" sz="4200" dirty="0">
                <a:solidFill>
                  <a:srgbClr val="0E0E0E"/>
                </a:solidFill>
                <a:latin typeface=".SF NS"/>
              </a:rPr>
              <a:t>("The dog barks.");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}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}</a:t>
            </a:r>
          </a:p>
          <a:p>
            <a:pPr marL="0" indent="0">
              <a:buNone/>
            </a:pPr>
            <a:endParaRPr lang="en-US" sz="4200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public class Main {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public static void main(String[] </a:t>
            </a:r>
            <a:r>
              <a:rPr lang="en-US" sz="4200" dirty="0" err="1">
                <a:solidFill>
                  <a:srgbClr val="0E0E0E"/>
                </a:solidFill>
                <a:latin typeface=".SF NS"/>
              </a:rPr>
              <a:t>args</a:t>
            </a:r>
            <a:r>
              <a:rPr lang="en-US" sz="4200" dirty="0">
                <a:solidFill>
                  <a:srgbClr val="0E0E0E"/>
                </a:solidFill>
                <a:latin typeface=".SF NS"/>
              </a:rPr>
              <a:t>) {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    Dog dog = new Dog(); // Creating an instance of the subclass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    </a:t>
            </a:r>
            <a:r>
              <a:rPr lang="en-US" sz="4200" dirty="0" err="1">
                <a:solidFill>
                  <a:srgbClr val="0E0E0E"/>
                </a:solidFill>
                <a:latin typeface=".SF NS"/>
              </a:rPr>
              <a:t>dog.eat</a:t>
            </a:r>
            <a:r>
              <a:rPr lang="en-US" sz="4200" dirty="0">
                <a:solidFill>
                  <a:srgbClr val="0E0E0E"/>
                </a:solidFill>
                <a:latin typeface=".SF NS"/>
              </a:rPr>
              <a:t>();           // Inherited method from Animal class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    </a:t>
            </a:r>
            <a:r>
              <a:rPr lang="en-US" sz="4200" dirty="0" err="1">
                <a:solidFill>
                  <a:srgbClr val="0E0E0E"/>
                </a:solidFill>
                <a:latin typeface=".SF NS"/>
              </a:rPr>
              <a:t>dog.bark</a:t>
            </a:r>
            <a:r>
              <a:rPr lang="en-US" sz="4200" dirty="0">
                <a:solidFill>
                  <a:srgbClr val="0E0E0E"/>
                </a:solidFill>
                <a:latin typeface=".SF NS"/>
              </a:rPr>
              <a:t>();          // Method from Dog class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E0E0E"/>
                </a:solidFill>
                <a:latin typeface=".SF N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7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Characteristics of Private Members: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Accessibility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Private members can only be accessed within the class in which they are declared.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Encapsulation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By making fields or methods private, the internal implementation details are hidden from the outside world, promoting encapsulation.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Controlled Access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You can provide controlled access to private members using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getter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setter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methods, allowing the class to control how its internal data is accessed or modified.</a:t>
            </a: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5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Inheritance rules for class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7F1334-5C06-1D0C-E015-83000255493E}"/>
              </a:ext>
            </a:extLst>
          </p:cNvPr>
          <p:cNvSpPr txBox="1">
            <a:spLocks/>
          </p:cNvSpPr>
          <p:nvPr/>
        </p:nvSpPr>
        <p:spPr>
          <a:xfrm>
            <a:off x="893064" y="72518"/>
            <a:ext cx="10405174" cy="1326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6"/>
              </a:solidFill>
              <a:latin typeface=".SF NS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A837300-1F97-E67D-B2BB-2396E597A645}"/>
              </a:ext>
            </a:extLst>
          </p:cNvPr>
          <p:cNvSpPr txBox="1">
            <a:spLocks/>
          </p:cNvSpPr>
          <p:nvPr/>
        </p:nvSpPr>
        <p:spPr>
          <a:xfrm>
            <a:off x="911352" y="1399033"/>
            <a:ext cx="10116312" cy="434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E0E0E"/>
                </a:solidFill>
                <a:latin typeface=".SF NS"/>
              </a:rPr>
              <a:t>			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676BC6F-C97F-9F39-12DA-60B51EB90137}"/>
              </a:ext>
            </a:extLst>
          </p:cNvPr>
          <p:cNvSpPr txBox="1">
            <a:spLocks/>
          </p:cNvSpPr>
          <p:nvPr/>
        </p:nvSpPr>
        <p:spPr>
          <a:xfrm>
            <a:off x="911352" y="6246622"/>
            <a:ext cx="26700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82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EC50E6B-2795-3245-00F1-A1E303A40661}"/>
              </a:ext>
            </a:extLst>
          </p:cNvPr>
          <p:cNvSpPr/>
          <p:nvPr/>
        </p:nvSpPr>
        <p:spPr>
          <a:xfrm>
            <a:off x="4064546" y="376469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07E7A-DB14-103C-693E-63E98D54184D}"/>
              </a:ext>
            </a:extLst>
          </p:cNvPr>
          <p:cNvSpPr txBox="1"/>
          <p:nvPr/>
        </p:nvSpPr>
        <p:spPr>
          <a:xfrm>
            <a:off x="1164336" y="1755617"/>
            <a:ext cx="596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   vehicle                     		Electric  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1A869A-1065-7C27-A6C7-0711A5FCC49F}"/>
              </a:ext>
            </a:extLst>
          </p:cNvPr>
          <p:cNvCxnSpPr>
            <a:cxnSpLocks/>
          </p:cNvCxnSpPr>
          <p:nvPr/>
        </p:nvCxnSpPr>
        <p:spPr>
          <a:xfrm>
            <a:off x="5908820" y="2904731"/>
            <a:ext cx="9059" cy="4426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6DF379-0C87-5237-6F14-64BF1C8FC21E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0BC0B91-A4C0-E9C3-1DD2-7F6450B5BAE3}"/>
              </a:ext>
            </a:extLst>
          </p:cNvPr>
          <p:cNvSpPr/>
          <p:nvPr/>
        </p:nvSpPr>
        <p:spPr>
          <a:xfrm>
            <a:off x="2666935" y="2225724"/>
            <a:ext cx="740294" cy="70305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D5DEC81-7898-D4BA-67F8-15CB0040C85F}"/>
              </a:ext>
            </a:extLst>
          </p:cNvPr>
          <p:cNvSpPr/>
          <p:nvPr/>
        </p:nvSpPr>
        <p:spPr>
          <a:xfrm>
            <a:off x="5599361" y="2201673"/>
            <a:ext cx="740294" cy="70305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87FD49-4FD5-A1FD-830B-ADEE65DDC9F8}"/>
              </a:ext>
            </a:extLst>
          </p:cNvPr>
          <p:cNvCxnSpPr>
            <a:cxnSpLocks/>
          </p:cNvCxnSpPr>
          <p:nvPr/>
        </p:nvCxnSpPr>
        <p:spPr>
          <a:xfrm flipV="1">
            <a:off x="3037082" y="3293251"/>
            <a:ext cx="2871738" cy="300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2E72DF-356A-CDA3-D930-E3CF91C8FD61}"/>
              </a:ext>
            </a:extLst>
          </p:cNvPr>
          <p:cNvCxnSpPr>
            <a:cxnSpLocks/>
          </p:cNvCxnSpPr>
          <p:nvPr/>
        </p:nvCxnSpPr>
        <p:spPr>
          <a:xfrm>
            <a:off x="4412129" y="3293251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B1DD02-0CD9-4954-493D-294FE023A68B}"/>
              </a:ext>
            </a:extLst>
          </p:cNvPr>
          <p:cNvCxnSpPr>
            <a:cxnSpLocks/>
          </p:cNvCxnSpPr>
          <p:nvPr/>
        </p:nvCxnSpPr>
        <p:spPr>
          <a:xfrm>
            <a:off x="3028023" y="2904731"/>
            <a:ext cx="9059" cy="4426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10" descr="cybertruck Icon - Free PNG &amp; SVG ...">
            <a:extLst>
              <a:ext uri="{FF2B5EF4-FFF2-40B4-BE49-F238E27FC236}">
                <a16:creationId xmlns:a16="http://schemas.microsoft.com/office/drawing/2014/main" id="{F115FD75-023A-F79C-F988-E62ACE41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57" y="4526330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666DAEF-C1AF-267D-E4F8-520671FAC9DB}"/>
              </a:ext>
            </a:extLst>
          </p:cNvPr>
          <p:cNvSpPr txBox="1"/>
          <p:nvPr/>
        </p:nvSpPr>
        <p:spPr>
          <a:xfrm>
            <a:off x="6899565" y="810491"/>
            <a:ext cx="6524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extend more than one class</a:t>
            </a:r>
          </a:p>
          <a:p>
            <a:endParaRPr lang="en-US" dirty="0"/>
          </a:p>
          <a:p>
            <a:r>
              <a:rPr lang="en-US" dirty="0"/>
              <a:t>Can extend more than one interface</a:t>
            </a:r>
          </a:p>
          <a:p>
            <a:endParaRPr lang="en-US" dirty="0"/>
          </a:p>
          <a:p>
            <a:r>
              <a:rPr lang="en-US" dirty="0"/>
              <a:t>Can implement more than one interface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3C45C2-F949-234F-4E5B-5F6CAD05A99E}"/>
              </a:ext>
            </a:extLst>
          </p:cNvPr>
          <p:cNvSpPr txBox="1"/>
          <p:nvPr/>
        </p:nvSpPr>
        <p:spPr>
          <a:xfrm>
            <a:off x="4998720" y="409720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Model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75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Inheritance rules for interface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7F1334-5C06-1D0C-E015-83000255493E}"/>
              </a:ext>
            </a:extLst>
          </p:cNvPr>
          <p:cNvSpPr txBox="1">
            <a:spLocks/>
          </p:cNvSpPr>
          <p:nvPr/>
        </p:nvSpPr>
        <p:spPr>
          <a:xfrm>
            <a:off x="893064" y="72518"/>
            <a:ext cx="10405174" cy="1326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6"/>
              </a:solidFill>
              <a:latin typeface=".SF NS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A837300-1F97-E67D-B2BB-2396E597A645}"/>
              </a:ext>
            </a:extLst>
          </p:cNvPr>
          <p:cNvSpPr txBox="1">
            <a:spLocks/>
          </p:cNvSpPr>
          <p:nvPr/>
        </p:nvSpPr>
        <p:spPr>
          <a:xfrm>
            <a:off x="911352" y="1399033"/>
            <a:ext cx="10116312" cy="434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E0E0E"/>
                </a:solidFill>
                <a:latin typeface=".SF NS"/>
              </a:rPr>
              <a:t>			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676BC6F-C97F-9F39-12DA-60B51EB90137}"/>
              </a:ext>
            </a:extLst>
          </p:cNvPr>
          <p:cNvSpPr txBox="1">
            <a:spLocks/>
          </p:cNvSpPr>
          <p:nvPr/>
        </p:nvSpPr>
        <p:spPr>
          <a:xfrm>
            <a:off x="911352" y="6246622"/>
            <a:ext cx="26700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82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EC50E6B-2795-3245-00F1-A1E303A40661}"/>
              </a:ext>
            </a:extLst>
          </p:cNvPr>
          <p:cNvSpPr/>
          <p:nvPr/>
        </p:nvSpPr>
        <p:spPr>
          <a:xfrm>
            <a:off x="4064546" y="376469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07E7A-DB14-103C-693E-63E98D54184D}"/>
              </a:ext>
            </a:extLst>
          </p:cNvPr>
          <p:cNvSpPr txBox="1"/>
          <p:nvPr/>
        </p:nvSpPr>
        <p:spPr>
          <a:xfrm>
            <a:off x="1164336" y="1755617"/>
            <a:ext cx="596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         vehicle                      	     Electric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6DF379-0C87-5237-6F14-64BF1C8FC21E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0BC0B91-A4C0-E9C3-1DD2-7F6450B5BAE3}"/>
              </a:ext>
            </a:extLst>
          </p:cNvPr>
          <p:cNvSpPr/>
          <p:nvPr/>
        </p:nvSpPr>
        <p:spPr>
          <a:xfrm>
            <a:off x="2666935" y="2225724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470792-856B-EF4F-FCA9-B3E2B3A58760}"/>
              </a:ext>
            </a:extLst>
          </p:cNvPr>
          <p:cNvSpPr/>
          <p:nvPr/>
        </p:nvSpPr>
        <p:spPr>
          <a:xfrm>
            <a:off x="5198260" y="215016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87FD49-4FD5-A1FD-830B-ADEE65DDC9F8}"/>
              </a:ext>
            </a:extLst>
          </p:cNvPr>
          <p:cNvCxnSpPr>
            <a:cxnSpLocks/>
          </p:cNvCxnSpPr>
          <p:nvPr/>
        </p:nvCxnSpPr>
        <p:spPr>
          <a:xfrm>
            <a:off x="3037082" y="3323332"/>
            <a:ext cx="25171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2E72DF-356A-CDA3-D930-E3CF91C8FD61}"/>
              </a:ext>
            </a:extLst>
          </p:cNvPr>
          <p:cNvCxnSpPr>
            <a:cxnSpLocks/>
          </p:cNvCxnSpPr>
          <p:nvPr/>
        </p:nvCxnSpPr>
        <p:spPr>
          <a:xfrm>
            <a:off x="4412129" y="3293251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099140-ED1D-18D6-6384-8528F62BEEAD}"/>
              </a:ext>
            </a:extLst>
          </p:cNvPr>
          <p:cNvCxnSpPr>
            <a:cxnSpLocks/>
          </p:cNvCxnSpPr>
          <p:nvPr/>
        </p:nvCxnSpPr>
        <p:spPr>
          <a:xfrm>
            <a:off x="5554227" y="2872909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B1DD02-0CD9-4954-493D-294FE023A68B}"/>
              </a:ext>
            </a:extLst>
          </p:cNvPr>
          <p:cNvCxnSpPr>
            <a:cxnSpLocks/>
          </p:cNvCxnSpPr>
          <p:nvPr/>
        </p:nvCxnSpPr>
        <p:spPr>
          <a:xfrm>
            <a:off x="3028023" y="2904731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10" descr="cybertruck Icon - Free PNG &amp; SVG ...">
            <a:extLst>
              <a:ext uri="{FF2B5EF4-FFF2-40B4-BE49-F238E27FC236}">
                <a16:creationId xmlns:a16="http://schemas.microsoft.com/office/drawing/2014/main" id="{F115FD75-023A-F79C-F988-E62ACE41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57" y="4526330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666DAEF-C1AF-267D-E4F8-520671FAC9DB}"/>
              </a:ext>
            </a:extLst>
          </p:cNvPr>
          <p:cNvSpPr txBox="1"/>
          <p:nvPr/>
        </p:nvSpPr>
        <p:spPr>
          <a:xfrm>
            <a:off x="6899565" y="810491"/>
            <a:ext cx="6524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extend more than one class</a:t>
            </a:r>
          </a:p>
          <a:p>
            <a:endParaRPr lang="en-US" dirty="0"/>
          </a:p>
          <a:p>
            <a:r>
              <a:rPr lang="en-US" dirty="0"/>
              <a:t>Can extend more than one interface</a:t>
            </a:r>
          </a:p>
          <a:p>
            <a:endParaRPr lang="en-US" dirty="0"/>
          </a:p>
          <a:p>
            <a:r>
              <a:rPr lang="en-US" dirty="0"/>
              <a:t>Can implement more than one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49038-70C9-8675-07CB-89091A0A6CCC}"/>
              </a:ext>
            </a:extLst>
          </p:cNvPr>
          <p:cNvSpPr txBox="1"/>
          <p:nvPr/>
        </p:nvSpPr>
        <p:spPr>
          <a:xfrm>
            <a:off x="5059680" y="408432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3</a:t>
            </a:r>
          </a:p>
        </p:txBody>
      </p:sp>
    </p:spTree>
    <p:extLst>
      <p:ext uri="{BB962C8B-B14F-4D97-AF65-F5344CB8AC3E}">
        <p14:creationId xmlns:p14="http://schemas.microsoft.com/office/powerpoint/2010/main" val="69939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Interface implementations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7F1334-5C06-1D0C-E015-83000255493E}"/>
              </a:ext>
            </a:extLst>
          </p:cNvPr>
          <p:cNvSpPr txBox="1">
            <a:spLocks/>
          </p:cNvSpPr>
          <p:nvPr/>
        </p:nvSpPr>
        <p:spPr>
          <a:xfrm>
            <a:off x="893064" y="72518"/>
            <a:ext cx="10405174" cy="1326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6"/>
              </a:solidFill>
              <a:latin typeface=".SF NS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A837300-1F97-E67D-B2BB-2396E597A645}"/>
              </a:ext>
            </a:extLst>
          </p:cNvPr>
          <p:cNvSpPr txBox="1">
            <a:spLocks/>
          </p:cNvSpPr>
          <p:nvPr/>
        </p:nvSpPr>
        <p:spPr>
          <a:xfrm>
            <a:off x="911352" y="1399033"/>
            <a:ext cx="10116312" cy="434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E0E0E"/>
                </a:solidFill>
                <a:latin typeface=".SF NS"/>
              </a:rPr>
              <a:t>			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676BC6F-C97F-9F39-12DA-60B51EB90137}"/>
              </a:ext>
            </a:extLst>
          </p:cNvPr>
          <p:cNvSpPr txBox="1">
            <a:spLocks/>
          </p:cNvSpPr>
          <p:nvPr/>
        </p:nvSpPr>
        <p:spPr>
          <a:xfrm>
            <a:off x="911352" y="6246622"/>
            <a:ext cx="26700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82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EC50E6B-2795-3245-00F1-A1E303A40661}"/>
              </a:ext>
            </a:extLst>
          </p:cNvPr>
          <p:cNvSpPr/>
          <p:nvPr/>
        </p:nvSpPr>
        <p:spPr>
          <a:xfrm>
            <a:off x="4064546" y="376469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07E7A-DB14-103C-693E-63E98D54184D}"/>
              </a:ext>
            </a:extLst>
          </p:cNvPr>
          <p:cNvSpPr txBox="1"/>
          <p:nvPr/>
        </p:nvSpPr>
        <p:spPr>
          <a:xfrm>
            <a:off x="1164336" y="1755617"/>
            <a:ext cx="596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Interfaces</a:t>
            </a:r>
            <a:r>
              <a:rPr lang="en-US" b="1" dirty="0">
                <a:solidFill>
                  <a:schemeClr val="accent6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6"/>
                </a:solidFill>
              </a:rPr>
              <a:t>         </a:t>
            </a:r>
            <a:r>
              <a:rPr lang="en-US" b="1" dirty="0" err="1">
                <a:solidFill>
                  <a:schemeClr val="accent6"/>
                </a:solidFill>
              </a:rPr>
              <a:t>IVehicle</a:t>
            </a:r>
            <a:r>
              <a:rPr lang="en-US" b="1" dirty="0">
                <a:solidFill>
                  <a:schemeClr val="accent6"/>
                </a:solidFill>
              </a:rPr>
              <a:t>                      	     </a:t>
            </a:r>
            <a:r>
              <a:rPr lang="en-US" b="1" dirty="0" err="1">
                <a:solidFill>
                  <a:schemeClr val="accent6"/>
                </a:solidFill>
              </a:rPr>
              <a:t>IElectric</a:t>
            </a:r>
            <a:r>
              <a:rPr lang="en-US" b="1" dirty="0">
                <a:solidFill>
                  <a:schemeClr val="accent6"/>
                </a:solidFill>
              </a:rPr>
              <a:t>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6DF379-0C87-5237-6F14-64BF1C8FC21E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0BC0B91-A4C0-E9C3-1DD2-7F6450B5BAE3}"/>
              </a:ext>
            </a:extLst>
          </p:cNvPr>
          <p:cNvSpPr/>
          <p:nvPr/>
        </p:nvSpPr>
        <p:spPr>
          <a:xfrm>
            <a:off x="2666935" y="2225724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470792-856B-EF4F-FCA9-B3E2B3A58760}"/>
              </a:ext>
            </a:extLst>
          </p:cNvPr>
          <p:cNvSpPr/>
          <p:nvPr/>
        </p:nvSpPr>
        <p:spPr>
          <a:xfrm>
            <a:off x="5198260" y="215016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87FD49-4FD5-A1FD-830B-ADEE65DDC9F8}"/>
              </a:ext>
            </a:extLst>
          </p:cNvPr>
          <p:cNvCxnSpPr>
            <a:cxnSpLocks/>
          </p:cNvCxnSpPr>
          <p:nvPr/>
        </p:nvCxnSpPr>
        <p:spPr>
          <a:xfrm>
            <a:off x="3037082" y="3323332"/>
            <a:ext cx="25171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2E72DF-356A-CDA3-D930-E3CF91C8FD61}"/>
              </a:ext>
            </a:extLst>
          </p:cNvPr>
          <p:cNvCxnSpPr>
            <a:cxnSpLocks/>
          </p:cNvCxnSpPr>
          <p:nvPr/>
        </p:nvCxnSpPr>
        <p:spPr>
          <a:xfrm>
            <a:off x="4412129" y="3293251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099140-ED1D-18D6-6384-8528F62BEEAD}"/>
              </a:ext>
            </a:extLst>
          </p:cNvPr>
          <p:cNvCxnSpPr>
            <a:cxnSpLocks/>
          </p:cNvCxnSpPr>
          <p:nvPr/>
        </p:nvCxnSpPr>
        <p:spPr>
          <a:xfrm>
            <a:off x="5554227" y="2872909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B1DD02-0CD9-4954-493D-294FE023A68B}"/>
              </a:ext>
            </a:extLst>
          </p:cNvPr>
          <p:cNvCxnSpPr>
            <a:cxnSpLocks/>
          </p:cNvCxnSpPr>
          <p:nvPr/>
        </p:nvCxnSpPr>
        <p:spPr>
          <a:xfrm>
            <a:off x="3028023" y="2904731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10" descr="cybertruck Icon - Free PNG &amp; SVG ...">
            <a:extLst>
              <a:ext uri="{FF2B5EF4-FFF2-40B4-BE49-F238E27FC236}">
                <a16:creationId xmlns:a16="http://schemas.microsoft.com/office/drawing/2014/main" id="{F115FD75-023A-F79C-F988-E62ACE41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57" y="4526330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666DAEF-C1AF-267D-E4F8-520671FAC9DB}"/>
              </a:ext>
            </a:extLst>
          </p:cNvPr>
          <p:cNvSpPr txBox="1"/>
          <p:nvPr/>
        </p:nvSpPr>
        <p:spPr>
          <a:xfrm>
            <a:off x="6899565" y="810491"/>
            <a:ext cx="6524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should implement the interface methods</a:t>
            </a:r>
          </a:p>
          <a:p>
            <a:r>
              <a:rPr lang="en-US" dirty="0"/>
              <a:t>Class can implement more than one interfaces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49038-70C9-8675-07CB-89091A0A6CCC}"/>
              </a:ext>
            </a:extLst>
          </p:cNvPr>
          <p:cNvSpPr txBox="1"/>
          <p:nvPr/>
        </p:nvSpPr>
        <p:spPr>
          <a:xfrm>
            <a:off x="5059680" y="4084320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3. (class)</a:t>
            </a:r>
          </a:p>
        </p:txBody>
      </p:sp>
    </p:spTree>
    <p:extLst>
      <p:ext uri="{BB962C8B-B14F-4D97-AF65-F5344CB8AC3E}">
        <p14:creationId xmlns:p14="http://schemas.microsoft.com/office/powerpoint/2010/main" val="150397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1BBA8C3-1E8B-42C6-58CB-2C634B06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28072"/>
            <a:ext cx="10410103" cy="8405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kern="1200" dirty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rPr>
              <a:t>Aggregation</a:t>
            </a:r>
            <a:br>
              <a:rPr lang="en-US" b="1" kern="1200" dirty="0">
                <a:effectLst/>
                <a:latin typeface="+mj-lt"/>
                <a:ea typeface="+mj-ea"/>
                <a:cs typeface="+mj-cs"/>
              </a:rPr>
            </a:br>
            <a:endParaRPr lang="en-US" kern="1200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A graph with a diagram&#10;&#10;Description automatically generated">
            <a:extLst>
              <a:ext uri="{FF2B5EF4-FFF2-40B4-BE49-F238E27FC236}">
                <a16:creationId xmlns:a16="http://schemas.microsoft.com/office/drawing/2014/main" id="{F95677CB-9170-B5FF-CB6F-1F036D85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496" y="2640457"/>
            <a:ext cx="4744892" cy="2241961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118A00-707F-E7F3-33A8-382EAD13BEAC}"/>
              </a:ext>
            </a:extLst>
          </p:cNvPr>
          <p:cNvSpPr txBox="1"/>
          <p:nvPr/>
        </p:nvSpPr>
        <p:spPr>
          <a:xfrm>
            <a:off x="839788" y="2057400"/>
            <a:ext cx="537607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In Java, </a:t>
            </a:r>
            <a:r>
              <a:rPr lang="en-US" sz="16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Aggregation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is a relationship between two classes that represents 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6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has-a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” relationship, where one class contains a reference to another class as part of its attributes.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Aggregation is a form of association but with a stronger relationship, indicating that the contained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objects (parts) can exist independently of the container (whole).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49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13" y="246253"/>
            <a:ext cx="10405174" cy="865315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Inheritance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10116312" cy="368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Inheritance is one of the fundamental principles of 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Object-Oriented Programming 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OOP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). It allows one class (called the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subclass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or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child class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 to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inherit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properties and behaviors (fields and methods) from another class (called the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superclass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or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parent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class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). This promotes code reuse and allows for hierarchical classification.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22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1BBA8C3-1E8B-42C6-58CB-2C634B06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28072"/>
            <a:ext cx="10410103" cy="8405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kern="1200" dirty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rPr>
              <a:t>Aggregation in Spring</a:t>
            </a:r>
            <a:br>
              <a:rPr lang="en-US" b="1" kern="1200" dirty="0">
                <a:effectLst/>
                <a:latin typeface="+mj-lt"/>
                <a:ea typeface="+mj-ea"/>
                <a:cs typeface="+mj-cs"/>
              </a:rPr>
            </a:br>
            <a:endParaRPr lang="en-US" kern="1200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A graph with a diagram&#10;&#10;Description automatically generated">
            <a:extLst>
              <a:ext uri="{FF2B5EF4-FFF2-40B4-BE49-F238E27FC236}">
                <a16:creationId xmlns:a16="http://schemas.microsoft.com/office/drawing/2014/main" id="{F95677CB-9170-B5FF-CB6F-1F036D85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496" y="2640457"/>
            <a:ext cx="4744892" cy="2241961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118A00-707F-E7F3-33A8-382EAD13BEAC}"/>
              </a:ext>
            </a:extLst>
          </p:cNvPr>
          <p:cNvSpPr txBox="1"/>
          <p:nvPr/>
        </p:nvSpPr>
        <p:spPr>
          <a:xfrm>
            <a:off x="839788" y="2057400"/>
            <a:ext cx="537607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In Java, </a:t>
            </a:r>
            <a:r>
              <a:rPr lang="en-US" sz="16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Aggregation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is a relationship between two classes that represents 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6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has-a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” relationship, where one class contains a reference to another class as part of its attributes.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Aggregation is a form of association but with a stronger relationship, indicating that the contained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objects (parts) can exist independently of the container (whole).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4C2B47-43C5-5507-A5AF-5065E1BEBB3D}"/>
              </a:ext>
            </a:extLst>
          </p:cNvPr>
          <p:cNvSpPr txBox="1"/>
          <p:nvPr/>
        </p:nvSpPr>
        <p:spPr>
          <a:xfrm>
            <a:off x="7887855" y="1874982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Dependency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62469-5482-CBA4-4A66-5FEB8BB91ECA}"/>
              </a:ext>
            </a:extLst>
          </p:cNvPr>
          <p:cNvSpPr txBox="1"/>
          <p:nvPr/>
        </p:nvSpPr>
        <p:spPr>
          <a:xfrm>
            <a:off x="8497455" y="5430982"/>
            <a:ext cx="14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@</a:t>
            </a:r>
            <a:r>
              <a:rPr lang="en-US" b="1" dirty="0" err="1">
                <a:solidFill>
                  <a:schemeClr val="accent6"/>
                </a:solidFill>
              </a:rPr>
              <a:t>Autowired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Example of Inheritance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Private member do not </a:t>
            </a:r>
            <a:r>
              <a:rPr lang="en-US" sz="4200" dirty="0" err="1">
                <a:solidFill>
                  <a:schemeClr val="accent6"/>
                </a:solidFill>
                <a:latin typeface=".SF NS"/>
              </a:rPr>
              <a:t>inherate</a:t>
            </a:r>
            <a:endParaRPr lang="en-US" sz="4200" dirty="0">
              <a:solidFill>
                <a:schemeClr val="accent6"/>
              </a:solidFill>
              <a:latin typeface=".SF NS"/>
            </a:endParaRPr>
          </a:p>
          <a:p>
            <a:pPr marL="0" indent="0">
              <a:buNone/>
            </a:pPr>
            <a:endParaRPr lang="en-US" sz="4200" dirty="0">
              <a:solidFill>
                <a:schemeClr val="accent6"/>
              </a:solidFill>
              <a:latin typeface=".SF NS"/>
            </a:endParaRP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What is aggregation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Limitations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Public members are accessible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Default, 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Protected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Interfaces?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Extend more than one class vs interface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Overload methods </a:t>
            </a:r>
            <a:r>
              <a:rPr lang="en-US" sz="4200" dirty="0" err="1">
                <a:solidFill>
                  <a:schemeClr val="accent6"/>
                </a:solidFill>
                <a:latin typeface=".SF NS"/>
              </a:rPr>
              <a:t>wth</a:t>
            </a:r>
            <a:r>
              <a:rPr lang="en-US" sz="4200" dirty="0">
                <a:solidFill>
                  <a:schemeClr val="accent6"/>
                </a:solidFill>
                <a:latin typeface=".SF NS"/>
              </a:rPr>
              <a:t> generics with diff return types (polymorphism )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latin typeface=".SF NS"/>
              </a:rPr>
              <a:t> in spring we use composition more than extending a class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accent6"/>
                </a:solidFill>
                <a:effectLst/>
                <a:latin typeface=".SF NS"/>
              </a:rPr>
              <a:t>Final class no</a:t>
            </a:r>
            <a:r>
              <a:rPr lang="en-US" sz="4200" dirty="0">
                <a:solidFill>
                  <a:schemeClr val="accent6"/>
                </a:solidFill>
                <a:latin typeface=".SF NS"/>
              </a:rPr>
              <a:t>t for inheritance 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1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Key Concepts of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60586" y="126538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1552771" y="285463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C8B595-4327-BABD-BD7E-85AF366E0048}"/>
              </a:ext>
            </a:extLst>
          </p:cNvPr>
          <p:cNvCxnSpPr>
            <a:cxnSpLocks/>
          </p:cNvCxnSpPr>
          <p:nvPr/>
        </p:nvCxnSpPr>
        <p:spPr>
          <a:xfrm>
            <a:off x="1912946" y="2284277"/>
            <a:ext cx="0" cy="57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1894471" y="351525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397514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9" y="2777018"/>
            <a:ext cx="99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B132DD-D880-5E5C-6481-CE3640B32101}"/>
              </a:ext>
            </a:extLst>
          </p:cNvPr>
          <p:cNvSpPr/>
          <p:nvPr/>
        </p:nvSpPr>
        <p:spPr>
          <a:xfrm>
            <a:off x="6357336" y="2850239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1E418B-A7F7-4E0E-4EDF-5F69883CD871}"/>
              </a:ext>
            </a:extLst>
          </p:cNvPr>
          <p:cNvCxnSpPr>
            <a:cxnSpLocks/>
          </p:cNvCxnSpPr>
          <p:nvPr/>
        </p:nvCxnSpPr>
        <p:spPr>
          <a:xfrm>
            <a:off x="6660100" y="2269839"/>
            <a:ext cx="0" cy="584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D429E2-D007-ED2B-6A55-89A2737BF856}"/>
              </a:ext>
            </a:extLst>
          </p:cNvPr>
          <p:cNvSpPr txBox="1"/>
          <p:nvPr/>
        </p:nvSpPr>
        <p:spPr>
          <a:xfrm>
            <a:off x="3487462" y="2777019"/>
            <a:ext cx="59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           Non-Electric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9EEA14-D4E0-EB20-3260-5821F7677C8C}"/>
              </a:ext>
            </a:extLst>
          </p:cNvPr>
          <p:cNvCxnSpPr>
            <a:cxnSpLocks/>
          </p:cNvCxnSpPr>
          <p:nvPr/>
        </p:nvCxnSpPr>
        <p:spPr>
          <a:xfrm flipV="1">
            <a:off x="1922918" y="2269839"/>
            <a:ext cx="4737182" cy="14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1486538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2578962" y="450236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87A74E-1450-6E42-EBC2-D2A5281661EF}"/>
              </a:ext>
            </a:extLst>
          </p:cNvPr>
          <p:cNvCxnSpPr>
            <a:cxnSpLocks/>
          </p:cNvCxnSpPr>
          <p:nvPr/>
        </p:nvCxnSpPr>
        <p:spPr>
          <a:xfrm>
            <a:off x="6668283" y="352504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763754" y="4015446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1886068" y="3985365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776065" y="4015446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r>
              <a:rPr lang="en-US" b="1" dirty="0">
                <a:solidFill>
                  <a:schemeClr val="accent6"/>
                </a:solidFill>
              </a:rPr>
              <a:t>                                   Civic           Pilot            Ridgeline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D8A7D32-0ADA-6E89-60E8-A5AECC04DEF8}"/>
              </a:ext>
            </a:extLst>
          </p:cNvPr>
          <p:cNvSpPr/>
          <p:nvPr/>
        </p:nvSpPr>
        <p:spPr>
          <a:xfrm>
            <a:off x="5184259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675C86A-1A27-A08F-CBD7-25BE00E6480C}"/>
              </a:ext>
            </a:extLst>
          </p:cNvPr>
          <p:cNvSpPr/>
          <p:nvPr/>
        </p:nvSpPr>
        <p:spPr>
          <a:xfrm>
            <a:off x="6273283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2DF6FAC-13B9-CD58-92A0-67341CE3F5E2}"/>
              </a:ext>
            </a:extLst>
          </p:cNvPr>
          <p:cNvSpPr/>
          <p:nvPr/>
        </p:nvSpPr>
        <p:spPr>
          <a:xfrm>
            <a:off x="7365707" y="441464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04DBB3A-3874-54AA-4A2F-2586BB03610C}"/>
              </a:ext>
            </a:extLst>
          </p:cNvPr>
          <p:cNvCxnSpPr>
            <a:cxnSpLocks/>
          </p:cNvCxnSpPr>
          <p:nvPr/>
        </p:nvCxnSpPr>
        <p:spPr>
          <a:xfrm>
            <a:off x="5550499" y="3927720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3C87C3-A143-01DF-3CA2-316F71D7BD92}"/>
              </a:ext>
            </a:extLst>
          </p:cNvPr>
          <p:cNvCxnSpPr>
            <a:cxnSpLocks/>
          </p:cNvCxnSpPr>
          <p:nvPr/>
        </p:nvCxnSpPr>
        <p:spPr>
          <a:xfrm>
            <a:off x="6672813" y="389763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3CA853-63C2-CAA1-5E02-6719527AD9AD}"/>
              </a:ext>
            </a:extLst>
          </p:cNvPr>
          <p:cNvCxnSpPr>
            <a:cxnSpLocks/>
          </p:cNvCxnSpPr>
          <p:nvPr/>
        </p:nvCxnSpPr>
        <p:spPr>
          <a:xfrm>
            <a:off x="7714990" y="3937252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A5ED90-4147-780A-0CAA-B18B5D12A3B3}"/>
              </a:ext>
            </a:extLst>
          </p:cNvPr>
          <p:cNvCxnSpPr>
            <a:cxnSpLocks/>
          </p:cNvCxnSpPr>
          <p:nvPr/>
        </p:nvCxnSpPr>
        <p:spPr>
          <a:xfrm>
            <a:off x="5540934" y="3926545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93272" y="1878794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2" y="5746432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6" y="5508280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62" y="5626163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ivic Vector Art, Icons, and Graphics ...">
            <a:extLst>
              <a:ext uri="{FF2B5EF4-FFF2-40B4-BE49-F238E27FC236}">
                <a16:creationId xmlns:a16="http://schemas.microsoft.com/office/drawing/2014/main" id="{BCF852CA-A5D8-87F7-EEFD-8935EB1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27" y="5708149"/>
            <a:ext cx="746281" cy="7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onda Pilot - AutoCity BV">
            <a:extLst>
              <a:ext uri="{FF2B5EF4-FFF2-40B4-BE49-F238E27FC236}">
                <a16:creationId xmlns:a16="http://schemas.microsoft.com/office/drawing/2014/main" id="{3246AED4-7F60-F1E6-2602-7D7502C3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574" y="5674276"/>
            <a:ext cx="1204303" cy="80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New 2024 Honda Ridgeline RTL AWD Crew ...">
            <a:extLst>
              <a:ext uri="{FF2B5EF4-FFF2-40B4-BE49-F238E27FC236}">
                <a16:creationId xmlns:a16="http://schemas.microsoft.com/office/drawing/2014/main" id="{86A09092-484A-71C5-1A30-380CC7C9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63" y="5663471"/>
            <a:ext cx="1006088" cy="82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D7398C4B-5ADD-6C3F-951B-73BFEC4B3B77}"/>
              </a:ext>
            </a:extLst>
          </p:cNvPr>
          <p:cNvSpPr txBox="1"/>
          <p:nvPr/>
        </p:nvSpPr>
        <p:spPr>
          <a:xfrm>
            <a:off x="4544076" y="1255951"/>
            <a:ext cx="294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class or parent class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DFB3F6-87A2-D7B0-7508-ACBE346D93F5}"/>
              </a:ext>
            </a:extLst>
          </p:cNvPr>
          <p:cNvSpPr txBox="1"/>
          <p:nvPr/>
        </p:nvSpPr>
        <p:spPr>
          <a:xfrm>
            <a:off x="2409824" y="2794510"/>
            <a:ext cx="250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class for</a:t>
            </a:r>
          </a:p>
          <a:p>
            <a:r>
              <a:rPr lang="en-US" dirty="0"/>
              <a:t>Model 3, 7 </a:t>
            </a:r>
            <a:r>
              <a:rPr lang="en-US" dirty="0" err="1"/>
              <a:t>Cybertruck</a:t>
            </a:r>
            <a:r>
              <a:rPr lang="en-US" dirty="0"/>
              <a:t>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FAC92F8-FB23-6006-910D-6876CD0B5AB8}"/>
              </a:ext>
            </a:extLst>
          </p:cNvPr>
          <p:cNvSpPr txBox="1"/>
          <p:nvPr/>
        </p:nvSpPr>
        <p:spPr>
          <a:xfrm>
            <a:off x="1055698" y="3980968"/>
            <a:ext cx="273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classes</a:t>
            </a:r>
          </a:p>
        </p:txBody>
      </p:sp>
    </p:spTree>
    <p:extLst>
      <p:ext uri="{BB962C8B-B14F-4D97-AF65-F5344CB8AC3E}">
        <p14:creationId xmlns:p14="http://schemas.microsoft.com/office/powerpoint/2010/main" val="15857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Key Concepts of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60586" y="126538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1552771" y="285463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C8B595-4327-BABD-BD7E-85AF366E0048}"/>
              </a:ext>
            </a:extLst>
          </p:cNvPr>
          <p:cNvCxnSpPr>
            <a:cxnSpLocks/>
          </p:cNvCxnSpPr>
          <p:nvPr/>
        </p:nvCxnSpPr>
        <p:spPr>
          <a:xfrm>
            <a:off x="1912946" y="2284277"/>
            <a:ext cx="0" cy="57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1894471" y="351525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397514" y="4481157"/>
            <a:ext cx="740294" cy="7030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9" y="2777018"/>
            <a:ext cx="99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B132DD-D880-5E5C-6481-CE3640B32101}"/>
              </a:ext>
            </a:extLst>
          </p:cNvPr>
          <p:cNvSpPr/>
          <p:nvPr/>
        </p:nvSpPr>
        <p:spPr>
          <a:xfrm>
            <a:off x="6357336" y="2850239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1E418B-A7F7-4E0E-4EDF-5F69883CD871}"/>
              </a:ext>
            </a:extLst>
          </p:cNvPr>
          <p:cNvCxnSpPr>
            <a:cxnSpLocks/>
          </p:cNvCxnSpPr>
          <p:nvPr/>
        </p:nvCxnSpPr>
        <p:spPr>
          <a:xfrm>
            <a:off x="6660100" y="2269839"/>
            <a:ext cx="0" cy="584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D429E2-D007-ED2B-6A55-89A2737BF856}"/>
              </a:ext>
            </a:extLst>
          </p:cNvPr>
          <p:cNvSpPr txBox="1"/>
          <p:nvPr/>
        </p:nvSpPr>
        <p:spPr>
          <a:xfrm>
            <a:off x="3487462" y="2777019"/>
            <a:ext cx="59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           Non-Electric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9EEA14-D4E0-EB20-3260-5821F7677C8C}"/>
              </a:ext>
            </a:extLst>
          </p:cNvPr>
          <p:cNvCxnSpPr>
            <a:cxnSpLocks/>
          </p:cNvCxnSpPr>
          <p:nvPr/>
        </p:nvCxnSpPr>
        <p:spPr>
          <a:xfrm flipV="1">
            <a:off x="1922918" y="2269839"/>
            <a:ext cx="4737182" cy="14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1486538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2578962" y="450236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87A74E-1450-6E42-EBC2-D2A5281661EF}"/>
              </a:ext>
            </a:extLst>
          </p:cNvPr>
          <p:cNvCxnSpPr>
            <a:cxnSpLocks/>
          </p:cNvCxnSpPr>
          <p:nvPr/>
        </p:nvCxnSpPr>
        <p:spPr>
          <a:xfrm>
            <a:off x="6668283" y="352504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763754" y="4015446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1886068" y="3985365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776065" y="4015446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r>
              <a:rPr lang="en-US" b="1" dirty="0">
                <a:solidFill>
                  <a:schemeClr val="accent6"/>
                </a:solidFill>
              </a:rPr>
              <a:t>                                   Civic           Pilot            Ridgeline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D8A7D32-0ADA-6E89-60E8-A5AECC04DEF8}"/>
              </a:ext>
            </a:extLst>
          </p:cNvPr>
          <p:cNvSpPr/>
          <p:nvPr/>
        </p:nvSpPr>
        <p:spPr>
          <a:xfrm>
            <a:off x="5184259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675C86A-1A27-A08F-CBD7-25BE00E6480C}"/>
              </a:ext>
            </a:extLst>
          </p:cNvPr>
          <p:cNvSpPr/>
          <p:nvPr/>
        </p:nvSpPr>
        <p:spPr>
          <a:xfrm>
            <a:off x="6273283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2DF6FAC-13B9-CD58-92A0-67341CE3F5E2}"/>
              </a:ext>
            </a:extLst>
          </p:cNvPr>
          <p:cNvSpPr/>
          <p:nvPr/>
        </p:nvSpPr>
        <p:spPr>
          <a:xfrm>
            <a:off x="7365707" y="441464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04DBB3A-3874-54AA-4A2F-2586BB03610C}"/>
              </a:ext>
            </a:extLst>
          </p:cNvPr>
          <p:cNvCxnSpPr>
            <a:cxnSpLocks/>
          </p:cNvCxnSpPr>
          <p:nvPr/>
        </p:nvCxnSpPr>
        <p:spPr>
          <a:xfrm>
            <a:off x="5550499" y="3927720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3C87C3-A143-01DF-3CA2-316F71D7BD92}"/>
              </a:ext>
            </a:extLst>
          </p:cNvPr>
          <p:cNvCxnSpPr>
            <a:cxnSpLocks/>
          </p:cNvCxnSpPr>
          <p:nvPr/>
        </p:nvCxnSpPr>
        <p:spPr>
          <a:xfrm>
            <a:off x="6672813" y="389763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3CA853-63C2-CAA1-5E02-6719527AD9AD}"/>
              </a:ext>
            </a:extLst>
          </p:cNvPr>
          <p:cNvCxnSpPr>
            <a:cxnSpLocks/>
          </p:cNvCxnSpPr>
          <p:nvPr/>
        </p:nvCxnSpPr>
        <p:spPr>
          <a:xfrm>
            <a:off x="7714990" y="3937252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A5ED90-4147-780A-0CAA-B18B5D12A3B3}"/>
              </a:ext>
            </a:extLst>
          </p:cNvPr>
          <p:cNvCxnSpPr>
            <a:cxnSpLocks/>
          </p:cNvCxnSpPr>
          <p:nvPr/>
        </p:nvCxnSpPr>
        <p:spPr>
          <a:xfrm>
            <a:off x="5540934" y="3926545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93272" y="1878794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2" y="5746432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6" y="5508280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62" y="5626163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ivic Vector Art, Icons, and Graphics ...">
            <a:extLst>
              <a:ext uri="{FF2B5EF4-FFF2-40B4-BE49-F238E27FC236}">
                <a16:creationId xmlns:a16="http://schemas.microsoft.com/office/drawing/2014/main" id="{BCF852CA-A5D8-87F7-EEFD-8935EB1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27" y="5708149"/>
            <a:ext cx="746281" cy="7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onda Pilot - AutoCity BV">
            <a:extLst>
              <a:ext uri="{FF2B5EF4-FFF2-40B4-BE49-F238E27FC236}">
                <a16:creationId xmlns:a16="http://schemas.microsoft.com/office/drawing/2014/main" id="{3246AED4-7F60-F1E6-2602-7D7502C3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574" y="5674276"/>
            <a:ext cx="1204303" cy="80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New 2024 Honda Ridgeline RTL AWD Crew ...">
            <a:extLst>
              <a:ext uri="{FF2B5EF4-FFF2-40B4-BE49-F238E27FC236}">
                <a16:creationId xmlns:a16="http://schemas.microsoft.com/office/drawing/2014/main" id="{86A09092-484A-71C5-1A30-380CC7C9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63" y="5663471"/>
            <a:ext cx="1006088" cy="82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BB243-1E45-C369-5CFD-AA41EF796464}"/>
              </a:ext>
            </a:extLst>
          </p:cNvPr>
          <p:cNvSpPr txBox="1"/>
          <p:nvPr/>
        </p:nvSpPr>
        <p:spPr>
          <a:xfrm>
            <a:off x="7848793" y="566678"/>
            <a:ext cx="4278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3</a:t>
            </a:r>
            <a:r>
              <a:rPr lang="en-US" dirty="0"/>
              <a:t> is a vehicle car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81946D-3850-0EDD-A092-883A9A6B2865}"/>
              </a:ext>
            </a:extLst>
          </p:cNvPr>
          <p:cNvSpPr/>
          <p:nvPr/>
        </p:nvSpPr>
        <p:spPr>
          <a:xfrm>
            <a:off x="3860586" y="1258017"/>
            <a:ext cx="740294" cy="7030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Key Concepts of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60586" y="126538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1552771" y="285463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C8B595-4327-BABD-BD7E-85AF366E0048}"/>
              </a:ext>
            </a:extLst>
          </p:cNvPr>
          <p:cNvCxnSpPr>
            <a:cxnSpLocks/>
          </p:cNvCxnSpPr>
          <p:nvPr/>
        </p:nvCxnSpPr>
        <p:spPr>
          <a:xfrm>
            <a:off x="1912946" y="2284277"/>
            <a:ext cx="0" cy="57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1894471" y="351525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397514" y="4481157"/>
            <a:ext cx="740294" cy="7030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9" y="2777018"/>
            <a:ext cx="99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B132DD-D880-5E5C-6481-CE3640B32101}"/>
              </a:ext>
            </a:extLst>
          </p:cNvPr>
          <p:cNvSpPr/>
          <p:nvPr/>
        </p:nvSpPr>
        <p:spPr>
          <a:xfrm>
            <a:off x="6357336" y="2850239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1E418B-A7F7-4E0E-4EDF-5F69883CD871}"/>
              </a:ext>
            </a:extLst>
          </p:cNvPr>
          <p:cNvCxnSpPr>
            <a:cxnSpLocks/>
          </p:cNvCxnSpPr>
          <p:nvPr/>
        </p:nvCxnSpPr>
        <p:spPr>
          <a:xfrm>
            <a:off x="6660100" y="2269839"/>
            <a:ext cx="0" cy="584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D429E2-D007-ED2B-6A55-89A2737BF856}"/>
              </a:ext>
            </a:extLst>
          </p:cNvPr>
          <p:cNvSpPr txBox="1"/>
          <p:nvPr/>
        </p:nvSpPr>
        <p:spPr>
          <a:xfrm>
            <a:off x="3487462" y="2777019"/>
            <a:ext cx="59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           Non-Electric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9EEA14-D4E0-EB20-3260-5821F7677C8C}"/>
              </a:ext>
            </a:extLst>
          </p:cNvPr>
          <p:cNvCxnSpPr>
            <a:cxnSpLocks/>
          </p:cNvCxnSpPr>
          <p:nvPr/>
        </p:nvCxnSpPr>
        <p:spPr>
          <a:xfrm flipV="1">
            <a:off x="1922918" y="2269839"/>
            <a:ext cx="4737182" cy="14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1486538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2578962" y="450236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87A74E-1450-6E42-EBC2-D2A5281661EF}"/>
              </a:ext>
            </a:extLst>
          </p:cNvPr>
          <p:cNvCxnSpPr>
            <a:cxnSpLocks/>
          </p:cNvCxnSpPr>
          <p:nvPr/>
        </p:nvCxnSpPr>
        <p:spPr>
          <a:xfrm>
            <a:off x="6668283" y="352504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763754" y="4015446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1886068" y="3985365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776065" y="4015446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r>
              <a:rPr lang="en-US" b="1" dirty="0">
                <a:solidFill>
                  <a:schemeClr val="accent6"/>
                </a:solidFill>
              </a:rPr>
              <a:t>                                   Civic           Pilot            Ridgeline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D8A7D32-0ADA-6E89-60E8-A5AECC04DEF8}"/>
              </a:ext>
            </a:extLst>
          </p:cNvPr>
          <p:cNvSpPr/>
          <p:nvPr/>
        </p:nvSpPr>
        <p:spPr>
          <a:xfrm>
            <a:off x="5184259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675C86A-1A27-A08F-CBD7-25BE00E6480C}"/>
              </a:ext>
            </a:extLst>
          </p:cNvPr>
          <p:cNvSpPr/>
          <p:nvPr/>
        </p:nvSpPr>
        <p:spPr>
          <a:xfrm>
            <a:off x="6273283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2DF6FAC-13B9-CD58-92A0-67341CE3F5E2}"/>
              </a:ext>
            </a:extLst>
          </p:cNvPr>
          <p:cNvSpPr/>
          <p:nvPr/>
        </p:nvSpPr>
        <p:spPr>
          <a:xfrm>
            <a:off x="7365707" y="441464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04DBB3A-3874-54AA-4A2F-2586BB03610C}"/>
              </a:ext>
            </a:extLst>
          </p:cNvPr>
          <p:cNvCxnSpPr>
            <a:cxnSpLocks/>
          </p:cNvCxnSpPr>
          <p:nvPr/>
        </p:nvCxnSpPr>
        <p:spPr>
          <a:xfrm>
            <a:off x="5550499" y="3927720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3C87C3-A143-01DF-3CA2-316F71D7BD92}"/>
              </a:ext>
            </a:extLst>
          </p:cNvPr>
          <p:cNvCxnSpPr>
            <a:cxnSpLocks/>
          </p:cNvCxnSpPr>
          <p:nvPr/>
        </p:nvCxnSpPr>
        <p:spPr>
          <a:xfrm>
            <a:off x="6672813" y="389763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3CA853-63C2-CAA1-5E02-6719527AD9AD}"/>
              </a:ext>
            </a:extLst>
          </p:cNvPr>
          <p:cNvCxnSpPr>
            <a:cxnSpLocks/>
          </p:cNvCxnSpPr>
          <p:nvPr/>
        </p:nvCxnSpPr>
        <p:spPr>
          <a:xfrm>
            <a:off x="7714990" y="3937252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A5ED90-4147-780A-0CAA-B18B5D12A3B3}"/>
              </a:ext>
            </a:extLst>
          </p:cNvPr>
          <p:cNvCxnSpPr>
            <a:cxnSpLocks/>
          </p:cNvCxnSpPr>
          <p:nvPr/>
        </p:nvCxnSpPr>
        <p:spPr>
          <a:xfrm>
            <a:off x="5540934" y="3926545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93272" y="1878794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2" y="5746432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6" y="5508280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62" y="5626163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ivic Vector Art, Icons, and Graphics ...">
            <a:extLst>
              <a:ext uri="{FF2B5EF4-FFF2-40B4-BE49-F238E27FC236}">
                <a16:creationId xmlns:a16="http://schemas.microsoft.com/office/drawing/2014/main" id="{BCF852CA-A5D8-87F7-EEFD-8935EB1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27" y="5708149"/>
            <a:ext cx="746281" cy="7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onda Pilot - AutoCity BV">
            <a:extLst>
              <a:ext uri="{FF2B5EF4-FFF2-40B4-BE49-F238E27FC236}">
                <a16:creationId xmlns:a16="http://schemas.microsoft.com/office/drawing/2014/main" id="{3246AED4-7F60-F1E6-2602-7D7502C3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574" y="5674276"/>
            <a:ext cx="1204303" cy="80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New 2024 Honda Ridgeline RTL AWD Crew ...">
            <a:extLst>
              <a:ext uri="{FF2B5EF4-FFF2-40B4-BE49-F238E27FC236}">
                <a16:creationId xmlns:a16="http://schemas.microsoft.com/office/drawing/2014/main" id="{86A09092-484A-71C5-1A30-380CC7C9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63" y="5663471"/>
            <a:ext cx="1006088" cy="82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BB243-1E45-C369-5CFD-AA41EF796464}"/>
              </a:ext>
            </a:extLst>
          </p:cNvPr>
          <p:cNvSpPr txBox="1"/>
          <p:nvPr/>
        </p:nvSpPr>
        <p:spPr>
          <a:xfrm>
            <a:off x="7848793" y="566678"/>
            <a:ext cx="4278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3</a:t>
            </a:r>
            <a:r>
              <a:rPr lang="en-US" dirty="0"/>
              <a:t> is a Electric , Vehicle car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81946D-3850-0EDD-A092-883A9A6B2865}"/>
              </a:ext>
            </a:extLst>
          </p:cNvPr>
          <p:cNvSpPr/>
          <p:nvPr/>
        </p:nvSpPr>
        <p:spPr>
          <a:xfrm>
            <a:off x="3860586" y="1258017"/>
            <a:ext cx="740294" cy="7030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E6FED3-BE80-5C54-2BF4-5D5C453A6296}"/>
              </a:ext>
            </a:extLst>
          </p:cNvPr>
          <p:cNvSpPr/>
          <p:nvPr/>
        </p:nvSpPr>
        <p:spPr>
          <a:xfrm>
            <a:off x="1542213" y="2846677"/>
            <a:ext cx="740294" cy="7030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Key Concepts of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60586" y="126538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1552771" y="285463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C8B595-4327-BABD-BD7E-85AF366E0048}"/>
              </a:ext>
            </a:extLst>
          </p:cNvPr>
          <p:cNvCxnSpPr>
            <a:cxnSpLocks/>
          </p:cNvCxnSpPr>
          <p:nvPr/>
        </p:nvCxnSpPr>
        <p:spPr>
          <a:xfrm>
            <a:off x="1912946" y="2284277"/>
            <a:ext cx="0" cy="57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1894471" y="351525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397514" y="4481157"/>
            <a:ext cx="740294" cy="7030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9" y="2777018"/>
            <a:ext cx="99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B132DD-D880-5E5C-6481-CE3640B32101}"/>
              </a:ext>
            </a:extLst>
          </p:cNvPr>
          <p:cNvSpPr/>
          <p:nvPr/>
        </p:nvSpPr>
        <p:spPr>
          <a:xfrm>
            <a:off x="6357336" y="2850239"/>
            <a:ext cx="683491" cy="6650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1E418B-A7F7-4E0E-4EDF-5F69883CD871}"/>
              </a:ext>
            </a:extLst>
          </p:cNvPr>
          <p:cNvCxnSpPr>
            <a:cxnSpLocks/>
          </p:cNvCxnSpPr>
          <p:nvPr/>
        </p:nvCxnSpPr>
        <p:spPr>
          <a:xfrm>
            <a:off x="6660100" y="2269839"/>
            <a:ext cx="0" cy="584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D429E2-D007-ED2B-6A55-89A2737BF856}"/>
              </a:ext>
            </a:extLst>
          </p:cNvPr>
          <p:cNvSpPr txBox="1"/>
          <p:nvPr/>
        </p:nvSpPr>
        <p:spPr>
          <a:xfrm>
            <a:off x="3487462" y="2777019"/>
            <a:ext cx="59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           Non-Electric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9EEA14-D4E0-EB20-3260-5821F7677C8C}"/>
              </a:ext>
            </a:extLst>
          </p:cNvPr>
          <p:cNvCxnSpPr>
            <a:cxnSpLocks/>
          </p:cNvCxnSpPr>
          <p:nvPr/>
        </p:nvCxnSpPr>
        <p:spPr>
          <a:xfrm flipV="1">
            <a:off x="1922918" y="2269839"/>
            <a:ext cx="4737182" cy="14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1486538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2578962" y="450236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87A74E-1450-6E42-EBC2-D2A5281661EF}"/>
              </a:ext>
            </a:extLst>
          </p:cNvPr>
          <p:cNvCxnSpPr>
            <a:cxnSpLocks/>
          </p:cNvCxnSpPr>
          <p:nvPr/>
        </p:nvCxnSpPr>
        <p:spPr>
          <a:xfrm>
            <a:off x="6668283" y="352504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763754" y="4015446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1886068" y="3985365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776065" y="4015446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r>
              <a:rPr lang="en-US" b="1" dirty="0">
                <a:solidFill>
                  <a:schemeClr val="accent6"/>
                </a:solidFill>
              </a:rPr>
              <a:t>                                   Civic           Pilot            Ridgeline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D8A7D32-0ADA-6E89-60E8-A5AECC04DEF8}"/>
              </a:ext>
            </a:extLst>
          </p:cNvPr>
          <p:cNvSpPr/>
          <p:nvPr/>
        </p:nvSpPr>
        <p:spPr>
          <a:xfrm>
            <a:off x="5184259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675C86A-1A27-A08F-CBD7-25BE00E6480C}"/>
              </a:ext>
            </a:extLst>
          </p:cNvPr>
          <p:cNvSpPr/>
          <p:nvPr/>
        </p:nvSpPr>
        <p:spPr>
          <a:xfrm>
            <a:off x="6273283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2DF6FAC-13B9-CD58-92A0-67341CE3F5E2}"/>
              </a:ext>
            </a:extLst>
          </p:cNvPr>
          <p:cNvSpPr/>
          <p:nvPr/>
        </p:nvSpPr>
        <p:spPr>
          <a:xfrm>
            <a:off x="7365707" y="441464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04DBB3A-3874-54AA-4A2F-2586BB03610C}"/>
              </a:ext>
            </a:extLst>
          </p:cNvPr>
          <p:cNvCxnSpPr>
            <a:cxnSpLocks/>
          </p:cNvCxnSpPr>
          <p:nvPr/>
        </p:nvCxnSpPr>
        <p:spPr>
          <a:xfrm>
            <a:off x="5550499" y="3927720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3C87C3-A143-01DF-3CA2-316F71D7BD92}"/>
              </a:ext>
            </a:extLst>
          </p:cNvPr>
          <p:cNvCxnSpPr>
            <a:cxnSpLocks/>
          </p:cNvCxnSpPr>
          <p:nvPr/>
        </p:nvCxnSpPr>
        <p:spPr>
          <a:xfrm>
            <a:off x="6672813" y="389763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3CA853-63C2-CAA1-5E02-6719527AD9AD}"/>
              </a:ext>
            </a:extLst>
          </p:cNvPr>
          <p:cNvCxnSpPr>
            <a:cxnSpLocks/>
          </p:cNvCxnSpPr>
          <p:nvPr/>
        </p:nvCxnSpPr>
        <p:spPr>
          <a:xfrm>
            <a:off x="7714990" y="3937252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A5ED90-4147-780A-0CAA-B18B5D12A3B3}"/>
              </a:ext>
            </a:extLst>
          </p:cNvPr>
          <p:cNvCxnSpPr>
            <a:cxnSpLocks/>
          </p:cNvCxnSpPr>
          <p:nvPr/>
        </p:nvCxnSpPr>
        <p:spPr>
          <a:xfrm>
            <a:off x="5540934" y="3926545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93272" y="1878794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2" y="5746432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6" y="5508280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62" y="5626163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ivic Vector Art, Icons, and Graphics ...">
            <a:extLst>
              <a:ext uri="{FF2B5EF4-FFF2-40B4-BE49-F238E27FC236}">
                <a16:creationId xmlns:a16="http://schemas.microsoft.com/office/drawing/2014/main" id="{BCF852CA-A5D8-87F7-EEFD-8935EB1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27" y="5708149"/>
            <a:ext cx="746281" cy="7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onda Pilot - AutoCity BV">
            <a:extLst>
              <a:ext uri="{FF2B5EF4-FFF2-40B4-BE49-F238E27FC236}">
                <a16:creationId xmlns:a16="http://schemas.microsoft.com/office/drawing/2014/main" id="{3246AED4-7F60-F1E6-2602-7D7502C3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574" y="5674276"/>
            <a:ext cx="1204303" cy="80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New 2024 Honda Ridgeline RTL AWD Crew ...">
            <a:extLst>
              <a:ext uri="{FF2B5EF4-FFF2-40B4-BE49-F238E27FC236}">
                <a16:creationId xmlns:a16="http://schemas.microsoft.com/office/drawing/2014/main" id="{86A09092-484A-71C5-1A30-380CC7C9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63" y="5663471"/>
            <a:ext cx="1006088" cy="82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BB243-1E45-C369-5CFD-AA41EF796464}"/>
              </a:ext>
            </a:extLst>
          </p:cNvPr>
          <p:cNvSpPr txBox="1"/>
          <p:nvPr/>
        </p:nvSpPr>
        <p:spPr>
          <a:xfrm>
            <a:off x="7848793" y="566678"/>
            <a:ext cx="4278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3</a:t>
            </a:r>
            <a:r>
              <a:rPr lang="en-US" dirty="0"/>
              <a:t> is not a </a:t>
            </a:r>
            <a:r>
              <a:rPr lang="en-US" b="1" dirty="0"/>
              <a:t>Non-Electric</a:t>
            </a:r>
            <a:r>
              <a:rPr lang="en-US" dirty="0"/>
              <a:t> car</a:t>
            </a:r>
          </a:p>
          <a:p>
            <a:endParaRPr lang="en-US" dirty="0"/>
          </a:p>
          <a:p>
            <a:r>
              <a:rPr lang="en-US" b="1" dirty="0"/>
              <a:t>Civic </a:t>
            </a:r>
            <a:r>
              <a:rPr lang="en-US" dirty="0"/>
              <a:t>is not a </a:t>
            </a:r>
            <a:r>
              <a:rPr lang="en-US" b="1" dirty="0"/>
              <a:t>Electric</a:t>
            </a:r>
            <a:r>
              <a:rPr lang="en-US" dirty="0"/>
              <a:t> car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81946D-3850-0EDD-A092-883A9A6B2865}"/>
              </a:ext>
            </a:extLst>
          </p:cNvPr>
          <p:cNvSpPr/>
          <p:nvPr/>
        </p:nvSpPr>
        <p:spPr>
          <a:xfrm>
            <a:off x="3860586" y="1258017"/>
            <a:ext cx="740294" cy="7030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E6FED3-BE80-5C54-2BF4-5D5C453A6296}"/>
              </a:ext>
            </a:extLst>
          </p:cNvPr>
          <p:cNvSpPr/>
          <p:nvPr/>
        </p:nvSpPr>
        <p:spPr>
          <a:xfrm>
            <a:off x="1542213" y="2846677"/>
            <a:ext cx="740294" cy="7030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0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Key Concepts of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60586" y="126538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1552771" y="285463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C8B595-4327-BABD-BD7E-85AF366E0048}"/>
              </a:ext>
            </a:extLst>
          </p:cNvPr>
          <p:cNvCxnSpPr>
            <a:cxnSpLocks/>
          </p:cNvCxnSpPr>
          <p:nvPr/>
        </p:nvCxnSpPr>
        <p:spPr>
          <a:xfrm>
            <a:off x="1912946" y="2284277"/>
            <a:ext cx="0" cy="57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1894471" y="351525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397514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9" y="2777018"/>
            <a:ext cx="99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B132DD-D880-5E5C-6481-CE3640B32101}"/>
              </a:ext>
            </a:extLst>
          </p:cNvPr>
          <p:cNvSpPr/>
          <p:nvPr/>
        </p:nvSpPr>
        <p:spPr>
          <a:xfrm>
            <a:off x="6357336" y="2850239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1E418B-A7F7-4E0E-4EDF-5F69883CD871}"/>
              </a:ext>
            </a:extLst>
          </p:cNvPr>
          <p:cNvCxnSpPr>
            <a:cxnSpLocks/>
          </p:cNvCxnSpPr>
          <p:nvPr/>
        </p:nvCxnSpPr>
        <p:spPr>
          <a:xfrm>
            <a:off x="6660100" y="2269839"/>
            <a:ext cx="0" cy="584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D429E2-D007-ED2B-6A55-89A2737BF856}"/>
              </a:ext>
            </a:extLst>
          </p:cNvPr>
          <p:cNvSpPr txBox="1"/>
          <p:nvPr/>
        </p:nvSpPr>
        <p:spPr>
          <a:xfrm>
            <a:off x="3487462" y="2777019"/>
            <a:ext cx="59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           Non-Electric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9EEA14-D4E0-EB20-3260-5821F7677C8C}"/>
              </a:ext>
            </a:extLst>
          </p:cNvPr>
          <p:cNvCxnSpPr>
            <a:cxnSpLocks/>
          </p:cNvCxnSpPr>
          <p:nvPr/>
        </p:nvCxnSpPr>
        <p:spPr>
          <a:xfrm flipV="1">
            <a:off x="1922918" y="2269839"/>
            <a:ext cx="4737182" cy="14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1486538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2578962" y="450236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87A74E-1450-6E42-EBC2-D2A5281661EF}"/>
              </a:ext>
            </a:extLst>
          </p:cNvPr>
          <p:cNvCxnSpPr>
            <a:cxnSpLocks/>
          </p:cNvCxnSpPr>
          <p:nvPr/>
        </p:nvCxnSpPr>
        <p:spPr>
          <a:xfrm>
            <a:off x="6668283" y="352504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763754" y="4015446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1886068" y="3985365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776065" y="4015446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r>
              <a:rPr lang="en-US" b="1" dirty="0">
                <a:solidFill>
                  <a:schemeClr val="accent6"/>
                </a:solidFill>
              </a:rPr>
              <a:t>                                   Civic           Pilot            Ridgeline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D8A7D32-0ADA-6E89-60E8-A5AECC04DEF8}"/>
              </a:ext>
            </a:extLst>
          </p:cNvPr>
          <p:cNvSpPr/>
          <p:nvPr/>
        </p:nvSpPr>
        <p:spPr>
          <a:xfrm>
            <a:off x="5184259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675C86A-1A27-A08F-CBD7-25BE00E6480C}"/>
              </a:ext>
            </a:extLst>
          </p:cNvPr>
          <p:cNvSpPr/>
          <p:nvPr/>
        </p:nvSpPr>
        <p:spPr>
          <a:xfrm>
            <a:off x="6273283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2DF6FAC-13B9-CD58-92A0-67341CE3F5E2}"/>
              </a:ext>
            </a:extLst>
          </p:cNvPr>
          <p:cNvSpPr/>
          <p:nvPr/>
        </p:nvSpPr>
        <p:spPr>
          <a:xfrm>
            <a:off x="7365707" y="441464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04DBB3A-3874-54AA-4A2F-2586BB03610C}"/>
              </a:ext>
            </a:extLst>
          </p:cNvPr>
          <p:cNvCxnSpPr>
            <a:cxnSpLocks/>
          </p:cNvCxnSpPr>
          <p:nvPr/>
        </p:nvCxnSpPr>
        <p:spPr>
          <a:xfrm>
            <a:off x="5550499" y="3927720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3C87C3-A143-01DF-3CA2-316F71D7BD92}"/>
              </a:ext>
            </a:extLst>
          </p:cNvPr>
          <p:cNvCxnSpPr>
            <a:cxnSpLocks/>
          </p:cNvCxnSpPr>
          <p:nvPr/>
        </p:nvCxnSpPr>
        <p:spPr>
          <a:xfrm>
            <a:off x="6672813" y="389763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3CA853-63C2-CAA1-5E02-6719527AD9AD}"/>
              </a:ext>
            </a:extLst>
          </p:cNvPr>
          <p:cNvCxnSpPr>
            <a:cxnSpLocks/>
          </p:cNvCxnSpPr>
          <p:nvPr/>
        </p:nvCxnSpPr>
        <p:spPr>
          <a:xfrm>
            <a:off x="7714990" y="3937252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A5ED90-4147-780A-0CAA-B18B5D12A3B3}"/>
              </a:ext>
            </a:extLst>
          </p:cNvPr>
          <p:cNvCxnSpPr>
            <a:cxnSpLocks/>
          </p:cNvCxnSpPr>
          <p:nvPr/>
        </p:nvCxnSpPr>
        <p:spPr>
          <a:xfrm>
            <a:off x="5540934" y="3926545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93272" y="1878794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2" y="5746432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6" y="5508280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62" y="5626163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ivic Vector Art, Icons, and Graphics ...">
            <a:extLst>
              <a:ext uri="{FF2B5EF4-FFF2-40B4-BE49-F238E27FC236}">
                <a16:creationId xmlns:a16="http://schemas.microsoft.com/office/drawing/2014/main" id="{BCF852CA-A5D8-87F7-EEFD-8935EB1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27" y="5708149"/>
            <a:ext cx="746281" cy="7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onda Pilot - AutoCity BV">
            <a:extLst>
              <a:ext uri="{FF2B5EF4-FFF2-40B4-BE49-F238E27FC236}">
                <a16:creationId xmlns:a16="http://schemas.microsoft.com/office/drawing/2014/main" id="{3246AED4-7F60-F1E6-2602-7D7502C3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574" y="5674276"/>
            <a:ext cx="1204303" cy="80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New 2024 Honda Ridgeline RTL AWD Crew ...">
            <a:extLst>
              <a:ext uri="{FF2B5EF4-FFF2-40B4-BE49-F238E27FC236}">
                <a16:creationId xmlns:a16="http://schemas.microsoft.com/office/drawing/2014/main" id="{86A09092-484A-71C5-1A30-380CC7C9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63" y="5663471"/>
            <a:ext cx="1006088" cy="82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BB243-1E45-C369-5CFD-AA41EF796464}"/>
              </a:ext>
            </a:extLst>
          </p:cNvPr>
          <p:cNvSpPr txBox="1"/>
          <p:nvPr/>
        </p:nvSpPr>
        <p:spPr>
          <a:xfrm>
            <a:off x="7848793" y="566678"/>
            <a:ext cx="4278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 is a Electric car</a:t>
            </a:r>
          </a:p>
          <a:p>
            <a:r>
              <a:rPr lang="en-US" dirty="0"/>
              <a:t>Model 3 is a vehicle car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7 is a Electric car</a:t>
            </a:r>
          </a:p>
          <a:p>
            <a:r>
              <a:rPr lang="en-US" dirty="0"/>
              <a:t>Model 7 is a vehicle car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3 is not a </a:t>
            </a:r>
            <a:r>
              <a:rPr lang="en-US" b="1" dirty="0"/>
              <a:t>Non-Electric</a:t>
            </a:r>
            <a:r>
              <a:rPr lang="en-US" dirty="0"/>
              <a:t> vehicle car</a:t>
            </a:r>
          </a:p>
          <a:p>
            <a:r>
              <a:rPr lang="en-US" dirty="0"/>
              <a:t>Pilot is not a </a:t>
            </a:r>
            <a:r>
              <a:rPr lang="en-US" b="1" dirty="0"/>
              <a:t>Electric</a:t>
            </a:r>
            <a:r>
              <a:rPr lang="en-US" dirty="0"/>
              <a:t> vehicle car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8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Key Concepts of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Superclass (Parent Class)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: 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The class from which properties and methods are inherited.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Subclass (Child Class)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: 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The class that inherits properties and methods from the superclass.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US" b="1" dirty="0">
                <a:solidFill>
                  <a:schemeClr val="accent6"/>
                </a:solidFill>
                <a:effectLst/>
                <a:latin typeface=".AppleSystemUIFontMonospaced"/>
              </a:rPr>
              <a:t>extends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 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Keyword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Used to establish the inheritance relationship.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Key Concepts of Inheritance in Java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87F6D9-2B1F-991B-B058-7B96022A63EE}"/>
              </a:ext>
            </a:extLst>
          </p:cNvPr>
          <p:cNvSpPr/>
          <p:nvPr/>
        </p:nvSpPr>
        <p:spPr>
          <a:xfrm>
            <a:off x="3860586" y="1265382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DAB529-8C95-37A0-C641-1FB754098F6C}"/>
              </a:ext>
            </a:extLst>
          </p:cNvPr>
          <p:cNvSpPr/>
          <p:nvPr/>
        </p:nvSpPr>
        <p:spPr>
          <a:xfrm>
            <a:off x="1552771" y="2854636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C8B595-4327-BABD-BD7E-85AF366E0048}"/>
              </a:ext>
            </a:extLst>
          </p:cNvPr>
          <p:cNvCxnSpPr>
            <a:cxnSpLocks/>
          </p:cNvCxnSpPr>
          <p:nvPr/>
        </p:nvCxnSpPr>
        <p:spPr>
          <a:xfrm>
            <a:off x="1912946" y="2284277"/>
            <a:ext cx="0" cy="57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1DF6F-26A0-7854-E1C3-C1FFF1F046A4}"/>
              </a:ext>
            </a:extLst>
          </p:cNvPr>
          <p:cNvCxnSpPr>
            <a:cxnSpLocks/>
          </p:cNvCxnSpPr>
          <p:nvPr/>
        </p:nvCxnSpPr>
        <p:spPr>
          <a:xfrm>
            <a:off x="1894471" y="3515257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4F9F52-33A0-6FF7-CFA4-7FFA84516BCA}"/>
              </a:ext>
            </a:extLst>
          </p:cNvPr>
          <p:cNvSpPr/>
          <p:nvPr/>
        </p:nvSpPr>
        <p:spPr>
          <a:xfrm>
            <a:off x="397514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D0636-20D3-D685-F216-C95C05E71514}"/>
              </a:ext>
            </a:extLst>
          </p:cNvPr>
          <p:cNvSpPr txBox="1"/>
          <p:nvPr/>
        </p:nvSpPr>
        <p:spPr>
          <a:xfrm>
            <a:off x="2945708" y="1265382"/>
            <a:ext cx="14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Vehicle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FC715-DCCE-E693-63DB-5B050488CAB5}"/>
              </a:ext>
            </a:extLst>
          </p:cNvPr>
          <p:cNvSpPr txBox="1"/>
          <p:nvPr/>
        </p:nvSpPr>
        <p:spPr>
          <a:xfrm>
            <a:off x="640779" y="2777018"/>
            <a:ext cx="99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B132DD-D880-5E5C-6481-CE3640B32101}"/>
              </a:ext>
            </a:extLst>
          </p:cNvPr>
          <p:cNvSpPr/>
          <p:nvPr/>
        </p:nvSpPr>
        <p:spPr>
          <a:xfrm>
            <a:off x="6357336" y="2850239"/>
            <a:ext cx="6834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1E418B-A7F7-4E0E-4EDF-5F69883CD871}"/>
              </a:ext>
            </a:extLst>
          </p:cNvPr>
          <p:cNvCxnSpPr>
            <a:cxnSpLocks/>
          </p:cNvCxnSpPr>
          <p:nvPr/>
        </p:nvCxnSpPr>
        <p:spPr>
          <a:xfrm>
            <a:off x="6660100" y="2269839"/>
            <a:ext cx="0" cy="584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D429E2-D007-ED2B-6A55-89A2737BF856}"/>
              </a:ext>
            </a:extLst>
          </p:cNvPr>
          <p:cNvSpPr txBox="1"/>
          <p:nvPr/>
        </p:nvSpPr>
        <p:spPr>
          <a:xfrm>
            <a:off x="3487462" y="2777019"/>
            <a:ext cx="59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	           Non-Electric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9EEA14-D4E0-EB20-3260-5821F7677C8C}"/>
              </a:ext>
            </a:extLst>
          </p:cNvPr>
          <p:cNvCxnSpPr>
            <a:cxnSpLocks/>
          </p:cNvCxnSpPr>
          <p:nvPr/>
        </p:nvCxnSpPr>
        <p:spPr>
          <a:xfrm flipV="1">
            <a:off x="1922918" y="2269839"/>
            <a:ext cx="4737182" cy="14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7BFB38-11F2-7468-24C8-540A580CE178}"/>
              </a:ext>
            </a:extLst>
          </p:cNvPr>
          <p:cNvSpPr/>
          <p:nvPr/>
        </p:nvSpPr>
        <p:spPr>
          <a:xfrm>
            <a:off x="1486538" y="448115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C4BD0C-3F91-1DAD-F5A3-37D41E52CD93}"/>
              </a:ext>
            </a:extLst>
          </p:cNvPr>
          <p:cNvSpPr/>
          <p:nvPr/>
        </p:nvSpPr>
        <p:spPr>
          <a:xfrm>
            <a:off x="2578962" y="4502367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87A74E-1450-6E42-EBC2-D2A5281661EF}"/>
              </a:ext>
            </a:extLst>
          </p:cNvPr>
          <p:cNvCxnSpPr>
            <a:cxnSpLocks/>
          </p:cNvCxnSpPr>
          <p:nvPr/>
        </p:nvCxnSpPr>
        <p:spPr>
          <a:xfrm>
            <a:off x="6668283" y="3525046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7B9FF-0791-549B-3968-F35C7E0262CD}"/>
              </a:ext>
            </a:extLst>
          </p:cNvPr>
          <p:cNvCxnSpPr>
            <a:cxnSpLocks/>
          </p:cNvCxnSpPr>
          <p:nvPr/>
        </p:nvCxnSpPr>
        <p:spPr>
          <a:xfrm>
            <a:off x="763754" y="4015446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C527F5-C060-677E-F853-7031CD2ABAE9}"/>
              </a:ext>
            </a:extLst>
          </p:cNvPr>
          <p:cNvCxnSpPr>
            <a:cxnSpLocks/>
          </p:cNvCxnSpPr>
          <p:nvPr/>
        </p:nvCxnSpPr>
        <p:spPr>
          <a:xfrm>
            <a:off x="1886068" y="3985365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5F02E7-14DB-1AC4-A77E-69EF624DE598}"/>
              </a:ext>
            </a:extLst>
          </p:cNvPr>
          <p:cNvCxnSpPr>
            <a:cxnSpLocks/>
          </p:cNvCxnSpPr>
          <p:nvPr/>
        </p:nvCxnSpPr>
        <p:spPr>
          <a:xfrm>
            <a:off x="2945708" y="4002178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ED7E4F-5255-CC61-7A72-5F247D8F953E}"/>
              </a:ext>
            </a:extLst>
          </p:cNvPr>
          <p:cNvCxnSpPr>
            <a:cxnSpLocks/>
          </p:cNvCxnSpPr>
          <p:nvPr/>
        </p:nvCxnSpPr>
        <p:spPr>
          <a:xfrm>
            <a:off x="776065" y="4015446"/>
            <a:ext cx="0" cy="46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99F9BD-76DA-812E-4128-6423C2E70324}"/>
              </a:ext>
            </a:extLst>
          </p:cNvPr>
          <p:cNvSpPr txBox="1"/>
          <p:nvPr/>
        </p:nvSpPr>
        <p:spPr>
          <a:xfrm>
            <a:off x="332508" y="5247400"/>
            <a:ext cx="8219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Model 3      Model 7      </a:t>
            </a:r>
            <a:r>
              <a:rPr lang="en-US" b="1" dirty="0" err="1">
                <a:solidFill>
                  <a:schemeClr val="accent6"/>
                </a:solidFill>
              </a:rPr>
              <a:t>Cybertruck</a:t>
            </a:r>
            <a:r>
              <a:rPr lang="en-US" b="1" dirty="0">
                <a:solidFill>
                  <a:schemeClr val="accent6"/>
                </a:solidFill>
              </a:rPr>
              <a:t>                                   Civic           Pilot            Ridgeline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D8A7D32-0ADA-6E89-60E8-A5AECC04DEF8}"/>
              </a:ext>
            </a:extLst>
          </p:cNvPr>
          <p:cNvSpPr/>
          <p:nvPr/>
        </p:nvSpPr>
        <p:spPr>
          <a:xfrm>
            <a:off x="5184259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675C86A-1A27-A08F-CBD7-25BE00E6480C}"/>
              </a:ext>
            </a:extLst>
          </p:cNvPr>
          <p:cNvSpPr/>
          <p:nvPr/>
        </p:nvSpPr>
        <p:spPr>
          <a:xfrm>
            <a:off x="6273283" y="439343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2DF6FAC-13B9-CD58-92A0-67341CE3F5E2}"/>
              </a:ext>
            </a:extLst>
          </p:cNvPr>
          <p:cNvSpPr/>
          <p:nvPr/>
        </p:nvSpPr>
        <p:spPr>
          <a:xfrm>
            <a:off x="7365707" y="4414641"/>
            <a:ext cx="740294" cy="703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04DBB3A-3874-54AA-4A2F-2586BB03610C}"/>
              </a:ext>
            </a:extLst>
          </p:cNvPr>
          <p:cNvCxnSpPr>
            <a:cxnSpLocks/>
          </p:cNvCxnSpPr>
          <p:nvPr/>
        </p:nvCxnSpPr>
        <p:spPr>
          <a:xfrm>
            <a:off x="5550499" y="3927720"/>
            <a:ext cx="21819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3C87C3-A143-01DF-3CA2-316F71D7BD92}"/>
              </a:ext>
            </a:extLst>
          </p:cNvPr>
          <p:cNvCxnSpPr>
            <a:cxnSpLocks/>
          </p:cNvCxnSpPr>
          <p:nvPr/>
        </p:nvCxnSpPr>
        <p:spPr>
          <a:xfrm>
            <a:off x="6672813" y="3897639"/>
            <a:ext cx="1" cy="50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3CA853-63C2-CAA1-5E02-6719527AD9AD}"/>
              </a:ext>
            </a:extLst>
          </p:cNvPr>
          <p:cNvCxnSpPr>
            <a:cxnSpLocks/>
          </p:cNvCxnSpPr>
          <p:nvPr/>
        </p:nvCxnSpPr>
        <p:spPr>
          <a:xfrm>
            <a:off x="7714990" y="3937252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A5ED90-4147-780A-0CAA-B18B5D12A3B3}"/>
              </a:ext>
            </a:extLst>
          </p:cNvPr>
          <p:cNvCxnSpPr>
            <a:cxnSpLocks/>
          </p:cNvCxnSpPr>
          <p:nvPr/>
        </p:nvCxnSpPr>
        <p:spPr>
          <a:xfrm>
            <a:off x="5540934" y="3926545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640BBA-FAA5-846D-2E2D-2B4732E3108E}"/>
              </a:ext>
            </a:extLst>
          </p:cNvPr>
          <p:cNvCxnSpPr>
            <a:cxnSpLocks/>
          </p:cNvCxnSpPr>
          <p:nvPr/>
        </p:nvCxnSpPr>
        <p:spPr>
          <a:xfrm>
            <a:off x="4193272" y="1878794"/>
            <a:ext cx="9059" cy="44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Tesla Model X Car Tesla Motors, tesla ...">
            <a:extLst>
              <a:ext uri="{FF2B5EF4-FFF2-40B4-BE49-F238E27FC236}">
                <a16:creationId xmlns:a16="http://schemas.microsoft.com/office/drawing/2014/main" id="{45ADB457-B19A-38E9-8A94-ED29FDE0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2" y="5746432"/>
            <a:ext cx="587731" cy="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la Model Y Dimensions &amp; Drawings ...">
            <a:extLst>
              <a:ext uri="{FF2B5EF4-FFF2-40B4-BE49-F238E27FC236}">
                <a16:creationId xmlns:a16="http://schemas.microsoft.com/office/drawing/2014/main" id="{AE5DF6DE-D3A6-FB59-E81C-FA0BA0EF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46" y="5508280"/>
            <a:ext cx="968273" cy="9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ybertruck Icon - Free PNG &amp; SVG ...">
            <a:extLst>
              <a:ext uri="{FF2B5EF4-FFF2-40B4-BE49-F238E27FC236}">
                <a16:creationId xmlns:a16="http://schemas.microsoft.com/office/drawing/2014/main" id="{812F241A-FDD9-162F-AB1E-3DA4B75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62" y="5626163"/>
            <a:ext cx="828267" cy="8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ivic Vector Art, Icons, and Graphics ...">
            <a:extLst>
              <a:ext uri="{FF2B5EF4-FFF2-40B4-BE49-F238E27FC236}">
                <a16:creationId xmlns:a16="http://schemas.microsoft.com/office/drawing/2014/main" id="{BCF852CA-A5D8-87F7-EEFD-8935EB1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27" y="5708149"/>
            <a:ext cx="746281" cy="7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onda Pilot - AutoCity BV">
            <a:extLst>
              <a:ext uri="{FF2B5EF4-FFF2-40B4-BE49-F238E27FC236}">
                <a16:creationId xmlns:a16="http://schemas.microsoft.com/office/drawing/2014/main" id="{3246AED4-7F60-F1E6-2602-7D7502C3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574" y="5674276"/>
            <a:ext cx="1204303" cy="80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New 2024 Honda Ridgeline RTL AWD Crew ...">
            <a:extLst>
              <a:ext uri="{FF2B5EF4-FFF2-40B4-BE49-F238E27FC236}">
                <a16:creationId xmlns:a16="http://schemas.microsoft.com/office/drawing/2014/main" id="{86A09092-484A-71C5-1A30-380CC7C9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63" y="5663471"/>
            <a:ext cx="1006088" cy="82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F896DD-206C-82AE-7480-9847F66E6299}"/>
              </a:ext>
            </a:extLst>
          </p:cNvPr>
          <p:cNvSpPr txBox="1"/>
          <p:nvPr/>
        </p:nvSpPr>
        <p:spPr>
          <a:xfrm>
            <a:off x="6899565" y="810491"/>
            <a:ext cx="6524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Electric class the super class of </a:t>
            </a:r>
            <a:r>
              <a:rPr lang="en-US" b="1" dirty="0"/>
              <a:t>Model 3</a:t>
            </a:r>
            <a:r>
              <a:rPr lang="en-US" dirty="0"/>
              <a:t>,</a:t>
            </a:r>
          </a:p>
          <a:p>
            <a:r>
              <a:rPr lang="en-US" b="1" dirty="0"/>
              <a:t>Model 7</a:t>
            </a:r>
            <a:r>
              <a:rPr lang="en-US" dirty="0"/>
              <a:t>  and </a:t>
            </a:r>
            <a:r>
              <a:rPr lang="en-US" b="1" dirty="0" err="1"/>
              <a:t>Cybertruck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Vehicle class the super class of </a:t>
            </a:r>
            <a:r>
              <a:rPr lang="en-US" b="1" dirty="0"/>
              <a:t>Electric</a:t>
            </a:r>
          </a:p>
          <a:p>
            <a:endParaRPr lang="en-US" b="1" dirty="0"/>
          </a:p>
          <a:p>
            <a:r>
              <a:rPr lang="en-US" dirty="0"/>
              <a:t>Vehicle class the super (super) class of </a:t>
            </a:r>
            <a:r>
              <a:rPr lang="en-US" b="1" dirty="0"/>
              <a:t>Model 3</a:t>
            </a:r>
            <a:r>
              <a:rPr lang="en-US" dirty="0"/>
              <a:t>,</a:t>
            </a:r>
          </a:p>
          <a:p>
            <a:r>
              <a:rPr lang="en-US" b="1" dirty="0"/>
              <a:t>Model 7</a:t>
            </a:r>
            <a:r>
              <a:rPr lang="en-US" dirty="0"/>
              <a:t>  and </a:t>
            </a:r>
            <a:r>
              <a:rPr lang="en-US" b="1" dirty="0" err="1"/>
              <a:t>Cybertruck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451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6516</TotalTime>
  <Words>1019</Words>
  <Application>Microsoft Macintosh PowerPoint</Application>
  <PresentationFormat>Widescreen</PresentationFormat>
  <Paragraphs>202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.AppleSystemUIFontMonospaced</vt:lpstr>
      <vt:lpstr>.SF NS</vt:lpstr>
      <vt:lpstr>ACADEMY ENGRAVED LET PLAIN:1.0</vt:lpstr>
      <vt:lpstr>Aptos</vt:lpstr>
      <vt:lpstr>Aptos Display</vt:lpstr>
      <vt:lpstr>Arial</vt:lpstr>
      <vt:lpstr>Times New Roman</vt:lpstr>
      <vt:lpstr>Wingdings</vt:lpstr>
      <vt:lpstr>Office Theme</vt:lpstr>
      <vt:lpstr>Inheritance</vt:lpstr>
      <vt:lpstr>Inheritance</vt:lpstr>
      <vt:lpstr>Key Concepts of Inheritance in Java </vt:lpstr>
      <vt:lpstr>Key Concepts of Inheritance in Java </vt:lpstr>
      <vt:lpstr>Key Concepts of Inheritance in Java </vt:lpstr>
      <vt:lpstr>Key Concepts of Inheritance in Java </vt:lpstr>
      <vt:lpstr>Key Concepts of Inheritance in Java </vt:lpstr>
      <vt:lpstr>Key Concepts of Inheritance in Java </vt:lpstr>
      <vt:lpstr>Key Concepts of Inheritance in Java </vt:lpstr>
      <vt:lpstr>method Inheritance in Java </vt:lpstr>
      <vt:lpstr>Variable Inheritance in Java </vt:lpstr>
      <vt:lpstr>Private members in Inheritance </vt:lpstr>
      <vt:lpstr>Variable Inheritance in Java </vt:lpstr>
      <vt:lpstr>Example of Inheritance </vt:lpstr>
      <vt:lpstr>Characteristics of Private Members: </vt:lpstr>
      <vt:lpstr>Inheritance rules for class </vt:lpstr>
      <vt:lpstr>Inheritance rules for interface </vt:lpstr>
      <vt:lpstr>Interface implementations </vt:lpstr>
      <vt:lpstr>Aggregation </vt:lpstr>
      <vt:lpstr>Aggregation in Spring </vt:lpstr>
      <vt:lpstr>Example of Inheritance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Pasunoori, Anand</dc:creator>
  <cp:lastModifiedBy>Pasunoori, Anand</cp:lastModifiedBy>
  <cp:revision>157</cp:revision>
  <dcterms:created xsi:type="dcterms:W3CDTF">2024-09-11T20:02:00Z</dcterms:created>
  <dcterms:modified xsi:type="dcterms:W3CDTF">2024-09-18T01:14:27Z</dcterms:modified>
</cp:coreProperties>
</file>