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41" r:id="rId3"/>
    <p:sldId id="346" r:id="rId4"/>
    <p:sldId id="347" r:id="rId5"/>
    <p:sldId id="348" r:id="rId6"/>
    <p:sldId id="350" r:id="rId7"/>
    <p:sldId id="351" r:id="rId8"/>
    <p:sldId id="3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5"/>
    <p:restoredTop sz="94658"/>
  </p:normalViewPr>
  <p:slideViewPr>
    <p:cSldViewPr snapToGrid="0">
      <p:cViewPr varScale="1">
        <p:scale>
          <a:sx n="138" d="100"/>
          <a:sy n="13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365F-553B-64BB-2B13-34F3DDED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2D27F-11C0-0991-5C6B-BA8BB7DB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97580-F415-53BA-B381-EA04F860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89F8-4761-B800-C7B8-F5107D0A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8DF8-9DC4-2E79-C741-68968F9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A93A-0960-8341-0851-B96675D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3BA83-539D-0BC1-5E14-042784DC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3AB6-561F-1794-347D-3A20F1B6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8ED7-EA15-78EC-D808-59E94FA6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703D-8ECC-6EBA-31FC-223B66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5030F-9C75-6BD4-D6A0-C724051F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D6897-C809-B952-2FB6-D9B7BF9EB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33BD-6C5E-2EA8-7C7A-B926B65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6182-1ECA-3D90-567B-A8594132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DABD-EF5C-13CA-3C17-0F029CC8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45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256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4F02-F6B6-7E61-A713-1A763EA0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1EEF-1729-B0C1-B5EC-54AC7915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365D-6DCB-3653-7D22-76F97E4B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9005-41BE-F1E2-7F1F-4D4D9D8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3C9F-B1D0-7B27-9111-CFC69A65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8E2A-2FB0-45EC-C6E3-78EA7DEF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78EB-FC3E-EEF7-6D6F-D40B59F1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E221-3C9A-E5E6-3FD3-B91D4368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B775-0910-B069-37D8-E9E399EC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FC66-BB1C-0606-EAD8-3E2AA5AD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D641-18FB-BCCA-332E-DE0802AF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50F4-2791-C8B6-36D5-19E669814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FAD8-CDCB-C842-B759-447C52D4F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A64F-CA42-CBA1-D0EB-E69297A3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FD2FA-662E-345D-4D82-E9E0B504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79EE5-67B5-92E9-359B-A399B4D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20D3-379D-4A41-35A1-2F9CB12F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C7C4-6E0B-0F7F-BFB1-A9E3207E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755D2-9CE9-4F9C-4A73-8791AD3E4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8E8D-587B-B1DA-91FD-42DFF6287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635-F70B-5C52-BA80-DA1F4BC96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D5C8A-D5EF-9589-99FF-0B9CA882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77EC5-59AC-E302-63D9-B9EEBBEE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F973-7384-0CEC-52A5-2C7612CD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38A-93B3-681B-7BEB-A05C9805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C7DCF-583D-B3F8-9D03-0C10B80A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55E8-8E11-07AF-CA00-B87EAAED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9D52C-EF99-2455-094A-4C19969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06C5F-7700-6964-A234-8AFBA61B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FE24-5CB9-F5B0-640F-099E0F93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B8D28-1802-B5B3-38AD-625F2D59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8676-43D1-E33E-5313-F54A1BE1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D360-45BD-BBB5-E399-C47ADE76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77D49-3D75-8133-19F5-8735EAD3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2DDB6-6436-19C5-7EDC-D5E7E914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DF3F-98E4-0C09-B426-F9ED0AB3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E9B5-18C7-54CD-8EC7-BE2AC4EF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3BE3-930F-1E9B-DC45-A1CACDAA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601C3-379E-0B75-3CA7-7BF3E272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92BF-6027-BF73-8F17-8CC82D34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0DD85-424D-A434-9B79-4D6C11CA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A91C-E65F-3BCF-8F96-5C7D1B39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ED19-F652-7D13-EE1B-AF2D0966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3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06A0E-BC69-E1E1-3D96-8DB3D6F1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395B4-658A-405F-BDAC-4B61496A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EDA-313F-6169-3EBD-BB30C024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D563A-361C-B040-8B4B-85ABE579906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1FF4-1FCF-C778-AA44-DF91106B4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E817-3A33-92DF-B9A2-31B1CBB7B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A26BB-E2D5-BA40-9260-19B42F67B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  <a:latin typeface="ACADEMY ENGRAVED LET PLAIN:1.0" panose="02000000000000000000" pitchFamily="2" charset="0"/>
              </a:rPr>
              <a:t>Design Patterns : Singleton</a:t>
            </a:r>
            <a:br>
              <a:rPr lang="en-US" dirty="0">
                <a:latin typeface="ACADEMY ENGRAVED LET PLAIN:1.0" panose="02000000000000000000" pitchFamily="2" charset="0"/>
              </a:rPr>
            </a:br>
            <a:endParaRPr lang="en-US" dirty="0">
              <a:latin typeface="ACADEMY ENGRAVED LET PLAIN:1.0" panose="02000000000000000000" pitchFamily="2" charset="0"/>
              <a:ea typeface="+mj-lt"/>
              <a:cs typeface="+mj-lt"/>
            </a:endParaRPr>
          </a:p>
        </p:txBody>
      </p:sp>
      <p:pic>
        <p:nvPicPr>
          <p:cNvPr id="4" name="Picture 3" descr="Getting Started with Spring Boot. Spring boot is an app development… | by  Tosin Adedoyin | Medium">
            <a:extLst>
              <a:ext uri="{FF2B5EF4-FFF2-40B4-BE49-F238E27FC236}">
                <a16:creationId xmlns:a16="http://schemas.microsoft.com/office/drawing/2014/main" id="{A43B76A4-11E9-44DA-F4C2-A7ED6CA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38" y="1088571"/>
            <a:ext cx="2743200" cy="1175657"/>
          </a:xfrm>
          <a:prstGeom prst="rect">
            <a:avLst/>
          </a:prstGeom>
        </p:spPr>
      </p:pic>
      <p:pic>
        <p:nvPicPr>
          <p:cNvPr id="6" name="Picture 5" descr="Java Logo PNG Transparent (1) – Brands Logos">
            <a:extLst>
              <a:ext uri="{FF2B5EF4-FFF2-40B4-BE49-F238E27FC236}">
                <a16:creationId xmlns:a16="http://schemas.microsoft.com/office/drawing/2014/main" id="{64F16921-9976-F61E-FAC6-A52872FEE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39" y="597876"/>
            <a:ext cx="1664678" cy="1664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FA6B7-9058-1D2A-495B-381588F71224}"/>
              </a:ext>
            </a:extLst>
          </p:cNvPr>
          <p:cNvSpPr txBox="1"/>
          <p:nvPr/>
        </p:nvSpPr>
        <p:spPr>
          <a:xfrm>
            <a:off x="6125308" y="4255477"/>
            <a:ext cx="4097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Spring Boot 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Programming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13" y="246253"/>
            <a:ext cx="10405174" cy="86531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Design 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116312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Design patterns are reusable solutions to common problems that occur in software design. They are best practices that experienced developers have refined over time to solve recurring design issues in a more efficient and maintainable way. Design patterns are not specific pieces of code but are templates that can be applied to solve various problems within different contexts.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.SF NS"/>
              </a:rPr>
              <a:t>Not specific to any programming language</a:t>
            </a:r>
            <a:endParaRPr lang="en-US" i="1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.SF NS"/>
              </a:rPr>
              <a:t>S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ingleton design patterns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Singleton Design Pattern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in Java ensures that a class has only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one instance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and provides a global point of access to that instance. It is one of 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creational design patterns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and is often used when managing resources that should only have a single shared instance, such as database connections, configuration settings, or logging systems.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7020357" cy="1600200"/>
          </a:xfrm>
        </p:spPr>
        <p:txBody>
          <a:bodyPr anchor="b">
            <a:normAutofit fontScale="90000"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.SF NS"/>
              </a:rPr>
              <a:t>S</a:t>
            </a:r>
            <a:r>
              <a:rPr lang="en-US" sz="2800" b="1" dirty="0">
                <a:solidFill>
                  <a:schemeClr val="accent6"/>
                </a:solidFill>
                <a:effectLst/>
                <a:latin typeface=".SF NS"/>
              </a:rPr>
              <a:t>ingleton design patterns</a:t>
            </a:r>
            <a:br>
              <a:rPr lang="en-US" sz="2800" b="1" dirty="0">
                <a:solidFill>
                  <a:schemeClr val="accent6"/>
                </a:solidFill>
                <a:effectLst/>
                <a:latin typeface=".SF NS"/>
              </a:rPr>
            </a:br>
            <a:br>
              <a:rPr lang="en-US" sz="2800" b="1" dirty="0">
                <a:solidFill>
                  <a:schemeClr val="accent6"/>
                </a:solidFill>
                <a:effectLst/>
                <a:latin typeface=".SF NS"/>
              </a:rPr>
            </a:br>
            <a:br>
              <a:rPr lang="en-US" sz="2800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sz="2800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1026" name="Picture 2" descr="Singleton Design Pattern | Scaler Topics">
            <a:extLst>
              <a:ext uri="{FF2B5EF4-FFF2-40B4-BE49-F238E27FC236}">
                <a16:creationId xmlns:a16="http://schemas.microsoft.com/office/drawing/2014/main" id="{B5A88F9C-4863-AC45-9F54-FFDA4B4D66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0726" y="1589791"/>
            <a:ext cx="4630093" cy="427125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15F60DB8-8904-50FD-74CB-DA605A98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9791"/>
            <a:ext cx="4508067" cy="42791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CA62B9-9BBC-7E62-DDC0-AD4FAE255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36" y="2703815"/>
            <a:ext cx="2794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9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Key Points of the Singleton Pattern: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Single Instance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The class allows only one instance to be created.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Global Access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The instance is accessible globally via a static method.</a:t>
            </a: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Private Constructor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Prevents the class from being instantiated from outside.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9A2C4-5277-8912-8A03-49FFDB7207FA}"/>
              </a:ext>
            </a:extLst>
          </p:cNvPr>
          <p:cNvSpPr txBox="1"/>
          <p:nvPr/>
        </p:nvSpPr>
        <p:spPr>
          <a:xfrm>
            <a:off x="1995055" y="3075709"/>
            <a:ext cx="65003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b="1" dirty="0">
                <a:solidFill>
                  <a:schemeClr val="accent6"/>
                </a:solidFill>
              </a:rPr>
              <a:t>Singleton</a:t>
            </a:r>
            <a:r>
              <a:rPr lang="en-US" dirty="0"/>
              <a:t> {</a:t>
            </a:r>
          </a:p>
          <a:p>
            <a:r>
              <a:rPr lang="en-US" dirty="0"/>
              <a:t>    // Step 1: Create a static final instance</a:t>
            </a:r>
          </a:p>
          <a:p>
            <a:r>
              <a:rPr lang="en-US" dirty="0"/>
              <a:t>    private static </a:t>
            </a:r>
            <a:r>
              <a:rPr lang="en-US" dirty="0">
                <a:solidFill>
                  <a:schemeClr val="accent6"/>
                </a:solidFill>
              </a:rPr>
              <a:t>final</a:t>
            </a:r>
            <a:r>
              <a:rPr lang="en-US" dirty="0"/>
              <a:t> Singleton instance = new Singleton();</a:t>
            </a:r>
          </a:p>
          <a:p>
            <a:endParaRPr lang="en-US" dirty="0"/>
          </a:p>
          <a:p>
            <a:r>
              <a:rPr lang="en-US" dirty="0"/>
              <a:t>    // Step 2: Make the constructor private to prevent instantiation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private</a:t>
            </a:r>
            <a:r>
              <a:rPr lang="en-US" dirty="0"/>
              <a:t> Singleton() { }</a:t>
            </a:r>
          </a:p>
          <a:p>
            <a:endParaRPr lang="en-US" dirty="0"/>
          </a:p>
          <a:p>
            <a:r>
              <a:rPr lang="en-US" dirty="0"/>
              <a:t>    // Step 3: Provide a public static method to return the instance</a:t>
            </a:r>
          </a:p>
          <a:p>
            <a:r>
              <a:rPr lang="en-US" dirty="0"/>
              <a:t>    public </a:t>
            </a:r>
            <a:r>
              <a:rPr lang="en-US" dirty="0">
                <a:solidFill>
                  <a:schemeClr val="accent6"/>
                </a:solidFill>
              </a:rPr>
              <a:t>static</a:t>
            </a:r>
            <a:r>
              <a:rPr lang="en-US" dirty="0"/>
              <a:t> Singleton </a:t>
            </a:r>
            <a:r>
              <a:rPr lang="en-US" dirty="0" err="1"/>
              <a:t>getInstance</a:t>
            </a:r>
            <a:r>
              <a:rPr lang="en-US" dirty="0"/>
              <a:t>() {</a:t>
            </a:r>
          </a:p>
          <a:p>
            <a:r>
              <a:rPr lang="en-US" dirty="0"/>
              <a:t>        return instance;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6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Singleton Pattern: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Lazy Initialization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9A2C4-5277-8912-8A03-49FFDB7207FA}"/>
              </a:ext>
            </a:extLst>
          </p:cNvPr>
          <p:cNvSpPr txBox="1"/>
          <p:nvPr/>
        </p:nvSpPr>
        <p:spPr>
          <a:xfrm>
            <a:off x="1865745" y="1399033"/>
            <a:ext cx="87487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>
                <a:solidFill>
                  <a:schemeClr val="accent6"/>
                </a:solidFill>
              </a:rPr>
              <a:t>Singleton</a:t>
            </a:r>
            <a:r>
              <a:rPr lang="en-US" dirty="0"/>
              <a:t> {</a:t>
            </a:r>
          </a:p>
          <a:p>
            <a:r>
              <a:rPr lang="en-US" dirty="0"/>
              <a:t>    // Step 1: Create a static instance, but do not initialize it yet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private</a:t>
            </a:r>
            <a:r>
              <a:rPr lang="en-US" dirty="0"/>
              <a:t> static Singleton instance;</a:t>
            </a:r>
          </a:p>
          <a:p>
            <a:endParaRPr lang="en-US" dirty="0"/>
          </a:p>
          <a:p>
            <a:r>
              <a:rPr lang="en-US" dirty="0"/>
              <a:t>    // Step 2: Make the constructor private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private</a:t>
            </a:r>
            <a:r>
              <a:rPr lang="en-US" dirty="0"/>
              <a:t> Singleton() { }</a:t>
            </a:r>
          </a:p>
          <a:p>
            <a:endParaRPr lang="en-US" dirty="0"/>
          </a:p>
          <a:p>
            <a:r>
              <a:rPr lang="en-US" dirty="0"/>
              <a:t>    // Step 3: Provide a public method to return the instance, creating it if it doesn't exist</a:t>
            </a:r>
          </a:p>
          <a:p>
            <a:r>
              <a:rPr lang="en-US" dirty="0"/>
              <a:t>    public </a:t>
            </a:r>
            <a:r>
              <a:rPr lang="en-US" dirty="0">
                <a:solidFill>
                  <a:schemeClr val="accent6"/>
                </a:solidFill>
              </a:rPr>
              <a:t>static</a:t>
            </a:r>
            <a:r>
              <a:rPr lang="en-US" dirty="0"/>
              <a:t> Singleton </a:t>
            </a:r>
            <a:r>
              <a:rPr lang="en-US" dirty="0" err="1"/>
              <a:t>getInstance</a:t>
            </a:r>
            <a:r>
              <a:rPr lang="en-US" dirty="0"/>
              <a:t>() {</a:t>
            </a:r>
          </a:p>
          <a:p>
            <a:r>
              <a:rPr lang="en-US" dirty="0"/>
              <a:t>        if (instance == null)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instance = new Singleton();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instance;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68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Singleton Pattern: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Lazy Initialization with thread safe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9A2C4-5277-8912-8A03-49FFDB7207FA}"/>
              </a:ext>
            </a:extLst>
          </p:cNvPr>
          <p:cNvSpPr txBox="1"/>
          <p:nvPr/>
        </p:nvSpPr>
        <p:spPr>
          <a:xfrm>
            <a:off x="1865745" y="1399033"/>
            <a:ext cx="87487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>
                <a:solidFill>
                  <a:schemeClr val="accent6"/>
                </a:solidFill>
              </a:rPr>
              <a:t>Singleton</a:t>
            </a:r>
            <a:r>
              <a:rPr lang="en-US" dirty="0"/>
              <a:t> {</a:t>
            </a:r>
          </a:p>
          <a:p>
            <a:r>
              <a:rPr lang="en-US" dirty="0"/>
              <a:t>    // Step 1: Create a static instance, but do not initialize it yet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private</a:t>
            </a:r>
            <a:r>
              <a:rPr lang="en-US" dirty="0"/>
              <a:t> static Singleton instance;</a:t>
            </a:r>
          </a:p>
          <a:p>
            <a:endParaRPr lang="en-US" dirty="0"/>
          </a:p>
          <a:p>
            <a:r>
              <a:rPr lang="en-US" dirty="0"/>
              <a:t>    // Step 2: Make the constructor private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private</a:t>
            </a:r>
            <a:r>
              <a:rPr lang="en-US" dirty="0"/>
              <a:t> Singleton() { }</a:t>
            </a:r>
          </a:p>
          <a:p>
            <a:endParaRPr lang="en-US" dirty="0"/>
          </a:p>
          <a:p>
            <a:r>
              <a:rPr lang="en-US" dirty="0"/>
              <a:t>    // Step 3: Provide a public method to return the instance, creating it if it doesn't exist</a:t>
            </a:r>
          </a:p>
          <a:p>
            <a:r>
              <a:rPr lang="en-US" dirty="0"/>
              <a:t>    public </a:t>
            </a:r>
            <a:r>
              <a:rPr lang="en-US" dirty="0">
                <a:solidFill>
                  <a:schemeClr val="accent6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synchronized</a:t>
            </a:r>
            <a:r>
              <a:rPr lang="en-US" dirty="0"/>
              <a:t> Singleton </a:t>
            </a:r>
            <a:r>
              <a:rPr lang="en-US" dirty="0" err="1"/>
              <a:t>getInstance</a:t>
            </a:r>
            <a:r>
              <a:rPr lang="en-US" dirty="0"/>
              <a:t>() {</a:t>
            </a:r>
          </a:p>
          <a:p>
            <a:r>
              <a:rPr lang="en-US" dirty="0"/>
              <a:t>        if (instance == null)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instance = new Singleton();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instance;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3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.SF NS"/>
              </a:rPr>
              <a:t>S</a:t>
            </a: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ingleton design patterns : pros and cons</a:t>
            </a:r>
            <a:br>
              <a:rPr lang="en-US" b="1" dirty="0">
                <a:solidFill>
                  <a:schemeClr val="accent6"/>
                </a:solidFill>
                <a:effectLst/>
                <a:latin typeface=".SF NS"/>
              </a:rPr>
            </a:br>
            <a:endParaRPr lang="en-US" dirty="0">
              <a:solidFill>
                <a:schemeClr val="accent6"/>
              </a:solidFill>
              <a:effectLst/>
              <a:latin typeface=".SF 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99033"/>
            <a:ext cx="10116312" cy="43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Pros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: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• Simple and thread-safe.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effectLst/>
                <a:latin typeface=".SF NS"/>
              </a:rPr>
              <a:t>Cons</a:t>
            </a:r>
            <a:r>
              <a:rPr lang="en-US" dirty="0">
                <a:solidFill>
                  <a:schemeClr val="accent6"/>
                </a:solidFill>
                <a:effectLst/>
                <a:latin typeface=".SF NS"/>
              </a:rPr>
              <a:t>:</a:t>
            </a:r>
          </a:p>
          <a:p>
            <a:pPr marL="0" indent="0">
              <a:buNone/>
            </a:pP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	• The instance is created even if it is never used, potentially wasting resources.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512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.SF NS</vt:lpstr>
      <vt:lpstr>ACADEMY ENGRAVED LET PLAIN:1.0</vt:lpstr>
      <vt:lpstr>Aptos</vt:lpstr>
      <vt:lpstr>Aptos Display</vt:lpstr>
      <vt:lpstr>Arial</vt:lpstr>
      <vt:lpstr>Times New Roman</vt:lpstr>
      <vt:lpstr>Wingdings</vt:lpstr>
      <vt:lpstr>Office Theme</vt:lpstr>
      <vt:lpstr>Design Patterns : Singleton </vt:lpstr>
      <vt:lpstr>Design Patterns</vt:lpstr>
      <vt:lpstr>Singleton design patterns </vt:lpstr>
      <vt:lpstr>Singleton design patterns   </vt:lpstr>
      <vt:lpstr>Key Points of the Singleton Pattern: </vt:lpstr>
      <vt:lpstr>Singleton Pattern: Lazy Initialization </vt:lpstr>
      <vt:lpstr>Singleton Pattern: Lazy Initialization with thread safe </vt:lpstr>
      <vt:lpstr>Singleton design patterns : pros and cons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Pasunoori, Anand</dc:creator>
  <cp:lastModifiedBy>Pasunoori, Anand</cp:lastModifiedBy>
  <cp:revision>89</cp:revision>
  <dcterms:created xsi:type="dcterms:W3CDTF">2024-09-11T20:02:00Z</dcterms:created>
  <dcterms:modified xsi:type="dcterms:W3CDTF">2024-09-19T20:13:23Z</dcterms:modified>
</cp:coreProperties>
</file>