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35" r:id="rId5"/>
    <p:sldId id="336" r:id="rId6"/>
    <p:sldId id="348" r:id="rId7"/>
    <p:sldId id="349" r:id="rId8"/>
    <p:sldId id="350" r:id="rId9"/>
    <p:sldId id="351" r:id="rId10"/>
    <p:sldId id="352" r:id="rId11"/>
    <p:sldId id="340" r:id="rId12"/>
    <p:sldId id="34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50" autoAdjust="0"/>
    <p:restoredTop sz="95438" autoAdjust="0"/>
  </p:normalViewPr>
  <p:slideViewPr>
    <p:cSldViewPr snapToGrid="0">
      <p:cViewPr varScale="1">
        <p:scale>
          <a:sx n="139" d="100"/>
          <a:sy n="139" d="100"/>
        </p:scale>
        <p:origin x="856" y="176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8/20/24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8/20/24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1616" y="960120"/>
            <a:ext cx="5221224" cy="3056343"/>
          </a:xfrm>
        </p:spPr>
        <p:txBody>
          <a:bodyPr/>
          <a:lstStyle/>
          <a:p>
            <a:r>
              <a:rPr lang="en-US" dirty="0"/>
              <a:t>Path Variable</a:t>
            </a:r>
            <a:endParaRPr lang="en-US" dirty="0">
              <a:ea typeface="+mj-lt"/>
              <a:cs typeface="+mj-lt"/>
            </a:endParaRPr>
          </a:p>
        </p:txBody>
      </p:sp>
      <p:pic>
        <p:nvPicPr>
          <p:cNvPr id="4" name="Picture 3" descr="Getting Started with Spring Boot. Spring boot is an app development… | by  Tosin Adedoyin | Medium">
            <a:extLst>
              <a:ext uri="{FF2B5EF4-FFF2-40B4-BE49-F238E27FC236}">
                <a16:creationId xmlns:a16="http://schemas.microsoft.com/office/drawing/2014/main" id="{A43B76A4-11E9-44DA-F4C2-A7ED6CA08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738" y="1088571"/>
            <a:ext cx="2743200" cy="1175657"/>
          </a:xfrm>
          <a:prstGeom prst="rect">
            <a:avLst/>
          </a:prstGeom>
        </p:spPr>
      </p:pic>
      <p:pic>
        <p:nvPicPr>
          <p:cNvPr id="6" name="Picture 5" descr="Java Logo PNG Transparent (1) – Brands Logos">
            <a:extLst>
              <a:ext uri="{FF2B5EF4-FFF2-40B4-BE49-F238E27FC236}">
                <a16:creationId xmlns:a16="http://schemas.microsoft.com/office/drawing/2014/main" id="{64F16921-9976-F61E-FAC6-A52872FEE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0539" y="597876"/>
            <a:ext cx="1664678" cy="16646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0FA6B7-9058-1D2A-495B-381588F71224}"/>
              </a:ext>
            </a:extLst>
          </p:cNvPr>
          <p:cNvSpPr txBox="1"/>
          <p:nvPr/>
        </p:nvSpPr>
        <p:spPr>
          <a:xfrm>
            <a:off x="6125308" y="4255477"/>
            <a:ext cx="40972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dirty="0"/>
              <a:t>Spring Boot </a:t>
            </a:r>
            <a:r>
              <a:rPr lang="en-US" dirty="0">
                <a:ea typeface="+mj-lt"/>
                <a:cs typeface="+mj-lt"/>
              </a:rPr>
              <a:t>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Path Variable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/>
          <a:lstStyle/>
          <a:p>
            <a:r>
              <a:rPr lang="en-US" dirty="0"/>
              <a:t>In Spring Boot, a path variable is a variable that is embedded in the URI path of a request. It's a way to pass data from the client to the server as part of the URL.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095534-0285-6A20-17E7-9D4DEACC4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282" y="3429000"/>
            <a:ext cx="7772400" cy="8690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27E0C-0D90-B7EC-3B16-F25E6B0C6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282" y="4916551"/>
            <a:ext cx="7772400" cy="86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74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Path Variable : syntax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/>
              <a:t>Syntax and example</a:t>
            </a:r>
            <a:r>
              <a:rPr lang="en-US" dirty="0"/>
              <a:t>: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en-US" b="0" dirty="0" err="1">
                <a:solidFill>
                  <a:srgbClr val="D73A49"/>
                </a:solidFill>
                <a:effectLst/>
                <a:latin typeface="Menlo" panose="020B0609030804020204" pitchFamily="49" charset="0"/>
              </a:rPr>
              <a:t>GetMapping</a:t>
            </a:r>
            <a:r>
              <a:rPr lang="en-US" b="0" dirty="0">
                <a:solidFill>
                  <a:srgbClr val="24292E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032F62"/>
                </a:solidFill>
                <a:effectLst/>
                <a:latin typeface="Menlo" panose="020B0609030804020204" pitchFamily="49" charset="0"/>
              </a:rPr>
              <a:t>"/users/{</a:t>
            </a:r>
            <a:r>
              <a:rPr lang="en-US" b="0" dirty="0" err="1">
                <a:solidFill>
                  <a:srgbClr val="032F62"/>
                </a:solidFill>
                <a:effectLst/>
                <a:latin typeface="Menlo" panose="020B0609030804020204" pitchFamily="49" charset="0"/>
              </a:rPr>
              <a:t>userId</a:t>
            </a:r>
            <a:r>
              <a:rPr lang="en-US" b="0" dirty="0">
                <a:solidFill>
                  <a:srgbClr val="032F62"/>
                </a:solidFill>
                <a:effectLst/>
                <a:latin typeface="Menlo" panose="020B0609030804020204" pitchFamily="49" charset="0"/>
              </a:rPr>
              <a:t>}"</a:t>
            </a:r>
            <a:r>
              <a:rPr lang="en-US" b="0" dirty="0">
                <a:solidFill>
                  <a:srgbClr val="24292E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0" dirty="0">
                <a:solidFill>
                  <a:srgbClr val="D73A49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b="0" dirty="0">
                <a:solidFill>
                  <a:srgbClr val="24292E"/>
                </a:solidFill>
                <a:effectLst/>
                <a:latin typeface="Menlo" panose="020B0609030804020204" pitchFamily="49" charset="0"/>
              </a:rPr>
              <a:t> String </a:t>
            </a:r>
            <a:r>
              <a:rPr lang="en-US" b="0" dirty="0" err="1">
                <a:solidFill>
                  <a:srgbClr val="6F42C1"/>
                </a:solidFill>
                <a:effectLst/>
                <a:latin typeface="Menlo" panose="020B0609030804020204" pitchFamily="49" charset="0"/>
              </a:rPr>
              <a:t>getUser</a:t>
            </a:r>
            <a:r>
              <a:rPr lang="en-US" b="0" dirty="0">
                <a:solidFill>
                  <a:srgbClr val="24292E"/>
                </a:solidFill>
                <a:effectLst/>
                <a:latin typeface="Menlo" panose="020B0609030804020204" pitchFamily="49" charset="0"/>
              </a:rPr>
              <a:t>(@</a:t>
            </a:r>
            <a:r>
              <a:rPr lang="en-US" b="0" dirty="0" err="1">
                <a:solidFill>
                  <a:srgbClr val="D73A49"/>
                </a:solidFill>
                <a:effectLst/>
                <a:latin typeface="Menlo" panose="020B0609030804020204" pitchFamily="49" charset="0"/>
              </a:rPr>
              <a:t>PathVariable</a:t>
            </a:r>
            <a:r>
              <a:rPr lang="en-US" b="0" dirty="0">
                <a:solidFill>
                  <a:srgbClr val="24292E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Menlo" panose="020B0609030804020204" pitchFamily="49" charset="0"/>
              </a:rPr>
              <a:t>userId</a:t>
            </a:r>
            <a:r>
              <a:rPr lang="en-US" b="0" dirty="0">
                <a:solidFill>
                  <a:srgbClr val="24292E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0" dirty="0">
                <a:solidFill>
                  <a:srgbClr val="D73A49"/>
                </a:solidFill>
                <a:effectLst/>
                <a:latin typeface="Menlo" panose="020B0609030804020204" pitchFamily="49" charset="0"/>
              </a:rPr>
              <a:t>	return</a:t>
            </a:r>
            <a:r>
              <a:rPr lang="en-US" b="0" dirty="0">
                <a:solidFill>
                  <a:srgbClr val="24292E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032F62"/>
                </a:solidFill>
                <a:effectLst/>
                <a:latin typeface="Menlo" panose="020B0609030804020204" pitchFamily="49" charset="0"/>
              </a:rPr>
              <a:t>"User ID: "</a:t>
            </a:r>
            <a:r>
              <a:rPr lang="en-US" b="0" dirty="0">
                <a:solidFill>
                  <a:srgbClr val="24292E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b="0" dirty="0">
                <a:solidFill>
                  <a:srgbClr val="24292E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Menlo" panose="020B0609030804020204" pitchFamily="49" charset="0"/>
              </a:rPr>
              <a:t>userId</a:t>
            </a:r>
            <a:r>
              <a:rPr lang="en-US" b="0" dirty="0">
                <a:solidFill>
                  <a:srgbClr val="24292E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Menlo" panose="020B0609030804020204" pitchFamily="49" charset="0"/>
              </a:rPr>
              <a:t>}</a:t>
            </a:r>
            <a:br>
              <a:rPr lang="en-US" b="0" dirty="0">
                <a:solidFill>
                  <a:srgbClr val="24292E"/>
                </a:solidFill>
                <a:effectLst/>
                <a:latin typeface="Menlo" panose="020B0609030804020204" pitchFamily="49" charset="0"/>
              </a:rPr>
            </a:br>
            <a:endParaRPr lang="en-US" b="0" dirty="0">
              <a:solidFill>
                <a:srgbClr val="24292E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Define a method in your controller with the @</a:t>
            </a:r>
            <a:r>
              <a:rPr lang="en-US" dirty="0" err="1"/>
              <a:t>GetMapping</a:t>
            </a:r>
            <a:r>
              <a:rPr lang="en-US" dirty="0"/>
              <a:t>, @</a:t>
            </a:r>
            <a:r>
              <a:rPr lang="en-US" dirty="0" err="1"/>
              <a:t>PostMapping</a:t>
            </a:r>
            <a:r>
              <a:rPr lang="en-US" dirty="0"/>
              <a:t>, @</a:t>
            </a:r>
            <a:r>
              <a:rPr lang="en-US" dirty="0" err="1"/>
              <a:t>PutMapping</a:t>
            </a:r>
            <a:r>
              <a:rPr lang="en-US" dirty="0"/>
              <a:t>, or @</a:t>
            </a:r>
            <a:r>
              <a:rPr lang="en-US" dirty="0" err="1"/>
              <a:t>DeleteMapping</a:t>
            </a:r>
            <a:r>
              <a:rPr lang="en-US" dirty="0"/>
              <a:t> annotation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855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Path Variable : multiple path variables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5000" b="1" dirty="0"/>
              <a:t>Syntax and example</a:t>
            </a:r>
            <a:r>
              <a:rPr lang="en-US" sz="5000" dirty="0"/>
              <a:t>: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3800" b="0" dirty="0">
                <a:solidFill>
                  <a:srgbClr val="24292E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en-US" sz="3800" b="0" dirty="0" err="1">
                <a:solidFill>
                  <a:srgbClr val="D73A49"/>
                </a:solidFill>
                <a:effectLst/>
                <a:latin typeface="Menlo" panose="020B0609030804020204" pitchFamily="49" charset="0"/>
              </a:rPr>
              <a:t>GetMapping</a:t>
            </a:r>
            <a:r>
              <a:rPr lang="en-US" sz="3800" b="0" dirty="0">
                <a:solidFill>
                  <a:srgbClr val="24292E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3800" b="0" dirty="0">
                <a:solidFill>
                  <a:srgbClr val="032F62"/>
                </a:solidFill>
                <a:effectLst/>
                <a:latin typeface="Menlo" panose="020B0609030804020204" pitchFamily="49" charset="0"/>
              </a:rPr>
              <a:t>"/users/{</a:t>
            </a:r>
            <a:r>
              <a:rPr lang="en-US" sz="3800" b="0" dirty="0" err="1">
                <a:solidFill>
                  <a:srgbClr val="032F62"/>
                </a:solidFill>
                <a:effectLst/>
                <a:latin typeface="Menlo" panose="020B0609030804020204" pitchFamily="49" charset="0"/>
              </a:rPr>
              <a:t>userId</a:t>
            </a:r>
            <a:r>
              <a:rPr lang="en-US" sz="3800" b="0" dirty="0">
                <a:solidFill>
                  <a:srgbClr val="032F62"/>
                </a:solidFill>
                <a:effectLst/>
                <a:latin typeface="Menlo" panose="020B0609030804020204" pitchFamily="49" charset="0"/>
              </a:rPr>
              <a:t>}/orders/{</a:t>
            </a:r>
            <a:r>
              <a:rPr lang="en-US" sz="3800" b="0" dirty="0" err="1">
                <a:solidFill>
                  <a:srgbClr val="032F62"/>
                </a:solidFill>
                <a:effectLst/>
                <a:latin typeface="Menlo" panose="020B0609030804020204" pitchFamily="49" charset="0"/>
              </a:rPr>
              <a:t>orderId</a:t>
            </a:r>
            <a:r>
              <a:rPr lang="en-US" sz="3800" b="0" dirty="0">
                <a:solidFill>
                  <a:srgbClr val="032F62"/>
                </a:solidFill>
                <a:effectLst/>
                <a:latin typeface="Menlo" panose="020B0609030804020204" pitchFamily="49" charset="0"/>
              </a:rPr>
              <a:t>}"</a:t>
            </a:r>
            <a:r>
              <a:rPr lang="en-US" sz="3800" b="0" dirty="0">
                <a:solidFill>
                  <a:srgbClr val="24292E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800" b="0" dirty="0">
                <a:solidFill>
                  <a:srgbClr val="D73A49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3800" b="0" dirty="0">
                <a:solidFill>
                  <a:srgbClr val="24292E"/>
                </a:solidFill>
                <a:effectLst/>
                <a:latin typeface="Menlo" panose="020B0609030804020204" pitchFamily="49" charset="0"/>
              </a:rPr>
              <a:t> String </a:t>
            </a:r>
            <a:r>
              <a:rPr lang="en-US" sz="3800" b="0" dirty="0" err="1">
                <a:solidFill>
                  <a:srgbClr val="6F42C1"/>
                </a:solidFill>
                <a:effectLst/>
                <a:latin typeface="Menlo" panose="020B0609030804020204" pitchFamily="49" charset="0"/>
              </a:rPr>
              <a:t>getUserOrder</a:t>
            </a:r>
            <a:r>
              <a:rPr lang="en-US" sz="3800" b="0" dirty="0">
                <a:solidFill>
                  <a:srgbClr val="24292E"/>
                </a:solidFill>
                <a:effectLst/>
                <a:latin typeface="Menlo" panose="020B0609030804020204" pitchFamily="49" charset="0"/>
              </a:rPr>
              <a:t>(@</a:t>
            </a:r>
            <a:r>
              <a:rPr lang="en-US" sz="3800" b="0" dirty="0" err="1">
                <a:solidFill>
                  <a:srgbClr val="D73A49"/>
                </a:solidFill>
                <a:effectLst/>
                <a:latin typeface="Menlo" panose="020B0609030804020204" pitchFamily="49" charset="0"/>
              </a:rPr>
              <a:t>PathVariable</a:t>
            </a:r>
            <a:r>
              <a:rPr lang="en-US" sz="3800" b="0" dirty="0">
                <a:solidFill>
                  <a:srgbClr val="24292E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3800" b="0" dirty="0">
                <a:solidFill>
                  <a:srgbClr val="D73A49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3800" b="0" dirty="0">
                <a:solidFill>
                  <a:srgbClr val="24292E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3800" b="0" dirty="0" err="1">
                <a:solidFill>
                  <a:srgbClr val="24292E"/>
                </a:solidFill>
                <a:effectLst/>
                <a:latin typeface="Menlo" panose="020B0609030804020204" pitchFamily="49" charset="0"/>
              </a:rPr>
              <a:t>userId</a:t>
            </a:r>
            <a:r>
              <a:rPr lang="en-US" sz="3800" b="0" dirty="0">
                <a:solidFill>
                  <a:srgbClr val="24292E"/>
                </a:solidFill>
                <a:effectLst/>
                <a:latin typeface="Menlo" panose="020B0609030804020204" pitchFamily="49" charset="0"/>
              </a:rPr>
              <a:t>, @</a:t>
            </a:r>
            <a:r>
              <a:rPr lang="en-US" sz="3800" b="0" dirty="0" err="1">
                <a:solidFill>
                  <a:srgbClr val="D73A49"/>
                </a:solidFill>
                <a:effectLst/>
                <a:latin typeface="Menlo" panose="020B0609030804020204" pitchFamily="49" charset="0"/>
              </a:rPr>
              <a:t>PathVariable</a:t>
            </a:r>
            <a:r>
              <a:rPr lang="en-US" sz="3800" b="0" dirty="0">
                <a:solidFill>
                  <a:srgbClr val="24292E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3800" b="0" dirty="0">
                <a:solidFill>
                  <a:srgbClr val="D73A49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3800" b="0" dirty="0">
                <a:solidFill>
                  <a:srgbClr val="24292E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3800" b="0" dirty="0" err="1">
                <a:solidFill>
                  <a:srgbClr val="24292E"/>
                </a:solidFill>
                <a:effectLst/>
                <a:latin typeface="Menlo" panose="020B0609030804020204" pitchFamily="49" charset="0"/>
              </a:rPr>
              <a:t>orderId</a:t>
            </a:r>
            <a:r>
              <a:rPr lang="en-US" sz="3800" b="0" dirty="0">
                <a:solidFill>
                  <a:srgbClr val="24292E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800" b="0" dirty="0">
                <a:solidFill>
                  <a:srgbClr val="D73A49"/>
                </a:solidFill>
                <a:effectLst/>
                <a:latin typeface="Menlo" panose="020B0609030804020204" pitchFamily="49" charset="0"/>
              </a:rPr>
              <a:t>	return</a:t>
            </a:r>
            <a:r>
              <a:rPr lang="en-US" sz="3800" b="0" dirty="0">
                <a:solidFill>
                  <a:srgbClr val="24292E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3800" b="0" dirty="0">
                <a:solidFill>
                  <a:srgbClr val="032F62"/>
                </a:solidFill>
                <a:effectLst/>
                <a:latin typeface="Menlo" panose="020B0609030804020204" pitchFamily="49" charset="0"/>
              </a:rPr>
              <a:t>"User ID: "</a:t>
            </a:r>
            <a:r>
              <a:rPr lang="en-US" sz="3800" b="0" dirty="0">
                <a:solidFill>
                  <a:srgbClr val="24292E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3800" b="0" dirty="0">
                <a:solidFill>
                  <a:srgbClr val="D73A49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sz="3800" b="0" dirty="0">
                <a:solidFill>
                  <a:srgbClr val="24292E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3800" b="0" dirty="0" err="1">
                <a:solidFill>
                  <a:srgbClr val="24292E"/>
                </a:solidFill>
                <a:effectLst/>
                <a:latin typeface="Menlo" panose="020B0609030804020204" pitchFamily="49" charset="0"/>
              </a:rPr>
              <a:t>userId</a:t>
            </a:r>
            <a:r>
              <a:rPr lang="en-US" sz="3800" b="0" dirty="0">
                <a:solidFill>
                  <a:srgbClr val="24292E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3800" b="0" dirty="0">
                <a:solidFill>
                  <a:srgbClr val="D73A49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sz="3800" b="0" dirty="0">
                <a:solidFill>
                  <a:srgbClr val="24292E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3800" b="0" dirty="0">
                <a:solidFill>
                  <a:srgbClr val="032F62"/>
                </a:solidFill>
                <a:effectLst/>
                <a:latin typeface="Menlo" panose="020B0609030804020204" pitchFamily="49" charset="0"/>
              </a:rPr>
              <a:t>", Order ID: "</a:t>
            </a:r>
            <a:r>
              <a:rPr lang="en-US" sz="3800" b="0" dirty="0">
                <a:solidFill>
                  <a:srgbClr val="24292E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3800" b="0" dirty="0">
                <a:solidFill>
                  <a:srgbClr val="D73A49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sz="3800" b="0" dirty="0">
                <a:solidFill>
                  <a:srgbClr val="24292E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3800" b="0" dirty="0" err="1">
                <a:solidFill>
                  <a:srgbClr val="24292E"/>
                </a:solidFill>
                <a:effectLst/>
                <a:latin typeface="Menlo" panose="020B0609030804020204" pitchFamily="49" charset="0"/>
              </a:rPr>
              <a:t>orderId</a:t>
            </a:r>
            <a:r>
              <a:rPr lang="en-US" sz="3800" b="0" dirty="0">
                <a:solidFill>
                  <a:srgbClr val="24292E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800" b="0" dirty="0">
                <a:solidFill>
                  <a:srgbClr val="24292E"/>
                </a:solidFill>
                <a:effectLst/>
                <a:latin typeface="Menlo" panose="020B0609030804020204" pitchFamily="49" charset="0"/>
              </a:rPr>
              <a:t>}</a:t>
            </a:r>
            <a:br>
              <a:rPr lang="en-US" b="0" dirty="0">
                <a:solidFill>
                  <a:srgbClr val="24292E"/>
                </a:solidFill>
                <a:effectLst/>
                <a:latin typeface="Menlo" panose="020B0609030804020204" pitchFamily="49" charset="0"/>
              </a:rPr>
            </a:br>
            <a:endParaRPr lang="en-US" b="0" dirty="0">
              <a:solidFill>
                <a:srgbClr val="24292E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5000" dirty="0"/>
              <a:t>Define a method in your controller with the @</a:t>
            </a:r>
            <a:r>
              <a:rPr lang="en-US" sz="5000" dirty="0" err="1"/>
              <a:t>GetMapping</a:t>
            </a:r>
            <a:r>
              <a:rPr lang="en-US" sz="5000" dirty="0"/>
              <a:t>, @</a:t>
            </a:r>
            <a:r>
              <a:rPr lang="en-US" sz="5000" dirty="0" err="1"/>
              <a:t>PostMapping</a:t>
            </a:r>
            <a:r>
              <a:rPr lang="en-US" sz="5000" dirty="0"/>
              <a:t>, @</a:t>
            </a:r>
            <a:r>
              <a:rPr lang="en-US" sz="5000" dirty="0" err="1"/>
              <a:t>PutMapping</a:t>
            </a:r>
            <a:r>
              <a:rPr lang="en-US" sz="5000" dirty="0"/>
              <a:t>, or @</a:t>
            </a:r>
            <a:r>
              <a:rPr lang="en-US" sz="5000" dirty="0" err="1"/>
              <a:t>DeleteMapping</a:t>
            </a:r>
            <a:r>
              <a:rPr lang="en-US" sz="5000" dirty="0"/>
              <a:t> annotation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061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Path Variable : diff data types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- Primitive types (int, long, float, etc.)</a:t>
            </a:r>
          </a:p>
          <a:p>
            <a:pPr marL="0" indent="0">
              <a:buNone/>
            </a:pPr>
            <a:r>
              <a:rPr lang="en-US" b="1" dirty="0"/>
              <a:t>- String</a:t>
            </a:r>
          </a:p>
          <a:p>
            <a:pPr marL="0" indent="0">
              <a:buNone/>
            </a:pPr>
            <a:r>
              <a:rPr lang="en-US" b="1" dirty="0"/>
              <a:t>- Custom objects (with a single constructor that takes a String argument)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523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Path Variable : Required is false…1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en-US" b="0" dirty="0" err="1">
                <a:solidFill>
                  <a:srgbClr val="D73A49"/>
                </a:solidFill>
                <a:effectLst/>
                <a:latin typeface="Menlo" panose="020B0609030804020204" pitchFamily="49" charset="0"/>
              </a:rPr>
              <a:t>GetMapping</a:t>
            </a:r>
            <a:r>
              <a:rPr lang="en-US" b="0" dirty="0">
                <a:solidFill>
                  <a:srgbClr val="24292E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032F62"/>
                </a:solidFill>
                <a:effectLst/>
                <a:latin typeface="Menlo" panose="020B0609030804020204" pitchFamily="49" charset="0"/>
              </a:rPr>
              <a:t>"/users/{</a:t>
            </a:r>
            <a:r>
              <a:rPr lang="en-US" b="0" dirty="0" err="1">
                <a:solidFill>
                  <a:srgbClr val="032F62"/>
                </a:solidFill>
                <a:effectLst/>
                <a:latin typeface="Menlo" panose="020B0609030804020204" pitchFamily="49" charset="0"/>
              </a:rPr>
              <a:t>userId</a:t>
            </a:r>
            <a:r>
              <a:rPr lang="en-US" b="0" dirty="0">
                <a:solidFill>
                  <a:srgbClr val="032F62"/>
                </a:solidFill>
                <a:effectLst/>
                <a:latin typeface="Menlo" panose="020B0609030804020204" pitchFamily="49" charset="0"/>
              </a:rPr>
              <a:t>}"</a:t>
            </a:r>
            <a:r>
              <a:rPr lang="en-US" b="0" dirty="0">
                <a:solidFill>
                  <a:srgbClr val="24292E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73A49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b="0" dirty="0">
                <a:solidFill>
                  <a:srgbClr val="24292E"/>
                </a:solidFill>
                <a:effectLst/>
                <a:latin typeface="Menlo" panose="020B0609030804020204" pitchFamily="49" charset="0"/>
              </a:rPr>
              <a:t> String </a:t>
            </a:r>
            <a:r>
              <a:rPr lang="en-US" b="0" dirty="0" err="1">
                <a:solidFill>
                  <a:srgbClr val="6F42C1"/>
                </a:solidFill>
                <a:effectLst/>
                <a:latin typeface="Menlo" panose="020B0609030804020204" pitchFamily="49" charset="0"/>
              </a:rPr>
              <a:t>getUser</a:t>
            </a:r>
            <a:r>
              <a:rPr lang="en-US" b="0" dirty="0">
                <a:solidFill>
                  <a:srgbClr val="24292E"/>
                </a:solidFill>
                <a:effectLst/>
                <a:latin typeface="Menlo" panose="020B0609030804020204" pitchFamily="49" charset="0"/>
              </a:rPr>
              <a:t>(@</a:t>
            </a:r>
            <a:r>
              <a:rPr lang="en-US" b="0" dirty="0" err="1">
                <a:solidFill>
                  <a:srgbClr val="D73A49"/>
                </a:solidFill>
                <a:effectLst/>
                <a:latin typeface="Menlo" panose="020B0609030804020204" pitchFamily="49" charset="0"/>
              </a:rPr>
              <a:t>PathVariable</a:t>
            </a:r>
            <a:r>
              <a:rPr lang="en-US" b="0">
                <a:solidFill>
                  <a:srgbClr val="D73A49"/>
                </a:solidFill>
                <a:effectLst/>
                <a:latin typeface="Menlo" panose="020B0609030804020204" pitchFamily="49" charset="0"/>
              </a:rPr>
              <a:t>(required=false)</a:t>
            </a:r>
            <a:r>
              <a:rPr lang="en-US" b="0">
                <a:solidFill>
                  <a:srgbClr val="24292E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Menlo" panose="020B0609030804020204" pitchFamily="49" charset="0"/>
              </a:rPr>
              <a:t>userId</a:t>
            </a:r>
            <a:r>
              <a:rPr lang="en-US" b="0" dirty="0">
                <a:solidFill>
                  <a:srgbClr val="24292E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73A49"/>
                </a:solidFill>
                <a:effectLst/>
                <a:latin typeface="Menlo" panose="020B0609030804020204" pitchFamily="49" charset="0"/>
              </a:rPr>
              <a:t>   return</a:t>
            </a:r>
            <a:r>
              <a:rPr lang="en-US" b="0" dirty="0">
                <a:solidFill>
                  <a:srgbClr val="24292E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032F62"/>
                </a:solidFill>
                <a:effectLst/>
                <a:latin typeface="Menlo" panose="020B0609030804020204" pitchFamily="49" charset="0"/>
              </a:rPr>
              <a:t>"User ID: "</a:t>
            </a:r>
            <a:r>
              <a:rPr lang="en-US" b="0" dirty="0">
                <a:solidFill>
                  <a:srgbClr val="24292E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b="0" dirty="0">
                <a:solidFill>
                  <a:srgbClr val="24292E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Menlo" panose="020B0609030804020204" pitchFamily="49" charset="0"/>
              </a:rPr>
              <a:t>userId</a:t>
            </a:r>
            <a:r>
              <a:rPr lang="en-US" b="0" dirty="0">
                <a:solidFill>
                  <a:srgbClr val="24292E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24292E"/>
                </a:solidFill>
                <a:effectLst/>
                <a:latin typeface="Menlo" panose="020B0609030804020204" pitchFamily="49" charset="0"/>
              </a:rPr>
            </a:br>
            <a:br>
              <a:rPr lang="en-US" b="0" dirty="0">
                <a:solidFill>
                  <a:srgbClr val="24292E"/>
                </a:solidFill>
                <a:effectLst/>
                <a:latin typeface="Menlo" panose="020B0609030804020204" pitchFamily="49" charset="0"/>
              </a:rPr>
            </a:br>
            <a:br>
              <a:rPr lang="en-US" b="0" dirty="0">
                <a:solidFill>
                  <a:srgbClr val="24292E"/>
                </a:solidFill>
                <a:effectLst/>
                <a:latin typeface="Menlo" panose="020B0609030804020204" pitchFamily="49" charset="0"/>
              </a:rPr>
            </a:br>
            <a:endParaRPr lang="en-US" b="0" dirty="0">
              <a:solidFill>
                <a:srgbClr val="24292E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516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Path Variable : Required is false…2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en-US" b="0" dirty="0" err="1">
                <a:solidFill>
                  <a:srgbClr val="D73A49"/>
                </a:solidFill>
                <a:effectLst/>
                <a:latin typeface="Menlo" panose="020B0609030804020204" pitchFamily="49" charset="0"/>
              </a:rPr>
              <a:t>GetMapping</a:t>
            </a:r>
            <a:r>
              <a:rPr lang="en-US" b="0" dirty="0">
                <a:solidFill>
                  <a:srgbClr val="24292E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032F62"/>
                </a:solidFill>
                <a:effectLst/>
                <a:latin typeface="Menlo" panose="020B0609030804020204" pitchFamily="49" charset="0"/>
              </a:rPr>
              <a:t>"/users/{</a:t>
            </a:r>
            <a:r>
              <a:rPr lang="en-US" b="0" dirty="0" err="1">
                <a:solidFill>
                  <a:srgbClr val="032F62"/>
                </a:solidFill>
                <a:effectLst/>
                <a:latin typeface="Menlo" panose="020B0609030804020204" pitchFamily="49" charset="0"/>
              </a:rPr>
              <a:t>userId</a:t>
            </a:r>
            <a:r>
              <a:rPr lang="en-US" b="0" dirty="0">
                <a:solidFill>
                  <a:srgbClr val="032F62"/>
                </a:solidFill>
                <a:effectLst/>
                <a:latin typeface="Menlo" panose="020B0609030804020204" pitchFamily="49" charset="0"/>
              </a:rPr>
              <a:t>}"</a:t>
            </a:r>
            <a:r>
              <a:rPr lang="en-US" b="0" dirty="0">
                <a:solidFill>
                  <a:srgbClr val="24292E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032F62"/>
                </a:solidFill>
                <a:effectLst/>
                <a:latin typeface="Menlo" panose="020B0609030804020204" pitchFamily="49" charset="0"/>
              </a:rPr>
              <a:t>"/users"</a:t>
            </a:r>
            <a:r>
              <a:rPr lang="en-US" b="0" dirty="0">
                <a:solidFill>
                  <a:srgbClr val="24292E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73A49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b="0" dirty="0">
                <a:solidFill>
                  <a:srgbClr val="24292E"/>
                </a:solidFill>
                <a:effectLst/>
                <a:latin typeface="Menlo" panose="020B0609030804020204" pitchFamily="49" charset="0"/>
              </a:rPr>
              <a:t> String </a:t>
            </a:r>
            <a:r>
              <a:rPr lang="en-US" b="0" dirty="0" err="1">
                <a:solidFill>
                  <a:srgbClr val="6F42C1"/>
                </a:solidFill>
                <a:effectLst/>
                <a:latin typeface="Menlo" panose="020B0609030804020204" pitchFamily="49" charset="0"/>
              </a:rPr>
              <a:t>getUser</a:t>
            </a:r>
            <a:r>
              <a:rPr lang="en-US" b="0" dirty="0">
                <a:solidFill>
                  <a:srgbClr val="24292E"/>
                </a:solidFill>
                <a:effectLst/>
                <a:latin typeface="Menlo" panose="020B0609030804020204" pitchFamily="49" charset="0"/>
              </a:rPr>
              <a:t>(@</a:t>
            </a:r>
            <a:r>
              <a:rPr lang="en-US" b="0" dirty="0" err="1">
                <a:solidFill>
                  <a:srgbClr val="D73A49"/>
                </a:solidFill>
                <a:effectLst/>
                <a:latin typeface="Menlo" panose="020B0609030804020204" pitchFamily="49" charset="0"/>
              </a:rPr>
              <a:t>PathVariable</a:t>
            </a:r>
            <a:r>
              <a:rPr lang="en-US" b="0" dirty="0">
                <a:solidFill>
                  <a:srgbClr val="24292E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Menlo" panose="020B0609030804020204" pitchFamily="49" charset="0"/>
              </a:rPr>
              <a:t>userId</a:t>
            </a:r>
            <a:r>
              <a:rPr lang="en-US" b="0" dirty="0">
                <a:solidFill>
                  <a:srgbClr val="24292E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D73A49"/>
                </a:solidFill>
                <a:latin typeface="Menlo" panose="020B0609030804020204" pitchFamily="49" charset="0"/>
              </a:rPr>
              <a:t> 	</a:t>
            </a:r>
            <a:r>
              <a:rPr lang="en-US" b="0" dirty="0">
                <a:solidFill>
                  <a:srgbClr val="D73A49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b="0" dirty="0">
                <a:solidFill>
                  <a:srgbClr val="24292E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032F62"/>
                </a:solidFill>
                <a:effectLst/>
                <a:latin typeface="Menlo" panose="020B0609030804020204" pitchFamily="49" charset="0"/>
              </a:rPr>
              <a:t>"User ID: "</a:t>
            </a:r>
            <a:r>
              <a:rPr lang="en-US" b="0" dirty="0">
                <a:solidFill>
                  <a:srgbClr val="24292E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b="0" dirty="0">
                <a:solidFill>
                  <a:srgbClr val="24292E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Menlo" panose="020B0609030804020204" pitchFamily="49" charset="0"/>
              </a:rPr>
              <a:t>userId</a:t>
            </a:r>
            <a:r>
              <a:rPr lang="en-US" b="0" dirty="0">
                <a:solidFill>
                  <a:srgbClr val="24292E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Menlo" panose="020B0609030804020204" pitchFamily="49" charset="0"/>
              </a:rPr>
              <a:t>}</a:t>
            </a:r>
            <a:br>
              <a:rPr lang="en-US" b="0" dirty="0">
                <a:solidFill>
                  <a:srgbClr val="24292E"/>
                </a:solidFill>
                <a:effectLst/>
                <a:latin typeface="Menlo" panose="020B0609030804020204" pitchFamily="49" charset="0"/>
              </a:rPr>
            </a:br>
            <a:br>
              <a:rPr lang="en-US" b="0" dirty="0">
                <a:solidFill>
                  <a:srgbClr val="24292E"/>
                </a:solidFill>
                <a:effectLst/>
                <a:latin typeface="Menlo" panose="020B0609030804020204" pitchFamily="49" charset="0"/>
              </a:rPr>
            </a:br>
            <a:br>
              <a:rPr lang="en-US" b="0" dirty="0">
                <a:solidFill>
                  <a:srgbClr val="24292E"/>
                </a:solidFill>
                <a:effectLst/>
                <a:latin typeface="Menlo" panose="020B0609030804020204" pitchFamily="49" charset="0"/>
              </a:rPr>
            </a:br>
            <a:endParaRPr lang="en-US" b="0" dirty="0">
              <a:solidFill>
                <a:srgbClr val="24292E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16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F9F0-B02C-F479-3755-F41439C1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441960"/>
            <a:ext cx="5641897" cy="3316893"/>
          </a:xfrm>
        </p:spPr>
        <p:txBody>
          <a:bodyPr/>
          <a:lstStyle/>
          <a:p>
            <a:r>
              <a:rPr lang="en-US" dirty="0"/>
              <a:t>Selecting </a:t>
            </a:r>
            <a:br>
              <a:rPr lang="en-US" dirty="0"/>
            </a:br>
            <a:r>
              <a:rPr lang="en-US" dirty="0"/>
              <a:t>visual aids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C8A46-D49C-FB70-9062-B672F2F7FB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09694" y="4068392"/>
            <a:ext cx="5580586" cy="2197590"/>
          </a:xfrm>
        </p:spPr>
        <p:txBody>
          <a:bodyPr/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4043390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8D25-D403-2E2B-50DA-B21A0500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505016"/>
            <a:ext cx="5775656" cy="3284932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6DB3D-3AE2-9478-3245-FE2F98B96E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353" y="4006024"/>
            <a:ext cx="5794248" cy="2346960"/>
          </a:xfrm>
        </p:spPr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349306114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4D714C4-5FE2-48FA-A21E-ED0E7AD411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01540B-037D-4E23-AFCA-FDDA3CCE13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53F812E-DDE9-40A9-A0BA-64D56AFBFEB8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325</Words>
  <Application>Microsoft Macintosh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Avenir Next LT Pro Light</vt:lpstr>
      <vt:lpstr>Calibri</vt:lpstr>
      <vt:lpstr>Menlo</vt:lpstr>
      <vt:lpstr>Posterama</vt:lpstr>
      <vt:lpstr>Wingdings</vt:lpstr>
      <vt:lpstr>Custom</vt:lpstr>
      <vt:lpstr>Path Variable</vt:lpstr>
      <vt:lpstr>Path Variable </vt:lpstr>
      <vt:lpstr>Path Variable : syntax</vt:lpstr>
      <vt:lpstr>Path Variable : multiple path variables</vt:lpstr>
      <vt:lpstr>Path Variable : diff data types</vt:lpstr>
      <vt:lpstr>Path Variable : Required is false…1</vt:lpstr>
      <vt:lpstr>Path Variable : Required is false…2</vt:lpstr>
      <vt:lpstr>Selecting  visual aids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</dc:title>
  <dc:creator/>
  <cp:lastModifiedBy/>
  <cp:revision>66</cp:revision>
  <dcterms:created xsi:type="dcterms:W3CDTF">2023-12-19T17:34:13Z</dcterms:created>
  <dcterms:modified xsi:type="dcterms:W3CDTF">2024-08-21T22:15:29Z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