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5" r:id="rId2"/>
    <p:sldId id="336" r:id="rId3"/>
    <p:sldId id="343" r:id="rId4"/>
    <p:sldId id="340" r:id="rId5"/>
    <p:sldId id="341" r:id="rId6"/>
    <p:sldId id="344" r:id="rId7"/>
    <p:sldId id="345" r:id="rId8"/>
    <p:sldId id="346" r:id="rId9"/>
    <p:sldId id="3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45"/>
    <p:restoredTop sz="94658"/>
  </p:normalViewPr>
  <p:slideViewPr>
    <p:cSldViewPr snapToGrid="0">
      <p:cViewPr varScale="1">
        <p:scale>
          <a:sx n="120" d="100"/>
          <a:sy n="120"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365F-553B-64BB-2B13-34F3DDED1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2D27F-11C0-0991-5C6B-BA8BB7DB6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97580-F415-53BA-B381-EA04F86010D2}"/>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201789F8-4761-B800-C7B8-F5107D0AF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78DF8-9DC4-2E79-C741-68968F90F21D}"/>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88796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A93A-0960-8341-0851-B96675D1B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3BA83-539D-0BC1-5E14-042784DC3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23AB6-561F-1794-347D-3A20F1B68335}"/>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6CFE8ED7-EA15-78EC-D808-59E94FA6F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703D-8ECC-6EBA-31FC-223B666CE28B}"/>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1066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5030F-9C75-6BD4-D6A0-C724051F51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8D6897-C809-B952-2FB6-D9B7BF9EB7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333BD-6C5E-2EA8-7C7A-B926B651F677}"/>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0B8C6182-1ECA-3D90-567B-A8594132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1DABD-EF5C-13CA-3C17-0F029CC80B7E}"/>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15450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4060845453"/>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72562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4F02-F6B6-7E61-A713-1A763EA0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91EEF-1729-B0C1-B5EC-54AC79151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B365D-6DCB-3653-7D22-76F97E4B806C}"/>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2B669005-41BE-F1E2-7F1F-4D4D9D8AC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3C9F-B1D0-7B27-9111-CFC69A65CE1D}"/>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79398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8E2A-2FB0-45EC-C6E3-78EA7DEF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378EB-FC3E-EEF7-6D6F-D40B59F12A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DE221-3C9A-E5E6-3FD3-B91D43688928}"/>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A920B775-0910-B069-37D8-E9E399EC4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CFC66-BB1C-0606-EAD8-3E2AA5AD6A74}"/>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05737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D641-18FB-BCCA-332E-DE0802AF0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850F4-2791-C8B6-36D5-19E669814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7FAD8-CDCB-C842-B759-447C52D4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55A64F-CA42-CBA1-D0EB-E69297A33774}"/>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6" name="Footer Placeholder 5">
            <a:extLst>
              <a:ext uri="{FF2B5EF4-FFF2-40B4-BE49-F238E27FC236}">
                <a16:creationId xmlns:a16="http://schemas.microsoft.com/office/drawing/2014/main" id="{F01FD2FA-662E-345D-4D82-E9E0B5048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79EE5-67B5-92E9-359B-A399B4DDDE58}"/>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268393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20D3-379D-4A41-35A1-2F9CB12FE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9C7C4-6E0B-0F7F-BFB1-A9E3207E0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755D2-9CE9-4F9C-4A73-8791AD3E4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428E8D-587B-B1DA-91FD-42DFF6287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635-F70B-5C52-BA80-DA1F4BC96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BD5C8A-D5EF-9589-99FF-0B9CA8827508}"/>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8" name="Footer Placeholder 7">
            <a:extLst>
              <a:ext uri="{FF2B5EF4-FFF2-40B4-BE49-F238E27FC236}">
                <a16:creationId xmlns:a16="http://schemas.microsoft.com/office/drawing/2014/main" id="{D0B77EC5-59AC-E302-63D9-B9EEBBEE1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F973-7384-0CEC-52A5-2C7612CDE505}"/>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237020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038A-93B3-681B-7BEB-A05C9805C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C7DCF-583D-B3F8-9D03-0C10B80A9FF4}"/>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4" name="Footer Placeholder 3">
            <a:extLst>
              <a:ext uri="{FF2B5EF4-FFF2-40B4-BE49-F238E27FC236}">
                <a16:creationId xmlns:a16="http://schemas.microsoft.com/office/drawing/2014/main" id="{4D6A55E8-8E11-07AF-CA00-B87EAAED76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9D52C-EF99-2455-094A-4C199696D65A}"/>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64378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06C5F-7700-6964-A234-8AFBA61B0734}"/>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3" name="Footer Placeholder 2">
            <a:extLst>
              <a:ext uri="{FF2B5EF4-FFF2-40B4-BE49-F238E27FC236}">
                <a16:creationId xmlns:a16="http://schemas.microsoft.com/office/drawing/2014/main" id="{C097FE24-5CB9-F5B0-640F-099E0F9329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B8D28-1802-B5B3-38AD-625F2D590227}"/>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67856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8676-43D1-E33E-5313-F54A1BE19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FD360-45BD-BBB5-E399-C47ADE760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77D49-3D75-8133-19F5-8735EAD3A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DDB6-6436-19C5-7EDC-D5E7E9148DBF}"/>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6" name="Footer Placeholder 5">
            <a:extLst>
              <a:ext uri="{FF2B5EF4-FFF2-40B4-BE49-F238E27FC236}">
                <a16:creationId xmlns:a16="http://schemas.microsoft.com/office/drawing/2014/main" id="{3D7EDF3F-98E4-0C09-B426-F9ED0AB35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E9B5-18C7-54CD-8EC7-BE2AC4EF0787}"/>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65232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BE3-930F-1E9B-DC45-A1CACDAAE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0601C3-379E-0B75-3CA7-7BF3E2728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592BF-6027-BF73-8F17-8CC82D341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0DD85-424D-A434-9B79-4D6C11CAA73F}"/>
              </a:ext>
            </a:extLst>
          </p:cNvPr>
          <p:cNvSpPr>
            <a:spLocks noGrp="1"/>
          </p:cNvSpPr>
          <p:nvPr>
            <p:ph type="dt" sz="half" idx="10"/>
          </p:nvPr>
        </p:nvSpPr>
        <p:spPr/>
        <p:txBody>
          <a:bodyPr/>
          <a:lstStyle/>
          <a:p>
            <a:fld id="{A25D563A-361C-B040-8B4B-85ABE579906B}" type="datetimeFigureOut">
              <a:rPr lang="en-US" smtClean="0"/>
              <a:t>9/12/24</a:t>
            </a:fld>
            <a:endParaRPr lang="en-US"/>
          </a:p>
        </p:txBody>
      </p:sp>
      <p:sp>
        <p:nvSpPr>
          <p:cNvPr id="6" name="Footer Placeholder 5">
            <a:extLst>
              <a:ext uri="{FF2B5EF4-FFF2-40B4-BE49-F238E27FC236}">
                <a16:creationId xmlns:a16="http://schemas.microsoft.com/office/drawing/2014/main" id="{4AE9A91C-E65F-3BCF-8F96-5C7D1B397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3ED19-F652-7D13-EE1B-AF2D0966A12F}"/>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63253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06A0E-BC69-E1E1-3D96-8DB3D6F10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C395B4-658A-405F-BDAC-4B61496A1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1EEDA-313F-6169-3EBD-BB30C024E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5D563A-361C-B040-8B4B-85ABE579906B}" type="datetimeFigureOut">
              <a:rPr lang="en-US" smtClean="0"/>
              <a:t>9/12/24</a:t>
            </a:fld>
            <a:endParaRPr lang="en-US"/>
          </a:p>
        </p:txBody>
      </p:sp>
      <p:sp>
        <p:nvSpPr>
          <p:cNvPr id="5" name="Footer Placeholder 4">
            <a:extLst>
              <a:ext uri="{FF2B5EF4-FFF2-40B4-BE49-F238E27FC236}">
                <a16:creationId xmlns:a16="http://schemas.microsoft.com/office/drawing/2014/main" id="{05261FF4-1FCF-C778-AA44-DF91106B4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0FE817-3A33-92DF-B9A2-31B1CBB7B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8A26BB-E2D5-BA40-9260-19B42F67B4E6}" type="slidenum">
              <a:rPr lang="en-US" smtClean="0"/>
              <a:t>‹#›</a:t>
            </a:fld>
            <a:endParaRPr lang="en-US"/>
          </a:p>
        </p:txBody>
      </p:sp>
    </p:spTree>
    <p:extLst>
      <p:ext uri="{BB962C8B-B14F-4D97-AF65-F5344CB8AC3E}">
        <p14:creationId xmlns:p14="http://schemas.microsoft.com/office/powerpoint/2010/main" val="2822170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Frameworks:</a:t>
            </a:r>
            <a:br>
              <a:rPr lang="en-US" dirty="0"/>
            </a:br>
            <a:r>
              <a:rPr lang="en-US" dirty="0"/>
              <a:t>Spring</a:t>
            </a:r>
            <a:endParaRPr lang="en-US" dirty="0">
              <a:ea typeface="+mj-lt"/>
              <a:cs typeface="+mj-lt"/>
            </a:endParaRPr>
          </a:p>
        </p:txBody>
      </p:sp>
      <p:pic>
        <p:nvPicPr>
          <p:cNvPr id="4" name="Picture 3" descr="Getting Started with Spring Boot. Spring boot is an app development… | by  Tosin Adedoyin | Medium">
            <a:extLst>
              <a:ext uri="{FF2B5EF4-FFF2-40B4-BE49-F238E27FC236}">
                <a16:creationId xmlns:a16="http://schemas.microsoft.com/office/drawing/2014/main" id="{A43B76A4-11E9-44DA-F4C2-A7ED6CA08DAC}"/>
              </a:ext>
            </a:extLst>
          </p:cNvPr>
          <p:cNvPicPr>
            <a:picLocks noChangeAspect="1"/>
          </p:cNvPicPr>
          <p:nvPr/>
        </p:nvPicPr>
        <p:blipFill>
          <a:blip r:embed="rId2"/>
          <a:stretch>
            <a:fillRect/>
          </a:stretch>
        </p:blipFill>
        <p:spPr>
          <a:xfrm>
            <a:off x="5937738" y="1088571"/>
            <a:ext cx="2743200" cy="1175657"/>
          </a:xfrm>
          <a:prstGeom prst="rect">
            <a:avLst/>
          </a:prstGeom>
        </p:spPr>
      </p:pic>
      <p:pic>
        <p:nvPicPr>
          <p:cNvPr id="6" name="Picture 5" descr="Java Logo PNG Transparent (1) – Brands Logos">
            <a:extLst>
              <a:ext uri="{FF2B5EF4-FFF2-40B4-BE49-F238E27FC236}">
                <a16:creationId xmlns:a16="http://schemas.microsoft.com/office/drawing/2014/main" id="{64F16921-9976-F61E-FAC6-A52872FEE7FB}"/>
              </a:ext>
            </a:extLst>
          </p:cNvPr>
          <p:cNvPicPr>
            <a:picLocks noChangeAspect="1"/>
          </p:cNvPicPr>
          <p:nvPr/>
        </p:nvPicPr>
        <p:blipFill>
          <a:blip r:embed="rId3"/>
          <a:stretch>
            <a:fillRect/>
          </a:stretch>
        </p:blipFill>
        <p:spPr>
          <a:xfrm>
            <a:off x="9290539" y="597876"/>
            <a:ext cx="1664678" cy="1664678"/>
          </a:xfrm>
          <a:prstGeom prst="rect">
            <a:avLst/>
          </a:prstGeom>
        </p:spPr>
      </p:pic>
      <p:sp>
        <p:nvSpPr>
          <p:cNvPr id="7" name="TextBox 6">
            <a:extLst>
              <a:ext uri="{FF2B5EF4-FFF2-40B4-BE49-F238E27FC236}">
                <a16:creationId xmlns:a16="http://schemas.microsoft.com/office/drawing/2014/main" id="{3F0FA6B7-9058-1D2A-495B-381588F71224}"/>
              </a:ext>
            </a:extLst>
          </p:cNvPr>
          <p:cNvSpPr txBox="1"/>
          <p:nvPr/>
        </p:nvSpPr>
        <p:spPr>
          <a:xfrm>
            <a:off x="6125308" y="4255477"/>
            <a:ext cx="4097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Spring Boot </a:t>
            </a:r>
            <a:r>
              <a:rPr lang="en-US" dirty="0">
                <a:ea typeface="+mj-lt"/>
                <a:cs typeface="+mj-lt"/>
              </a:rPr>
              <a:t>Programming</a:t>
            </a:r>
            <a:endParaRPr lang="en-US" dirty="0"/>
          </a:p>
        </p:txBody>
      </p:sp>
    </p:spTree>
    <p:extLst>
      <p:ext uri="{BB962C8B-B14F-4D97-AF65-F5344CB8AC3E}">
        <p14:creationId xmlns:p14="http://schemas.microsoft.com/office/powerpoint/2010/main" val="9544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dirty="0"/>
              <a:t>Programming Languages: </a:t>
            </a:r>
            <a:r>
              <a:rPr lang="en-US" b="1" dirty="0">
                <a:solidFill>
                  <a:schemeClr val="accent6"/>
                </a:solidFill>
              </a:rPr>
              <a:t>C , C++ , Java, Python... </a:t>
            </a:r>
            <a:r>
              <a:rPr lang="en-US" b="1" dirty="0" err="1">
                <a:solidFill>
                  <a:schemeClr val="accent6"/>
                </a:solidFill>
              </a:rPr>
              <a:t>etc</a:t>
            </a:r>
            <a:endParaRPr lang="en-US" b="1" dirty="0">
              <a:solidFill>
                <a:schemeClr val="accent6"/>
              </a:solidFill>
            </a:endParaRP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911352" y="2058669"/>
            <a:ext cx="10116312" cy="3687763"/>
          </a:xfrm>
        </p:spPr>
        <p:txBody>
          <a:bodyPr>
            <a:normAutofit/>
          </a:bodyPr>
          <a:lstStyle/>
          <a:p>
            <a:pPr marL="0" indent="0">
              <a:buNone/>
            </a:pPr>
            <a:r>
              <a:rPr lang="en-US" dirty="0">
                <a:solidFill>
                  <a:srgbClr val="0E0E0E"/>
                </a:solidFill>
                <a:latin typeface=".SF NS"/>
              </a:rPr>
              <a:t>A programming language is a formal system used to write instructions that a computer can execute. These languages allow developers to create software, control hardware, process data, and automate tasks. Programming languages typically have a specific syntax and set of rules to define how instructions should be written. There are many programming languages, each with its own use cases, paradigms, and strengths.</a:t>
            </a:r>
            <a:br>
              <a:rPr lang="en-US" dirty="0">
                <a:solidFill>
                  <a:srgbClr val="0E0E0E"/>
                </a:solidFill>
                <a:latin typeface=".SF NS"/>
              </a:rPr>
            </a:br>
            <a:endParaRPr lang="en-US" dirty="0">
              <a:solidFill>
                <a:srgbClr val="0E0E0E"/>
              </a:solidFill>
              <a:latin typeface=".SF NS"/>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dirty="0"/>
              <a:t>Programming Languages: </a:t>
            </a:r>
            <a:r>
              <a:rPr lang="en-US" b="1" dirty="0">
                <a:solidFill>
                  <a:schemeClr val="accent6"/>
                </a:solidFill>
              </a:rPr>
              <a:t>C , C++ , Java, Python... </a:t>
            </a:r>
            <a:r>
              <a:rPr lang="en-US" b="1" dirty="0" err="1">
                <a:solidFill>
                  <a:schemeClr val="accent6"/>
                </a:solidFill>
              </a:rPr>
              <a:t>etc</a:t>
            </a:r>
            <a:endParaRPr lang="en-US" b="1" dirty="0">
              <a:solidFill>
                <a:schemeClr val="accent6"/>
              </a:solidFill>
            </a:endParaRP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911352" y="1626781"/>
            <a:ext cx="10869522" cy="4984966"/>
          </a:xfrm>
        </p:spPr>
        <p:txBody>
          <a:bodyPr>
            <a:normAutofit/>
          </a:bodyPr>
          <a:lstStyle/>
          <a:p>
            <a:pPr marL="0" indent="0">
              <a:buNone/>
            </a:pPr>
            <a:r>
              <a:rPr lang="en-US" b="1" dirty="0">
                <a:solidFill>
                  <a:srgbClr val="0E0E0E"/>
                </a:solidFill>
                <a:effectLst/>
                <a:latin typeface=".SF NS"/>
              </a:rPr>
              <a:t>High-level languages</a:t>
            </a:r>
            <a:r>
              <a:rPr lang="en-US" dirty="0">
                <a:solidFill>
                  <a:srgbClr val="0E0E0E"/>
                </a:solidFill>
                <a:effectLst/>
                <a:latin typeface=".SF NS"/>
              </a:rPr>
              <a:t> (closer to human languages):</a:t>
            </a:r>
          </a:p>
          <a:p>
            <a:pPr marL="0" indent="0">
              <a:buNone/>
            </a:pPr>
            <a:r>
              <a:rPr lang="en-US" dirty="0">
                <a:solidFill>
                  <a:srgbClr val="0E0E0E"/>
                </a:solidFill>
                <a:effectLst/>
                <a:latin typeface=".SF NS"/>
              </a:rPr>
              <a:t>• </a:t>
            </a:r>
            <a:r>
              <a:rPr lang="en-US" b="1" dirty="0">
                <a:solidFill>
                  <a:srgbClr val="0E0E0E"/>
                </a:solidFill>
                <a:effectLst/>
                <a:latin typeface=".SF NS"/>
              </a:rPr>
              <a:t>Python</a:t>
            </a:r>
            <a:r>
              <a:rPr lang="en-US" dirty="0">
                <a:solidFill>
                  <a:srgbClr val="0E0E0E"/>
                </a:solidFill>
                <a:effectLst/>
                <a:latin typeface=".SF NS"/>
              </a:rPr>
              <a:t>: Popular for web development, data science, AI, and scripting.</a:t>
            </a:r>
          </a:p>
          <a:p>
            <a:pPr marL="0" indent="0">
              <a:buNone/>
            </a:pPr>
            <a:r>
              <a:rPr lang="en-US" dirty="0">
                <a:solidFill>
                  <a:srgbClr val="0E0E0E"/>
                </a:solidFill>
                <a:effectLst/>
                <a:latin typeface=".SF NS"/>
              </a:rPr>
              <a:t>• </a:t>
            </a:r>
            <a:r>
              <a:rPr lang="en-US" b="1" dirty="0">
                <a:solidFill>
                  <a:srgbClr val="0E0E0E"/>
                </a:solidFill>
                <a:effectLst/>
                <a:latin typeface=".SF NS"/>
              </a:rPr>
              <a:t>Java</a:t>
            </a:r>
            <a:r>
              <a:rPr lang="en-US" dirty="0">
                <a:solidFill>
                  <a:srgbClr val="0E0E0E"/>
                </a:solidFill>
                <a:effectLst/>
                <a:latin typeface=".SF NS"/>
              </a:rPr>
              <a:t>: Widely used for enterprise applications, Android development, and backend services.</a:t>
            </a:r>
          </a:p>
          <a:p>
            <a:pPr marL="0" indent="0">
              <a:buNone/>
            </a:pPr>
            <a:r>
              <a:rPr lang="en-US" dirty="0">
                <a:solidFill>
                  <a:srgbClr val="0E0E0E"/>
                </a:solidFill>
                <a:effectLst/>
                <a:latin typeface=".SF NS"/>
              </a:rPr>
              <a:t>• </a:t>
            </a:r>
            <a:r>
              <a:rPr lang="en-US" b="1" dirty="0">
                <a:solidFill>
                  <a:srgbClr val="0E0E0E"/>
                </a:solidFill>
                <a:effectLst/>
                <a:latin typeface=".SF NS"/>
              </a:rPr>
              <a:t>JavaScript</a:t>
            </a:r>
            <a:r>
              <a:rPr lang="en-US" dirty="0">
                <a:solidFill>
                  <a:srgbClr val="0E0E0E"/>
                </a:solidFill>
                <a:effectLst/>
                <a:latin typeface=".SF NS"/>
              </a:rPr>
              <a:t>: Mainly for web development (both front-end and back-end).</a:t>
            </a:r>
          </a:p>
          <a:p>
            <a:pPr marL="0" indent="0">
              <a:buNone/>
            </a:pPr>
            <a:r>
              <a:rPr lang="en-US" dirty="0">
                <a:solidFill>
                  <a:srgbClr val="0E0E0E"/>
                </a:solidFill>
                <a:effectLst/>
                <a:latin typeface=".SF NS"/>
              </a:rPr>
              <a:t>• </a:t>
            </a:r>
            <a:r>
              <a:rPr lang="en-US" b="1" dirty="0">
                <a:solidFill>
                  <a:srgbClr val="0E0E0E"/>
                </a:solidFill>
                <a:effectLst/>
                <a:latin typeface=".SF NS"/>
              </a:rPr>
              <a:t>C++</a:t>
            </a:r>
            <a:r>
              <a:rPr lang="en-US" dirty="0">
                <a:solidFill>
                  <a:srgbClr val="0E0E0E"/>
                </a:solidFill>
                <a:effectLst/>
                <a:latin typeface=".SF NS"/>
              </a:rPr>
              <a:t>: Used for system software, game development, and performance-critical applications.</a:t>
            </a:r>
          </a:p>
          <a:p>
            <a:endParaRPr lang="en-US" dirty="0">
              <a:solidFill>
                <a:srgbClr val="0E0E0E"/>
              </a:solidFill>
              <a:latin typeface=".SF NS"/>
            </a:endParaRPr>
          </a:p>
          <a:p>
            <a:pPr marL="0" indent="0">
              <a:buNone/>
            </a:pPr>
            <a:endParaRPr lang="en-US" dirty="0">
              <a:solidFill>
                <a:srgbClr val="0E0E0E"/>
              </a:solidFill>
              <a:effectLst/>
              <a:latin typeface=".SF NS"/>
            </a:endParaRPr>
          </a:p>
          <a:p>
            <a:pPr marL="0" indent="0">
              <a:buNone/>
            </a:pPr>
            <a:r>
              <a:rPr lang="en-US" b="1" dirty="0">
                <a:solidFill>
                  <a:srgbClr val="0E0E0E"/>
                </a:solidFill>
                <a:effectLst/>
                <a:latin typeface=".SF NS"/>
              </a:rPr>
              <a:t>Low-level languages</a:t>
            </a:r>
            <a:r>
              <a:rPr lang="en-US" dirty="0">
                <a:solidFill>
                  <a:srgbClr val="0E0E0E"/>
                </a:solidFill>
                <a:effectLst/>
                <a:latin typeface=".SF NS"/>
              </a:rPr>
              <a:t> (closer to machine code):</a:t>
            </a:r>
          </a:p>
          <a:p>
            <a:pPr marL="0" indent="0">
              <a:buNone/>
            </a:pPr>
            <a:r>
              <a:rPr lang="en-US" dirty="0">
                <a:solidFill>
                  <a:srgbClr val="0E0E0E"/>
                </a:solidFill>
                <a:effectLst/>
                <a:latin typeface=".SF NS"/>
              </a:rPr>
              <a:t>• </a:t>
            </a:r>
            <a:r>
              <a:rPr lang="en-US" b="1" dirty="0">
                <a:solidFill>
                  <a:srgbClr val="0E0E0E"/>
                </a:solidFill>
                <a:effectLst/>
                <a:latin typeface=".SF NS"/>
              </a:rPr>
              <a:t>C</a:t>
            </a:r>
            <a:r>
              <a:rPr lang="en-US" dirty="0">
                <a:solidFill>
                  <a:srgbClr val="0E0E0E"/>
                </a:solidFill>
                <a:effectLst/>
                <a:latin typeface=".SF NS"/>
              </a:rPr>
              <a:t>: Used for system programming, embedded systems, and high-performance applications.</a:t>
            </a:r>
          </a:p>
          <a:p>
            <a:pPr marL="0" indent="0">
              <a:buNone/>
            </a:pPr>
            <a:r>
              <a:rPr lang="en-US" dirty="0">
                <a:solidFill>
                  <a:srgbClr val="0E0E0E"/>
                </a:solidFill>
                <a:effectLst/>
                <a:latin typeface=".SF NS"/>
              </a:rPr>
              <a:t>• </a:t>
            </a:r>
            <a:r>
              <a:rPr lang="en-US" b="1" dirty="0">
                <a:solidFill>
                  <a:srgbClr val="0E0E0E"/>
                </a:solidFill>
                <a:effectLst/>
                <a:latin typeface=".SF NS"/>
              </a:rPr>
              <a:t>Assembly language</a:t>
            </a:r>
            <a:r>
              <a:rPr lang="en-US" dirty="0">
                <a:solidFill>
                  <a:srgbClr val="0E0E0E"/>
                </a:solidFill>
                <a:effectLst/>
                <a:latin typeface=".SF NS"/>
              </a:rPr>
              <a:t>: Directly represents machine code instructions and is used in low-level programming.</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320674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b="1" dirty="0">
                <a:solidFill>
                  <a:schemeClr val="accent6"/>
                </a:solidFill>
              </a:rPr>
              <a:t>Technologies or Library</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911352" y="2058669"/>
            <a:ext cx="10116312" cy="4442715"/>
          </a:xfrm>
        </p:spPr>
        <p:txBody>
          <a:bodyPr>
            <a:normAutofit/>
          </a:bodyPr>
          <a:lstStyle/>
          <a:p>
            <a:pPr marL="0" indent="0">
              <a:buNone/>
            </a:pPr>
            <a:r>
              <a:rPr lang="en-US" dirty="0">
                <a:solidFill>
                  <a:srgbClr val="0E0E0E"/>
                </a:solidFill>
                <a:effectLst/>
                <a:latin typeface=".SF NS"/>
              </a:rPr>
              <a:t>Libraries are collections of pre-written code that developers can use to solve specific problems without writing code from scratch.</a:t>
            </a:r>
          </a:p>
          <a:p>
            <a:pPr marL="0" indent="0">
              <a:buNone/>
            </a:pPr>
            <a:endParaRPr lang="en-US" dirty="0">
              <a:solidFill>
                <a:srgbClr val="0E0E0E"/>
              </a:solidFill>
              <a:effectLst/>
              <a:latin typeface=".SF NS"/>
            </a:endParaRPr>
          </a:p>
          <a:p>
            <a:pPr marL="0" indent="0">
              <a:buNone/>
            </a:pPr>
            <a:r>
              <a:rPr lang="en-US" b="1" dirty="0">
                <a:solidFill>
                  <a:srgbClr val="0E0E0E"/>
                </a:solidFill>
                <a:effectLst/>
                <a:latin typeface=".SF NS"/>
              </a:rPr>
              <a:t>Examples</a:t>
            </a:r>
            <a:r>
              <a:rPr lang="en-US" dirty="0">
                <a:solidFill>
                  <a:srgbClr val="0E0E0E"/>
                </a:solidFill>
                <a:effectLst/>
                <a:latin typeface=".SF NS"/>
              </a:rPr>
              <a:t>:</a:t>
            </a:r>
          </a:p>
          <a:p>
            <a:pPr marL="0" indent="0">
              <a:buNone/>
            </a:pPr>
            <a:r>
              <a:rPr lang="en-US" dirty="0">
                <a:solidFill>
                  <a:srgbClr val="0E0E0E"/>
                </a:solidFill>
                <a:effectLst/>
                <a:latin typeface=".SF NS"/>
              </a:rPr>
              <a:t>• </a:t>
            </a:r>
            <a:r>
              <a:rPr lang="en-US" b="1" dirty="0">
                <a:solidFill>
                  <a:srgbClr val="0E0E0E"/>
                </a:solidFill>
                <a:effectLst/>
                <a:latin typeface=".SF NS"/>
              </a:rPr>
              <a:t>NumPy (Python)</a:t>
            </a:r>
            <a:r>
              <a:rPr lang="en-US" dirty="0">
                <a:solidFill>
                  <a:srgbClr val="0E0E0E"/>
                </a:solidFill>
                <a:effectLst/>
                <a:latin typeface=".SF NS"/>
              </a:rPr>
              <a:t>: Library for numerical computing and data analysis.</a:t>
            </a:r>
          </a:p>
          <a:p>
            <a:pPr marL="0" indent="0">
              <a:buNone/>
            </a:pPr>
            <a:r>
              <a:rPr lang="en-US" dirty="0">
                <a:solidFill>
                  <a:srgbClr val="0E0E0E"/>
                </a:solidFill>
                <a:effectLst/>
                <a:latin typeface=".SF NS"/>
              </a:rPr>
              <a:t>• </a:t>
            </a:r>
            <a:r>
              <a:rPr lang="en-US" b="1" dirty="0" err="1">
                <a:solidFill>
                  <a:srgbClr val="0E0E0E"/>
                </a:solidFill>
                <a:effectLst/>
                <a:latin typeface=".SF NS"/>
              </a:rPr>
              <a:t>Lodash</a:t>
            </a:r>
            <a:r>
              <a:rPr lang="en-US" b="1" dirty="0">
                <a:solidFill>
                  <a:srgbClr val="0E0E0E"/>
                </a:solidFill>
                <a:effectLst/>
                <a:latin typeface=".SF NS"/>
              </a:rPr>
              <a:t> (JavaScript)</a:t>
            </a:r>
            <a:r>
              <a:rPr lang="en-US" dirty="0">
                <a:solidFill>
                  <a:srgbClr val="0E0E0E"/>
                </a:solidFill>
                <a:effectLst/>
                <a:latin typeface=".SF NS"/>
              </a:rPr>
              <a:t>: Utility library for working with arrays, numbers, and objects.</a:t>
            </a:r>
          </a:p>
          <a:p>
            <a:pPr marL="0" indent="0">
              <a:buNone/>
            </a:pPr>
            <a:r>
              <a:rPr lang="en-US" dirty="0">
                <a:solidFill>
                  <a:srgbClr val="0E0E0E"/>
                </a:solidFill>
                <a:effectLst/>
                <a:latin typeface=".SF NS"/>
              </a:rPr>
              <a:t>• </a:t>
            </a:r>
            <a:r>
              <a:rPr lang="en-US" b="1" dirty="0">
                <a:solidFill>
                  <a:srgbClr val="0E0E0E"/>
                </a:solidFill>
                <a:effectLst/>
                <a:latin typeface=".SF NS"/>
              </a:rPr>
              <a:t>Hibernate (Java)</a:t>
            </a:r>
            <a:r>
              <a:rPr lang="en-US" dirty="0">
                <a:solidFill>
                  <a:srgbClr val="0E0E0E"/>
                </a:solidFill>
                <a:effectLst/>
                <a:latin typeface=".SF NS"/>
              </a:rPr>
              <a:t>: </a:t>
            </a:r>
            <a:r>
              <a:rPr lang="en-US" dirty="0">
                <a:solidFill>
                  <a:srgbClr val="0E0E0E"/>
                </a:solidFill>
                <a:latin typeface=".SF NS"/>
              </a:rPr>
              <a:t>Hibernate ORM is an object–relational mapping tool for the Java programming language. It provides a framework for mapping an object-oriented domain model to a relational database.</a:t>
            </a:r>
          </a:p>
          <a:p>
            <a:pPr marL="0" indent="0">
              <a:buNone/>
            </a:pPr>
            <a:endParaRPr lang="en-US" dirty="0">
              <a:solidFill>
                <a:srgbClr val="0E0E0E"/>
              </a:solidFill>
              <a:latin typeface=".SF NS"/>
            </a:endParaRPr>
          </a:p>
          <a:p>
            <a:pPr marL="0" indent="0">
              <a:buNone/>
            </a:pPr>
            <a:r>
              <a:rPr lang="en-US" dirty="0">
                <a:solidFill>
                  <a:srgbClr val="0E0E0E"/>
                </a:solidFill>
                <a:latin typeface=".SF NS"/>
              </a:rPr>
              <a:t>Junit, </a:t>
            </a:r>
            <a:r>
              <a:rPr lang="en-US" dirty="0" err="1">
                <a:solidFill>
                  <a:srgbClr val="0E0E0E"/>
                </a:solidFill>
                <a:latin typeface=".SF NS"/>
              </a:rPr>
              <a:t>testNG</a:t>
            </a:r>
            <a:r>
              <a:rPr lang="en-US" dirty="0">
                <a:solidFill>
                  <a:srgbClr val="0E0E0E"/>
                </a:solidFill>
                <a:latin typeface=".SF NS"/>
              </a:rPr>
              <a:t>.. </a:t>
            </a:r>
            <a:r>
              <a:rPr lang="en-US" dirty="0" err="1">
                <a:solidFill>
                  <a:srgbClr val="0E0E0E"/>
                </a:solidFill>
                <a:latin typeface=".SF NS"/>
              </a:rPr>
              <a:t>Etc</a:t>
            </a:r>
            <a:r>
              <a:rPr lang="en-US" dirty="0">
                <a:solidFill>
                  <a:srgbClr val="0E0E0E"/>
                </a:solidFill>
                <a:latin typeface=".SF NS"/>
              </a:rPr>
              <a:t> from Java</a:t>
            </a:r>
            <a:endParaRPr lang="en-US" dirty="0">
              <a:solidFill>
                <a:srgbClr val="0E0E0E"/>
              </a:solidFill>
              <a:effectLst/>
              <a:latin typeface=".SF NS"/>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11785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b="1" dirty="0">
                <a:solidFill>
                  <a:schemeClr val="accent6"/>
                </a:solidFill>
              </a:rPr>
              <a:t>Frameworks</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911352" y="2058669"/>
            <a:ext cx="10116312" cy="3687763"/>
          </a:xfrm>
        </p:spPr>
        <p:txBody>
          <a:bodyPr>
            <a:normAutofit/>
          </a:bodyPr>
          <a:lstStyle/>
          <a:p>
            <a:pPr marL="0" indent="0">
              <a:buNone/>
            </a:pPr>
            <a:r>
              <a:rPr lang="en-US" dirty="0">
                <a:solidFill>
                  <a:srgbClr val="0E0E0E"/>
                </a:solidFill>
                <a:effectLst/>
                <a:latin typeface=".SF NS"/>
              </a:rPr>
              <a:t>A framework is a pre-built structure or collection of libraries or frameworks that developers use to build applications more quickly and efficiently.</a:t>
            </a:r>
          </a:p>
          <a:p>
            <a:pPr marL="0" indent="0">
              <a:buNone/>
            </a:pPr>
            <a:r>
              <a:rPr lang="en-US" b="1" dirty="0">
                <a:solidFill>
                  <a:srgbClr val="0E0E0E"/>
                </a:solidFill>
                <a:effectLst/>
                <a:latin typeface=".SF NS"/>
              </a:rPr>
              <a:t>Examples</a:t>
            </a:r>
            <a:r>
              <a:rPr lang="en-US" dirty="0">
                <a:solidFill>
                  <a:srgbClr val="0E0E0E"/>
                </a:solidFill>
                <a:effectLst/>
                <a:latin typeface=".SF NS"/>
              </a:rPr>
              <a:t>:</a:t>
            </a:r>
          </a:p>
          <a:p>
            <a:pPr marL="0" indent="0">
              <a:buNone/>
            </a:pPr>
            <a:r>
              <a:rPr lang="en-US" dirty="0">
                <a:solidFill>
                  <a:srgbClr val="0E0E0E"/>
                </a:solidFill>
                <a:effectLst/>
                <a:latin typeface=".SF NS"/>
              </a:rPr>
              <a:t>• </a:t>
            </a:r>
            <a:r>
              <a:rPr lang="en-US" b="1" dirty="0">
                <a:solidFill>
                  <a:srgbClr val="0E0E0E"/>
                </a:solidFill>
                <a:effectLst/>
                <a:latin typeface=".SF NS"/>
              </a:rPr>
              <a:t>Django (Python)</a:t>
            </a:r>
            <a:r>
              <a:rPr lang="en-US" dirty="0">
                <a:solidFill>
                  <a:srgbClr val="0E0E0E"/>
                </a:solidFill>
                <a:effectLst/>
                <a:latin typeface=".SF NS"/>
              </a:rPr>
              <a:t>: Web framework for rapid development.</a:t>
            </a:r>
          </a:p>
          <a:p>
            <a:pPr marL="0" indent="0">
              <a:buNone/>
            </a:pPr>
            <a:r>
              <a:rPr lang="en-US" dirty="0">
                <a:solidFill>
                  <a:srgbClr val="0E0E0E"/>
                </a:solidFill>
                <a:effectLst/>
                <a:latin typeface=".SF NS"/>
              </a:rPr>
              <a:t>• </a:t>
            </a:r>
            <a:r>
              <a:rPr lang="en-US" b="1" dirty="0">
                <a:solidFill>
                  <a:srgbClr val="0E0E0E"/>
                </a:solidFill>
                <a:effectLst/>
                <a:latin typeface=".SF NS"/>
              </a:rPr>
              <a:t>React (JavaScript)</a:t>
            </a:r>
            <a:r>
              <a:rPr lang="en-US" dirty="0">
                <a:solidFill>
                  <a:srgbClr val="0E0E0E"/>
                </a:solidFill>
                <a:effectLst/>
                <a:latin typeface=".SF NS"/>
              </a:rPr>
              <a:t>: Framework for building user interfaces, primarily for web applications.</a:t>
            </a:r>
          </a:p>
          <a:p>
            <a:pPr marL="0" indent="0">
              <a:buNone/>
            </a:pPr>
            <a:r>
              <a:rPr lang="en-US" dirty="0">
                <a:solidFill>
                  <a:srgbClr val="0E0E0E"/>
                </a:solidFill>
                <a:effectLst/>
                <a:latin typeface=".SF NS"/>
              </a:rPr>
              <a:t>• </a:t>
            </a:r>
            <a:r>
              <a:rPr lang="en-US" b="1" dirty="0">
                <a:solidFill>
                  <a:srgbClr val="0E0E0E"/>
                </a:solidFill>
                <a:effectLst/>
                <a:latin typeface=".SF NS"/>
              </a:rPr>
              <a:t>Spring (Java)</a:t>
            </a:r>
            <a:r>
              <a:rPr lang="en-US" dirty="0">
                <a:solidFill>
                  <a:srgbClr val="0E0E0E"/>
                </a:solidFill>
                <a:effectLst/>
                <a:latin typeface=".SF NS"/>
              </a:rPr>
              <a:t>: Framework for building enterprise Java applications.</a:t>
            </a:r>
          </a:p>
          <a:p>
            <a:endParaRPr lang="en-US" dirty="0">
              <a:solidFill>
                <a:srgbClr val="0E0E0E"/>
              </a:solidFill>
              <a:latin typeface=".SF NS"/>
            </a:endParaRPr>
          </a:p>
          <a:p>
            <a:pPr marL="0" indent="0">
              <a:buNone/>
            </a:pPr>
            <a:r>
              <a:rPr lang="en-US" dirty="0">
                <a:solidFill>
                  <a:srgbClr val="0E0E0E"/>
                </a:solidFill>
                <a:latin typeface=".SF NS"/>
              </a:rPr>
              <a:t>In spring we use Junit, Hibernate, Maven… </a:t>
            </a:r>
            <a:r>
              <a:rPr lang="en-US" dirty="0" err="1">
                <a:solidFill>
                  <a:srgbClr val="0E0E0E"/>
                </a:solidFill>
                <a:latin typeface=".SF NS"/>
              </a:rPr>
              <a:t>etc</a:t>
            </a:r>
            <a:r>
              <a:rPr lang="en-US" dirty="0">
                <a:solidFill>
                  <a:srgbClr val="0E0E0E"/>
                </a:solidFill>
                <a:latin typeface=".SF NS"/>
              </a:rPr>
              <a:t> technologies</a:t>
            </a:r>
          </a:p>
          <a:p>
            <a:endParaRPr lang="en-US" dirty="0">
              <a:solidFill>
                <a:srgbClr val="0E0E0E"/>
              </a:solidFill>
              <a:effectLst/>
              <a:latin typeface=".SF NS"/>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341452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1371600" y="488826"/>
            <a:ext cx="9448801" cy="1047132"/>
          </a:xfrm>
        </p:spPr>
        <p:txBody>
          <a:bodyPr vert="horz" lIns="91440" tIns="45720" rIns="91440" bIns="45720" rtlCol="0" anchor="ctr">
            <a:normAutofit/>
          </a:bodyPr>
          <a:lstStyle/>
          <a:p>
            <a:r>
              <a:rPr lang="en-US" sz="3700" b="1" kern="1200" dirty="0">
                <a:solidFill>
                  <a:schemeClr val="accent6"/>
                </a:solidFill>
                <a:effectLst/>
                <a:latin typeface="+mj-lt"/>
                <a:ea typeface="+mj-ea"/>
                <a:cs typeface="+mj-cs"/>
              </a:rPr>
              <a:t>Integrated Development Environments (IDEs):</a:t>
            </a:r>
            <a:endParaRPr lang="en-US" sz="3700" b="1" kern="1200" dirty="0">
              <a:solidFill>
                <a:schemeClr val="accent6"/>
              </a:solidFill>
              <a:latin typeface="+mj-lt"/>
              <a:ea typeface="+mj-ea"/>
              <a:cs typeface="+mj-cs"/>
            </a:endParaRPr>
          </a:p>
        </p:txBody>
      </p:sp>
      <p:pic>
        <p:nvPicPr>
          <p:cNvPr id="1028" name="Picture 4" descr="A black square with white letters on it&#10;&#10;Description automatically generated">
            <a:extLst>
              <a:ext uri="{FF2B5EF4-FFF2-40B4-BE49-F238E27FC236}">
                <a16:creationId xmlns:a16="http://schemas.microsoft.com/office/drawing/2014/main" id="{FF0CF86B-A520-BEC0-65D0-6DC2E38ED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2"/>
          <a:stretch/>
        </p:blipFill>
        <p:spPr bwMode="auto">
          <a:xfrm>
            <a:off x="4567977" y="1739104"/>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Visual studio ">
            <a:extLst>
              <a:ext uri="{FF2B5EF4-FFF2-40B4-BE49-F238E27FC236}">
                <a16:creationId xmlns:a16="http://schemas.microsoft.com/office/drawing/2014/main" id="{963B1EEF-A73C-C95C-32D7-F53F31123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 b="-2"/>
          <a:stretch/>
        </p:blipFill>
        <p:spPr bwMode="auto">
          <a:xfrm>
            <a:off x="1627070" y="1739104"/>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Request: Update Eclipse IDE Icon · Issue #83 · daniruiz/flat ...">
            <a:extLst>
              <a:ext uri="{FF2B5EF4-FFF2-40B4-BE49-F238E27FC236}">
                <a16:creationId xmlns:a16="http://schemas.microsoft.com/office/drawing/2014/main" id="{18DFD411-F6E5-AA29-102A-F5CB48C5A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28" r="16348" b="-2"/>
          <a:stretch/>
        </p:blipFill>
        <p:spPr bwMode="auto">
          <a:xfrm>
            <a:off x="7801127"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1371601" y="4786744"/>
            <a:ext cx="9448800" cy="1442631"/>
          </a:xfrm>
        </p:spPr>
        <p:txBody>
          <a:bodyPr vert="horz" lIns="91440" tIns="45720" rIns="91440" bIns="45720" rtlCol="0">
            <a:normAutofit/>
          </a:bodyPr>
          <a:lstStyle/>
          <a:p>
            <a:pPr marL="0">
              <a:lnSpc>
                <a:spcPct val="90000"/>
              </a:lnSpc>
            </a:pPr>
            <a:r>
              <a:rPr lang="en-US" sz="1300">
                <a:effectLst/>
              </a:rPr>
              <a:t>An IDE is a software application that provides comprehensive facilities to developers for writing, testing, and debugging code.</a:t>
            </a:r>
          </a:p>
          <a:p>
            <a:pPr marL="0">
              <a:lnSpc>
                <a:spcPct val="90000"/>
              </a:lnSpc>
            </a:pPr>
            <a:r>
              <a:rPr lang="en-US" sz="1300" b="1">
                <a:effectLst/>
              </a:rPr>
              <a:t>Examples</a:t>
            </a:r>
            <a:r>
              <a:rPr lang="en-US" sz="1300">
                <a:effectLst/>
              </a:rPr>
              <a:t>:</a:t>
            </a:r>
          </a:p>
          <a:p>
            <a:pPr marL="0">
              <a:lnSpc>
                <a:spcPct val="90000"/>
              </a:lnSpc>
            </a:pPr>
            <a:r>
              <a:rPr lang="en-US" sz="1300">
                <a:effectLst/>
              </a:rPr>
              <a:t>• </a:t>
            </a:r>
            <a:r>
              <a:rPr lang="en-US" sz="1300" b="1">
                <a:effectLst/>
              </a:rPr>
              <a:t>Visual Studio Code</a:t>
            </a:r>
            <a:r>
              <a:rPr lang="en-US" sz="1300">
                <a:effectLst/>
              </a:rPr>
              <a:t>: A popular open-source IDE with support for multiple languages.</a:t>
            </a:r>
          </a:p>
          <a:p>
            <a:pPr marL="0">
              <a:lnSpc>
                <a:spcPct val="90000"/>
              </a:lnSpc>
            </a:pPr>
            <a:r>
              <a:rPr lang="en-US" sz="1300">
                <a:effectLst/>
              </a:rPr>
              <a:t>• </a:t>
            </a:r>
            <a:r>
              <a:rPr lang="en-US" sz="1300" b="1">
                <a:effectLst/>
              </a:rPr>
              <a:t>PyCharm</a:t>
            </a:r>
            <a:r>
              <a:rPr lang="en-US" sz="1300">
                <a:effectLst/>
              </a:rPr>
              <a:t>: A specialized IDE for Python development.</a:t>
            </a:r>
          </a:p>
          <a:p>
            <a:pPr marL="0">
              <a:lnSpc>
                <a:spcPct val="90000"/>
              </a:lnSpc>
            </a:pPr>
            <a:r>
              <a:rPr lang="en-US" sz="1300">
                <a:effectLst/>
              </a:rPr>
              <a:t>• </a:t>
            </a:r>
            <a:r>
              <a:rPr lang="en-US" sz="1300" b="1">
                <a:effectLst/>
              </a:rPr>
              <a:t>Eclipse</a:t>
            </a:r>
            <a:r>
              <a:rPr lang="en-US" sz="1300">
                <a:effectLst/>
              </a:rPr>
              <a:t>: A widely used IDE for Java development.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chemeClr val="tx1">
                    <a:lumMod val="50000"/>
                    <a:lumOff val="50000"/>
                  </a:schemeClr>
                </a:solidFill>
                <a:latin typeface="+mn-lt"/>
              </a:rPr>
              <a:pPr>
                <a:spcAft>
                  <a:spcPts val="600"/>
                </a:spcAft>
              </a:pPr>
              <a:t>6</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161574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b="1" dirty="0">
                <a:solidFill>
                  <a:schemeClr val="accent6"/>
                </a:solidFill>
              </a:rPr>
              <a:t>Java Programming Language</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893064" y="1472184"/>
            <a:ext cx="10573512" cy="5385815"/>
          </a:xfrm>
        </p:spPr>
        <p:txBody>
          <a:bodyPr>
            <a:normAutofit/>
          </a:bodyPr>
          <a:lstStyle/>
          <a:p>
            <a:pPr marL="0" indent="0">
              <a:buNone/>
            </a:pPr>
            <a:r>
              <a:rPr lang="en-US" b="1" dirty="0">
                <a:solidFill>
                  <a:srgbClr val="0E0E0E"/>
                </a:solidFill>
                <a:effectLst/>
                <a:latin typeface=".SF NS"/>
              </a:rPr>
              <a:t>Java</a:t>
            </a:r>
            <a:r>
              <a:rPr lang="en-US" dirty="0">
                <a:solidFill>
                  <a:srgbClr val="0E0E0E"/>
                </a:solidFill>
                <a:effectLst/>
                <a:latin typeface=".SF NS"/>
              </a:rPr>
              <a:t> is a high-level, object-oriented programming language that was originally developed by Sun Microsystems (now owned by Oracle) in 1995. It is widely used for building a range of applications, from web and mobile apps to enterprise systems and embedded devices. Java is known for its “write once, run anywhere” philosophy, meaning that code written in Java can run on any system that supports Java without modification.</a:t>
            </a:r>
          </a:p>
          <a:p>
            <a:pPr marL="0" indent="0">
              <a:buNone/>
            </a:pPr>
            <a:endParaRPr lang="en-US" dirty="0">
              <a:solidFill>
                <a:srgbClr val="0E0E0E"/>
              </a:solidFill>
              <a:latin typeface=".SF NS"/>
            </a:endParaRPr>
          </a:p>
          <a:p>
            <a:r>
              <a:rPr lang="en-US" b="1" dirty="0">
                <a:solidFill>
                  <a:schemeClr val="accent6"/>
                </a:solidFill>
                <a:latin typeface=".SF NS"/>
              </a:rPr>
              <a:t>Java Platform, Standard Edition (Java SE)</a:t>
            </a:r>
          </a:p>
          <a:p>
            <a:r>
              <a:rPr lang="en-US" b="1" dirty="0">
                <a:solidFill>
                  <a:schemeClr val="accent6"/>
                </a:solidFill>
                <a:latin typeface=".SF NS"/>
              </a:rPr>
              <a:t>Java Platform, Enterprise Edition (Java EE)</a:t>
            </a:r>
          </a:p>
          <a:p>
            <a:pPr marL="0" indent="0">
              <a:buNone/>
            </a:pPr>
            <a:endParaRPr lang="en-US" dirty="0">
              <a:solidFill>
                <a:srgbClr val="0E0E0E"/>
              </a:solidFill>
              <a:effectLst/>
              <a:latin typeface=".SF NS"/>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77103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b="1" dirty="0">
                <a:solidFill>
                  <a:schemeClr val="accent6"/>
                </a:solidFill>
              </a:rPr>
              <a:t>Java Technologies</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893064" y="1472184"/>
            <a:ext cx="10573512" cy="5385815"/>
          </a:xfrm>
        </p:spPr>
        <p:txBody>
          <a:bodyPr>
            <a:normAutofit/>
          </a:bodyPr>
          <a:lstStyle/>
          <a:p>
            <a:r>
              <a:rPr lang="en-US" dirty="0">
                <a:solidFill>
                  <a:srgbClr val="0E0E0E"/>
                </a:solidFill>
                <a:latin typeface=".SF NS"/>
              </a:rPr>
              <a:t>Java Fundamentals:</a:t>
            </a:r>
          </a:p>
          <a:p>
            <a:r>
              <a:rPr lang="en-US" dirty="0">
                <a:solidFill>
                  <a:srgbClr val="0E0E0E"/>
                </a:solidFill>
                <a:latin typeface=".SF NS"/>
              </a:rPr>
              <a:t>Maven or Gradle:</a:t>
            </a:r>
          </a:p>
          <a:p>
            <a:r>
              <a:rPr lang="en-US" dirty="0">
                <a:solidFill>
                  <a:srgbClr val="0E0E0E"/>
                </a:solidFill>
                <a:latin typeface=".SF NS"/>
              </a:rPr>
              <a:t>JDBC (Java Database Connectivity):</a:t>
            </a:r>
          </a:p>
          <a:p>
            <a:r>
              <a:rPr lang="en-US" dirty="0">
                <a:solidFill>
                  <a:srgbClr val="0E0E0E"/>
                </a:solidFill>
                <a:latin typeface=".SF NS"/>
              </a:rPr>
              <a:t>Servlets and JSP (</a:t>
            </a:r>
            <a:r>
              <a:rPr lang="en-US" dirty="0" err="1">
                <a:solidFill>
                  <a:srgbClr val="0E0E0E"/>
                </a:solidFill>
                <a:latin typeface=".SF NS"/>
              </a:rPr>
              <a:t>JavaServer</a:t>
            </a:r>
            <a:r>
              <a:rPr lang="en-US" dirty="0">
                <a:solidFill>
                  <a:srgbClr val="0E0E0E"/>
                </a:solidFill>
                <a:latin typeface=".SF NS"/>
              </a:rPr>
              <a:t> Pages):</a:t>
            </a:r>
          </a:p>
          <a:p>
            <a:r>
              <a:rPr lang="en-US" dirty="0">
                <a:solidFill>
                  <a:srgbClr val="0E0E0E"/>
                </a:solidFill>
                <a:latin typeface=".SF NS"/>
              </a:rPr>
              <a:t>Basic HTML/CSS/JavaScript:</a:t>
            </a:r>
          </a:p>
          <a:p>
            <a:r>
              <a:rPr lang="en-US" dirty="0">
                <a:solidFill>
                  <a:srgbClr val="0E0E0E"/>
                </a:solidFill>
                <a:latin typeface=".SF NS"/>
              </a:rPr>
              <a:t>Testing Frameworks:</a:t>
            </a:r>
          </a:p>
          <a:p>
            <a:r>
              <a:rPr lang="en-US" dirty="0">
                <a:solidFill>
                  <a:srgbClr val="0E0E0E"/>
                </a:solidFill>
                <a:latin typeface=".SF NS"/>
              </a:rPr>
              <a:t>Version Control Systems (e.g., Git):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285191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1371600" y="488826"/>
            <a:ext cx="9448801" cy="1047132"/>
          </a:xfrm>
        </p:spPr>
        <p:txBody>
          <a:bodyPr vert="horz" lIns="91440" tIns="45720" rIns="91440" bIns="45720" rtlCol="0" anchor="ctr">
            <a:normAutofit/>
          </a:bodyPr>
          <a:lstStyle/>
          <a:p>
            <a:r>
              <a:rPr lang="en-US" sz="3700" b="1" kern="1200" dirty="0">
                <a:solidFill>
                  <a:schemeClr val="accent6"/>
                </a:solidFill>
                <a:effectLst/>
                <a:latin typeface="+mj-lt"/>
                <a:ea typeface="+mj-ea"/>
                <a:cs typeface="+mj-cs"/>
              </a:rPr>
              <a:t>Spring Framework</a:t>
            </a:r>
            <a:endParaRPr lang="en-US" sz="3700" b="1" kern="1200" dirty="0">
              <a:solidFill>
                <a:schemeClr val="accent6"/>
              </a:solidFill>
              <a:latin typeface="+mj-lt"/>
              <a:ea typeface="+mj-ea"/>
              <a:cs typeface="+mj-cs"/>
            </a:endParaRPr>
          </a:p>
        </p:txBody>
      </p:sp>
      <p:pic>
        <p:nvPicPr>
          <p:cNvPr id="1030" name="Picture 6" descr="Request: Update Eclipse IDE Icon · Issue #83 · daniruiz/flat ...">
            <a:extLst>
              <a:ext uri="{FF2B5EF4-FFF2-40B4-BE49-F238E27FC236}">
                <a16:creationId xmlns:a16="http://schemas.microsoft.com/office/drawing/2014/main" id="{18DFD411-F6E5-AA29-102A-F5CB48C5A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28" r="16348" b="-2"/>
          <a:stretch/>
        </p:blipFill>
        <p:spPr bwMode="auto">
          <a:xfrm>
            <a:off x="1371600" y="1603632"/>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1371601" y="4590288"/>
            <a:ext cx="9448800" cy="1639087"/>
          </a:xfrm>
        </p:spPr>
        <p:txBody>
          <a:bodyPr vert="horz" lIns="91440" tIns="45720" rIns="91440" bIns="45720" rtlCol="0">
            <a:normAutofit/>
          </a:bodyPr>
          <a:lstStyle/>
          <a:p>
            <a:pPr marL="0" indent="0">
              <a:lnSpc>
                <a:spcPct val="90000"/>
              </a:lnSpc>
              <a:buNone/>
            </a:pPr>
            <a:r>
              <a:rPr lang="en-US" dirty="0">
                <a:solidFill>
                  <a:srgbClr val="0E0E0E"/>
                </a:solidFill>
                <a:latin typeface=".SF NS"/>
              </a:rPr>
              <a:t>The </a:t>
            </a:r>
            <a:r>
              <a:rPr lang="en-US" b="1" dirty="0">
                <a:solidFill>
                  <a:srgbClr val="0E0E0E"/>
                </a:solidFill>
                <a:latin typeface=".SF NS"/>
              </a:rPr>
              <a:t>Spring Framework </a:t>
            </a:r>
            <a:r>
              <a:rPr lang="en-US" dirty="0">
                <a:solidFill>
                  <a:srgbClr val="0E0E0E"/>
                </a:solidFill>
                <a:latin typeface=".SF NS"/>
              </a:rPr>
              <a:t>is a powerful, flexible, and comprehensive framework for building Java-based enterprise applications. It provides a wide range of tools and capabilities that make it easier for developers to create and manage applications, particularly those with complex business logic. Spring simplifies tasks like dependency injection, data access, transaction management, and web services development.</a:t>
            </a:r>
          </a:p>
          <a:p>
            <a:pPr marL="0">
              <a:lnSpc>
                <a:spcPct val="90000"/>
              </a:lnSpc>
            </a:pPr>
            <a:endParaRPr lang="en-US" sz="1300" dirty="0">
              <a:effectLst/>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chemeClr val="tx1">
                    <a:lumMod val="50000"/>
                    <a:lumOff val="50000"/>
                  </a:schemeClr>
                </a:solidFill>
                <a:latin typeface="+mn-lt"/>
              </a:rPr>
              <a:pPr>
                <a:spcAft>
                  <a:spcPts val="600"/>
                </a:spcAft>
              </a:pPr>
              <a:t>9</a:t>
            </a:fld>
            <a:endParaRPr lang="en-US" sz="1100">
              <a:solidFill>
                <a:schemeClr val="tx1">
                  <a:lumMod val="50000"/>
                  <a:lumOff val="50000"/>
                </a:schemeClr>
              </a:solidFill>
              <a:latin typeface="+mn-lt"/>
            </a:endParaRPr>
          </a:p>
        </p:txBody>
      </p:sp>
      <p:pic>
        <p:nvPicPr>
          <p:cNvPr id="4" name="Picture 2" descr="IntelliJ IDEA&quot; Icon - Download for free – Iconduck">
            <a:extLst>
              <a:ext uri="{FF2B5EF4-FFF2-40B4-BE49-F238E27FC236}">
                <a16:creationId xmlns:a16="http://schemas.microsoft.com/office/drawing/2014/main" id="{00207A6A-6F84-7C25-FB17-ED9402019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300" y="1623568"/>
            <a:ext cx="25781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 Spring Trademark Guidelines">
            <a:extLst>
              <a:ext uri="{FF2B5EF4-FFF2-40B4-BE49-F238E27FC236}">
                <a16:creationId xmlns:a16="http://schemas.microsoft.com/office/drawing/2014/main" id="{738990D0-7726-48D1-D1D0-47A29C2FE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448" y="1623568"/>
            <a:ext cx="2180336" cy="218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3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TotalTime>
  <Words>667</Words>
  <Application>Microsoft Macintosh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.SF NS</vt:lpstr>
      <vt:lpstr>Aptos</vt:lpstr>
      <vt:lpstr>Aptos Display</vt:lpstr>
      <vt:lpstr>Arial</vt:lpstr>
      <vt:lpstr>Wingdings</vt:lpstr>
      <vt:lpstr>Office Theme</vt:lpstr>
      <vt:lpstr>Frameworks: Spring</vt:lpstr>
      <vt:lpstr>Programming Languages: C , C++ , Java, Python... etc</vt:lpstr>
      <vt:lpstr>Programming Languages: C , C++ , Java, Python... etc</vt:lpstr>
      <vt:lpstr>Technologies or Library</vt:lpstr>
      <vt:lpstr>Frameworks</vt:lpstr>
      <vt:lpstr>Integrated Development Environments (IDEs):</vt:lpstr>
      <vt:lpstr>Java Programming Language</vt:lpstr>
      <vt:lpstr>Java Technologies</vt:lpstr>
      <vt:lpstr>Spring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Pasunoori, Anand</dc:creator>
  <cp:lastModifiedBy>Pasunoori, Anand</cp:lastModifiedBy>
  <cp:revision>50</cp:revision>
  <dcterms:created xsi:type="dcterms:W3CDTF">2024-09-11T20:02:00Z</dcterms:created>
  <dcterms:modified xsi:type="dcterms:W3CDTF">2024-09-12T17:16:08Z</dcterms:modified>
</cp:coreProperties>
</file>