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1" r:id="rId3"/>
    <p:sldId id="258" r:id="rId4"/>
    <p:sldId id="312" r:id="rId5"/>
    <p:sldId id="262" r:id="rId6"/>
    <p:sldId id="259" r:id="rId7"/>
    <p:sldId id="260" r:id="rId8"/>
    <p:sldId id="263" r:id="rId9"/>
    <p:sldId id="303" r:id="rId10"/>
    <p:sldId id="309" r:id="rId11"/>
    <p:sldId id="304" r:id="rId12"/>
    <p:sldId id="306" r:id="rId13"/>
    <p:sldId id="305" r:id="rId14"/>
    <p:sldId id="308" r:id="rId15"/>
    <p:sldId id="261" r:id="rId16"/>
    <p:sldId id="278" r:id="rId17"/>
    <p:sldId id="279" r:id="rId18"/>
    <p:sldId id="265" r:id="rId19"/>
    <p:sldId id="275" r:id="rId20"/>
    <p:sldId id="280" r:id="rId21"/>
    <p:sldId id="269" r:id="rId22"/>
    <p:sldId id="271" r:id="rId23"/>
    <p:sldId id="291" r:id="rId24"/>
    <p:sldId id="272" r:id="rId25"/>
    <p:sldId id="273" r:id="rId26"/>
    <p:sldId id="274" r:id="rId27"/>
    <p:sldId id="285" r:id="rId28"/>
    <p:sldId id="289" r:id="rId29"/>
    <p:sldId id="266" r:id="rId30"/>
    <p:sldId id="283" r:id="rId31"/>
    <p:sldId id="286" r:id="rId32"/>
    <p:sldId id="290" r:id="rId33"/>
    <p:sldId id="292" r:id="rId34"/>
    <p:sldId id="293" r:id="rId35"/>
    <p:sldId id="294" r:id="rId36"/>
    <p:sldId id="295" r:id="rId37"/>
    <p:sldId id="296" r:id="rId38"/>
    <p:sldId id="300" r:id="rId39"/>
    <p:sldId id="301" r:id="rId40"/>
    <p:sldId id="310" r:id="rId41"/>
    <p:sldId id="264" r:id="rId42"/>
    <p:sldId id="299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5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092F-65DD-48FB-8C54-58985D52D83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DB4A4-690F-44AF-924A-056967BE3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B4A4-690F-44AF-924A-056967BE3F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B4A4-690F-44AF-924A-056967BE3F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B4A4-690F-44AF-924A-056967BE3F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B4A4-690F-44AF-924A-056967BE3F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B4A4-690F-44AF-924A-056967BE3F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B4A4-690F-44AF-924A-056967BE3F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07A6-7A26-468E-B337-AD208F8716A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8859-7649-4EA8-B60E-552DB47CB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aadin.com/maven#archetyp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0/contact-syste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aadin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ontact-system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vaadin.com/sampler" TargetMode="External"/><Relationship Id="rId7" Type="http://schemas.openxmlformats.org/officeDocument/2006/relationships/hyperlink" Target="https://vaadin.com/success-stories" TargetMode="External"/><Relationship Id="rId2" Type="http://schemas.openxmlformats.org/officeDocument/2006/relationships/hyperlink" Target="https://vaadin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vaadin.com/charts" TargetMode="External"/><Relationship Id="rId5" Type="http://schemas.openxmlformats.org/officeDocument/2006/relationships/hyperlink" Target="https://vaadin.com/valo" TargetMode="External"/><Relationship Id="rId4" Type="http://schemas.openxmlformats.org/officeDocument/2006/relationships/hyperlink" Target="http://demo.vaadin.com/dashboard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Cambodia/Vaadin-ContactSyste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a typeface="Tahoma" pitchFamily="34" charset="0"/>
                <a:cs typeface="Tahoma" pitchFamily="34" charset="0"/>
              </a:rPr>
              <a:t>Topic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Build Business Web Application (Contact System) </a:t>
            </a:r>
            <a:br>
              <a:rPr lang="en-US" sz="4400" b="1" dirty="0"/>
            </a:br>
            <a:r>
              <a:rPr lang="en-US" sz="4400" b="1" dirty="0"/>
              <a:t>with Java UI Framework (</a:t>
            </a:r>
            <a:r>
              <a:rPr lang="en-US" sz="4400" b="1" dirty="0" err="1"/>
              <a:t>Vaadin</a:t>
            </a:r>
            <a:r>
              <a:rPr lang="en-US" sz="4400" b="1" dirty="0"/>
              <a:t>)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Button</a:t>
            </a:r>
            <a:endParaRPr lang="en-US" b="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581" y="3931444"/>
            <a:ext cx="7334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Java Code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Button </a:t>
            </a:r>
            <a:r>
              <a:rPr lang="en-US" sz="1600" dirty="0" err="1" smtClean="0">
                <a:solidFill>
                  <a:srgbClr val="FFFF00"/>
                </a:solidFill>
              </a:rPr>
              <a:t>btnAdd</a:t>
            </a:r>
            <a:r>
              <a:rPr lang="en-US" sz="1600" dirty="0" smtClean="0">
                <a:solidFill>
                  <a:srgbClr val="FFFF00"/>
                </a:solidFill>
              </a:rPr>
              <a:t> = new Button(“Add”);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Text Field</a:t>
            </a:r>
            <a:endParaRPr lang="en-US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Java Code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FFFF00"/>
                </a:solidFill>
              </a:rPr>
              <a:t>TextField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firstName</a:t>
            </a:r>
            <a:r>
              <a:rPr lang="en-US" sz="1400" dirty="0">
                <a:solidFill>
                  <a:srgbClr val="FFFF00"/>
                </a:solidFill>
              </a:rPr>
              <a:t> = new </a:t>
            </a:r>
            <a:r>
              <a:rPr lang="en-US" sz="1400" dirty="0" err="1">
                <a:solidFill>
                  <a:srgbClr val="FFFF00"/>
                </a:solidFill>
              </a:rPr>
              <a:t>TextField</a:t>
            </a:r>
            <a:r>
              <a:rPr lang="en-US" sz="1400" dirty="0">
                <a:solidFill>
                  <a:srgbClr val="FFFF00"/>
                </a:solidFill>
              </a:rPr>
              <a:t>("First Name </a:t>
            </a:r>
            <a:r>
              <a:rPr lang="en-US" sz="1400" dirty="0" smtClean="0">
                <a:solidFill>
                  <a:srgbClr val="FFFF00"/>
                </a:solidFill>
              </a:rPr>
              <a:t>:");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firstName.setValue</a:t>
            </a:r>
            <a:r>
              <a:rPr lang="en-US" sz="1400" dirty="0" smtClean="0">
                <a:solidFill>
                  <a:schemeClr val="bg1"/>
                </a:solidFill>
              </a:rPr>
              <a:t>(“”);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6" y="3921919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Date Field</a:t>
            </a:r>
            <a:endParaRPr lang="en-US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Java Code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DateField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date = new </a:t>
            </a:r>
            <a:r>
              <a:rPr lang="en-US" sz="1600" dirty="0" err="1">
                <a:solidFill>
                  <a:srgbClr val="FFFF00"/>
                </a:solidFill>
              </a:rPr>
              <a:t>DateField</a:t>
            </a:r>
            <a:r>
              <a:rPr lang="en-US" sz="1600" dirty="0">
                <a:solidFill>
                  <a:srgbClr val="FFFF00"/>
                </a:solidFill>
              </a:rPr>
              <a:t>();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date.setValue</a:t>
            </a:r>
            <a:r>
              <a:rPr lang="en-US" sz="1600" dirty="0" smtClean="0">
                <a:solidFill>
                  <a:schemeClr val="bg1"/>
                </a:solidFill>
              </a:rPr>
              <a:t>(new </a:t>
            </a:r>
            <a:r>
              <a:rPr lang="en-US" sz="1600" dirty="0">
                <a:solidFill>
                  <a:schemeClr val="bg1"/>
                </a:solidFill>
              </a:rPr>
              <a:t>Date());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4" y="2526506"/>
            <a:ext cx="27813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5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Java Code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Table </a:t>
            </a:r>
            <a:r>
              <a:rPr lang="en-US" sz="1600" dirty="0" err="1" smtClean="0">
                <a:solidFill>
                  <a:srgbClr val="FFFF00"/>
                </a:solidFill>
              </a:rPr>
              <a:t>contactTable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new </a:t>
            </a:r>
            <a:r>
              <a:rPr lang="en-US" sz="1600" dirty="0">
                <a:solidFill>
                  <a:srgbClr val="FFFF00"/>
                </a:solidFill>
              </a:rPr>
              <a:t>Table("Contact List</a:t>
            </a:r>
            <a:r>
              <a:rPr lang="en-US" sz="1600" dirty="0" smtClean="0">
                <a:solidFill>
                  <a:srgbClr val="FFFF00"/>
                </a:solidFill>
              </a:rPr>
              <a:t>");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contactTable.setColumnHeaders</a:t>
            </a:r>
            <a:r>
              <a:rPr lang="en-US" sz="1600" dirty="0">
                <a:solidFill>
                  <a:schemeClr val="bg1"/>
                </a:solidFill>
              </a:rPr>
              <a:t>("First Name", "Last Name", "Phone </a:t>
            </a:r>
            <a:r>
              <a:rPr lang="en-US" sz="1600" dirty="0" smtClean="0">
                <a:solidFill>
                  <a:schemeClr val="bg1"/>
                </a:solidFill>
              </a:rPr>
              <a:t>Number);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9" y="3445669"/>
            <a:ext cx="35242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UI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4771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25785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0767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9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Vaadin</a:t>
            </a:r>
            <a:r>
              <a:rPr lang="en-US" dirty="0" smtClean="0"/>
              <a:t> project </a:t>
            </a:r>
          </a:p>
          <a:p>
            <a:pPr marL="0" indent="0" algn="ctr">
              <a:buNone/>
            </a:pPr>
            <a:r>
              <a:rPr lang="en-US" sz="4400" b="1" dirty="0"/>
              <a:t>(</a:t>
            </a:r>
            <a:r>
              <a:rPr lang="en-US" sz="4400" b="1" dirty="0" smtClean="0"/>
              <a:t>contact-system)</a:t>
            </a:r>
          </a:p>
        </p:txBody>
      </p:sp>
    </p:spTree>
    <p:extLst>
      <p:ext uri="{BB962C8B-B14F-4D97-AF65-F5344CB8AC3E}">
        <p14:creationId xmlns:p14="http://schemas.microsoft.com/office/powerpoint/2010/main" val="7423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tools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Java </a:t>
            </a:r>
            <a:r>
              <a:rPr lang="en-US" dirty="0"/>
              <a:t>: </a:t>
            </a:r>
            <a:r>
              <a:rPr lang="en-US" b="1" dirty="0"/>
              <a:t>JDK 1.8</a:t>
            </a:r>
          </a:p>
          <a:p>
            <a:pPr lvl="1"/>
            <a:r>
              <a:rPr lang="en-US" dirty="0"/>
              <a:t>IDE : </a:t>
            </a:r>
            <a:r>
              <a:rPr lang="en-US" b="1" dirty="0"/>
              <a:t>Eclipse (Mars)</a:t>
            </a:r>
          </a:p>
          <a:p>
            <a:pPr lvl="1"/>
            <a:r>
              <a:rPr lang="en-US" b="1" dirty="0" smtClean="0"/>
              <a:t>Maven</a:t>
            </a:r>
          </a:p>
          <a:p>
            <a:pPr lvl="1"/>
            <a:r>
              <a:rPr lang="en-US" b="1" dirty="0" err="1" smtClean="0"/>
              <a:t>Vaadin</a:t>
            </a:r>
            <a:r>
              <a:rPr lang="en-US" b="1" dirty="0" smtClean="0"/>
              <a:t> </a:t>
            </a:r>
            <a:r>
              <a:rPr lang="en-US" b="1" dirty="0"/>
              <a:t>archetype</a:t>
            </a:r>
            <a:endParaRPr lang="en-US" b="1" dirty="0" smtClean="0"/>
          </a:p>
          <a:p>
            <a:pPr lvl="1"/>
            <a:r>
              <a:rPr lang="en-US" dirty="0" smtClean="0"/>
              <a:t>Application server : </a:t>
            </a:r>
            <a:r>
              <a:rPr lang="en-US" b="1" dirty="0" smtClean="0"/>
              <a:t>Tomcat 8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: </a:t>
            </a:r>
            <a:r>
              <a:rPr lang="en-US" b="1" dirty="0" err="1"/>
              <a:t>Mysql</a:t>
            </a:r>
            <a:endParaRPr lang="en-US" b="1" dirty="0"/>
          </a:p>
          <a:p>
            <a:pPr lvl="1"/>
            <a:r>
              <a:rPr lang="en-US" dirty="0"/>
              <a:t>Browser : </a:t>
            </a:r>
            <a:r>
              <a:rPr lang="en-US" b="1" dirty="0"/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12613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There are three steps to create </a:t>
            </a:r>
            <a:r>
              <a:rPr lang="en-US" sz="3600" dirty="0" err="1"/>
              <a:t>Vaadin</a:t>
            </a:r>
            <a:r>
              <a:rPr lang="en-US" sz="3600" dirty="0"/>
              <a:t> Project (Contact System)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Configure JRE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Create Maven Project with </a:t>
            </a:r>
            <a:r>
              <a:rPr lang="en-US" sz="2800" b="1" dirty="0" err="1" smtClean="0"/>
              <a:t>Vaadin</a:t>
            </a:r>
            <a:r>
              <a:rPr lang="en-US" sz="2800" b="1" dirty="0" smtClean="0"/>
              <a:t> archetype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Run </a:t>
            </a:r>
            <a:r>
              <a:rPr lang="en-US" sz="2800" b="1" dirty="0"/>
              <a:t>on Server using Tomcat </a:t>
            </a:r>
            <a:r>
              <a:rPr lang="en-US" sz="2800" b="1" dirty="0" smtClean="0"/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Let’s Build Contact System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Eclipse (Mars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5" y="1600200"/>
            <a:ext cx="686462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: Configure </a:t>
            </a:r>
            <a:r>
              <a:rPr lang="en-US" b="1" dirty="0" smtClean="0"/>
              <a:t>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do this by clicking on </a:t>
            </a:r>
            <a:r>
              <a:rPr lang="en-US" sz="2000" i="1" dirty="0" smtClean="0"/>
              <a:t>Window -&gt; Preferences -&gt; Java </a:t>
            </a:r>
            <a:r>
              <a:rPr lang="en-US" sz="2000" i="1" dirty="0" smtClean="0">
                <a:sym typeface="Wingdings" pitchFamily="2" charset="2"/>
              </a:rPr>
              <a:t>-&gt; Installed JREs. </a:t>
            </a:r>
            <a:r>
              <a:rPr lang="en-US" sz="2000" dirty="0" smtClean="0">
                <a:sym typeface="Wingdings" pitchFamily="2" charset="2"/>
              </a:rPr>
              <a:t>Click on “Add” button.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Browse to </a:t>
            </a:r>
            <a:r>
              <a:rPr lang="en-US" sz="2000" dirty="0"/>
              <a:t>the folder of </a:t>
            </a:r>
            <a:r>
              <a:rPr lang="en-US" sz="2000" dirty="0" err="1"/>
              <a:t>jdk</a:t>
            </a:r>
            <a:r>
              <a:rPr lang="en-US" sz="2000" dirty="0"/>
              <a:t> as below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23962"/>
            <a:ext cx="3654809" cy="2895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600"/>
            <a:ext cx="3733800" cy="36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Tahoma" pitchFamily="34" charset="0"/>
                <a:cs typeface="Tahoma" pitchFamily="34" charset="0"/>
              </a:rPr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Tahoma" pitchFamily="34" charset="0"/>
                <a:cs typeface="Tahoma" pitchFamily="34" charset="0"/>
              </a:rPr>
              <a:t>Vaadin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Introduction</a:t>
            </a:r>
            <a:endParaRPr lang="en-US" dirty="0"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ea typeface="Tahoma" pitchFamily="34" charset="0"/>
                <a:cs typeface="Tahoma" pitchFamily="34" charset="0"/>
              </a:rPr>
              <a:t>Demo</a:t>
            </a:r>
          </a:p>
          <a:p>
            <a:r>
              <a:rPr lang="en-US" dirty="0">
                <a:ea typeface="Tahoma" pitchFamily="34" charset="0"/>
                <a:cs typeface="Tahoma" pitchFamily="34" charset="0"/>
              </a:rPr>
              <a:t>Bonus</a:t>
            </a:r>
          </a:p>
          <a:p>
            <a:r>
              <a:rPr lang="en-US" dirty="0">
                <a:ea typeface="Tahoma" pitchFamily="34" charset="0"/>
                <a:cs typeface="Tahoma" pitchFamily="34" charset="0"/>
              </a:rPr>
              <a:t>Q &amp; 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 2 : Create a Maven Project with </a:t>
            </a:r>
            <a:r>
              <a:rPr lang="en-US" b="1" dirty="0" err="1" smtClean="0"/>
              <a:t>Vaadin</a:t>
            </a:r>
            <a:r>
              <a:rPr lang="en-US" b="1" dirty="0" smtClean="0"/>
              <a:t> archetype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do this by clicking on </a:t>
            </a:r>
            <a:r>
              <a:rPr lang="en-US" sz="2000" i="1" dirty="0"/>
              <a:t>File -&gt; New -&gt; Other</a:t>
            </a:r>
            <a:r>
              <a:rPr lang="en-US" sz="2000" dirty="0"/>
              <a:t> and choosing Maven project as shown below.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 the </a:t>
            </a:r>
            <a:r>
              <a:rPr lang="en-US" sz="2000" dirty="0" err="1"/>
              <a:t>Vaadin</a:t>
            </a:r>
            <a:r>
              <a:rPr lang="en-US" sz="2000" dirty="0"/>
              <a:t> archetype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2592664"/>
            <a:ext cx="3771653" cy="358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58994"/>
            <a:ext cx="4043323" cy="36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2/1. Add </a:t>
            </a:r>
            <a:r>
              <a:rPr lang="en-US" sz="3200" b="1" dirty="0"/>
              <a:t>the </a:t>
            </a:r>
            <a:r>
              <a:rPr lang="en-US" sz="3200" b="1" dirty="0" err="1"/>
              <a:t>Vaadin</a:t>
            </a:r>
            <a:r>
              <a:rPr lang="en-US" sz="3200" b="1" dirty="0"/>
              <a:t> archetype details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Type </a:t>
            </a:r>
            <a:r>
              <a:rPr lang="en-US" sz="2000" dirty="0"/>
              <a:t>in the following details,</a:t>
            </a:r>
            <a:br>
              <a:rPr lang="en-US" sz="2000" dirty="0"/>
            </a:br>
            <a:r>
              <a:rPr lang="en-US" sz="2000" dirty="0" smtClean="0"/>
              <a:t>Archetype </a:t>
            </a:r>
            <a:r>
              <a:rPr lang="en-US" sz="2000" dirty="0"/>
              <a:t>Group ID: </a:t>
            </a:r>
            <a:r>
              <a:rPr lang="en-US" sz="2000" b="1" i="1" dirty="0" err="1"/>
              <a:t>com.vaadin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Archetype </a:t>
            </a:r>
            <a:r>
              <a:rPr lang="en-US" sz="2000" dirty="0"/>
              <a:t>Artifact ID: </a:t>
            </a:r>
            <a:r>
              <a:rPr lang="en-US" sz="2000" b="1" i="1" dirty="0" err="1" smtClean="0"/>
              <a:t>vaadin</a:t>
            </a:r>
            <a:r>
              <a:rPr lang="en-US" sz="2000" b="1" i="1" dirty="0" smtClean="0"/>
              <a:t>-archetype-application</a:t>
            </a:r>
          </a:p>
          <a:p>
            <a:pPr marL="0" indent="0">
              <a:buNone/>
            </a:pPr>
            <a:r>
              <a:rPr lang="en-US" sz="2000" dirty="0" smtClean="0"/>
              <a:t>Archetype </a:t>
            </a:r>
            <a:r>
              <a:rPr lang="en-US" sz="2000" dirty="0"/>
              <a:t>Version: </a:t>
            </a:r>
            <a:r>
              <a:rPr lang="en-US" sz="2000" b="1" i="1" dirty="0" smtClean="0"/>
              <a:t>7.5.7 or LATEST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6972"/>
            <a:ext cx="4176793" cy="2286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324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See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vaadin.com/maven#archetypes</a:t>
            </a:r>
            <a:r>
              <a:rPr lang="en-US" sz="2000" dirty="0" smtClean="0"/>
              <a:t> for other archetypes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3339"/>
            <a:ext cx="4038600" cy="36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2/2. Put </a:t>
            </a:r>
            <a:r>
              <a:rPr lang="en-US" sz="3200" b="1" dirty="0"/>
              <a:t>in your project </a:t>
            </a:r>
            <a:r>
              <a:rPr lang="en-US" sz="3200" b="1" dirty="0" smtClean="0"/>
              <a:t>details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Click </a:t>
            </a:r>
            <a:r>
              <a:rPr lang="en-US" sz="2000" i="1" dirty="0"/>
              <a:t>Finish</a:t>
            </a:r>
            <a:r>
              <a:rPr lang="en-US" sz="2000" dirty="0"/>
              <a:t> once you have filled it in.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“contact-system” project was created as below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3059"/>
            <a:ext cx="3803170" cy="344837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345971"/>
            <a:ext cx="4472462" cy="34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ContactUI.java</a:t>
            </a:r>
            <a:endParaRPr lang="en-US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962944"/>
            <a:ext cx="57816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2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2/3.</a:t>
            </a:r>
            <a:r>
              <a:rPr lang="en-US" sz="3200" b="1" dirty="0"/>
              <a:t>  Build project with Maven Install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Project Explorer, right-click on your newly created project, and choose </a:t>
            </a:r>
            <a:r>
              <a:rPr lang="en-US" sz="2000" i="1" dirty="0"/>
              <a:t>Run As -&gt; Maven i</a:t>
            </a:r>
            <a:r>
              <a:rPr lang="en-US" sz="2000" i="1" dirty="0" smtClean="0"/>
              <a:t>nstall</a:t>
            </a:r>
            <a:r>
              <a:rPr lang="en-US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2200"/>
            <a:ext cx="5334000" cy="4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3:</a:t>
            </a:r>
            <a:r>
              <a:rPr lang="en-US" b="1" dirty="0"/>
              <a:t>  Run on Server using Tomcat </a:t>
            </a:r>
            <a:r>
              <a:rPr lang="en-US" b="1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Project Explorer, right-click on your newly created project, and choose </a:t>
            </a:r>
            <a:r>
              <a:rPr lang="en-US" sz="2000" i="1" dirty="0"/>
              <a:t>Run As -&gt; Run on Server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74605"/>
            <a:ext cx="3352800" cy="4073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78493"/>
            <a:ext cx="3314162" cy="40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View “contact-system” application on a browser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localhost:8080/contact-system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583078" cy="40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 4 : Let’s build Contact System!</a:t>
            </a:r>
            <a:endParaRPr lang="en-US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6803"/>
            <a:ext cx="8229600" cy="403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4/1. Create </a:t>
            </a:r>
            <a:r>
              <a:rPr lang="en-US" sz="3200" b="1" dirty="0" err="1" smtClean="0"/>
              <a:t>Mysql</a:t>
            </a:r>
            <a:r>
              <a:rPr lang="en-US" sz="3200" b="1" dirty="0" smtClean="0"/>
              <a:t> database </a:t>
            </a:r>
            <a:br>
              <a:rPr lang="en-US" sz="3200" b="1" dirty="0" smtClean="0"/>
            </a:br>
            <a:r>
              <a:rPr lang="en-US" sz="3200" b="1" dirty="0" smtClean="0"/>
              <a:t>“contact-system”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207654" cy="37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33650"/>
            <a:ext cx="32194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6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4/2. Add </a:t>
            </a:r>
            <a:r>
              <a:rPr lang="en-US" sz="3200" dirty="0" err="1" smtClean="0"/>
              <a:t>dependecy</a:t>
            </a:r>
            <a:r>
              <a:rPr lang="en-US" sz="3200" dirty="0" smtClean="0"/>
              <a:t> </a:t>
            </a:r>
            <a:r>
              <a:rPr lang="en-US" sz="3200" b="1" dirty="0" err="1" smtClean="0"/>
              <a:t>JPAContainer</a:t>
            </a:r>
            <a:r>
              <a:rPr lang="en-US" sz="3200" dirty="0" smtClean="0"/>
              <a:t>, </a:t>
            </a:r>
            <a:r>
              <a:rPr lang="en-US" sz="3200" b="1" dirty="0" err="1" smtClean="0"/>
              <a:t>EclipseLink</a:t>
            </a:r>
            <a:r>
              <a:rPr lang="en-US" sz="3200" dirty="0" smtClean="0"/>
              <a:t> and </a:t>
            </a:r>
            <a:r>
              <a:rPr lang="en-US" sz="3200" b="1" dirty="0" err="1" smtClean="0"/>
              <a:t>Mysql</a:t>
            </a:r>
            <a:r>
              <a:rPr lang="en-US" sz="3200" dirty="0" smtClean="0"/>
              <a:t> in pom.xml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&lt;!-- </a:t>
            </a:r>
            <a:r>
              <a:rPr lang="en-US" sz="2000" u="sng" dirty="0" err="1"/>
              <a:t>Vaadin</a:t>
            </a:r>
            <a:r>
              <a:rPr lang="en-US" sz="2000" u="sng" dirty="0"/>
              <a:t> </a:t>
            </a:r>
            <a:r>
              <a:rPr lang="en-US" sz="2000" u="sng" dirty="0" err="1"/>
              <a:t>Jpacontainer</a:t>
            </a:r>
            <a:r>
              <a:rPr lang="en-US" sz="2000" u="sng" dirty="0"/>
              <a:t> --&gt;</a:t>
            </a:r>
          </a:p>
          <a:p>
            <a:pPr marL="0" indent="0">
              <a:buNone/>
            </a:pPr>
            <a:r>
              <a:rPr lang="en-US" sz="2000" dirty="0"/>
              <a:t>&lt;dependency&gt;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com.vaadin.addon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u="sng" dirty="0" err="1"/>
              <a:t>jpacontainer</a:t>
            </a:r>
            <a:r>
              <a:rPr lang="en-US" sz="2000" u="sng" dirty="0"/>
              <a:t>&lt;/</a:t>
            </a:r>
            <a:r>
              <a:rPr lang="en-US" sz="2000" u="sng" dirty="0" err="1"/>
              <a:t>artifactId</a:t>
            </a:r>
            <a:r>
              <a:rPr lang="en-US" sz="2000" u="sng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&lt;version&gt;3.2.0&lt;/version&gt;</a:t>
            </a:r>
          </a:p>
          <a:p>
            <a:pPr marL="0" indent="0">
              <a:buNone/>
            </a:pPr>
            <a:r>
              <a:rPr lang="en-US" sz="2000" dirty="0"/>
              <a:t>&lt;/dependency&gt;</a:t>
            </a:r>
          </a:p>
          <a:p>
            <a:pPr marL="0" indent="0">
              <a:buNone/>
            </a:pPr>
            <a:r>
              <a:rPr lang="en-US" sz="2000" dirty="0"/>
              <a:t>&lt;dependency&gt;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org.eclipse.persistence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u="sng" dirty="0" err="1"/>
              <a:t>eclipselink</a:t>
            </a:r>
            <a:r>
              <a:rPr lang="en-US" sz="2000" u="sng" dirty="0"/>
              <a:t>&lt;/</a:t>
            </a:r>
            <a:r>
              <a:rPr lang="en-US" sz="2000" u="sng" dirty="0" err="1"/>
              <a:t>artifactId</a:t>
            </a:r>
            <a:r>
              <a:rPr lang="en-US" sz="2000" u="sng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&lt;version&gt;2.2.0&lt;/version&gt;</a:t>
            </a:r>
          </a:p>
          <a:p>
            <a:pPr marL="0" indent="0">
              <a:buNone/>
            </a:pPr>
            <a:r>
              <a:rPr lang="en-US" sz="2000" dirty="0"/>
              <a:t>&lt;/dependency&gt;</a:t>
            </a:r>
          </a:p>
          <a:p>
            <a:pPr marL="0" indent="0">
              <a:buNone/>
            </a:pPr>
            <a:r>
              <a:rPr lang="en-US" sz="2000" dirty="0"/>
              <a:t>&lt;dependency&gt;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org.eclipse.persistence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javax.persistence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&lt;version&gt;2.0.0&lt;/version&gt;</a:t>
            </a:r>
          </a:p>
          <a:p>
            <a:pPr marL="0" indent="0">
              <a:buNone/>
            </a:pPr>
            <a:r>
              <a:rPr lang="en-US" sz="2000" dirty="0"/>
              <a:t>&lt;/dependency&gt;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&lt;!-- </a:t>
            </a:r>
            <a:r>
              <a:rPr lang="en-US" sz="2000" u="sng" dirty="0" err="1"/>
              <a:t>Mysql</a:t>
            </a:r>
            <a:r>
              <a:rPr lang="en-US" sz="2000" u="sng" dirty="0"/>
              <a:t> --&gt;</a:t>
            </a:r>
          </a:p>
          <a:p>
            <a:pPr marL="0" indent="0">
              <a:buNone/>
            </a:pPr>
            <a:r>
              <a:rPr lang="en-US" sz="2000" dirty="0"/>
              <a:t>&lt;dependency&gt;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u="sng" dirty="0" err="1"/>
              <a:t>mysql</a:t>
            </a:r>
            <a:r>
              <a:rPr lang="en-US" sz="2000" u="sng" dirty="0"/>
              <a:t>&lt;/</a:t>
            </a:r>
            <a:r>
              <a:rPr lang="en-US" sz="2000" u="sng" dirty="0" err="1"/>
              <a:t>groupId</a:t>
            </a:r>
            <a:r>
              <a:rPr lang="en-US" sz="2000" u="sng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u="sng" dirty="0" err="1"/>
              <a:t>mysql</a:t>
            </a:r>
            <a:r>
              <a:rPr lang="en-US" sz="2000" u="sng" dirty="0"/>
              <a:t>-connector-java&lt;/</a:t>
            </a:r>
            <a:r>
              <a:rPr lang="en-US" sz="2000" u="sng" dirty="0" err="1"/>
              <a:t>artifactId</a:t>
            </a:r>
            <a:r>
              <a:rPr lang="en-US" sz="2000" u="sng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&lt;version&gt;5.1.6&lt;/version&gt;</a:t>
            </a:r>
          </a:p>
          <a:p>
            <a:pPr marL="0" indent="0">
              <a:buNone/>
            </a:pPr>
            <a:r>
              <a:rPr lang="en-US" sz="2000" dirty="0"/>
              <a:t>&lt;/dependency&gt;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149" y="1143000"/>
            <a:ext cx="8229600" cy="495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348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798" y="2590800"/>
            <a:ext cx="7772400" cy="267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Vaadin Framework 7.5.7</a:t>
            </a:r>
            <a:br>
              <a:rPr lang="en-US" b="1" smtClean="0"/>
            </a:br>
            <a:r>
              <a:rPr lang="en-US" sz="2400" b="1" smtClean="0">
                <a:hlinkClick r:id="rId2"/>
              </a:rPr>
              <a:t>https://vaadin.com</a:t>
            </a:r>
            <a:endParaRPr lang="en-US" sz="24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1" y="1219200"/>
            <a:ext cx="40671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8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Add file </a:t>
            </a:r>
            <a:r>
              <a:rPr lang="en-US" sz="3200" b="1" dirty="0"/>
              <a:t>persistence.xml</a:t>
            </a:r>
            <a:r>
              <a:rPr lang="en-US" sz="3200" dirty="0"/>
              <a:t> in “</a:t>
            </a:r>
            <a:r>
              <a:rPr lang="en-US" sz="3200" dirty="0" err="1"/>
              <a:t>src</a:t>
            </a:r>
            <a:r>
              <a:rPr lang="en-US" sz="3200" dirty="0"/>
              <a:t>/main/resources/META-INF” </a:t>
            </a:r>
            <a:r>
              <a:rPr lang="en-US" sz="3200" dirty="0" smtClean="0"/>
              <a:t>folder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3149" y="1143000"/>
            <a:ext cx="8229600" cy="495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&lt;?</a:t>
            </a:r>
            <a:r>
              <a:rPr lang="en-US" sz="1100" dirty="0"/>
              <a:t>xml version=</a:t>
            </a:r>
            <a:r>
              <a:rPr lang="en-US" sz="1100" i="1" dirty="0"/>
              <a:t>"1.0" encoding="UTF-8"?&gt;</a:t>
            </a:r>
          </a:p>
          <a:p>
            <a:pPr marL="0" indent="0">
              <a:buNone/>
            </a:pPr>
            <a:r>
              <a:rPr lang="en-US" sz="1100" dirty="0"/>
              <a:t>&lt;persistence </a:t>
            </a:r>
            <a:r>
              <a:rPr lang="en-US" sz="1100" dirty="0" err="1"/>
              <a:t>xmlns</a:t>
            </a:r>
            <a:r>
              <a:rPr lang="en-US" sz="1100" dirty="0"/>
              <a:t>=</a:t>
            </a:r>
            <a:r>
              <a:rPr lang="en-US" sz="1100" i="1" dirty="0"/>
              <a:t>"http://java.sun.com/xml/ns/persistence"</a:t>
            </a:r>
          </a:p>
          <a:p>
            <a:pPr marL="0" indent="0">
              <a:buNone/>
            </a:pPr>
            <a:r>
              <a:rPr lang="en-US" sz="1100" dirty="0" err="1"/>
              <a:t>xmlns:xsi</a:t>
            </a:r>
            <a:r>
              <a:rPr lang="en-US" sz="1100" dirty="0"/>
              <a:t>=</a:t>
            </a:r>
            <a:r>
              <a:rPr lang="en-US" sz="1100" i="1" dirty="0"/>
              <a:t>"http://www.w3.org/2001/XMLSchema-instance"</a:t>
            </a:r>
          </a:p>
          <a:p>
            <a:pPr marL="0" indent="0">
              <a:buNone/>
            </a:pPr>
            <a:r>
              <a:rPr lang="en-US" sz="1100" dirty="0" err="1"/>
              <a:t>xsi:schemaLocation</a:t>
            </a:r>
            <a:r>
              <a:rPr lang="en-US" sz="1100" dirty="0"/>
              <a:t>=</a:t>
            </a:r>
            <a:r>
              <a:rPr lang="en-US" sz="1100" i="1" dirty="0"/>
              <a:t>"http://java.sun.com/xml/ns/persistence http://java.sun.com/xml/ns/persistence/persistence_2_0.xsd"</a:t>
            </a:r>
          </a:p>
          <a:p>
            <a:pPr marL="0" indent="0">
              <a:buNone/>
            </a:pPr>
            <a:r>
              <a:rPr lang="en-US" sz="1100" dirty="0"/>
              <a:t>version=</a:t>
            </a:r>
            <a:r>
              <a:rPr lang="en-US" sz="1100" i="1" dirty="0"/>
              <a:t>"2.0"&gt;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&lt;persistence-unit name=</a:t>
            </a:r>
            <a:r>
              <a:rPr lang="en-US" sz="1100" i="1" dirty="0"/>
              <a:t>"contact"&gt;</a:t>
            </a:r>
          </a:p>
          <a:p>
            <a:pPr marL="0" indent="0">
              <a:buNone/>
            </a:pPr>
            <a:r>
              <a:rPr lang="en-US" sz="1100" dirty="0" smtClean="0"/>
              <a:t>	&lt;</a:t>
            </a:r>
            <a:r>
              <a:rPr lang="en-US" sz="1100" dirty="0"/>
              <a:t>provider&gt;</a:t>
            </a:r>
            <a:r>
              <a:rPr lang="en-US" sz="1100" dirty="0" err="1"/>
              <a:t>org.eclipse.persistence.jpa.PersistenceProvider</a:t>
            </a:r>
            <a:r>
              <a:rPr lang="en-US" sz="1100" dirty="0"/>
              <a:t>&lt;/provider&gt;</a:t>
            </a:r>
          </a:p>
          <a:p>
            <a:pPr marL="0" indent="0">
              <a:buNone/>
            </a:pPr>
            <a:r>
              <a:rPr lang="en-US" sz="1100" dirty="0" smtClean="0"/>
              <a:t>	&lt;</a:t>
            </a:r>
            <a:r>
              <a:rPr lang="en-US" sz="1100" dirty="0"/>
              <a:t>exclude-unlisted-classes&gt;false&lt;/exclude-unlisted-classes&gt;</a:t>
            </a:r>
          </a:p>
          <a:p>
            <a:pPr marL="0" indent="0">
              <a:buNone/>
            </a:pPr>
            <a:r>
              <a:rPr lang="en-US" sz="1100" dirty="0" smtClean="0"/>
              <a:t>	&lt;</a:t>
            </a:r>
            <a:r>
              <a:rPr lang="en-US" sz="1100" dirty="0"/>
              <a:t>properties&gt;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</a:t>
            </a:r>
            <a:r>
              <a:rPr lang="en-US" sz="1100" i="1" dirty="0" err="1"/>
              <a:t>eclipselink.jdbc.driver</a:t>
            </a:r>
            <a:r>
              <a:rPr lang="en-US" sz="1100" i="1" dirty="0"/>
              <a:t>" value="</a:t>
            </a:r>
            <a:r>
              <a:rPr lang="en-US" sz="1100" i="1" dirty="0" err="1"/>
              <a:t>com.mysql.jdbc.Driver</a:t>
            </a:r>
            <a:r>
              <a:rPr lang="en-US" sz="1100" i="1" dirty="0"/>
              <a:t>" /&gt;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"eclipselink.jdbc.url" value="</a:t>
            </a:r>
            <a:r>
              <a:rPr lang="en-US" sz="1100" i="1" dirty="0" err="1"/>
              <a:t>jdbc:mysql</a:t>
            </a:r>
            <a:r>
              <a:rPr lang="en-US" sz="1100" i="1" dirty="0"/>
              <a:t>://</a:t>
            </a:r>
            <a:r>
              <a:rPr lang="en-US" sz="1100" i="1" dirty="0" smtClean="0"/>
              <a:t>localhost:3306/contact-system" </a:t>
            </a:r>
            <a:r>
              <a:rPr lang="en-US" sz="1100" i="1" dirty="0"/>
              <a:t>/&gt;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</a:t>
            </a:r>
            <a:r>
              <a:rPr lang="en-US" sz="1100" i="1" dirty="0" err="1"/>
              <a:t>eclipselink.jdbc.user</a:t>
            </a:r>
            <a:r>
              <a:rPr lang="en-US" sz="1100" i="1" dirty="0"/>
              <a:t>" value="root" /&gt;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</a:t>
            </a:r>
            <a:r>
              <a:rPr lang="en-US" sz="1100" i="1" dirty="0" err="1"/>
              <a:t>eclipselink.jdbc.password</a:t>
            </a:r>
            <a:r>
              <a:rPr lang="en-US" sz="1100" i="1" dirty="0"/>
              <a:t>" value="root" /&gt;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</a:t>
            </a:r>
            <a:r>
              <a:rPr lang="en-US" sz="1100" i="1" dirty="0" err="1"/>
              <a:t>eclipselink.logging.level</a:t>
            </a:r>
            <a:r>
              <a:rPr lang="en-US" sz="1100" i="1" dirty="0"/>
              <a:t>" value="FINE" /&gt;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</a:t>
            </a:r>
            <a:r>
              <a:rPr lang="en-US" sz="1100" i="1" dirty="0" err="1"/>
              <a:t>eclipselink.ddl</a:t>
            </a:r>
            <a:r>
              <a:rPr lang="en-US" sz="1100" i="1" dirty="0"/>
              <a:t>-generation" value="drop-and-create-tables" /&gt;</a:t>
            </a:r>
          </a:p>
          <a:p>
            <a:pPr marL="0" indent="0">
              <a:buNone/>
            </a:pPr>
            <a:r>
              <a:rPr lang="en-US" sz="1100" dirty="0" smtClean="0"/>
              <a:t>		&lt;</a:t>
            </a:r>
            <a:r>
              <a:rPr lang="en-US" sz="1100" dirty="0"/>
              <a:t>property name=</a:t>
            </a:r>
            <a:r>
              <a:rPr lang="en-US" sz="1100" i="1" dirty="0"/>
              <a:t>"</a:t>
            </a:r>
            <a:r>
              <a:rPr lang="en-US" sz="1100" i="1" dirty="0" err="1"/>
              <a:t>eclipselink.ddl</a:t>
            </a:r>
            <a:r>
              <a:rPr lang="en-US" sz="1100" i="1" dirty="0"/>
              <a:t>-</a:t>
            </a:r>
            <a:r>
              <a:rPr lang="en-US" sz="1100" i="1" dirty="0" err="1"/>
              <a:t>generation.output</a:t>
            </a:r>
            <a:r>
              <a:rPr lang="en-US" sz="1100" i="1" dirty="0"/>
              <a:t>-mode" value="database" /&gt;</a:t>
            </a:r>
          </a:p>
          <a:p>
            <a:pPr marL="0" indent="0">
              <a:buNone/>
            </a:pPr>
            <a:r>
              <a:rPr lang="en-US" sz="1100" dirty="0" smtClean="0"/>
              <a:t>	&lt;/</a:t>
            </a:r>
            <a:r>
              <a:rPr lang="en-US" sz="1100" dirty="0"/>
              <a:t>properties&gt;</a:t>
            </a:r>
          </a:p>
          <a:p>
            <a:pPr marL="0" indent="0">
              <a:buNone/>
            </a:pPr>
            <a:r>
              <a:rPr lang="en-US" sz="1100" dirty="0"/>
              <a:t>&lt;/persistence-unit</a:t>
            </a:r>
            <a:r>
              <a:rPr lang="en-US" sz="1100" dirty="0" smtClean="0"/>
              <a:t>&gt;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&lt;/persistence&gt;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360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Mapping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name : Contact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Contact.java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940844"/>
            <a:ext cx="36480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1879"/>
            <a:ext cx="4040188" cy="241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5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ContactUI.java</a:t>
            </a:r>
            <a:endParaRPr lang="en-US" sz="3200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801176" cy="405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19" y="85060"/>
            <a:ext cx="267688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0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DemoDataGenerator</a:t>
            </a:r>
            <a:r>
              <a:rPr lang="en-US" sz="3200" b="1" dirty="0" smtClean="0"/>
              <a:t>.java</a:t>
            </a:r>
            <a:endParaRPr lang="en-US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1752600"/>
            <a:ext cx="48482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3429000"/>
            <a:ext cx="491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"/>
            <a:ext cx="24193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2667000"/>
            <a:ext cx="45053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9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ContactMainView.java</a:t>
            </a:r>
            <a:br>
              <a:rPr lang="en-US" sz="3200" b="1" dirty="0" smtClean="0"/>
            </a:br>
            <a:r>
              <a:rPr lang="en-US" sz="2400" dirty="0" smtClean="0"/>
              <a:t>Declare Button and </a:t>
            </a:r>
            <a:r>
              <a:rPr lang="en-US" sz="2400" dirty="0" err="1" smtClean="0"/>
              <a:t>TextField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defTabSz="457200">
              <a:buNone/>
            </a:pPr>
            <a:r>
              <a:rPr lang="en-US" sz="1600" b="1" dirty="0">
                <a:solidFill>
                  <a:srgbClr val="FFFF00"/>
                </a:solidFill>
              </a:rPr>
              <a:t>private Button </a:t>
            </a:r>
            <a:r>
              <a:rPr lang="en-US" sz="1600" b="1" dirty="0" err="1">
                <a:solidFill>
                  <a:srgbClr val="FFFF00"/>
                </a:solidFill>
              </a:rPr>
              <a:t>newButton</a:t>
            </a:r>
            <a:r>
              <a:rPr lang="en-US" sz="1600" b="1" dirty="0">
                <a:solidFill>
                  <a:srgbClr val="FFFF00"/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private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Button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deleteButton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private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Button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editButton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private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TextField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searchField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private Component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buildToolbar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() {</a:t>
            </a:r>
          </a:p>
          <a:p>
            <a:pPr marL="0" indent="0" defTabSz="45720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	</a:t>
            </a:r>
            <a:r>
              <a:rPr lang="en-US" sz="1600" b="1" dirty="0" err="1" smtClean="0">
                <a:solidFill>
                  <a:srgbClr val="FFFF00"/>
                </a:solidFill>
              </a:rPr>
              <a:t>newButton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>
                <a:solidFill>
                  <a:srgbClr val="FFFF00"/>
                </a:solidFill>
              </a:rPr>
              <a:t>= new Button("Add");</a:t>
            </a:r>
          </a:p>
          <a:p>
            <a:pPr marL="0" indent="0" defTabSz="45720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deleteButton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= new Button("Delete");</a:t>
            </a:r>
          </a:p>
          <a:p>
            <a:pPr marL="0" indent="0" defTabSz="45720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editButton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= new Button("Edit");</a:t>
            </a:r>
          </a:p>
          <a:p>
            <a:pPr marL="0" indent="0" defTabSz="45720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searchField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TextField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searchField.setInputPrompt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("Search by name");</a:t>
            </a:r>
          </a:p>
          <a:p>
            <a:pPr marL="0" indent="0" defTabSz="45720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HorizontalLayout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toolbar = new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HorizontalLayout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toolbar.setSpacing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(true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rgbClr val="FFFF00"/>
                </a:solidFill>
              </a:rPr>
              <a:t>toolbar.addComponents</a:t>
            </a:r>
            <a:r>
              <a:rPr lang="en-US" sz="1600" b="1" dirty="0" smtClean="0">
                <a:solidFill>
                  <a:srgbClr val="FFFF00"/>
                </a:solidFill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</a:rPr>
              <a:t>newButton</a:t>
            </a:r>
            <a:r>
              <a:rPr lang="en-US" sz="1600" b="1" dirty="0">
                <a:solidFill>
                  <a:srgbClr val="FFFF00"/>
                </a:solidFill>
              </a:rPr>
              <a:t>, </a:t>
            </a:r>
            <a:r>
              <a:rPr lang="en-US" sz="1600" b="1" dirty="0" err="1">
                <a:solidFill>
                  <a:srgbClr val="FFFF00"/>
                </a:solidFill>
              </a:rPr>
              <a:t>deleteButton</a:t>
            </a:r>
            <a:r>
              <a:rPr lang="en-US" sz="1600" b="1" dirty="0">
                <a:solidFill>
                  <a:srgbClr val="FFFF00"/>
                </a:solidFill>
              </a:rPr>
              <a:t>, </a:t>
            </a:r>
            <a:r>
              <a:rPr lang="en-US" sz="1600" b="1" dirty="0" err="1">
                <a:solidFill>
                  <a:srgbClr val="FFFF00"/>
                </a:solidFill>
              </a:rPr>
              <a:t>editButton</a:t>
            </a:r>
            <a:r>
              <a:rPr lang="en-US" sz="1600" b="1" dirty="0">
                <a:solidFill>
                  <a:srgbClr val="FFFF00"/>
                </a:solidFill>
              </a:rPr>
              <a:t>, </a:t>
            </a:r>
            <a:r>
              <a:rPr lang="en-US" sz="1600" b="1" dirty="0" err="1">
                <a:solidFill>
                  <a:srgbClr val="FFFF00"/>
                </a:solidFill>
              </a:rPr>
              <a:t>searchField</a:t>
            </a:r>
            <a:r>
              <a:rPr lang="en-US" sz="1600" b="1" dirty="0">
                <a:solidFill>
                  <a:srgbClr val="FFFF00"/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toolbar.setWidth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("100%");</a:t>
            </a: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toolbar.setExpandRatio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searchField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1);</a:t>
            </a:r>
          </a:p>
          <a:p>
            <a:pPr marL="0" indent="0" defTabSz="45720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toolbar.setComponentAlignment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searchField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Alignment.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TOP_RIGHT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16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</a:rPr>
              <a:t>	return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toolbar;</a:t>
            </a:r>
            <a:endParaRPr lang="en-US" sz="16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19" y="85060"/>
            <a:ext cx="267688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526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ContactMainView.java</a:t>
            </a:r>
            <a:br>
              <a:rPr lang="en-US" sz="3200" b="1" dirty="0" smtClean="0"/>
            </a:br>
            <a:r>
              <a:rPr lang="en-US" sz="2400" dirty="0" smtClean="0"/>
              <a:t>Get data and display in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429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lnSpcReduction="10000"/>
          </a:bodyPr>
          <a:lstStyle/>
          <a:p>
            <a:pPr marL="0" indent="0" defTabSz="457200">
              <a:buNone/>
            </a:pPr>
            <a:r>
              <a:rPr lang="en-US" sz="1200" dirty="0">
                <a:solidFill>
                  <a:schemeClr val="accent6"/>
                </a:solidFill>
              </a:rPr>
              <a:t>private </a:t>
            </a:r>
            <a:r>
              <a:rPr lang="en-US" sz="1200" dirty="0" err="1">
                <a:solidFill>
                  <a:schemeClr val="accent6"/>
                </a:solidFill>
              </a:rPr>
              <a:t>JPAContainer</a:t>
            </a:r>
            <a:r>
              <a:rPr lang="en-US" sz="1200" dirty="0">
                <a:solidFill>
                  <a:schemeClr val="accent6"/>
                </a:solidFill>
              </a:rPr>
              <a:t>&lt;Contact&gt; contacts;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0" indent="0" defTabSz="457200">
              <a:buNone/>
            </a:pPr>
            <a:r>
              <a:rPr lang="en-US" sz="1200" dirty="0" smtClean="0">
                <a:solidFill>
                  <a:srgbClr val="FFFF00"/>
                </a:solidFill>
              </a:rPr>
              <a:t>private </a:t>
            </a:r>
            <a:r>
              <a:rPr lang="en-US" sz="1200" dirty="0">
                <a:solidFill>
                  <a:srgbClr val="FFFF00"/>
                </a:solidFill>
              </a:rPr>
              <a:t>Table </a:t>
            </a:r>
            <a:r>
              <a:rPr lang="en-US" sz="1200" dirty="0" err="1">
                <a:solidFill>
                  <a:srgbClr val="FFFF00"/>
                </a:solidFill>
              </a:rPr>
              <a:t>contactTable</a:t>
            </a:r>
            <a:r>
              <a:rPr lang="en-US" sz="1200" dirty="0" smtClean="0">
                <a:solidFill>
                  <a:srgbClr val="FFFF00"/>
                </a:solidFill>
              </a:rPr>
              <a:t>;</a:t>
            </a:r>
          </a:p>
          <a:p>
            <a:pPr marL="0" indent="0" defTabSz="457200">
              <a:buNone/>
            </a:pP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private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Component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buildTable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() {</a:t>
            </a:r>
          </a:p>
          <a:p>
            <a:pPr marL="0" indent="0" defTabSz="457200">
              <a:buNone/>
            </a:pP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accent6"/>
                </a:solidFill>
              </a:rPr>
              <a:t>contacts </a:t>
            </a:r>
            <a:r>
              <a:rPr lang="en-US" sz="1200" dirty="0">
                <a:solidFill>
                  <a:schemeClr val="accent6"/>
                </a:solidFill>
              </a:rPr>
              <a:t>= </a:t>
            </a:r>
            <a:r>
              <a:rPr lang="en-US" sz="1200" dirty="0" err="1">
                <a:solidFill>
                  <a:schemeClr val="accent6"/>
                </a:solidFill>
              </a:rPr>
              <a:t>JPAContainerFactory.</a:t>
            </a:r>
            <a:r>
              <a:rPr lang="en-US" sz="1200" i="1" dirty="0" err="1">
                <a:solidFill>
                  <a:schemeClr val="accent6"/>
                </a:solidFill>
              </a:rPr>
              <a:t>make</a:t>
            </a:r>
            <a:r>
              <a:rPr lang="en-US" sz="1200" i="1" dirty="0">
                <a:solidFill>
                  <a:schemeClr val="accent6"/>
                </a:solidFill>
              </a:rPr>
              <a:t>(</a:t>
            </a:r>
            <a:r>
              <a:rPr lang="en-US" sz="1200" i="1" dirty="0" err="1">
                <a:solidFill>
                  <a:schemeClr val="accent6"/>
                </a:solidFill>
              </a:rPr>
              <a:t>Contact.class</a:t>
            </a:r>
            <a:r>
              <a:rPr lang="en-US" sz="1200" i="1" dirty="0">
                <a:solidFill>
                  <a:schemeClr val="accent6"/>
                </a:solidFill>
              </a:rPr>
              <a:t>, </a:t>
            </a:r>
            <a:r>
              <a:rPr lang="en-US" sz="1200" i="1" dirty="0" err="1">
                <a:solidFill>
                  <a:schemeClr val="accent6"/>
                </a:solidFill>
              </a:rPr>
              <a:t>ContactUI.PERSISTENCE_UNIT</a:t>
            </a:r>
            <a:r>
              <a:rPr lang="en-US" sz="1200" i="1" dirty="0">
                <a:solidFill>
                  <a:schemeClr val="accent6"/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       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rgbClr val="FFFF00"/>
                </a:solidFill>
              </a:rPr>
              <a:t>contactTable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rgbClr val="FFFF00"/>
                </a:solidFill>
              </a:rPr>
              <a:t>= new Table("Contact List", contacts);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contactTable.setSizeFull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contactTable.setSelectable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(true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contactTable.setImmediate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(true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rgbClr val="FFFF00"/>
                </a:solidFill>
              </a:rPr>
              <a:t>contactTable.setVisibleColumns</a:t>
            </a:r>
            <a:r>
              <a:rPr lang="en-US" sz="1200" dirty="0" smtClean="0">
                <a:solidFill>
                  <a:srgbClr val="FFFF00"/>
                </a:solidFill>
              </a:rPr>
              <a:t>(new </a:t>
            </a:r>
            <a:r>
              <a:rPr lang="en-US" sz="1200" dirty="0">
                <a:solidFill>
                  <a:srgbClr val="FFFF00"/>
                </a:solidFill>
              </a:rPr>
              <a:t>Object[] { "</a:t>
            </a:r>
            <a:r>
              <a:rPr lang="en-US" sz="1200" dirty="0" err="1">
                <a:solidFill>
                  <a:srgbClr val="FFFF00"/>
                </a:solidFill>
              </a:rPr>
              <a:t>firstName</a:t>
            </a:r>
            <a:r>
              <a:rPr lang="en-US" sz="1200" dirty="0">
                <a:solidFill>
                  <a:srgbClr val="FFFF00"/>
                </a:solidFill>
              </a:rPr>
              <a:t>", "</a:t>
            </a:r>
            <a:r>
              <a:rPr lang="en-US" sz="1200" dirty="0" err="1">
                <a:solidFill>
                  <a:srgbClr val="FFFF00"/>
                </a:solidFill>
              </a:rPr>
              <a:t>lastName</a:t>
            </a:r>
            <a:r>
              <a:rPr lang="en-US" sz="1200" dirty="0">
                <a:solidFill>
                  <a:srgbClr val="FFFF00"/>
                </a:solidFill>
              </a:rPr>
              <a:t>", "</a:t>
            </a:r>
            <a:r>
              <a:rPr lang="en-US" sz="1200" dirty="0" err="1">
                <a:solidFill>
                  <a:srgbClr val="FFFF00"/>
                </a:solidFill>
              </a:rPr>
              <a:t>phoneNumber</a:t>
            </a:r>
            <a:r>
              <a:rPr lang="en-US" sz="1200" dirty="0">
                <a:solidFill>
                  <a:srgbClr val="FFFF00"/>
                </a:solidFill>
              </a:rPr>
              <a:t>", "street", "city", "</a:t>
            </a:r>
            <a:r>
              <a:rPr lang="en-US" sz="1200" dirty="0" err="1">
                <a:solidFill>
                  <a:srgbClr val="FFFF00"/>
                </a:solidFill>
              </a:rPr>
              <a:t>zipCode</a:t>
            </a:r>
            <a:r>
              <a:rPr lang="en-US" sz="1200" dirty="0">
                <a:solidFill>
                  <a:srgbClr val="FFFF00"/>
                </a:solidFill>
              </a:rPr>
              <a:t>" });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contactTable.setColumnHeaders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("First Name", "Last Name", "Phone Number", "Street", "City", "Zip Code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 defTabSz="457200">
              <a:buNone/>
            </a:pP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defTabSz="457200"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return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contactTable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19" y="85060"/>
            <a:ext cx="267688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1474"/>
            <a:ext cx="7786688" cy="148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5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ContactMainView.java</a:t>
            </a:r>
            <a:br>
              <a:rPr lang="en-US" sz="3200" b="1" dirty="0" smtClean="0"/>
            </a:br>
            <a:r>
              <a:rPr lang="en-US" sz="2400" dirty="0" smtClean="0"/>
              <a:t>Add listener to the Button Control</a:t>
            </a:r>
            <a:endParaRPr lang="en-US" sz="2400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3" y="1371600"/>
            <a:ext cx="24860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8" y="152400"/>
            <a:ext cx="171938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1981200"/>
            <a:ext cx="8077200" cy="44958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 defTabSz="365760">
              <a:buNone/>
            </a:pPr>
            <a:r>
              <a:rPr lang="en-US" sz="1200" dirty="0" err="1">
                <a:solidFill>
                  <a:srgbClr val="FFFF00"/>
                </a:solidFill>
              </a:rPr>
              <a:t>editButton.addClickListene</a:t>
            </a:r>
            <a:r>
              <a:rPr lang="en-US" sz="1200" dirty="0" err="1">
                <a:solidFill>
                  <a:schemeClr val="bg1"/>
                </a:solidFill>
              </a:rPr>
              <a:t>r</a:t>
            </a:r>
            <a:r>
              <a:rPr lang="en-US" sz="1200" dirty="0">
                <a:solidFill>
                  <a:schemeClr val="bg1"/>
                </a:solidFill>
              </a:rPr>
              <a:t>(new </a:t>
            </a:r>
            <a:r>
              <a:rPr lang="en-US" sz="1200" dirty="0" err="1">
                <a:solidFill>
                  <a:schemeClr val="bg1"/>
                </a:solidFill>
              </a:rPr>
              <a:t>Button.ClickListener</a:t>
            </a:r>
            <a:r>
              <a:rPr lang="en-US" sz="1200" dirty="0">
                <a:solidFill>
                  <a:schemeClr val="bg1"/>
                </a:solidFill>
              </a:rPr>
              <a:t>()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public </a:t>
            </a: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dirty="0" err="1">
                <a:solidFill>
                  <a:schemeClr val="bg1"/>
                </a:solidFill>
              </a:rPr>
              <a:t>buttonClick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ClickEvent</a:t>
            </a:r>
            <a:r>
              <a:rPr lang="en-US" sz="1200" dirty="0">
                <a:solidFill>
                  <a:schemeClr val="bg1"/>
                </a:solidFill>
              </a:rPr>
              <a:t> event)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if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contactTable.getValue</a:t>
            </a:r>
            <a:r>
              <a:rPr lang="en-US" sz="1200" dirty="0">
                <a:solidFill>
                  <a:schemeClr val="bg1"/>
                </a:solidFill>
              </a:rPr>
              <a:t>() != null)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Contact </a:t>
            </a:r>
            <a:r>
              <a:rPr lang="en-US" sz="1200" dirty="0" err="1">
                <a:solidFill>
                  <a:schemeClr val="bg1"/>
                </a:solidFill>
              </a:rPr>
              <a:t>contact</a:t>
            </a:r>
            <a:r>
              <a:rPr lang="en-US" sz="1200" dirty="0">
                <a:solidFill>
                  <a:schemeClr val="bg1"/>
                </a:solidFill>
              </a:rPr>
              <a:t> = (Contact) ((</a:t>
            </a:r>
            <a:r>
              <a:rPr lang="en-US" sz="1200" dirty="0" err="1">
                <a:solidFill>
                  <a:schemeClr val="bg1"/>
                </a:solidFill>
              </a:rPr>
              <a:t>JPAContainerItem</a:t>
            </a:r>
            <a:r>
              <a:rPr lang="en-US" sz="1200" dirty="0">
                <a:solidFill>
                  <a:schemeClr val="bg1"/>
                </a:solidFill>
              </a:rPr>
              <a:t>&lt;?&gt;) 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err="1" smtClean="0">
                <a:solidFill>
                  <a:schemeClr val="bg1"/>
                </a:solidFill>
              </a:rPr>
              <a:t>contactTable.getItem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contactTable.getValue</a:t>
            </a:r>
            <a:r>
              <a:rPr lang="en-US" sz="1200" dirty="0">
                <a:solidFill>
                  <a:schemeClr val="bg1"/>
                </a:solidFill>
              </a:rPr>
              <a:t>())).</a:t>
            </a:r>
            <a:r>
              <a:rPr lang="en-US" sz="1200" dirty="0" err="1">
                <a:solidFill>
                  <a:schemeClr val="bg1"/>
                </a:solidFill>
              </a:rPr>
              <a:t>getEntity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accent6"/>
                </a:solidFill>
              </a:rPr>
              <a:t>	</a:t>
            </a:r>
            <a:r>
              <a:rPr lang="en-US" sz="1200" dirty="0" smtClean="0">
                <a:solidFill>
                  <a:schemeClr val="accent6"/>
                </a:solidFill>
              </a:rPr>
              <a:t>		final </a:t>
            </a:r>
            <a:r>
              <a:rPr lang="en-US" sz="1200" dirty="0" err="1">
                <a:solidFill>
                  <a:schemeClr val="accent6"/>
                </a:solidFill>
              </a:rPr>
              <a:t>BeanItem</a:t>
            </a:r>
            <a:r>
              <a:rPr lang="en-US" sz="1200" dirty="0">
                <a:solidFill>
                  <a:schemeClr val="accent6"/>
                </a:solidFill>
              </a:rPr>
              <a:t>&lt;Contact&gt; </a:t>
            </a:r>
            <a:r>
              <a:rPr lang="en-US" sz="1200" dirty="0" err="1">
                <a:solidFill>
                  <a:schemeClr val="accent6"/>
                </a:solidFill>
              </a:rPr>
              <a:t>editContactItem</a:t>
            </a:r>
            <a:r>
              <a:rPr lang="en-US" sz="1200" dirty="0">
                <a:solidFill>
                  <a:schemeClr val="accent6"/>
                </a:solidFill>
              </a:rPr>
              <a:t> = </a:t>
            </a:r>
            <a:r>
              <a:rPr lang="en-US" sz="1200" dirty="0" smtClean="0">
                <a:solidFill>
                  <a:schemeClr val="accent6"/>
                </a:solidFill>
              </a:rPr>
              <a:t>new </a:t>
            </a:r>
            <a:r>
              <a:rPr lang="en-US" sz="1200" dirty="0" err="1" smtClean="0">
                <a:solidFill>
                  <a:schemeClr val="accent6"/>
                </a:solidFill>
              </a:rPr>
              <a:t>BeanItem</a:t>
            </a:r>
            <a:r>
              <a:rPr lang="en-US" sz="1200" dirty="0" smtClean="0">
                <a:solidFill>
                  <a:schemeClr val="accent6"/>
                </a:solidFill>
              </a:rPr>
              <a:t>&lt;Contact</a:t>
            </a:r>
            <a:r>
              <a:rPr lang="en-US" sz="1200" dirty="0">
                <a:solidFill>
                  <a:schemeClr val="accent6"/>
                </a:solidFill>
              </a:rPr>
              <a:t>&gt;(contact);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rgbClr val="92D050"/>
                </a:solidFill>
              </a:rPr>
              <a:t>ContactEditor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personEditor</a:t>
            </a:r>
            <a:r>
              <a:rPr lang="en-US" sz="1200" dirty="0">
                <a:solidFill>
                  <a:srgbClr val="92D050"/>
                </a:solidFill>
              </a:rPr>
              <a:t> = new </a:t>
            </a:r>
            <a:r>
              <a:rPr lang="en-US" sz="1200" dirty="0" smtClean="0">
                <a:solidFill>
                  <a:srgbClr val="92D050"/>
                </a:solidFill>
              </a:rPr>
              <a:t>	</a:t>
            </a:r>
            <a:r>
              <a:rPr lang="en-US" sz="1200" dirty="0" err="1" smtClean="0">
                <a:solidFill>
                  <a:srgbClr val="92D050"/>
                </a:solidFill>
              </a:rPr>
              <a:t>ContactEditor</a:t>
            </a:r>
            <a:r>
              <a:rPr lang="en-US" sz="1200" dirty="0" smtClean="0">
                <a:solidFill>
                  <a:srgbClr val="92D050"/>
                </a:solidFill>
              </a:rPr>
              <a:t>(</a:t>
            </a:r>
            <a:r>
              <a:rPr lang="en-US" sz="1200" dirty="0" err="1" smtClean="0">
                <a:solidFill>
                  <a:srgbClr val="92D050"/>
                </a:solidFill>
              </a:rPr>
              <a:t>editContactItem</a:t>
            </a:r>
            <a:r>
              <a:rPr lang="en-US" sz="1200" dirty="0">
                <a:solidFill>
                  <a:srgbClr val="92D050"/>
                </a:solidFill>
              </a:rPr>
              <a:t>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</a:t>
            </a:r>
            <a:r>
              <a:rPr lang="en-US" sz="1200" dirty="0" err="1" smtClean="0">
                <a:solidFill>
                  <a:schemeClr val="bg1"/>
                </a:solidFill>
              </a:rPr>
              <a:t>personEditor.addListener</a:t>
            </a:r>
            <a:r>
              <a:rPr lang="en-US" sz="1200" dirty="0" smtClean="0">
                <a:solidFill>
                  <a:schemeClr val="bg1"/>
                </a:solidFill>
              </a:rPr>
              <a:t>(new </a:t>
            </a:r>
            <a:r>
              <a:rPr lang="en-US" sz="1200" dirty="0" err="1">
                <a:solidFill>
                  <a:schemeClr val="bg1"/>
                </a:solidFill>
              </a:rPr>
              <a:t>EditorSavedListener</a:t>
            </a:r>
            <a:r>
              <a:rPr lang="en-US" sz="1200" dirty="0">
                <a:solidFill>
                  <a:schemeClr val="bg1"/>
                </a:solidFill>
              </a:rPr>
              <a:t>() {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	public </a:t>
            </a: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dirty="0" err="1">
                <a:solidFill>
                  <a:schemeClr val="bg1"/>
                </a:solidFill>
              </a:rPr>
              <a:t>editorSaved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EditorSavedEvent</a:t>
            </a:r>
            <a:r>
              <a:rPr lang="en-US" sz="1200" dirty="0">
                <a:solidFill>
                  <a:schemeClr val="bg1"/>
                </a:solidFill>
              </a:rPr>
              <a:t> event)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		</a:t>
            </a:r>
            <a:r>
              <a:rPr lang="en-US" sz="1200" dirty="0" err="1" smtClean="0">
                <a:solidFill>
                  <a:schemeClr val="bg1"/>
                </a:solidFill>
              </a:rPr>
              <a:t>contacts.addEntity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editContactItem.getBean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});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err="1" smtClean="0">
                <a:solidFill>
                  <a:srgbClr val="92D050"/>
                </a:solidFill>
              </a:rPr>
              <a:t>UI.</a:t>
            </a:r>
            <a:r>
              <a:rPr lang="en-US" sz="1200" i="1" dirty="0" err="1" smtClean="0">
                <a:solidFill>
                  <a:srgbClr val="92D050"/>
                </a:solidFill>
              </a:rPr>
              <a:t>getCurrent</a:t>
            </a:r>
            <a:r>
              <a:rPr lang="en-US" sz="1200" i="1" dirty="0">
                <a:solidFill>
                  <a:srgbClr val="92D050"/>
                </a:solidFill>
              </a:rPr>
              <a:t>().</a:t>
            </a:r>
            <a:r>
              <a:rPr lang="en-US" sz="1200" i="1" dirty="0" err="1">
                <a:solidFill>
                  <a:srgbClr val="92D050"/>
                </a:solidFill>
              </a:rPr>
              <a:t>addWindow</a:t>
            </a:r>
            <a:r>
              <a:rPr lang="en-US" sz="1200" i="1" dirty="0">
                <a:solidFill>
                  <a:srgbClr val="92D050"/>
                </a:solidFill>
              </a:rPr>
              <a:t>(</a:t>
            </a:r>
            <a:r>
              <a:rPr lang="en-US" sz="1200" i="1" dirty="0" err="1">
                <a:solidFill>
                  <a:srgbClr val="92D050"/>
                </a:solidFill>
              </a:rPr>
              <a:t>personEditor</a:t>
            </a:r>
            <a:r>
              <a:rPr lang="en-US" sz="1200" i="1" dirty="0">
                <a:solidFill>
                  <a:srgbClr val="92D050"/>
                </a:solidFill>
              </a:rPr>
              <a:t>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});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ContactEditor.java</a:t>
            </a:r>
            <a:br>
              <a:rPr lang="en-US" sz="3200" b="1" dirty="0" smtClean="0"/>
            </a:br>
            <a:r>
              <a:rPr lang="en-US" sz="2400" dirty="0" smtClean="0"/>
              <a:t>How to connect between UI and Data</a:t>
            </a:r>
            <a:endParaRPr lang="en-US" sz="2400" dirty="0"/>
          </a:p>
        </p:txBody>
      </p:sp>
      <p:pic>
        <p:nvPicPr>
          <p:cNvPr id="10249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3724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648200" cy="50292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private </a:t>
            </a:r>
            <a:r>
              <a:rPr lang="en-US" sz="1100" b="1" dirty="0">
                <a:solidFill>
                  <a:schemeClr val="bg1"/>
                </a:solidFill>
              </a:rPr>
              <a:t>Item </a:t>
            </a:r>
            <a:r>
              <a:rPr lang="en-US" sz="1100" b="1" dirty="0" err="1">
                <a:solidFill>
                  <a:schemeClr val="bg1"/>
                </a:solidFill>
              </a:rPr>
              <a:t>personItem</a:t>
            </a:r>
            <a:r>
              <a:rPr lang="en-US" sz="11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6"/>
                </a:solidFill>
              </a:rPr>
              <a:t>private </a:t>
            </a:r>
            <a:r>
              <a:rPr lang="en-US" sz="1100" b="1" dirty="0" err="1">
                <a:solidFill>
                  <a:schemeClr val="accent6"/>
                </a:solidFill>
              </a:rPr>
              <a:t>FieldGroup</a:t>
            </a:r>
            <a:r>
              <a:rPr lang="en-US" sz="1100" b="1" dirty="0">
                <a:solidFill>
                  <a:schemeClr val="accent6"/>
                </a:solidFill>
              </a:rPr>
              <a:t> </a:t>
            </a:r>
            <a:r>
              <a:rPr lang="en-US" sz="1100" b="1" dirty="0" err="1">
                <a:solidFill>
                  <a:schemeClr val="accent6"/>
                </a:solidFill>
              </a:rPr>
              <a:t>fieldGroup</a:t>
            </a:r>
            <a:r>
              <a:rPr lang="en-US" sz="1100" b="1" dirty="0" smtClean="0">
                <a:solidFill>
                  <a:schemeClr val="accent6"/>
                </a:solidFill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private </a:t>
            </a:r>
            <a:r>
              <a:rPr lang="en-US" sz="1100" dirty="0">
                <a:solidFill>
                  <a:schemeClr val="bg1"/>
                </a:solidFill>
              </a:rPr>
              <a:t>Component </a:t>
            </a:r>
            <a:r>
              <a:rPr lang="en-US" sz="1100" dirty="0" err="1">
                <a:solidFill>
                  <a:schemeClr val="bg1"/>
                </a:solidFill>
              </a:rPr>
              <a:t>buildForm</a:t>
            </a:r>
            <a:r>
              <a:rPr lang="en-US" sz="1100" dirty="0">
                <a:solidFill>
                  <a:schemeClr val="bg1"/>
                </a:solidFill>
              </a:rPr>
              <a:t>() {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accent6"/>
                </a:solidFill>
              </a:rPr>
              <a:t>fieldGroup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en-US" sz="1100" dirty="0">
                <a:solidFill>
                  <a:schemeClr val="accent6"/>
                </a:solidFill>
              </a:rPr>
              <a:t>= new </a:t>
            </a:r>
            <a:r>
              <a:rPr lang="en-US" sz="1100" dirty="0" err="1">
                <a:solidFill>
                  <a:schemeClr val="accent6"/>
                </a:solidFill>
              </a:rPr>
              <a:t>BeanFieldGroup</a:t>
            </a:r>
            <a:r>
              <a:rPr lang="en-US" sz="1100" dirty="0">
                <a:solidFill>
                  <a:schemeClr val="accent6"/>
                </a:solidFill>
              </a:rPr>
              <a:t>&lt;Contact&gt;(</a:t>
            </a:r>
            <a:r>
              <a:rPr lang="en-US" sz="1100" dirty="0" err="1">
                <a:solidFill>
                  <a:schemeClr val="accent6"/>
                </a:solidFill>
              </a:rPr>
              <a:t>Contact.class</a:t>
            </a:r>
            <a:r>
              <a:rPr lang="en-US" sz="1100" dirty="0">
                <a:solidFill>
                  <a:schemeClr val="accent6"/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accent6"/>
                </a:solidFill>
              </a:rPr>
              <a:t>	</a:t>
            </a:r>
            <a:r>
              <a:rPr lang="en-US" sz="1100" dirty="0" err="1" smtClean="0">
                <a:solidFill>
                  <a:schemeClr val="accent6"/>
                </a:solidFill>
              </a:rPr>
              <a:t>fieldGroup.setItemDataSource</a:t>
            </a:r>
            <a:r>
              <a:rPr lang="en-US" sz="1100" dirty="0" smtClean="0">
                <a:solidFill>
                  <a:schemeClr val="accent6"/>
                </a:solidFill>
              </a:rPr>
              <a:t>(</a:t>
            </a:r>
            <a:r>
              <a:rPr lang="en-US" sz="1100" dirty="0" err="1" smtClean="0">
                <a:solidFill>
                  <a:schemeClr val="accent6"/>
                </a:solidFill>
              </a:rPr>
              <a:t>this.personItem</a:t>
            </a:r>
            <a:r>
              <a:rPr lang="en-US" sz="1100" dirty="0">
                <a:solidFill>
                  <a:schemeClr val="accent6"/>
                </a:solidFill>
              </a:rPr>
              <a:t>);</a:t>
            </a:r>
          </a:p>
          <a:p>
            <a:pPr marL="0" indent="0" defTabSz="457200">
              <a:buNone/>
            </a:pPr>
            <a:endParaRPr lang="en-US" sz="1100" dirty="0" smtClean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TextField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id = new </a:t>
            </a:r>
            <a:r>
              <a:rPr lang="en-US" sz="1100" dirty="0" err="1">
                <a:solidFill>
                  <a:schemeClr val="bg1"/>
                </a:solidFill>
              </a:rPr>
              <a:t>TextField</a:t>
            </a:r>
            <a:r>
              <a:rPr lang="en-US" sz="1100" dirty="0">
                <a:solidFill>
                  <a:schemeClr val="bg1"/>
                </a:solidFill>
              </a:rPr>
              <a:t>("Id :");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rgbClr val="FFFF00"/>
                </a:solidFill>
              </a:rPr>
              <a:t>TextField</a:t>
            </a:r>
            <a:r>
              <a:rPr lang="en-US" sz="1100" dirty="0" smtClean="0">
                <a:solidFill>
                  <a:srgbClr val="FFFF00"/>
                </a:solidFill>
              </a:rPr>
              <a:t> </a:t>
            </a:r>
            <a:r>
              <a:rPr lang="en-US" sz="1100" dirty="0" err="1">
                <a:solidFill>
                  <a:srgbClr val="FFFF00"/>
                </a:solidFill>
              </a:rPr>
              <a:t>firstName</a:t>
            </a:r>
            <a:r>
              <a:rPr lang="en-US" sz="1100" dirty="0">
                <a:solidFill>
                  <a:srgbClr val="FFFF00"/>
                </a:solidFill>
              </a:rPr>
              <a:t> = new </a:t>
            </a:r>
            <a:r>
              <a:rPr lang="en-US" sz="1100" dirty="0" err="1">
                <a:solidFill>
                  <a:srgbClr val="FFFF00"/>
                </a:solidFill>
              </a:rPr>
              <a:t>TextField</a:t>
            </a:r>
            <a:r>
              <a:rPr lang="en-US" sz="1100" dirty="0">
                <a:solidFill>
                  <a:srgbClr val="FFFF00"/>
                </a:solidFill>
              </a:rPr>
              <a:t>("First Name :");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TextField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lastName</a:t>
            </a:r>
            <a:r>
              <a:rPr lang="en-US" sz="1100" dirty="0">
                <a:solidFill>
                  <a:schemeClr val="bg1"/>
                </a:solidFill>
              </a:rPr>
              <a:t> = new </a:t>
            </a:r>
            <a:r>
              <a:rPr lang="en-US" sz="1100" dirty="0" err="1">
                <a:solidFill>
                  <a:schemeClr val="bg1"/>
                </a:solidFill>
              </a:rPr>
              <a:t>TextField</a:t>
            </a:r>
            <a:r>
              <a:rPr lang="en-US" sz="1100" dirty="0">
                <a:solidFill>
                  <a:schemeClr val="bg1"/>
                </a:solidFill>
              </a:rPr>
              <a:t>("Last Name :");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TextField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phoneNumber</a:t>
            </a:r>
            <a:r>
              <a:rPr lang="en-US" sz="1100" dirty="0">
                <a:solidFill>
                  <a:schemeClr val="bg1"/>
                </a:solidFill>
              </a:rPr>
              <a:t> = new </a:t>
            </a:r>
            <a:r>
              <a:rPr lang="en-US" sz="1100" dirty="0" err="1">
                <a:solidFill>
                  <a:schemeClr val="bg1"/>
                </a:solidFill>
              </a:rPr>
              <a:t>TextField</a:t>
            </a:r>
            <a:r>
              <a:rPr lang="en-US" sz="1100" dirty="0">
                <a:solidFill>
                  <a:schemeClr val="bg1"/>
                </a:solidFill>
              </a:rPr>
              <a:t>("Phone Number :");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TextField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street = new </a:t>
            </a:r>
            <a:r>
              <a:rPr lang="en-US" sz="1100" dirty="0" err="1">
                <a:solidFill>
                  <a:schemeClr val="bg1"/>
                </a:solidFill>
              </a:rPr>
              <a:t>TextField</a:t>
            </a:r>
            <a:r>
              <a:rPr lang="en-US" sz="1100" dirty="0">
                <a:solidFill>
                  <a:schemeClr val="bg1"/>
                </a:solidFill>
              </a:rPr>
              <a:t>("Street :");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	</a:t>
            </a:r>
            <a:r>
              <a:rPr lang="en-US" sz="1100" dirty="0" err="1" smtClean="0">
                <a:solidFill>
                  <a:schemeClr val="bg1"/>
                </a:solidFill>
              </a:rPr>
              <a:t>street.setWidth</a:t>
            </a:r>
            <a:r>
              <a:rPr lang="en-US" sz="1100" dirty="0" smtClean="0">
                <a:solidFill>
                  <a:schemeClr val="bg1"/>
                </a:solidFill>
              </a:rPr>
              <a:t>(370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Unit.</a:t>
            </a:r>
            <a:r>
              <a:rPr lang="en-US" sz="1100" i="1" dirty="0" err="1">
                <a:solidFill>
                  <a:schemeClr val="bg1"/>
                </a:solidFill>
              </a:rPr>
              <a:t>PIXELS</a:t>
            </a:r>
            <a:r>
              <a:rPr lang="en-US" sz="1100" i="1" dirty="0">
                <a:solidFill>
                  <a:schemeClr val="bg1"/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    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FormLayout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formLayout</a:t>
            </a:r>
            <a:r>
              <a:rPr lang="en-US" sz="1100" dirty="0">
                <a:solidFill>
                  <a:schemeClr val="bg1"/>
                </a:solidFill>
              </a:rPr>
              <a:t> = new </a:t>
            </a:r>
            <a:r>
              <a:rPr lang="en-US" sz="1100" dirty="0" err="1">
                <a:solidFill>
                  <a:schemeClr val="bg1"/>
                </a:solidFill>
              </a:rPr>
              <a:t>FormLayout</a:t>
            </a:r>
            <a:r>
              <a:rPr lang="en-US" sz="1100" dirty="0">
                <a:solidFill>
                  <a:schemeClr val="bg1"/>
                </a:solidFill>
              </a:rPr>
              <a:t>(id, </a:t>
            </a:r>
            <a:r>
              <a:rPr lang="en-US" sz="1100" dirty="0" err="1">
                <a:solidFill>
                  <a:srgbClr val="FFFF00"/>
                </a:solidFill>
              </a:rPr>
              <a:t>firstName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lastName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smtClean="0">
                <a:solidFill>
                  <a:schemeClr val="bg1"/>
                </a:solidFill>
              </a:rPr>
              <a:t>		</a:t>
            </a:r>
            <a:r>
              <a:rPr lang="en-US" sz="1100" dirty="0" err="1" smtClean="0">
                <a:solidFill>
                  <a:schemeClr val="bg1"/>
                </a:solidFill>
              </a:rPr>
              <a:t>phoneNumber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smtClean="0">
                <a:solidFill>
                  <a:schemeClr val="bg1"/>
                </a:solidFill>
              </a:rPr>
              <a:t>street);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fieldGroup.bind</a:t>
            </a:r>
            <a:r>
              <a:rPr lang="en-US" sz="1100" dirty="0" smtClean="0">
                <a:solidFill>
                  <a:schemeClr val="bg1"/>
                </a:solidFill>
              </a:rPr>
              <a:t>(id</a:t>
            </a:r>
            <a:r>
              <a:rPr lang="en-US" sz="1100" dirty="0">
                <a:solidFill>
                  <a:schemeClr val="bg1"/>
                </a:solidFill>
              </a:rPr>
              <a:t>, "id");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rgbClr val="FFFF00"/>
                </a:solidFill>
              </a:rPr>
              <a:t>fieldGroup.bind</a:t>
            </a:r>
            <a:r>
              <a:rPr lang="en-US" sz="1100" dirty="0" smtClean="0">
                <a:solidFill>
                  <a:srgbClr val="FFFF00"/>
                </a:solidFill>
              </a:rPr>
              <a:t>(</a:t>
            </a:r>
            <a:r>
              <a:rPr lang="en-US" sz="1100" dirty="0" err="1" smtClean="0">
                <a:solidFill>
                  <a:srgbClr val="FFFF00"/>
                </a:solidFill>
              </a:rPr>
              <a:t>firstName</a:t>
            </a:r>
            <a:r>
              <a:rPr lang="en-US" sz="1100" dirty="0">
                <a:solidFill>
                  <a:srgbClr val="FFFF00"/>
                </a:solidFill>
              </a:rPr>
              <a:t>, "</a:t>
            </a:r>
            <a:r>
              <a:rPr lang="en-US" sz="1100" dirty="0" err="1">
                <a:solidFill>
                  <a:srgbClr val="FFFF00"/>
                </a:solidFill>
              </a:rPr>
              <a:t>firstName</a:t>
            </a:r>
            <a:r>
              <a:rPr lang="en-US" sz="1100" dirty="0">
                <a:solidFill>
                  <a:srgbClr val="FFFF00"/>
                </a:solidFill>
              </a:rPr>
              <a:t>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fieldGroup.bind</a:t>
            </a:r>
            <a:r>
              <a:rPr lang="en-US" sz="1100" dirty="0" smtClean="0">
                <a:solidFill>
                  <a:schemeClr val="bg1"/>
                </a:solidFill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</a:rPr>
              <a:t>lastName</a:t>
            </a:r>
            <a:r>
              <a:rPr lang="en-US" sz="1100" dirty="0">
                <a:solidFill>
                  <a:schemeClr val="bg1"/>
                </a:solidFill>
              </a:rPr>
              <a:t>, "</a:t>
            </a:r>
            <a:r>
              <a:rPr lang="en-US" sz="1100" dirty="0" err="1">
                <a:solidFill>
                  <a:schemeClr val="bg1"/>
                </a:solidFill>
              </a:rPr>
              <a:t>lastName</a:t>
            </a:r>
            <a:r>
              <a:rPr lang="en-US" sz="1100" dirty="0">
                <a:solidFill>
                  <a:schemeClr val="bg1"/>
                </a:solidFill>
              </a:rPr>
              <a:t>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fieldGroup.bind</a:t>
            </a:r>
            <a:r>
              <a:rPr lang="en-US" sz="1100" dirty="0" smtClean="0">
                <a:solidFill>
                  <a:schemeClr val="bg1"/>
                </a:solidFill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</a:rPr>
              <a:t>phoneNumber</a:t>
            </a:r>
            <a:r>
              <a:rPr lang="en-US" sz="1100" dirty="0">
                <a:solidFill>
                  <a:schemeClr val="bg1"/>
                </a:solidFill>
              </a:rPr>
              <a:t>, "</a:t>
            </a:r>
            <a:r>
              <a:rPr lang="en-US" sz="1100" dirty="0" err="1">
                <a:solidFill>
                  <a:schemeClr val="bg1"/>
                </a:solidFill>
              </a:rPr>
              <a:t>phoneNumber</a:t>
            </a:r>
            <a:r>
              <a:rPr lang="en-US" sz="1100" dirty="0">
                <a:solidFill>
                  <a:schemeClr val="bg1"/>
                </a:solidFill>
              </a:rPr>
              <a:t>");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fieldGroup.bind</a:t>
            </a:r>
            <a:r>
              <a:rPr lang="en-US" sz="1100" dirty="0" smtClean="0">
                <a:solidFill>
                  <a:schemeClr val="bg1"/>
                </a:solidFill>
              </a:rPr>
              <a:t>(street</a:t>
            </a:r>
            <a:r>
              <a:rPr lang="en-US" sz="1100" dirty="0">
                <a:solidFill>
                  <a:schemeClr val="bg1"/>
                </a:solidFill>
              </a:rPr>
              <a:t>, "street</a:t>
            </a:r>
            <a:r>
              <a:rPr lang="en-US" sz="1100" dirty="0" smtClean="0">
                <a:solidFill>
                  <a:schemeClr val="bg1"/>
                </a:solidFill>
              </a:rPr>
              <a:t>"); </a:t>
            </a:r>
          </a:p>
          <a:p>
            <a:pPr marL="0" indent="0" defTabSz="45720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return </a:t>
            </a:r>
            <a:r>
              <a:rPr lang="en-US" sz="1100" dirty="0" err="1">
                <a:solidFill>
                  <a:schemeClr val="bg1"/>
                </a:solidFill>
              </a:rPr>
              <a:t>formLayout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ContactEditor.java</a:t>
            </a:r>
            <a:br>
              <a:rPr lang="en-US" sz="4000" b="1" dirty="0"/>
            </a:br>
            <a:r>
              <a:rPr lang="en-US" sz="3200" dirty="0"/>
              <a:t>Commit data from Control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038600" y="1371600"/>
            <a:ext cx="4648200" cy="51816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100" dirty="0">
                <a:solidFill>
                  <a:srgbClr val="FFFF00"/>
                </a:solidFill>
              </a:rPr>
              <a:t>private Button </a:t>
            </a:r>
            <a:r>
              <a:rPr lang="en-US" sz="1100" dirty="0" err="1">
                <a:solidFill>
                  <a:srgbClr val="FFFF00"/>
                </a:solidFill>
              </a:rPr>
              <a:t>saveButton</a:t>
            </a:r>
            <a:r>
              <a:rPr lang="en-US" sz="1100" dirty="0">
                <a:solidFill>
                  <a:srgbClr val="FFFF00"/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private </a:t>
            </a:r>
            <a:r>
              <a:rPr lang="en-US" sz="1100" dirty="0">
                <a:solidFill>
                  <a:schemeClr val="bg1"/>
                </a:solidFill>
              </a:rPr>
              <a:t>Button </a:t>
            </a:r>
            <a:r>
              <a:rPr lang="en-US" sz="1100" dirty="0" err="1">
                <a:solidFill>
                  <a:schemeClr val="bg1"/>
                </a:solidFill>
              </a:rPr>
              <a:t>cancelButton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 defTabSz="457200">
              <a:buNone/>
            </a:pPr>
            <a:endParaRPr lang="en-US" sz="1100" dirty="0" smtClean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private </a:t>
            </a:r>
            <a:r>
              <a:rPr lang="en-US" sz="1100" dirty="0">
                <a:solidFill>
                  <a:schemeClr val="bg1"/>
                </a:solidFill>
              </a:rPr>
              <a:t>Component </a:t>
            </a:r>
            <a:r>
              <a:rPr lang="en-US" sz="1100" dirty="0" err="1">
                <a:solidFill>
                  <a:schemeClr val="bg1"/>
                </a:solidFill>
              </a:rPr>
              <a:t>buildToolbar</a:t>
            </a:r>
            <a:r>
              <a:rPr lang="en-US" sz="1100" dirty="0">
                <a:solidFill>
                  <a:schemeClr val="bg1"/>
                </a:solidFill>
              </a:rPr>
              <a:t>() {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rgbClr val="FFFF00"/>
                </a:solidFill>
              </a:rPr>
              <a:t>saveButton</a:t>
            </a:r>
            <a:r>
              <a:rPr lang="en-US" sz="1100" dirty="0" smtClean="0">
                <a:solidFill>
                  <a:srgbClr val="FFFF00"/>
                </a:solidFill>
              </a:rPr>
              <a:t> </a:t>
            </a:r>
            <a:r>
              <a:rPr lang="en-US" sz="1100" dirty="0">
                <a:solidFill>
                  <a:srgbClr val="FFFF00"/>
                </a:solidFill>
              </a:rPr>
              <a:t>= new Button("Save", this);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cancelButton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= new Button("Cancel", this);</a:t>
            </a:r>
          </a:p>
          <a:p>
            <a:pPr marL="0" indent="0" defTabSz="457200">
              <a:buNone/>
            </a:pPr>
            <a:r>
              <a:rPr lang="en-US" sz="1100" dirty="0">
                <a:solidFill>
                  <a:schemeClr val="bg1"/>
                </a:solidFill>
              </a:rPr>
              <a:t>        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HorizontalLayout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buttonLayout</a:t>
            </a:r>
            <a:r>
              <a:rPr lang="en-US" sz="1100" dirty="0">
                <a:solidFill>
                  <a:schemeClr val="bg1"/>
                </a:solidFill>
              </a:rPr>
              <a:t> = new </a:t>
            </a:r>
            <a:r>
              <a:rPr lang="en-US" sz="1100" dirty="0" err="1">
                <a:solidFill>
                  <a:schemeClr val="bg1"/>
                </a:solidFill>
              </a:rPr>
              <a:t>HorizontalLayout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chemeClr val="bg1"/>
                </a:solidFill>
              </a:rPr>
              <a:t>buttonLayout.setSpacing</a:t>
            </a:r>
            <a:r>
              <a:rPr lang="en-US" sz="1100" dirty="0" smtClean="0">
                <a:solidFill>
                  <a:schemeClr val="bg1"/>
                </a:solidFill>
              </a:rPr>
              <a:t>(true</a:t>
            </a:r>
            <a:r>
              <a:rPr lang="en-US" sz="1100" dirty="0">
                <a:solidFill>
                  <a:schemeClr val="bg1"/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err="1" smtClean="0">
                <a:solidFill>
                  <a:srgbClr val="FFFF00"/>
                </a:solidFill>
              </a:rPr>
              <a:t>buttonLayout.addComponents</a:t>
            </a:r>
            <a:r>
              <a:rPr lang="en-US" sz="1100" dirty="0" smtClean="0">
                <a:solidFill>
                  <a:srgbClr val="FFFF00"/>
                </a:solidFill>
              </a:rPr>
              <a:t>(</a:t>
            </a:r>
            <a:r>
              <a:rPr lang="en-US" sz="1100" dirty="0" err="1" smtClean="0">
                <a:solidFill>
                  <a:srgbClr val="FFFF00"/>
                </a:solidFill>
              </a:rPr>
              <a:t>saveButton</a:t>
            </a:r>
            <a:r>
              <a:rPr lang="en-US" sz="1100" dirty="0">
                <a:solidFill>
                  <a:srgbClr val="FFFF00"/>
                </a:solidFill>
              </a:rPr>
              <a:t>, </a:t>
            </a:r>
            <a:r>
              <a:rPr lang="en-US" sz="1100" dirty="0" err="1">
                <a:solidFill>
                  <a:srgbClr val="FFFF00"/>
                </a:solidFill>
              </a:rPr>
              <a:t>cancelButton</a:t>
            </a:r>
            <a:r>
              <a:rPr lang="en-US" sz="1100" dirty="0">
                <a:solidFill>
                  <a:srgbClr val="FFFF00"/>
                </a:solidFill>
              </a:rPr>
              <a:t>);</a:t>
            </a:r>
          </a:p>
          <a:p>
            <a:pPr marL="0" indent="0" defTabSz="457200">
              <a:buNone/>
            </a:pPr>
            <a:r>
              <a:rPr lang="en-US" sz="1100" dirty="0">
                <a:solidFill>
                  <a:schemeClr val="bg1"/>
                </a:solidFill>
              </a:rPr>
              <a:t>        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return </a:t>
            </a:r>
            <a:r>
              <a:rPr lang="en-US" sz="1100" dirty="0" err="1">
                <a:solidFill>
                  <a:schemeClr val="bg1"/>
                </a:solidFill>
              </a:rPr>
              <a:t>buttonLayout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 defTabSz="457200">
              <a:buNone/>
            </a:pPr>
            <a:endParaRPr lang="en-US" sz="1100" dirty="0" smtClean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>
                <a:solidFill>
                  <a:schemeClr val="bg1"/>
                </a:solidFill>
              </a:rPr>
              <a:t>public void </a:t>
            </a:r>
            <a:r>
              <a:rPr lang="en-US" sz="1100" dirty="0" err="1">
                <a:solidFill>
                  <a:schemeClr val="bg1"/>
                </a:solidFill>
              </a:rPr>
              <a:t>buttonClick</a:t>
            </a:r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dirty="0" err="1">
                <a:solidFill>
                  <a:schemeClr val="bg1"/>
                </a:solidFill>
              </a:rPr>
              <a:t>ClickEvent</a:t>
            </a:r>
            <a:r>
              <a:rPr lang="en-US" sz="1100" dirty="0">
                <a:solidFill>
                  <a:schemeClr val="bg1"/>
                </a:solidFill>
              </a:rPr>
              <a:t> event) {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rgbClr val="FFFF00"/>
                </a:solidFill>
              </a:rPr>
              <a:t>if </a:t>
            </a:r>
            <a:r>
              <a:rPr lang="en-US" sz="1100" dirty="0">
                <a:solidFill>
                  <a:srgbClr val="FFFF00"/>
                </a:solidFill>
              </a:rPr>
              <a:t>(</a:t>
            </a:r>
            <a:r>
              <a:rPr lang="en-US" sz="1100" dirty="0" err="1">
                <a:solidFill>
                  <a:srgbClr val="FFFF00"/>
                </a:solidFill>
              </a:rPr>
              <a:t>event.getButton</a:t>
            </a:r>
            <a:r>
              <a:rPr lang="en-US" sz="1100" dirty="0">
                <a:solidFill>
                  <a:srgbClr val="FFFF00"/>
                </a:solidFill>
              </a:rPr>
              <a:t>() == </a:t>
            </a:r>
            <a:r>
              <a:rPr lang="en-US" sz="1100" dirty="0" err="1">
                <a:solidFill>
                  <a:srgbClr val="FFFF00"/>
                </a:solidFill>
              </a:rPr>
              <a:t>saveButton</a:t>
            </a:r>
            <a:r>
              <a:rPr lang="en-US" sz="1100" dirty="0">
                <a:solidFill>
                  <a:srgbClr val="FFFF00"/>
                </a:solidFill>
              </a:rPr>
              <a:t>) {</a:t>
            </a:r>
          </a:p>
          <a:p>
            <a:pPr marL="0" indent="0" defTabSz="457200">
              <a:buNone/>
            </a:pPr>
            <a:r>
              <a:rPr lang="en-US" sz="1100" dirty="0">
                <a:solidFill>
                  <a:schemeClr val="bg1"/>
                </a:solidFill>
              </a:rPr>
              <a:t>           </a:t>
            </a:r>
            <a:r>
              <a:rPr lang="en-US" sz="1100" dirty="0" smtClean="0">
                <a:solidFill>
                  <a:schemeClr val="bg1"/>
                </a:solidFill>
              </a:rPr>
              <a:t>	 	try </a:t>
            </a:r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		</a:t>
            </a:r>
            <a:r>
              <a:rPr lang="en-US" sz="1100" dirty="0" err="1" smtClean="0">
                <a:solidFill>
                  <a:schemeClr val="accent6"/>
                </a:solidFill>
              </a:rPr>
              <a:t>fieldGroup.commit</a:t>
            </a:r>
            <a:r>
              <a:rPr lang="en-US" sz="1100" dirty="0">
                <a:solidFill>
                  <a:schemeClr val="accent6"/>
                </a:solidFill>
              </a:rPr>
              <a:t>();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	} </a:t>
            </a:r>
            <a:r>
              <a:rPr lang="en-US" sz="1100" dirty="0">
                <a:solidFill>
                  <a:schemeClr val="bg1"/>
                </a:solidFill>
              </a:rPr>
              <a:t>catch (</a:t>
            </a:r>
            <a:r>
              <a:rPr lang="en-US" sz="1100" dirty="0" err="1">
                <a:solidFill>
                  <a:schemeClr val="bg1"/>
                </a:solidFill>
              </a:rPr>
              <a:t>CommitException</a:t>
            </a:r>
            <a:r>
              <a:rPr lang="en-US" sz="1100" dirty="0">
                <a:solidFill>
                  <a:schemeClr val="bg1"/>
                </a:solidFill>
              </a:rPr>
              <a:t> e) {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		</a:t>
            </a:r>
            <a:r>
              <a:rPr lang="en-US" sz="1100" dirty="0" err="1" smtClean="0">
                <a:solidFill>
                  <a:schemeClr val="bg1"/>
                </a:solidFill>
              </a:rPr>
              <a:t>e.printStackTrace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	}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smtClean="0">
                <a:solidFill>
                  <a:schemeClr val="bg1"/>
                </a:solidFill>
              </a:rPr>
              <a:t>		</a:t>
            </a:r>
            <a:r>
              <a:rPr lang="en-US" sz="1100" dirty="0" err="1" smtClean="0">
                <a:solidFill>
                  <a:schemeClr val="bg1"/>
                </a:solidFill>
              </a:rPr>
              <a:t>fireEvent</a:t>
            </a:r>
            <a:r>
              <a:rPr lang="en-US" sz="1100" dirty="0" smtClean="0">
                <a:solidFill>
                  <a:schemeClr val="bg1"/>
                </a:solidFill>
              </a:rPr>
              <a:t>(new </a:t>
            </a:r>
            <a:r>
              <a:rPr lang="en-US" sz="1100" dirty="0" err="1">
                <a:solidFill>
                  <a:schemeClr val="bg1"/>
                </a:solidFill>
              </a:rPr>
              <a:t>EditorSavedEvent</a:t>
            </a:r>
            <a:r>
              <a:rPr lang="en-US" sz="1100" dirty="0">
                <a:solidFill>
                  <a:schemeClr val="bg1"/>
                </a:solidFill>
              </a:rPr>
              <a:t>(this, </a:t>
            </a:r>
            <a:r>
              <a:rPr lang="en-US" sz="1100" dirty="0" err="1">
                <a:solidFill>
                  <a:schemeClr val="bg1"/>
                </a:solidFill>
              </a:rPr>
              <a:t>personItem</a:t>
            </a:r>
            <a:r>
              <a:rPr lang="en-US" sz="1100" dirty="0">
                <a:solidFill>
                  <a:schemeClr val="bg1"/>
                </a:solidFill>
              </a:rPr>
              <a:t>));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		}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100" dirty="0">
                <a:solidFill>
                  <a:schemeClr val="bg1"/>
                </a:solidFill>
              </a:rPr>
              <a:t>       </a:t>
            </a:r>
            <a:r>
              <a:rPr lang="en-US" sz="1100" dirty="0" smtClean="0">
                <a:solidFill>
                  <a:schemeClr val="bg1"/>
                </a:solidFill>
              </a:rPr>
              <a:t>	 </a:t>
            </a:r>
            <a:r>
              <a:rPr lang="en-US" sz="1100" dirty="0">
                <a:solidFill>
                  <a:schemeClr val="bg1"/>
                </a:solidFill>
              </a:rPr>
              <a:t>close();</a:t>
            </a:r>
          </a:p>
          <a:p>
            <a:pPr marL="0" indent="0" defTabSz="45720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3724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8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ContactMainView.java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800" dirty="0"/>
              <a:t>Add entity to </a:t>
            </a:r>
            <a:r>
              <a:rPr lang="en-US" sz="2800" dirty="0" err="1"/>
              <a:t>JPAContainer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1828800"/>
            <a:ext cx="8077200" cy="44958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 defTabSz="365760">
              <a:buNone/>
            </a:pPr>
            <a:r>
              <a:rPr lang="en-US" sz="1200" dirty="0" err="1">
                <a:solidFill>
                  <a:schemeClr val="bg1"/>
                </a:solidFill>
              </a:rPr>
              <a:t>editButton.addClickListener</a:t>
            </a:r>
            <a:r>
              <a:rPr lang="en-US" sz="1200" dirty="0">
                <a:solidFill>
                  <a:schemeClr val="bg1"/>
                </a:solidFill>
              </a:rPr>
              <a:t>(new </a:t>
            </a:r>
            <a:r>
              <a:rPr lang="en-US" sz="1200" dirty="0" err="1">
                <a:solidFill>
                  <a:schemeClr val="bg1"/>
                </a:solidFill>
              </a:rPr>
              <a:t>Button.ClickListener</a:t>
            </a:r>
            <a:r>
              <a:rPr lang="en-US" sz="1200" dirty="0">
                <a:solidFill>
                  <a:schemeClr val="bg1"/>
                </a:solidFill>
              </a:rPr>
              <a:t>() </a:t>
            </a:r>
            <a:r>
              <a:rPr lang="en-US" sz="1200" dirty="0" smtClean="0">
                <a:solidFill>
                  <a:schemeClr val="bg1"/>
                </a:solidFill>
              </a:rPr>
              <a:t>{</a:t>
            </a:r>
          </a:p>
          <a:p>
            <a:pPr marL="0" indent="0" defTabSz="36576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public </a:t>
            </a: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dirty="0" err="1">
                <a:solidFill>
                  <a:schemeClr val="bg1"/>
                </a:solidFill>
              </a:rPr>
              <a:t>buttonClick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ClickEvent</a:t>
            </a:r>
            <a:r>
              <a:rPr lang="en-US" sz="1200" dirty="0">
                <a:solidFill>
                  <a:schemeClr val="bg1"/>
                </a:solidFill>
              </a:rPr>
              <a:t> event)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if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contactTable.getValue</a:t>
            </a:r>
            <a:r>
              <a:rPr lang="en-US" sz="1200" dirty="0">
                <a:solidFill>
                  <a:schemeClr val="bg1"/>
                </a:solidFill>
              </a:rPr>
              <a:t>() != null)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Contact </a:t>
            </a:r>
            <a:r>
              <a:rPr lang="en-US" sz="1200" dirty="0" err="1">
                <a:solidFill>
                  <a:schemeClr val="bg1"/>
                </a:solidFill>
              </a:rPr>
              <a:t>contact</a:t>
            </a:r>
            <a:r>
              <a:rPr lang="en-US" sz="1200" dirty="0">
                <a:solidFill>
                  <a:schemeClr val="bg1"/>
                </a:solidFill>
              </a:rPr>
              <a:t> = (Contact) ((</a:t>
            </a:r>
            <a:r>
              <a:rPr lang="en-US" sz="1200" dirty="0" err="1">
                <a:solidFill>
                  <a:schemeClr val="bg1"/>
                </a:solidFill>
              </a:rPr>
              <a:t>JPAContainerItem</a:t>
            </a:r>
            <a:r>
              <a:rPr lang="en-US" sz="1200" dirty="0">
                <a:solidFill>
                  <a:schemeClr val="bg1"/>
                </a:solidFill>
              </a:rPr>
              <a:t>&lt;?&gt;) 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err="1" smtClean="0">
                <a:solidFill>
                  <a:schemeClr val="bg1"/>
                </a:solidFill>
              </a:rPr>
              <a:t>contactTable.getItem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contactTable.getValue</a:t>
            </a:r>
            <a:r>
              <a:rPr lang="en-US" sz="1200" dirty="0">
                <a:solidFill>
                  <a:schemeClr val="bg1"/>
                </a:solidFill>
              </a:rPr>
              <a:t>())).</a:t>
            </a:r>
            <a:r>
              <a:rPr lang="en-US" sz="1200" dirty="0" err="1">
                <a:solidFill>
                  <a:schemeClr val="bg1"/>
                </a:solidFill>
              </a:rPr>
              <a:t>getEntity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	final </a:t>
            </a:r>
            <a:r>
              <a:rPr lang="en-US" sz="1200" dirty="0" err="1">
                <a:solidFill>
                  <a:schemeClr val="bg1"/>
                </a:solidFill>
              </a:rPr>
              <a:t>BeanItem</a:t>
            </a:r>
            <a:r>
              <a:rPr lang="en-US" sz="1200" dirty="0">
                <a:solidFill>
                  <a:schemeClr val="bg1"/>
                </a:solidFill>
              </a:rPr>
              <a:t>&lt;Contact&gt; </a:t>
            </a:r>
            <a:r>
              <a:rPr lang="en-US" sz="1200" dirty="0" err="1">
                <a:solidFill>
                  <a:schemeClr val="bg1"/>
                </a:solidFill>
              </a:rPr>
              <a:t>editContactItem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new </a:t>
            </a:r>
            <a:r>
              <a:rPr lang="en-US" sz="1200" dirty="0" err="1" smtClean="0">
                <a:solidFill>
                  <a:schemeClr val="bg1"/>
                </a:solidFill>
              </a:rPr>
              <a:t>BeanItem</a:t>
            </a:r>
            <a:r>
              <a:rPr lang="en-US" sz="1200" dirty="0" smtClean="0">
                <a:solidFill>
                  <a:schemeClr val="bg1"/>
                </a:solidFill>
              </a:rPr>
              <a:t>&lt;Contact</a:t>
            </a:r>
            <a:r>
              <a:rPr lang="en-US" sz="1200" dirty="0">
                <a:solidFill>
                  <a:schemeClr val="bg1"/>
                </a:solidFill>
              </a:rPr>
              <a:t>&gt;(contact);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ContactEditor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personEditor</a:t>
            </a:r>
            <a:r>
              <a:rPr lang="en-US" sz="1200" dirty="0">
                <a:solidFill>
                  <a:schemeClr val="bg1"/>
                </a:solidFill>
              </a:rPr>
              <a:t> = new </a:t>
            </a:r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ContactEditor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editContactItem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</a:t>
            </a:r>
            <a:r>
              <a:rPr lang="en-US" sz="1200" dirty="0" err="1" smtClean="0">
                <a:solidFill>
                  <a:schemeClr val="bg1"/>
                </a:solidFill>
              </a:rPr>
              <a:t>personEditor.addListener</a:t>
            </a:r>
            <a:r>
              <a:rPr lang="en-US" sz="1200" dirty="0" smtClean="0">
                <a:solidFill>
                  <a:schemeClr val="bg1"/>
                </a:solidFill>
              </a:rPr>
              <a:t>(new </a:t>
            </a:r>
            <a:r>
              <a:rPr lang="en-US" sz="1200" dirty="0" err="1">
                <a:solidFill>
                  <a:schemeClr val="bg1"/>
                </a:solidFill>
              </a:rPr>
              <a:t>EditorSavedListener</a:t>
            </a:r>
            <a:r>
              <a:rPr lang="en-US" sz="1200" dirty="0">
                <a:solidFill>
                  <a:schemeClr val="bg1"/>
                </a:solidFill>
              </a:rPr>
              <a:t>() {</a:t>
            </a:r>
          </a:p>
          <a:p>
            <a:pPr marL="0" indent="0" defTabSz="365760">
              <a:buNone/>
            </a:pPr>
            <a:r>
              <a:rPr lang="en-US" sz="1200" dirty="0">
                <a:solidFill>
                  <a:schemeClr val="bg1"/>
                </a:solidFill>
              </a:rPr>
              <a:t>                    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	public </a:t>
            </a: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dirty="0" err="1">
                <a:solidFill>
                  <a:schemeClr val="bg1"/>
                </a:solidFill>
              </a:rPr>
              <a:t>editorSaved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EditorSavedEvent</a:t>
            </a:r>
            <a:r>
              <a:rPr lang="en-US" sz="1200" dirty="0">
                <a:solidFill>
                  <a:schemeClr val="bg1"/>
                </a:solidFill>
              </a:rPr>
              <a:t> event) {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		</a:t>
            </a:r>
            <a:r>
              <a:rPr lang="en-US" sz="1200" dirty="0" err="1" smtClean="0">
                <a:solidFill>
                  <a:srgbClr val="FFC000"/>
                </a:solidFill>
              </a:rPr>
              <a:t>contacts.addEntity</a:t>
            </a:r>
            <a:r>
              <a:rPr lang="en-US" sz="1200" dirty="0" smtClean="0">
                <a:solidFill>
                  <a:srgbClr val="FFC000"/>
                </a:solidFill>
              </a:rPr>
              <a:t>(</a:t>
            </a:r>
            <a:r>
              <a:rPr lang="en-US" sz="1200" dirty="0" err="1" smtClean="0">
                <a:solidFill>
                  <a:srgbClr val="FFC000"/>
                </a:solidFill>
              </a:rPr>
              <a:t>editContactItem.getBean</a:t>
            </a:r>
            <a:r>
              <a:rPr lang="en-US" sz="1200" dirty="0">
                <a:solidFill>
                  <a:srgbClr val="FFC000"/>
                </a:solidFill>
              </a:rPr>
              <a:t>());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	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});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	</a:t>
            </a:r>
            <a:r>
              <a:rPr lang="en-US" sz="1200" dirty="0" err="1" smtClean="0">
                <a:solidFill>
                  <a:schemeClr val="bg1"/>
                </a:solidFill>
              </a:rPr>
              <a:t>UI.</a:t>
            </a:r>
            <a:r>
              <a:rPr lang="en-US" sz="1200" i="1" dirty="0" err="1" smtClean="0">
                <a:solidFill>
                  <a:schemeClr val="bg1"/>
                </a:solidFill>
              </a:rPr>
              <a:t>getCurrent</a:t>
            </a:r>
            <a:r>
              <a:rPr lang="en-US" sz="1200" i="1" dirty="0">
                <a:solidFill>
                  <a:schemeClr val="bg1"/>
                </a:solidFill>
              </a:rPr>
              <a:t>().</a:t>
            </a:r>
            <a:r>
              <a:rPr lang="en-US" sz="1200" i="1" dirty="0" err="1">
                <a:solidFill>
                  <a:schemeClr val="bg1"/>
                </a:solidFill>
              </a:rPr>
              <a:t>addWindow</a:t>
            </a:r>
            <a:r>
              <a:rPr lang="en-US" sz="1200" i="1" dirty="0">
                <a:solidFill>
                  <a:schemeClr val="bg1"/>
                </a:solidFill>
              </a:rPr>
              <a:t>(</a:t>
            </a:r>
            <a:r>
              <a:rPr lang="en-US" sz="1200" i="1" dirty="0" err="1">
                <a:solidFill>
                  <a:schemeClr val="bg1"/>
                </a:solidFill>
              </a:rPr>
              <a:t>personEditor</a:t>
            </a:r>
            <a:r>
              <a:rPr lang="en-US" sz="1200" i="1" dirty="0">
                <a:solidFill>
                  <a:schemeClr val="bg1"/>
                </a:solidFill>
              </a:rPr>
              <a:t>);</a:t>
            </a: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	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	}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36576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});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Vaadin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/>
              <a:t>Vaadin</a:t>
            </a:r>
            <a:r>
              <a:rPr lang="en-US" dirty="0"/>
              <a:t> is a Java framework for building modern web applications that look great, perform well and make you and your users happy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Positive </a:t>
            </a:r>
            <a:r>
              <a:rPr lang="en-US" b="1" dirty="0"/>
              <a:t>aspects of </a:t>
            </a:r>
            <a:r>
              <a:rPr lang="en-US" b="1" dirty="0" err="1"/>
              <a:t>Vaadin</a:t>
            </a:r>
            <a:endParaRPr lang="en-US" dirty="0"/>
          </a:p>
          <a:p>
            <a:pPr lvl="1"/>
            <a:r>
              <a:rPr lang="en-US" dirty="0"/>
              <a:t>Not having to write </a:t>
            </a:r>
            <a:r>
              <a:rPr lang="en-US" dirty="0" err="1"/>
              <a:t>Javascript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Not having to bother with browser compatibility</a:t>
            </a:r>
          </a:p>
          <a:p>
            <a:pPr lvl="1"/>
            <a:r>
              <a:rPr lang="en-US" dirty="0"/>
              <a:t>Ease of creating beautiful websites with minimal code</a:t>
            </a:r>
          </a:p>
          <a:p>
            <a:pPr lvl="1"/>
            <a:r>
              <a:rPr lang="en-US" dirty="0"/>
              <a:t>Ability to use themes to change the look and feel of the website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800" y="2895601"/>
            <a:ext cx="77724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hlinkClick r:id="rId2"/>
              </a:rPr>
              <a:t>http://localhost:8080/contact-system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04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Bonus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Excellent document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vaadin.com/book</a:t>
            </a:r>
            <a:endParaRPr lang="en-US" dirty="0"/>
          </a:p>
          <a:p>
            <a:r>
              <a:rPr lang="en-US" dirty="0"/>
              <a:t>Sampler for available widgets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demo.vaadin.com/sampler</a:t>
            </a:r>
            <a:endParaRPr lang="en-US" dirty="0"/>
          </a:p>
          <a:p>
            <a:r>
              <a:rPr lang="en-US" dirty="0"/>
              <a:t>Dashboard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demo.vaadin.com/dashboard</a:t>
            </a:r>
            <a:endParaRPr lang="en-US" dirty="0" smtClean="0"/>
          </a:p>
          <a:p>
            <a:r>
              <a:rPr lang="en-US" dirty="0" err="1" smtClean="0"/>
              <a:t>Valo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      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vaadin.com/valo</a:t>
            </a:r>
            <a:endParaRPr lang="en-US" dirty="0" smtClean="0"/>
          </a:p>
          <a:p>
            <a:r>
              <a:rPr lang="en-US" dirty="0" smtClean="0"/>
              <a:t>Chart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demo.vaadin.com/charts</a:t>
            </a:r>
            <a:endParaRPr lang="en-US" dirty="0" smtClean="0"/>
          </a:p>
          <a:p>
            <a:r>
              <a:rPr lang="en-US" dirty="0"/>
              <a:t>Success Stories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7"/>
              </a:rPr>
              <a:t>https://vaadin.com/success-stories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 &amp; 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download Slide and Sample project “Contact System” via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github.com/JavaCambodia/Vaadin-ContactSystem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Thank you </a:t>
            </a:r>
            <a:r>
              <a:rPr lang="en-US" b="1" dirty="0" smtClean="0"/>
              <a:t>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can use </a:t>
            </a:r>
            <a:r>
              <a:rPr lang="en-US" b="1" dirty="0" err="1"/>
              <a:t>Vaadin</a:t>
            </a:r>
            <a:r>
              <a:rPr lang="en-US" b="1" dirty="0"/>
              <a:t>? </a:t>
            </a:r>
          </a:p>
          <a:p>
            <a:pPr lvl="1"/>
            <a:r>
              <a:rPr lang="en-US" dirty="0"/>
              <a:t>Anyone who knows Java with basic web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335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847417" cy="5135563"/>
          </a:xfrm>
        </p:spPr>
      </p:pic>
    </p:spTree>
    <p:extLst>
      <p:ext uri="{BB962C8B-B14F-4D97-AF65-F5344CB8AC3E}">
        <p14:creationId xmlns:p14="http://schemas.microsoft.com/office/powerpoint/2010/main" val="34011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7050617" cy="5287963"/>
          </a:xfrm>
        </p:spPr>
      </p:pic>
    </p:spTree>
    <p:extLst>
      <p:ext uri="{BB962C8B-B14F-4D97-AF65-F5344CB8AC3E}">
        <p14:creationId xmlns:p14="http://schemas.microsoft.com/office/powerpoint/2010/main" val="1688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685800"/>
            <a:ext cx="5873102" cy="513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7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UI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AWT, Swing, or </a:t>
            </a:r>
            <a:r>
              <a:rPr lang="en-US" dirty="0" smtClean="0"/>
              <a:t>SWT - java desktop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647</Words>
  <Application>Microsoft Office PowerPoint</Application>
  <PresentationFormat>On-screen Show (4:3)</PresentationFormat>
  <Paragraphs>303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Topic</vt:lpstr>
      <vt:lpstr>Agenda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Think UI</vt:lpstr>
      <vt:lpstr>Think UI</vt:lpstr>
      <vt:lpstr>Think UI</vt:lpstr>
      <vt:lpstr>Think UI</vt:lpstr>
      <vt:lpstr>Think UI</vt:lpstr>
      <vt:lpstr>Think UI</vt:lpstr>
      <vt:lpstr>Demo</vt:lpstr>
      <vt:lpstr>Using tools:</vt:lpstr>
      <vt:lpstr>There are three steps to create Vaadin Project (Contact System) </vt:lpstr>
      <vt:lpstr>Eclipse (Mars)</vt:lpstr>
      <vt:lpstr>Step 1 : Configure JRE</vt:lpstr>
      <vt:lpstr>Step 2 : Create a Maven Project with Vaadin archetype</vt:lpstr>
      <vt:lpstr>2/1. Add the Vaadin archetype details</vt:lpstr>
      <vt:lpstr>2/2. Put in your project details</vt:lpstr>
      <vt:lpstr>ContactUI.java</vt:lpstr>
      <vt:lpstr>2/3.  Build project with Maven Install</vt:lpstr>
      <vt:lpstr>Step 3:  Run on Server using Tomcat 8</vt:lpstr>
      <vt:lpstr>View “contact-system” application on a browser http://localhost:8080/contact-system </vt:lpstr>
      <vt:lpstr>Step 4 : Let’s build Contact System!</vt:lpstr>
      <vt:lpstr>4/1. Create Mysql database  “contact-system”</vt:lpstr>
      <vt:lpstr>4/2. Add dependecy JPAContainer, EclipseLink and Mysql in pom.xml</vt:lpstr>
      <vt:lpstr>Add file persistence.xml in “src/main/resources/META-INF” folder</vt:lpstr>
      <vt:lpstr>Model Mapping</vt:lpstr>
      <vt:lpstr>ContactUI.java</vt:lpstr>
      <vt:lpstr>DemoDataGenerator.java</vt:lpstr>
      <vt:lpstr>ContactMainView.java Declare Button and TextField</vt:lpstr>
      <vt:lpstr>ContactMainView.java Get data and display in table</vt:lpstr>
      <vt:lpstr>ContactMainView.java Add listener to the Button Control</vt:lpstr>
      <vt:lpstr>ContactEditor.java How to connect between UI and Data</vt:lpstr>
      <vt:lpstr>ContactEditor.java Commit data from Control</vt:lpstr>
      <vt:lpstr>ContactMainView.java Add entity to JPAContainer</vt:lpstr>
      <vt:lpstr>Demo Application</vt:lpstr>
      <vt:lpstr>Bonus</vt:lpstr>
      <vt:lpstr>Q &amp; A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Youhean ly</dc:creator>
  <cp:lastModifiedBy>Phirun Kong</cp:lastModifiedBy>
  <cp:revision>203</cp:revision>
  <dcterms:created xsi:type="dcterms:W3CDTF">2015-10-08T02:14:09Z</dcterms:created>
  <dcterms:modified xsi:type="dcterms:W3CDTF">2015-10-23T07:45:21Z</dcterms:modified>
</cp:coreProperties>
</file>