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77" r:id="rId5"/>
    <p:sldId id="25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59" r:id="rId17"/>
    <p:sldId id="279" r:id="rId18"/>
    <p:sldId id="281" r:id="rId19"/>
    <p:sldId id="282" r:id="rId20"/>
    <p:sldId id="283" r:id="rId21"/>
    <p:sldId id="284" r:id="rId22"/>
    <p:sldId id="260" r:id="rId23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 typeface="Arial" pitchFamily="34" charset="0"/>
              <a:buChar char="•"/>
              <a:defRPr sz="2700"/>
            </a:lvl1pPr>
            <a:lvl2pPr marL="628650" indent="-266700">
              <a:buClrTx/>
              <a:buSzPct val="100000"/>
              <a:buFont typeface="Arial" pitchFamily="34" charset="0"/>
              <a:buChar char="–"/>
              <a:defRPr sz="2300"/>
            </a:lvl2pPr>
            <a:lvl3pPr>
              <a:buClrTx/>
              <a:buSzPct val="100000"/>
              <a:defRPr sz="2300"/>
            </a:lvl3pPr>
            <a:lvl4pPr marL="1343025" indent="-266700">
              <a:defRPr sz="2300"/>
            </a:lvl4pPr>
            <a:lvl5pPr marL="1704975" indent="-266700">
              <a:buFont typeface="Arial" pitchFamily="34" charset="0"/>
              <a:buChar char="•"/>
              <a:defRPr sz="2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A6B1D40E-4111-472A-B2DA-680582C22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B28DE6-F761-4C9A-AA40-48099797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0984" y="908051"/>
            <a:ext cx="10972800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0984" y="1871664"/>
            <a:ext cx="10972800" cy="4149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4329B65-DA05-4209-9785-17F22E728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2C73F4-D528-4565-AF3E-FA01340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3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F-73E0-4E31-A634-698BF1B9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31A18-92C7-4791-A996-D8550033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6AC9-0C00-48CF-B328-175E6511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AEB-1C79-47E2-B9C0-0864A313D1BE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86E5-0662-40B1-9816-8856EB6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FE1D-E4DD-40DC-8985-7A98DC29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6369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6A02B155-DDF2-4265-85B5-60120BD7D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6A9CB6-E74C-4B28-808B-9ED34241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72000" y="1844825"/>
            <a:ext cx="5274997" cy="4281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844825"/>
            <a:ext cx="5384800" cy="4281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CFA28720-05FD-4011-B8C8-55BD769A2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75B72BC1-6CAA-458B-946E-3CCD9AAF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1819" y="1916833"/>
            <a:ext cx="5386917" cy="59595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1819" y="2556594"/>
            <a:ext cx="5386917" cy="36807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275586" y="1916833"/>
            <a:ext cx="5389033" cy="59595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275586" y="2556594"/>
            <a:ext cx="5389033" cy="36807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DAD820E8-D2E9-4C19-8A0F-DE3625B06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1B642B21-A26A-4D72-85D6-F9E3B699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číslo snímku 5">
            <a:extLst>
              <a:ext uri="{FF2B5EF4-FFF2-40B4-BE49-F238E27FC236}">
                <a16:creationId xmlns:a16="http://schemas.microsoft.com/office/drawing/2014/main" id="{17911788-A6A1-42D3-B9FF-D5D8A549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93A195BD-F1A4-469D-9293-AA8B4E0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2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5">
            <a:extLst>
              <a:ext uri="{FF2B5EF4-FFF2-40B4-BE49-F238E27FC236}">
                <a16:creationId xmlns:a16="http://schemas.microsoft.com/office/drawing/2014/main" id="{41108A49-1091-48A5-B6C6-7A36F8869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F8467FF6-9167-4399-A353-2AE821F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764705"/>
            <a:ext cx="4011084" cy="984577"/>
          </a:xfrm>
        </p:spPr>
        <p:txBody>
          <a:bodyPr anchor="t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764705"/>
            <a:ext cx="6815667" cy="54006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916832"/>
            <a:ext cx="4011084" cy="424847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F3BB46E2-9635-4A63-B8E3-D9DB4E1AE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5D0A9971-FC63-44BF-9076-59F4EB9A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52736"/>
            <a:ext cx="73152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16D1A92B-4EB3-44F4-BC11-A4F74FA518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930920AC-EEB7-46DD-B356-6EDB77F1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7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1A5A8E62-66FF-458E-AEC0-5D71E753D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5417DF-0F56-41E0-B550-694A0797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9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CRCS\2012_0178_Redesign_loga_a_JVS\PPT_prezentace\sablona\pracovni\normalni.jpg">
            <a:extLst>
              <a:ext uri="{FF2B5EF4-FFF2-40B4-BE49-F238E27FC236}">
                <a16:creationId xmlns:a16="http://schemas.microsoft.com/office/drawing/2014/main" id="{02387861-652B-49F3-851E-72BAD26D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Zástupný symbol pro nadpis 1">
            <a:extLst>
              <a:ext uri="{FF2B5EF4-FFF2-40B4-BE49-F238E27FC236}">
                <a16:creationId xmlns:a16="http://schemas.microsoft.com/office/drawing/2014/main" id="{F2CB3DD0-4257-4DDD-B368-7D04DCF5D6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0984" y="908051"/>
            <a:ext cx="10972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</a:t>
            </a:r>
          </a:p>
        </p:txBody>
      </p:sp>
      <p:sp>
        <p:nvSpPr>
          <p:cNvPr id="1028" name="Zástupný symbol pro text 2">
            <a:extLst>
              <a:ext uri="{FF2B5EF4-FFF2-40B4-BE49-F238E27FC236}">
                <a16:creationId xmlns:a16="http://schemas.microsoft.com/office/drawing/2014/main" id="{95C477C9-0FF3-432B-91FF-5B8FBA1D7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0984" y="1871664"/>
            <a:ext cx="109728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8" name="Zástupný symbol pro číslo snímku 5">
            <a:extLst>
              <a:ext uri="{FF2B5EF4-FFF2-40B4-BE49-F238E27FC236}">
                <a16:creationId xmlns:a16="http://schemas.microsoft.com/office/drawing/2014/main" id="{C7231F72-C2C9-4D45-B7A1-AC7474E52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0985" y="6573838"/>
            <a:ext cx="529167" cy="284162"/>
          </a:xfrm>
          <a:prstGeom prst="rect">
            <a:avLst/>
          </a:prstGeom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500" b="1">
                <a:solidFill>
                  <a:schemeClr val="bg1"/>
                </a:solidFill>
              </a:defRPr>
            </a:lvl1pPr>
          </a:lstStyle>
          <a:p>
            <a:fld id="{38F4E9A2-9225-4CCA-8877-ECB796267F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Zástupný symbol pro zápatí 4">
            <a:extLst>
              <a:ext uri="{FF2B5EF4-FFF2-40B4-BE49-F238E27FC236}">
                <a16:creationId xmlns:a16="http://schemas.microsoft.com/office/drawing/2014/main" id="{7DEBECB2-9FCE-4C97-9943-86CFE4C62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1" y="6572250"/>
            <a:ext cx="3860800" cy="2857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E448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4485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4485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4485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4485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E4485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E4485"/>
        </a:buClr>
        <a:buSzPct val="100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rtl="0" eaLnBrk="1" fontAlgn="base" hangingPunct="1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2762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975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988647-73D4-4436-B282-5BBE6A0AC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Cryptsetup</a:t>
            </a:r>
            <a:r>
              <a:rPr lang="en-IN" dirty="0"/>
              <a:t>- </a:t>
            </a:r>
            <a:r>
              <a:rPr lang="en-IN" dirty="0" err="1"/>
              <a:t>Javacard</a:t>
            </a:r>
            <a:br>
              <a:rPr lang="en-IN" dirty="0"/>
            </a:br>
            <a:r>
              <a:rPr lang="en-IN" dirty="0"/>
              <a:t>Phase-2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DDE3C9-E79C-47A4-9F2D-0D0889FD0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pPr algn="r"/>
            <a:r>
              <a:rPr lang="en-IN" dirty="0"/>
              <a:t>Hitesh Lilhare - 476356</a:t>
            </a:r>
          </a:p>
          <a:p>
            <a:pPr algn="r"/>
            <a:r>
              <a:rPr lang="en-IN" dirty="0" err="1"/>
              <a:t>Urvekumar</a:t>
            </a:r>
            <a:r>
              <a:rPr lang="en-IN" dirty="0"/>
              <a:t> C Shah-476355</a:t>
            </a:r>
          </a:p>
        </p:txBody>
      </p:sp>
    </p:spTree>
    <p:extLst>
      <p:ext uri="{BB962C8B-B14F-4D97-AF65-F5344CB8AC3E}">
        <p14:creationId xmlns:p14="http://schemas.microsoft.com/office/powerpoint/2010/main" val="105075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CMD_GENKEY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9E3DBE-52F4-405B-9619-3A043E3F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95919"/>
              </p:ext>
            </p:extLst>
          </p:nvPr>
        </p:nvGraphicFramePr>
        <p:xfrm>
          <a:off x="754465" y="2843073"/>
          <a:ext cx="8079142" cy="635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423">
                  <a:extLst>
                    <a:ext uri="{9D8B030D-6E8A-4147-A177-3AD203B41FA5}">
                      <a16:colId xmlns:a16="http://schemas.microsoft.com/office/drawing/2014/main" val="2482486737"/>
                    </a:ext>
                  </a:extLst>
                </a:gridCol>
                <a:gridCol w="2019423">
                  <a:extLst>
                    <a:ext uri="{9D8B030D-6E8A-4147-A177-3AD203B41FA5}">
                      <a16:colId xmlns:a16="http://schemas.microsoft.com/office/drawing/2014/main" val="3544224508"/>
                    </a:ext>
                  </a:extLst>
                </a:gridCol>
                <a:gridCol w="2020148">
                  <a:extLst>
                    <a:ext uri="{9D8B030D-6E8A-4147-A177-3AD203B41FA5}">
                      <a16:colId xmlns:a16="http://schemas.microsoft.com/office/drawing/2014/main" val="1065421192"/>
                    </a:ext>
                  </a:extLst>
                </a:gridCol>
                <a:gridCol w="2020148">
                  <a:extLst>
                    <a:ext uri="{9D8B030D-6E8A-4147-A177-3AD203B41FA5}">
                      <a16:colId xmlns:a16="http://schemas.microsoft.com/office/drawing/2014/main" val="3707938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CMD_GENKEY-0x02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(key size)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9493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A22C42-7E67-4E9D-835F-49DEAEC1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06196"/>
              </p:ext>
            </p:extLst>
          </p:nvPr>
        </p:nvGraphicFramePr>
        <p:xfrm>
          <a:off x="754465" y="4521748"/>
          <a:ext cx="5313680" cy="337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588405469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734086667"/>
                    </a:ext>
                  </a:extLst>
                </a:gridCol>
              </a:tblGrid>
              <a:tr h="337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 size -02 byte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Key (key size)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49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-VI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CMD_STOREKEY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marL="36195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4D2287-7C1D-4CF7-8BC5-E28740FDF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47139"/>
              </p:ext>
            </p:extLst>
          </p:nvPr>
        </p:nvGraphicFramePr>
        <p:xfrm>
          <a:off x="821577" y="2905980"/>
          <a:ext cx="9327267" cy="521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784">
                  <a:extLst>
                    <a:ext uri="{9D8B030D-6E8A-4147-A177-3AD203B41FA5}">
                      <a16:colId xmlns:a16="http://schemas.microsoft.com/office/drawing/2014/main" val="1958337904"/>
                    </a:ext>
                  </a:extLst>
                </a:gridCol>
                <a:gridCol w="1359017">
                  <a:extLst>
                    <a:ext uri="{9D8B030D-6E8A-4147-A177-3AD203B41FA5}">
                      <a16:colId xmlns:a16="http://schemas.microsoft.com/office/drawing/2014/main" val="3211399056"/>
                    </a:ext>
                  </a:extLst>
                </a:gridCol>
                <a:gridCol w="1359016">
                  <a:extLst>
                    <a:ext uri="{9D8B030D-6E8A-4147-A177-3AD203B41FA5}">
                      <a16:colId xmlns:a16="http://schemas.microsoft.com/office/drawing/2014/main" val="4100558861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807207367"/>
                    </a:ext>
                  </a:extLst>
                </a:gridCol>
                <a:gridCol w="1996580">
                  <a:extLst>
                    <a:ext uri="{9D8B030D-6E8A-4147-A177-3AD203B41FA5}">
                      <a16:colId xmlns:a16="http://schemas.microsoft.com/office/drawing/2014/main" val="2846561330"/>
                    </a:ext>
                  </a:extLst>
                </a:gridCol>
                <a:gridCol w="1768242">
                  <a:extLst>
                    <a:ext uri="{9D8B030D-6E8A-4147-A177-3AD203B41FA5}">
                      <a16:colId xmlns:a16="http://schemas.microsoft.com/office/drawing/2014/main" val="313101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CMD_STOREKEY 0x03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2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UUID – 40 byte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Key length – 1 byte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Key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690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AC614E-18C9-4EA1-9EE1-2FAE2C8BA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35695"/>
              </p:ext>
            </p:extLst>
          </p:nvPr>
        </p:nvGraphicFramePr>
        <p:xfrm>
          <a:off x="821577" y="4729286"/>
          <a:ext cx="3542030" cy="309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280173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 (2 byte)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4" y="908051"/>
            <a:ext cx="10972800" cy="792163"/>
          </a:xfrm>
        </p:spPr>
        <p:txBody>
          <a:bodyPr/>
          <a:lstStyle/>
          <a:p>
            <a:r>
              <a:rPr lang="en-IN" dirty="0"/>
              <a:t>APDU -VII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CMD_LOADKEY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marL="36195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1654B4-33F9-4AEB-8352-AC75F694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81863"/>
              </p:ext>
            </p:extLst>
          </p:nvPr>
        </p:nvGraphicFramePr>
        <p:xfrm>
          <a:off x="821575" y="2844349"/>
          <a:ext cx="6426513" cy="521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625">
                  <a:extLst>
                    <a:ext uri="{9D8B030D-6E8A-4147-A177-3AD203B41FA5}">
                      <a16:colId xmlns:a16="http://schemas.microsoft.com/office/drawing/2014/main" val="501858976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2822390611"/>
                    </a:ext>
                  </a:extLst>
                </a:gridCol>
                <a:gridCol w="1266737">
                  <a:extLst>
                    <a:ext uri="{9D8B030D-6E8A-4147-A177-3AD203B41FA5}">
                      <a16:colId xmlns:a16="http://schemas.microsoft.com/office/drawing/2014/main" val="3928942059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401699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CMD_LOADKEY 0x04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length 2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Length 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UUID – 40 byte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962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663817-1B6B-42FA-87CC-F6F97FCE2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0875"/>
              </p:ext>
            </p:extLst>
          </p:nvPr>
        </p:nvGraphicFramePr>
        <p:xfrm>
          <a:off x="908875" y="4566281"/>
          <a:ext cx="5313680" cy="278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167529817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701932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key length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Key</a:t>
                      </a:r>
                      <a:r>
                        <a:rPr lang="en-IN" sz="1100" dirty="0">
                          <a:effectLst/>
                        </a:rPr>
                        <a:t>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59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5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-VIII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CMD_DELKEY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marL="36195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AC614E-18C9-4EA1-9EE1-2FAE2C8BADED}"/>
              </a:ext>
            </a:extLst>
          </p:cNvPr>
          <p:cNvGraphicFramePr>
            <a:graphicFrameLocks noGrp="1"/>
          </p:cNvGraphicFramePr>
          <p:nvPr/>
        </p:nvGraphicFramePr>
        <p:xfrm>
          <a:off x="821577" y="4729286"/>
          <a:ext cx="3542030" cy="32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280173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 (2 byte)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44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35301F-2E05-4C74-B8F0-F12E1C949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6544"/>
              </p:ext>
            </p:extLst>
          </p:nvPr>
        </p:nvGraphicFramePr>
        <p:xfrm>
          <a:off x="821575" y="2995351"/>
          <a:ext cx="6661404" cy="521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978">
                  <a:extLst>
                    <a:ext uri="{9D8B030D-6E8A-4147-A177-3AD203B41FA5}">
                      <a16:colId xmlns:a16="http://schemas.microsoft.com/office/drawing/2014/main" val="1126794713"/>
                    </a:ext>
                  </a:extLst>
                </a:gridCol>
                <a:gridCol w="1115827">
                  <a:extLst>
                    <a:ext uri="{9D8B030D-6E8A-4147-A177-3AD203B41FA5}">
                      <a16:colId xmlns:a16="http://schemas.microsoft.com/office/drawing/2014/main" val="2751131554"/>
                    </a:ext>
                  </a:extLst>
                </a:gridCol>
                <a:gridCol w="1440385">
                  <a:extLst>
                    <a:ext uri="{9D8B030D-6E8A-4147-A177-3AD203B41FA5}">
                      <a16:colId xmlns:a16="http://schemas.microsoft.com/office/drawing/2014/main" val="2893499310"/>
                    </a:ext>
                  </a:extLst>
                </a:gridCol>
                <a:gridCol w="2217214">
                  <a:extLst>
                    <a:ext uri="{9D8B030D-6E8A-4147-A177-3AD203B41FA5}">
                      <a16:colId xmlns:a16="http://schemas.microsoft.com/office/drawing/2014/main" val="2485950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CMD_DELKEY 0x05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2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Length 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UUID – 40 byte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20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3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CMD_CHANGEPW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marL="36195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AC614E-18C9-4EA1-9EE1-2FAE2C8BADED}"/>
              </a:ext>
            </a:extLst>
          </p:cNvPr>
          <p:cNvGraphicFramePr>
            <a:graphicFrameLocks noGrp="1"/>
          </p:cNvGraphicFramePr>
          <p:nvPr/>
        </p:nvGraphicFramePr>
        <p:xfrm>
          <a:off x="821577" y="4729286"/>
          <a:ext cx="3542030" cy="326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280173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 (2 byte)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442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CB7E00-1ECF-48BA-AD50-C6A5FCD4B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22458"/>
              </p:ext>
            </p:extLst>
          </p:nvPr>
        </p:nvGraphicFramePr>
        <p:xfrm>
          <a:off x="670984" y="2787870"/>
          <a:ext cx="7491504" cy="445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268">
                  <a:extLst>
                    <a:ext uri="{9D8B030D-6E8A-4147-A177-3AD203B41FA5}">
                      <a16:colId xmlns:a16="http://schemas.microsoft.com/office/drawing/2014/main" val="2535828610"/>
                    </a:ext>
                  </a:extLst>
                </a:gridCol>
                <a:gridCol w="1942508">
                  <a:extLst>
                    <a:ext uri="{9D8B030D-6E8A-4147-A177-3AD203B41FA5}">
                      <a16:colId xmlns:a16="http://schemas.microsoft.com/office/drawing/2014/main" val="2901718086"/>
                    </a:ext>
                  </a:extLst>
                </a:gridCol>
                <a:gridCol w="1502516">
                  <a:extLst>
                    <a:ext uri="{9D8B030D-6E8A-4147-A177-3AD203B41FA5}">
                      <a16:colId xmlns:a16="http://schemas.microsoft.com/office/drawing/2014/main" val="1487554019"/>
                    </a:ext>
                  </a:extLst>
                </a:gridCol>
                <a:gridCol w="1873212">
                  <a:extLst>
                    <a:ext uri="{9D8B030D-6E8A-4147-A177-3AD203B41FA5}">
                      <a16:colId xmlns:a16="http://schemas.microsoft.com/office/drawing/2014/main" val="2537474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CMD_CHANGEPW -0x01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New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lenghth</a:t>
                      </a:r>
                      <a:r>
                        <a:rPr lang="en-IN" sz="1400" dirty="0">
                          <a:effectLst/>
                        </a:rPr>
                        <a:t> 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new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r>
                        <a:rPr lang="en-IN" sz="1400" dirty="0">
                          <a:effectLst/>
                        </a:rPr>
                        <a:t> length 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UTF-8 Encoded new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3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9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9E631-937B-4119-8724-FC5752B9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Sensitive values that are protected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E3429-D76B-4E34-8898-F083DA93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Master password </a:t>
            </a:r>
          </a:p>
          <a:p>
            <a:endParaRPr lang="en-IN" dirty="0"/>
          </a:p>
          <a:p>
            <a:r>
              <a:rPr lang="en-IN" dirty="0"/>
              <a:t>Partition keys</a:t>
            </a:r>
          </a:p>
          <a:p>
            <a:endParaRPr lang="en-IN" dirty="0"/>
          </a:p>
          <a:p>
            <a:r>
              <a:rPr lang="en-IN" dirty="0"/>
              <a:t>UUID – related to LINUX Partition.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3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08E2-B0E3-4D1E-B9F5-948B1C40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510050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N" dirty="0"/>
              <a:t>Signing:</a:t>
            </a:r>
          </a:p>
          <a:p>
            <a:pPr lvl="2"/>
            <a:r>
              <a:rPr lang="en-IN" dirty="0"/>
              <a:t>Key Pair Generation: ALG_RSA_CRT of bit length 1024</a:t>
            </a:r>
          </a:p>
          <a:p>
            <a:pPr lvl="2"/>
            <a:r>
              <a:rPr lang="en-IN" dirty="0"/>
              <a:t>Signature: RSA_SHA_PKCS1</a:t>
            </a:r>
          </a:p>
          <a:p>
            <a:pPr lvl="1"/>
            <a:r>
              <a:rPr lang="en-IN" dirty="0"/>
              <a:t>DH Key Pair:</a:t>
            </a:r>
          </a:p>
          <a:p>
            <a:pPr lvl="2"/>
            <a:r>
              <a:rPr lang="en-IN" dirty="0"/>
              <a:t>Key Pair Generation: ALG_EC_FP of bit length 192</a:t>
            </a:r>
          </a:p>
          <a:p>
            <a:pPr lvl="1"/>
            <a:r>
              <a:rPr lang="en-IN" dirty="0"/>
              <a:t>Session Key Agreement:</a:t>
            </a:r>
          </a:p>
          <a:p>
            <a:pPr lvl="2"/>
            <a:r>
              <a:rPr lang="en-IN" dirty="0"/>
              <a:t>ALG_EC_SVDP_DHC: </a:t>
            </a:r>
            <a:r>
              <a:rPr lang="en-US" dirty="0"/>
              <a:t>Elliptic curve secret value derivation primitive, Diffie-Hellman version, with cofactor multiplication and compatibility mode, as per [IEEE P1363].</a:t>
            </a:r>
          </a:p>
          <a:p>
            <a:pPr lvl="2"/>
            <a:r>
              <a:rPr lang="en-US" dirty="0"/>
              <a:t>Note: This algorithm computes the SHA-1 message digest of the output of the derivation primitive to yield a </a:t>
            </a:r>
            <a:r>
              <a:rPr lang="en-US" b="1" dirty="0"/>
              <a:t>20 byte</a:t>
            </a:r>
            <a:r>
              <a:rPr lang="en-US" dirty="0"/>
              <a:t> result.</a:t>
            </a:r>
          </a:p>
          <a:p>
            <a:pPr lvl="1"/>
            <a:r>
              <a:rPr lang="en-IN" dirty="0"/>
              <a:t>Cipher Key:</a:t>
            </a:r>
          </a:p>
          <a:p>
            <a:pPr lvl="2"/>
            <a:r>
              <a:rPr lang="en-IN" dirty="0"/>
              <a:t>ALG_AES_BLOCK_128_CBC_NOPAD</a:t>
            </a:r>
          </a:p>
          <a:p>
            <a:pPr lvl="1"/>
            <a:r>
              <a:rPr lang="en-IN" dirty="0"/>
              <a:t>HMAC:</a:t>
            </a:r>
          </a:p>
          <a:p>
            <a:pPr lvl="2"/>
            <a:r>
              <a:rPr lang="en-IN" dirty="0"/>
              <a:t>Message Digest ALG_SHA_256 with digest block size of 64 bytes.</a:t>
            </a:r>
          </a:p>
          <a:p>
            <a:pPr lvl="1"/>
            <a:r>
              <a:rPr lang="en-IN" dirty="0"/>
              <a:t>Random Data:</a:t>
            </a:r>
          </a:p>
          <a:p>
            <a:pPr lvl="2"/>
            <a:r>
              <a:rPr lang="en-IN" dirty="0"/>
              <a:t>ALG_SECURE_RANDOM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CD4640-8541-4977-9E19-B8319F84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39603"/>
            <a:ext cx="10972800" cy="792163"/>
          </a:xfrm>
        </p:spPr>
        <p:txBody>
          <a:bodyPr/>
          <a:lstStyle/>
          <a:p>
            <a:r>
              <a:rPr lang="en-IN" dirty="0"/>
              <a:t>Cryptographic Algorithms and Protocol used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3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6110B-4724-46F6-9B76-2FB51EA8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review of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F7B20-C2BC-4BF7-B0BA-1B534FB0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PINs and Keys are handled securely. Accessed via secure APIs</a:t>
            </a:r>
          </a:p>
          <a:p>
            <a:r>
              <a:rPr lang="en-IN" dirty="0"/>
              <a:t>Sensitive data has been initialized at beginning and clear at the end of session. </a:t>
            </a:r>
          </a:p>
          <a:p>
            <a:pPr lvl="1"/>
            <a:r>
              <a:rPr lang="en-IN" dirty="0"/>
              <a:t>CLEAR_ON_DESELECT for transient buffer handling sensitive data</a:t>
            </a:r>
          </a:p>
          <a:p>
            <a:pPr lvl="1"/>
            <a:r>
              <a:rPr lang="en-IN" dirty="0"/>
              <a:t>TYPE_AES_TRANSIENT_DESELECT for cipher keys</a:t>
            </a:r>
          </a:p>
          <a:p>
            <a:r>
              <a:rPr lang="en-IN" dirty="0"/>
              <a:t>Sensitive data stored in transient memory </a:t>
            </a:r>
          </a:p>
          <a:p>
            <a:r>
              <a:rPr lang="en-IN" dirty="0"/>
              <a:t>All initialized buffers declared as static</a:t>
            </a:r>
          </a:p>
          <a:p>
            <a:r>
              <a:rPr lang="en-IN" dirty="0"/>
              <a:t>Temporary entry points stored in local variables (not in class, instance variable etc.)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74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42F8-B137-4553-8531-2CD17611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Attacker Model: Side channel attacks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45E4B-BC1E-4716-B1DA-A357306F2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3" y="2023457"/>
            <a:ext cx="10972800" cy="38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42F8-B137-4553-8531-2CD17611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Attacker Model: Fault induction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E6BD3-2334-4A63-A1C6-8F342E09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processor increments the number of password tries counter, attacker can induce a fault which may prevent the processor to increment the counter resulting in more than 5 number of password tries which leads to the brute force attack on password.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50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200-C04B-4B14-8C63-01DB992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C77-F21E-4495-81FF-B4EF9069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 description </a:t>
            </a:r>
          </a:p>
          <a:p>
            <a:r>
              <a:rPr lang="en-IN" dirty="0"/>
              <a:t>Functionality offered + APDU Formats </a:t>
            </a:r>
          </a:p>
          <a:p>
            <a:r>
              <a:rPr lang="en-IN" dirty="0"/>
              <a:t>Sensitive values that are protected</a:t>
            </a:r>
          </a:p>
          <a:p>
            <a:r>
              <a:rPr lang="en-IN" dirty="0"/>
              <a:t>Cryptographic Algorithms and protocol used</a:t>
            </a:r>
          </a:p>
          <a:p>
            <a:r>
              <a:rPr lang="en-IN" dirty="0"/>
              <a:t>Security review of code</a:t>
            </a:r>
          </a:p>
          <a:p>
            <a:r>
              <a:rPr lang="en-IN" dirty="0"/>
              <a:t>Relevant attacker model</a:t>
            </a:r>
          </a:p>
          <a:p>
            <a:r>
              <a:rPr lang="en-IN" dirty="0"/>
              <a:t>State model of applet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102C-0ABD-4271-BDDC-55FD78F4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6F0B8A-544C-4D41-9973-C4329429AE13}"/>
              </a:ext>
            </a:extLst>
          </p:cNvPr>
          <p:cNvSpPr/>
          <p:nvPr/>
        </p:nvSpPr>
        <p:spPr>
          <a:xfrm>
            <a:off x="3647728" y="2492895"/>
            <a:ext cx="864096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519A3-4AD6-4836-A791-B4F1F30A5FB3}"/>
              </a:ext>
            </a:extLst>
          </p:cNvPr>
          <p:cNvSpPr/>
          <p:nvPr/>
        </p:nvSpPr>
        <p:spPr>
          <a:xfrm>
            <a:off x="6888088" y="2492896"/>
            <a:ext cx="864096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KE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B63E85-E17F-4281-B038-97A039DCDAA8}"/>
              </a:ext>
            </a:extLst>
          </p:cNvPr>
          <p:cNvSpPr/>
          <p:nvPr/>
        </p:nvSpPr>
        <p:spPr>
          <a:xfrm>
            <a:off x="6719663" y="4581129"/>
            <a:ext cx="1200946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AUTH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F1599-4094-4806-99EB-13AA9DC88EF8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511824" y="2888977"/>
            <a:ext cx="2376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3B4B1D-0AEF-4C0D-9A6C-2B1767C4212A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320136" y="3285058"/>
            <a:ext cx="0" cy="129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53592B-ACB0-4407-9872-11F66A8A3830}"/>
              </a:ext>
            </a:extLst>
          </p:cNvPr>
          <p:cNvSpPr txBox="1"/>
          <p:nvPr/>
        </p:nvSpPr>
        <p:spPr>
          <a:xfrm>
            <a:off x="1638344" y="2821688"/>
            <a:ext cx="196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1.Get 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8AF53-6F74-4241-B4D3-EB87A3D97E90}"/>
              </a:ext>
            </a:extLst>
          </p:cNvPr>
          <p:cNvSpPr txBox="1"/>
          <p:nvPr/>
        </p:nvSpPr>
        <p:spPr>
          <a:xfrm>
            <a:off x="4871867" y="2821688"/>
            <a:ext cx="18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 Hand Shake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AE95D4-DBA9-4038-8730-5B5B32F16D7F}"/>
              </a:ext>
            </a:extLst>
          </p:cNvPr>
          <p:cNvSpPr txBox="1"/>
          <p:nvPr/>
        </p:nvSpPr>
        <p:spPr>
          <a:xfrm>
            <a:off x="6615990" y="3690422"/>
            <a:ext cx="15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CMD_AUTH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1F6C96D-B8A8-429A-8335-616766230E53}"/>
              </a:ext>
            </a:extLst>
          </p:cNvPr>
          <p:cNvCxnSpPr>
            <a:stCxn id="11" idx="0"/>
            <a:endCxn id="5" idx="7"/>
          </p:cNvCxnSpPr>
          <p:nvPr/>
        </p:nvCxnSpPr>
        <p:spPr>
          <a:xfrm rot="16200000" flipH="1" flipV="1">
            <a:off x="5794704" y="1083471"/>
            <a:ext cx="116009" cy="2934856"/>
          </a:xfrm>
          <a:prstGeom prst="curvedConnector3">
            <a:avLst>
              <a:gd name="adj1" fmla="val -197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B6560-5C9B-4FBA-BB61-F1EBD1D1B314}"/>
              </a:ext>
            </a:extLst>
          </p:cNvPr>
          <p:cNvSpPr txBox="1"/>
          <p:nvPr/>
        </p:nvSpPr>
        <p:spPr>
          <a:xfrm>
            <a:off x="4943873" y="1916832"/>
            <a:ext cx="1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CMD_CLOSE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66E84B-4699-4661-9488-754F8E45F68B}"/>
              </a:ext>
            </a:extLst>
          </p:cNvPr>
          <p:cNvCxnSpPr>
            <a:stCxn id="12" idx="1"/>
            <a:endCxn id="5" idx="5"/>
          </p:cNvCxnSpPr>
          <p:nvPr/>
        </p:nvCxnSpPr>
        <p:spPr>
          <a:xfrm flipH="1" flipV="1">
            <a:off x="4385281" y="3169048"/>
            <a:ext cx="2510257" cy="152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1CD0D1-FB47-4260-A48E-3492B6E3466A}"/>
              </a:ext>
            </a:extLst>
          </p:cNvPr>
          <p:cNvSpPr txBox="1"/>
          <p:nvPr/>
        </p:nvSpPr>
        <p:spPr>
          <a:xfrm>
            <a:off x="4317775" y="3779748"/>
            <a:ext cx="17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CMD_CLOSE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297B36-C2AD-449E-88A1-38D4E71C37C6}"/>
              </a:ext>
            </a:extLst>
          </p:cNvPr>
          <p:cNvSpPr txBox="1"/>
          <p:nvPr/>
        </p:nvSpPr>
        <p:spPr>
          <a:xfrm>
            <a:off x="7837917" y="2442575"/>
            <a:ext cx="196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Load Key</a:t>
            </a:r>
          </a:p>
          <a:p>
            <a:pPr marL="342900" indent="-342900">
              <a:buAutoNum type="arabicPeriod"/>
            </a:pPr>
            <a:r>
              <a:rPr lang="en-US" sz="1600" dirty="0"/>
              <a:t>Store Key</a:t>
            </a:r>
          </a:p>
          <a:p>
            <a:pPr marL="342900" indent="-342900">
              <a:buAutoNum type="arabicPeriod"/>
            </a:pPr>
            <a:r>
              <a:rPr lang="en-US" sz="1600" dirty="0"/>
              <a:t>Delete Key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8CA66-D063-4754-A340-C3186C1F0B5D}"/>
              </a:ext>
            </a:extLst>
          </p:cNvPr>
          <p:cNvSpPr txBox="1"/>
          <p:nvPr/>
        </p:nvSpPr>
        <p:spPr>
          <a:xfrm>
            <a:off x="7937648" y="4788517"/>
            <a:ext cx="196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Change </a:t>
            </a:r>
            <a:r>
              <a:rPr lang="en-US" sz="1600" dirty="0" err="1"/>
              <a:t>Pwd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Gen Key</a:t>
            </a:r>
          </a:p>
        </p:txBody>
      </p:sp>
    </p:spTree>
    <p:extLst>
      <p:ext uri="{BB962C8B-B14F-4D97-AF65-F5344CB8AC3E}">
        <p14:creationId xmlns:p14="http://schemas.microsoft.com/office/powerpoint/2010/main" val="377354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CCB7E0-DEAD-4290-8F91-C89A26122204}"/>
              </a:ext>
            </a:extLst>
          </p:cNvPr>
          <p:cNvSpPr txBox="1"/>
          <p:nvPr/>
        </p:nvSpPr>
        <p:spPr>
          <a:xfrm>
            <a:off x="2726422" y="2130804"/>
            <a:ext cx="750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 for your attention.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0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A72-2AFE-4429-8082-3152DBFE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/>
          <a:lstStyle/>
          <a:p>
            <a:r>
              <a:rPr lang="en-IN" dirty="0"/>
              <a:t>Key Store: [64 Entries with 40(Partition Id)+128(Key Length)]</a:t>
            </a:r>
          </a:p>
          <a:p>
            <a:pPr lvl="1"/>
            <a:r>
              <a:rPr lang="en-US" dirty="0" err="1"/>
              <a:t>keyStore</a:t>
            </a:r>
            <a:r>
              <a:rPr lang="en-US" dirty="0"/>
              <a:t> = new byte[(short)(MAX_KEY_ENTRIES * (short)(UUID_LENGTH + MAX_KEY_SIZE))];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0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A302-206C-4663-A341-3FE60D99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896B-04B4-41E4-8701-9ADCBEF6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Cryptsetup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Cryptsetup</a:t>
            </a:r>
            <a:r>
              <a:rPr lang="en-IN" dirty="0"/>
              <a:t> is utility used to conveniently setup disk encryption based on </a:t>
            </a:r>
            <a:r>
              <a:rPr lang="en-IN" dirty="0" err="1"/>
              <a:t>DMCrypt</a:t>
            </a:r>
            <a:r>
              <a:rPr lang="en-IN" dirty="0"/>
              <a:t> kernel module.</a:t>
            </a:r>
          </a:p>
          <a:p>
            <a:r>
              <a:rPr lang="en-IN" dirty="0" err="1"/>
              <a:t>Cryptsetup-javacard</a:t>
            </a:r>
            <a:r>
              <a:rPr lang="en-IN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JavaCard</a:t>
            </a:r>
            <a:r>
              <a:rPr lang="en-US" dirty="0"/>
              <a:t> key manager for </a:t>
            </a:r>
            <a:r>
              <a:rPr lang="en-US" dirty="0" err="1"/>
              <a:t>Cryptsetup</a:t>
            </a:r>
            <a:r>
              <a:rPr lang="en-US" dirty="0"/>
              <a:t>.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LUKS new partition </a:t>
            </a:r>
          </a:p>
          <a:p>
            <a:pPr lvl="1"/>
            <a:r>
              <a:rPr lang="en-IN" dirty="0"/>
              <a:t>LUKS delete partition </a:t>
            </a:r>
          </a:p>
          <a:p>
            <a:pPr lvl="1"/>
            <a:r>
              <a:rPr lang="en-IN" dirty="0"/>
              <a:t>Open LUKS partition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83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F108-886C-4106-BC71-E9316E57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98B8-2F59-448E-876D-A0E28162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public-key of card</a:t>
            </a:r>
          </a:p>
          <a:p>
            <a:r>
              <a:rPr lang="en-IN" dirty="0"/>
              <a:t>Establish DH session key for each transaction</a:t>
            </a:r>
          </a:p>
          <a:p>
            <a:r>
              <a:rPr lang="en-IN" dirty="0"/>
              <a:t>Authenticate user using master password</a:t>
            </a:r>
          </a:p>
          <a:p>
            <a:r>
              <a:rPr lang="en-IN" dirty="0"/>
              <a:t>Change master password</a:t>
            </a:r>
          </a:p>
          <a:p>
            <a:r>
              <a:rPr lang="en-IN" dirty="0"/>
              <a:t>Partition key generation</a:t>
            </a:r>
          </a:p>
          <a:p>
            <a:r>
              <a:rPr lang="en-IN" dirty="0"/>
              <a:t>Store partition-key to KeyStore in applet</a:t>
            </a:r>
          </a:p>
          <a:p>
            <a:r>
              <a:rPr lang="en-IN" dirty="0"/>
              <a:t>Load partition-key from KeyStore </a:t>
            </a:r>
          </a:p>
          <a:p>
            <a:r>
              <a:rPr lang="en-IN" dirty="0"/>
              <a:t>Delete partition-key from KeyStore</a:t>
            </a:r>
          </a:p>
          <a:p>
            <a:r>
              <a:rPr lang="en-IN" dirty="0"/>
              <a:t>Reset session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18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790DE-0FE4-4585-9A53-202AE1A7D1D6}"/>
              </a:ext>
            </a:extLst>
          </p:cNvPr>
          <p:cNvSpPr/>
          <p:nvPr/>
        </p:nvSpPr>
        <p:spPr>
          <a:xfrm>
            <a:off x="1879134" y="578839"/>
            <a:ext cx="2231472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INS_GETPUBKEY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E7193-5A18-42F0-9025-71903E9D9881}"/>
              </a:ext>
            </a:extLst>
          </p:cNvPr>
          <p:cNvSpPr/>
          <p:nvPr/>
        </p:nvSpPr>
        <p:spPr>
          <a:xfrm>
            <a:off x="1879134" y="1103500"/>
            <a:ext cx="2231472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INS_HANDSHAKE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369E-D68B-48EA-BC01-F0ED173830C8}"/>
              </a:ext>
            </a:extLst>
          </p:cNvPr>
          <p:cNvSpPr/>
          <p:nvPr/>
        </p:nvSpPr>
        <p:spPr>
          <a:xfrm>
            <a:off x="1879134" y="1625365"/>
            <a:ext cx="2231472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INS_COMMAND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6D254-D05E-4165-8B0D-019A9126F874}"/>
              </a:ext>
            </a:extLst>
          </p:cNvPr>
          <p:cNvSpPr/>
          <p:nvPr/>
        </p:nvSpPr>
        <p:spPr>
          <a:xfrm>
            <a:off x="5110295" y="2574719"/>
            <a:ext cx="217972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CMD_AUTH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FCB69-084F-420D-BF33-A624BD319620}"/>
              </a:ext>
            </a:extLst>
          </p:cNvPr>
          <p:cNvSpPr/>
          <p:nvPr/>
        </p:nvSpPr>
        <p:spPr>
          <a:xfrm>
            <a:off x="5110295" y="3070019"/>
            <a:ext cx="2179736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CMD_CHANGEPW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D69D1-7046-4812-9563-A23C5BB86FCA}"/>
              </a:ext>
            </a:extLst>
          </p:cNvPr>
          <p:cNvSpPr/>
          <p:nvPr/>
        </p:nvSpPr>
        <p:spPr>
          <a:xfrm>
            <a:off x="5110295" y="3565319"/>
            <a:ext cx="217973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CMD_GENKEY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9DD2C-E172-4ADA-9F6A-85C0CDB242A8}"/>
              </a:ext>
            </a:extLst>
          </p:cNvPr>
          <p:cNvSpPr/>
          <p:nvPr/>
        </p:nvSpPr>
        <p:spPr>
          <a:xfrm>
            <a:off x="5110295" y="4060619"/>
            <a:ext cx="217973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CMD_STOREKEY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69B27-B880-4912-904C-D5AE7BB1A60F}"/>
              </a:ext>
            </a:extLst>
          </p:cNvPr>
          <p:cNvSpPr/>
          <p:nvPr/>
        </p:nvSpPr>
        <p:spPr>
          <a:xfrm>
            <a:off x="5110294" y="4555919"/>
            <a:ext cx="2179731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CMD_LOADKEY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02CA0-6832-4A30-865C-7298B2747D40}"/>
              </a:ext>
            </a:extLst>
          </p:cNvPr>
          <p:cNvSpPr/>
          <p:nvPr/>
        </p:nvSpPr>
        <p:spPr>
          <a:xfrm>
            <a:off x="5110293" y="5051219"/>
            <a:ext cx="2179729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CMD_DELKEY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DEFEA-1273-4182-BA9F-BCB53D8DB746}"/>
              </a:ext>
            </a:extLst>
          </p:cNvPr>
          <p:cNvSpPr/>
          <p:nvPr/>
        </p:nvSpPr>
        <p:spPr>
          <a:xfrm>
            <a:off x="5110292" y="5546519"/>
            <a:ext cx="217972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CMD_CLOSE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3CEE72-96AF-43FC-8060-243F4E31ABEA}"/>
              </a:ext>
            </a:extLst>
          </p:cNvPr>
          <p:cNvCxnSpPr>
            <a:stCxn id="6" idx="2"/>
          </p:cNvCxnSpPr>
          <p:nvPr/>
        </p:nvCxnSpPr>
        <p:spPr>
          <a:xfrm>
            <a:off x="2994870" y="1994481"/>
            <a:ext cx="0" cy="373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FFB89A-C45E-4826-A605-89531F7465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94870" y="27592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229BD9-6DF1-4A49-9456-7C9B15281905}"/>
              </a:ext>
            </a:extLst>
          </p:cNvPr>
          <p:cNvCxnSpPr/>
          <p:nvPr/>
        </p:nvCxnSpPr>
        <p:spPr>
          <a:xfrm>
            <a:off x="2994868" y="32545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B203B-F5CA-4355-AF85-7BD4E5B86F1C}"/>
              </a:ext>
            </a:extLst>
          </p:cNvPr>
          <p:cNvCxnSpPr/>
          <p:nvPr/>
        </p:nvCxnSpPr>
        <p:spPr>
          <a:xfrm>
            <a:off x="2994867" y="37498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D46488-00A9-4500-8AED-43437E29BEB7}"/>
              </a:ext>
            </a:extLst>
          </p:cNvPr>
          <p:cNvCxnSpPr/>
          <p:nvPr/>
        </p:nvCxnSpPr>
        <p:spPr>
          <a:xfrm>
            <a:off x="2994866" y="42451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B2CA9A-2E81-40ED-8447-74F6B6B95649}"/>
              </a:ext>
            </a:extLst>
          </p:cNvPr>
          <p:cNvCxnSpPr/>
          <p:nvPr/>
        </p:nvCxnSpPr>
        <p:spPr>
          <a:xfrm>
            <a:off x="2994865" y="47404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F47400-6FB7-4621-926A-6238E95832EC}"/>
              </a:ext>
            </a:extLst>
          </p:cNvPr>
          <p:cNvCxnSpPr/>
          <p:nvPr/>
        </p:nvCxnSpPr>
        <p:spPr>
          <a:xfrm>
            <a:off x="2994865" y="5228085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19BBF5-F127-408D-A558-AC0AE456C916}"/>
              </a:ext>
            </a:extLst>
          </p:cNvPr>
          <p:cNvCxnSpPr/>
          <p:nvPr/>
        </p:nvCxnSpPr>
        <p:spPr>
          <a:xfrm>
            <a:off x="2994865" y="5731077"/>
            <a:ext cx="211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4" y="1871664"/>
            <a:ext cx="10972800" cy="4149725"/>
          </a:xfrm>
        </p:spPr>
        <p:txBody>
          <a:bodyPr/>
          <a:lstStyle/>
          <a:p>
            <a:r>
              <a:rPr lang="en-IN" dirty="0"/>
              <a:t>INS-GETPUBKEY</a:t>
            </a:r>
          </a:p>
          <a:p>
            <a:pPr lvl="1"/>
            <a:r>
              <a:rPr lang="en-IN" dirty="0"/>
              <a:t>Request APDU</a:t>
            </a:r>
          </a:p>
          <a:p>
            <a:endParaRPr lang="en-IN" dirty="0"/>
          </a:p>
          <a:p>
            <a:pPr lvl="1"/>
            <a:r>
              <a:rPr lang="en-IN" dirty="0"/>
              <a:t>Reponses APDU</a:t>
            </a:r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63C57-AE25-4C3E-809B-C2CDB8DB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00298"/>
              </p:ext>
            </p:extLst>
          </p:nvPr>
        </p:nvGraphicFramePr>
        <p:xfrm>
          <a:off x="1176969" y="2809156"/>
          <a:ext cx="7059296" cy="249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3731437712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17081027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023547680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948015981"/>
                    </a:ext>
                  </a:extLst>
                </a:gridCol>
                <a:gridCol w="696528">
                  <a:extLst>
                    <a:ext uri="{9D8B030D-6E8A-4147-A177-3AD203B41FA5}">
                      <a16:colId xmlns:a16="http://schemas.microsoft.com/office/drawing/2014/main" val="2792640698"/>
                    </a:ext>
                  </a:extLst>
                </a:gridCol>
                <a:gridCol w="1004955">
                  <a:extLst>
                    <a:ext uri="{9D8B030D-6E8A-4147-A177-3AD203B41FA5}">
                      <a16:colId xmlns:a16="http://schemas.microsoft.com/office/drawing/2014/main" val="3116084399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CLA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INS_GETPUBKEY(0x50)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Le (1024)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2493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30C7F-019B-4400-99A1-CF207E2AB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87395"/>
              </p:ext>
            </p:extLst>
          </p:nvPr>
        </p:nvGraphicFramePr>
        <p:xfrm>
          <a:off x="1176969" y="4145174"/>
          <a:ext cx="9248464" cy="260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357">
                  <a:extLst>
                    <a:ext uri="{9D8B030D-6E8A-4147-A177-3AD203B41FA5}">
                      <a16:colId xmlns:a16="http://schemas.microsoft.com/office/drawing/2014/main" val="1716262753"/>
                    </a:ext>
                  </a:extLst>
                </a:gridCol>
                <a:gridCol w="2044527">
                  <a:extLst>
                    <a:ext uri="{9D8B030D-6E8A-4147-A177-3AD203B41FA5}">
                      <a16:colId xmlns:a16="http://schemas.microsoft.com/office/drawing/2014/main" val="1812223926"/>
                    </a:ext>
                  </a:extLst>
                </a:gridCol>
                <a:gridCol w="1850792">
                  <a:extLst>
                    <a:ext uri="{9D8B030D-6E8A-4147-A177-3AD203B41FA5}">
                      <a16:colId xmlns:a16="http://schemas.microsoft.com/office/drawing/2014/main" val="1737595207"/>
                    </a:ext>
                  </a:extLst>
                </a:gridCol>
                <a:gridCol w="1947660">
                  <a:extLst>
                    <a:ext uri="{9D8B030D-6E8A-4147-A177-3AD203B41FA5}">
                      <a16:colId xmlns:a16="http://schemas.microsoft.com/office/drawing/2014/main" val="896620320"/>
                    </a:ext>
                  </a:extLst>
                </a:gridCol>
                <a:gridCol w="681509">
                  <a:extLst>
                    <a:ext uri="{9D8B030D-6E8A-4147-A177-3AD203B41FA5}">
                      <a16:colId xmlns:a16="http://schemas.microsoft.com/office/drawing/2014/main" val="248781149"/>
                    </a:ext>
                  </a:extLst>
                </a:gridCol>
                <a:gridCol w="876619">
                  <a:extLst>
                    <a:ext uri="{9D8B030D-6E8A-4147-A177-3AD203B41FA5}">
                      <a16:colId xmlns:a16="http://schemas.microsoft.com/office/drawing/2014/main" val="12618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Modulus 1</a:t>
                      </a:r>
                      <a:r>
                        <a:rPr lang="en-IN" sz="1600" baseline="30000" dirty="0">
                          <a:effectLst/>
                        </a:rPr>
                        <a:t>st</a:t>
                      </a:r>
                      <a:r>
                        <a:rPr lang="en-IN" sz="1600" dirty="0">
                          <a:effectLst/>
                        </a:rPr>
                        <a:t> Byte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Modulus 2</a:t>
                      </a:r>
                      <a:r>
                        <a:rPr lang="en-IN" sz="1600" baseline="30000">
                          <a:effectLst/>
                        </a:rPr>
                        <a:t>nd</a:t>
                      </a:r>
                      <a:r>
                        <a:rPr lang="en-IN" sz="1600">
                          <a:effectLst/>
                        </a:rPr>
                        <a:t>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Exponent 1</a:t>
                      </a:r>
                      <a:r>
                        <a:rPr lang="en-IN" sz="1600" baseline="30000">
                          <a:effectLst/>
                        </a:rPr>
                        <a:t>st</a:t>
                      </a:r>
                      <a:r>
                        <a:rPr lang="en-IN" sz="1600">
                          <a:effectLst/>
                        </a:rPr>
                        <a:t>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Exponent 2</a:t>
                      </a:r>
                      <a:r>
                        <a:rPr lang="en-IN" sz="1600" baseline="30000">
                          <a:effectLst/>
                        </a:rPr>
                        <a:t>nd</a:t>
                      </a:r>
                      <a:r>
                        <a:rPr lang="en-IN" sz="1600">
                          <a:effectLst/>
                        </a:rPr>
                        <a:t>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SW1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SW2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57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8499"/>
            <a:ext cx="10972800" cy="792163"/>
          </a:xfrm>
        </p:spPr>
        <p:txBody>
          <a:bodyPr/>
          <a:lstStyle/>
          <a:p>
            <a:r>
              <a:rPr lang="en-IN" dirty="0"/>
              <a:t>APDU -II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INS-HANDSHAKE</a:t>
            </a:r>
          </a:p>
          <a:p>
            <a:pPr lvl="1"/>
            <a:r>
              <a:rPr lang="en-IN" dirty="0"/>
              <a:t>Request APDU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Response APDU</a:t>
            </a:r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33BC55-FA60-44D3-A43A-864D1E226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61006"/>
              </p:ext>
            </p:extLst>
          </p:nvPr>
        </p:nvGraphicFramePr>
        <p:xfrm>
          <a:off x="746621" y="2750788"/>
          <a:ext cx="9068497" cy="489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4469">
                  <a:extLst>
                    <a:ext uri="{9D8B030D-6E8A-4147-A177-3AD203B41FA5}">
                      <a16:colId xmlns:a16="http://schemas.microsoft.com/office/drawing/2014/main" val="3413341180"/>
                    </a:ext>
                  </a:extLst>
                </a:gridCol>
                <a:gridCol w="1975329">
                  <a:extLst>
                    <a:ext uri="{9D8B030D-6E8A-4147-A177-3AD203B41FA5}">
                      <a16:colId xmlns:a16="http://schemas.microsoft.com/office/drawing/2014/main" val="1463096176"/>
                    </a:ext>
                  </a:extLst>
                </a:gridCol>
                <a:gridCol w="371616">
                  <a:extLst>
                    <a:ext uri="{9D8B030D-6E8A-4147-A177-3AD203B41FA5}">
                      <a16:colId xmlns:a16="http://schemas.microsoft.com/office/drawing/2014/main" val="874974931"/>
                    </a:ext>
                  </a:extLst>
                </a:gridCol>
                <a:gridCol w="469654">
                  <a:extLst>
                    <a:ext uri="{9D8B030D-6E8A-4147-A177-3AD203B41FA5}">
                      <a16:colId xmlns:a16="http://schemas.microsoft.com/office/drawing/2014/main" val="3813626070"/>
                    </a:ext>
                  </a:extLst>
                </a:gridCol>
                <a:gridCol w="469654">
                  <a:extLst>
                    <a:ext uri="{9D8B030D-6E8A-4147-A177-3AD203B41FA5}">
                      <a16:colId xmlns:a16="http://schemas.microsoft.com/office/drawing/2014/main" val="1090746247"/>
                    </a:ext>
                  </a:extLst>
                </a:gridCol>
                <a:gridCol w="1395715">
                  <a:extLst>
                    <a:ext uri="{9D8B030D-6E8A-4147-A177-3AD203B41FA5}">
                      <a16:colId xmlns:a16="http://schemas.microsoft.com/office/drawing/2014/main" val="2359299457"/>
                    </a:ext>
                  </a:extLst>
                </a:gridCol>
                <a:gridCol w="1396376">
                  <a:extLst>
                    <a:ext uri="{9D8B030D-6E8A-4147-A177-3AD203B41FA5}">
                      <a16:colId xmlns:a16="http://schemas.microsoft.com/office/drawing/2014/main" val="1116512610"/>
                    </a:ext>
                  </a:extLst>
                </a:gridCol>
                <a:gridCol w="1396376">
                  <a:extLst>
                    <a:ext uri="{9D8B030D-6E8A-4147-A177-3AD203B41FA5}">
                      <a16:colId xmlns:a16="http://schemas.microsoft.com/office/drawing/2014/main" val="221970625"/>
                    </a:ext>
                  </a:extLst>
                </a:gridCol>
                <a:gridCol w="939308">
                  <a:extLst>
                    <a:ext uri="{9D8B030D-6E8A-4147-A177-3AD203B41FA5}">
                      <a16:colId xmlns:a16="http://schemas.microsoft.com/office/drawing/2014/main" val="609517348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CLA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INS_HANDSAHK(0x51)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Lc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Pubkey length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Pubkey length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Pub key (Q Value)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>
                          <a:effectLst/>
                        </a:rPr>
                        <a:t>Le (1024)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194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D95130-D3FA-4ED1-92D0-380B7D24B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60378"/>
              </p:ext>
            </p:extLst>
          </p:nvPr>
        </p:nvGraphicFramePr>
        <p:xfrm>
          <a:off x="609600" y="4761149"/>
          <a:ext cx="10679321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181">
                  <a:extLst>
                    <a:ext uri="{9D8B030D-6E8A-4147-A177-3AD203B41FA5}">
                      <a16:colId xmlns:a16="http://schemas.microsoft.com/office/drawing/2014/main" val="1088256082"/>
                    </a:ext>
                  </a:extLst>
                </a:gridCol>
                <a:gridCol w="1146181">
                  <a:extLst>
                    <a:ext uri="{9D8B030D-6E8A-4147-A177-3AD203B41FA5}">
                      <a16:colId xmlns:a16="http://schemas.microsoft.com/office/drawing/2014/main" val="1573411862"/>
                    </a:ext>
                  </a:extLst>
                </a:gridCol>
                <a:gridCol w="1428708">
                  <a:extLst>
                    <a:ext uri="{9D8B030D-6E8A-4147-A177-3AD203B41FA5}">
                      <a16:colId xmlns:a16="http://schemas.microsoft.com/office/drawing/2014/main" val="1165162499"/>
                    </a:ext>
                  </a:extLst>
                </a:gridCol>
                <a:gridCol w="1002239">
                  <a:extLst>
                    <a:ext uri="{9D8B030D-6E8A-4147-A177-3AD203B41FA5}">
                      <a16:colId xmlns:a16="http://schemas.microsoft.com/office/drawing/2014/main" val="3726006840"/>
                    </a:ext>
                  </a:extLst>
                </a:gridCol>
                <a:gridCol w="1002239">
                  <a:extLst>
                    <a:ext uri="{9D8B030D-6E8A-4147-A177-3AD203B41FA5}">
                      <a16:colId xmlns:a16="http://schemas.microsoft.com/office/drawing/2014/main" val="3068849164"/>
                    </a:ext>
                  </a:extLst>
                </a:gridCol>
                <a:gridCol w="1003005">
                  <a:extLst>
                    <a:ext uri="{9D8B030D-6E8A-4147-A177-3AD203B41FA5}">
                      <a16:colId xmlns:a16="http://schemas.microsoft.com/office/drawing/2014/main" val="3186043580"/>
                    </a:ext>
                  </a:extLst>
                </a:gridCol>
                <a:gridCol w="1134697">
                  <a:extLst>
                    <a:ext uri="{9D8B030D-6E8A-4147-A177-3AD203B41FA5}">
                      <a16:colId xmlns:a16="http://schemas.microsoft.com/office/drawing/2014/main" val="1868277449"/>
                    </a:ext>
                  </a:extLst>
                </a:gridCol>
                <a:gridCol w="2019792">
                  <a:extLst>
                    <a:ext uri="{9D8B030D-6E8A-4147-A177-3AD203B41FA5}">
                      <a16:colId xmlns:a16="http://schemas.microsoft.com/office/drawing/2014/main" val="1955097160"/>
                    </a:ext>
                  </a:extLst>
                </a:gridCol>
                <a:gridCol w="796279">
                  <a:extLst>
                    <a:ext uri="{9D8B030D-6E8A-4147-A177-3AD203B41FA5}">
                      <a16:colId xmlns:a16="http://schemas.microsoft.com/office/drawing/2014/main" val="482860773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err="1">
                          <a:effectLst/>
                        </a:rPr>
                        <a:t>Signlenght</a:t>
                      </a:r>
                      <a:r>
                        <a:rPr lang="en-IN" sz="1500" dirty="0">
                          <a:effectLst/>
                        </a:rPr>
                        <a:t> 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err="1">
                          <a:effectLst/>
                        </a:rPr>
                        <a:t>Signlength</a:t>
                      </a:r>
                      <a:r>
                        <a:rPr lang="en-IN" sz="1500" dirty="0">
                          <a:effectLst/>
                        </a:rPr>
                        <a:t> 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</a:rPr>
                        <a:t>Signature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PubKeyLen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PubKeyLen2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PubKey(Q Value)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DHpubkey length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DHpubKey length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>
                          <a:effectLst/>
                        </a:rPr>
                        <a:t>DH Pub Key (W Value)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423459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3F390B8C-347A-46E7-A52E-C3A6418BF917}"/>
              </a:ext>
            </a:extLst>
          </p:cNvPr>
          <p:cNvSpPr/>
          <p:nvPr/>
        </p:nvSpPr>
        <p:spPr>
          <a:xfrm rot="5400000">
            <a:off x="7476431" y="948660"/>
            <a:ext cx="685542" cy="69394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-III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</a:t>
            </a:r>
          </a:p>
          <a:p>
            <a:pPr lvl="1"/>
            <a:r>
              <a:rPr lang="en-IN" dirty="0"/>
              <a:t>Request APDU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APDU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41F9EF-47FB-47C3-B87B-1213B73E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15722"/>
              </p:ext>
            </p:extLst>
          </p:nvPr>
        </p:nvGraphicFramePr>
        <p:xfrm>
          <a:off x="609600" y="2889938"/>
          <a:ext cx="9831898" cy="489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562">
                  <a:extLst>
                    <a:ext uri="{9D8B030D-6E8A-4147-A177-3AD203B41FA5}">
                      <a16:colId xmlns:a16="http://schemas.microsoft.com/office/drawing/2014/main" val="375979160"/>
                    </a:ext>
                  </a:extLst>
                </a:gridCol>
                <a:gridCol w="2141615">
                  <a:extLst>
                    <a:ext uri="{9D8B030D-6E8A-4147-A177-3AD203B41FA5}">
                      <a16:colId xmlns:a16="http://schemas.microsoft.com/office/drawing/2014/main" val="3676266077"/>
                    </a:ext>
                  </a:extLst>
                </a:gridCol>
                <a:gridCol w="402900">
                  <a:extLst>
                    <a:ext uri="{9D8B030D-6E8A-4147-A177-3AD203B41FA5}">
                      <a16:colId xmlns:a16="http://schemas.microsoft.com/office/drawing/2014/main" val="1217562259"/>
                    </a:ext>
                  </a:extLst>
                </a:gridCol>
                <a:gridCol w="509191">
                  <a:extLst>
                    <a:ext uri="{9D8B030D-6E8A-4147-A177-3AD203B41FA5}">
                      <a16:colId xmlns:a16="http://schemas.microsoft.com/office/drawing/2014/main" val="3649138800"/>
                    </a:ext>
                  </a:extLst>
                </a:gridCol>
                <a:gridCol w="509191">
                  <a:extLst>
                    <a:ext uri="{9D8B030D-6E8A-4147-A177-3AD203B41FA5}">
                      <a16:colId xmlns:a16="http://schemas.microsoft.com/office/drawing/2014/main" val="1693744162"/>
                    </a:ext>
                  </a:extLst>
                </a:gridCol>
                <a:gridCol w="1424871">
                  <a:extLst>
                    <a:ext uri="{9D8B030D-6E8A-4147-A177-3AD203B41FA5}">
                      <a16:colId xmlns:a16="http://schemas.microsoft.com/office/drawing/2014/main" val="1528950159"/>
                    </a:ext>
                  </a:extLst>
                </a:gridCol>
                <a:gridCol w="1038490">
                  <a:extLst>
                    <a:ext uri="{9D8B030D-6E8A-4147-A177-3AD203B41FA5}">
                      <a16:colId xmlns:a16="http://schemas.microsoft.com/office/drawing/2014/main" val="811577221"/>
                    </a:ext>
                  </a:extLst>
                </a:gridCol>
                <a:gridCol w="1038490">
                  <a:extLst>
                    <a:ext uri="{9D8B030D-6E8A-4147-A177-3AD203B41FA5}">
                      <a16:colId xmlns:a16="http://schemas.microsoft.com/office/drawing/2014/main" val="2643517594"/>
                    </a:ext>
                  </a:extLst>
                </a:gridCol>
                <a:gridCol w="1039208">
                  <a:extLst>
                    <a:ext uri="{9D8B030D-6E8A-4147-A177-3AD203B41FA5}">
                      <a16:colId xmlns:a16="http://schemas.microsoft.com/office/drawing/2014/main" val="2110657606"/>
                    </a:ext>
                  </a:extLst>
                </a:gridCol>
                <a:gridCol w="1018380">
                  <a:extLst>
                    <a:ext uri="{9D8B030D-6E8A-4147-A177-3AD203B41FA5}">
                      <a16:colId xmlns:a16="http://schemas.microsoft.com/office/drawing/2014/main" val="2703482833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CLA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INS_COMMAND(0x52)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Lc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HMAC-32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Seq num-2byte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Iv – 16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AES_cbc Enc(data)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>
                          <a:effectLst/>
                        </a:rPr>
                        <a:t>Le (1024)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7343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0B5F9F-83A2-4F92-B994-05AC97D8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7044"/>
              </p:ext>
            </p:extLst>
          </p:nvPr>
        </p:nvGraphicFramePr>
        <p:xfrm>
          <a:off x="609600" y="4468855"/>
          <a:ext cx="6769916" cy="489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637">
                  <a:extLst>
                    <a:ext uri="{9D8B030D-6E8A-4147-A177-3AD203B41FA5}">
                      <a16:colId xmlns:a16="http://schemas.microsoft.com/office/drawing/2014/main" val="2645127903"/>
                    </a:ext>
                  </a:extLst>
                </a:gridCol>
                <a:gridCol w="1259884">
                  <a:extLst>
                    <a:ext uri="{9D8B030D-6E8A-4147-A177-3AD203B41FA5}">
                      <a16:colId xmlns:a16="http://schemas.microsoft.com/office/drawing/2014/main" val="3704209398"/>
                    </a:ext>
                  </a:extLst>
                </a:gridCol>
                <a:gridCol w="1259884">
                  <a:extLst>
                    <a:ext uri="{9D8B030D-6E8A-4147-A177-3AD203B41FA5}">
                      <a16:colId xmlns:a16="http://schemas.microsoft.com/office/drawing/2014/main" val="525468495"/>
                    </a:ext>
                  </a:extLst>
                </a:gridCol>
                <a:gridCol w="1260756">
                  <a:extLst>
                    <a:ext uri="{9D8B030D-6E8A-4147-A177-3AD203B41FA5}">
                      <a16:colId xmlns:a16="http://schemas.microsoft.com/office/drawing/2014/main" val="3926097708"/>
                    </a:ext>
                  </a:extLst>
                </a:gridCol>
                <a:gridCol w="629942">
                  <a:extLst>
                    <a:ext uri="{9D8B030D-6E8A-4147-A177-3AD203B41FA5}">
                      <a16:colId xmlns:a16="http://schemas.microsoft.com/office/drawing/2014/main" val="627267100"/>
                    </a:ext>
                  </a:extLst>
                </a:gridCol>
                <a:gridCol w="630813">
                  <a:extLst>
                    <a:ext uri="{9D8B030D-6E8A-4147-A177-3AD203B41FA5}">
                      <a16:colId xmlns:a16="http://schemas.microsoft.com/office/drawing/2014/main" val="3615314195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>
                          <a:effectLst/>
                        </a:rPr>
                        <a:t>HMAC-32 byte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 err="1">
                          <a:effectLst/>
                        </a:rPr>
                        <a:t>Seq</a:t>
                      </a:r>
                      <a:r>
                        <a:rPr lang="en-IN" sz="1500" dirty="0">
                          <a:effectLst/>
                        </a:rPr>
                        <a:t> num+1 (2byte)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Iv – 16 byte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AES_cbc Enc(data)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>
                          <a:effectLst/>
                        </a:rPr>
                        <a:t>Sw1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66750" algn="l"/>
                          <a:tab pos="1934210" algn="ctr"/>
                        </a:tabLst>
                      </a:pPr>
                      <a:r>
                        <a:rPr lang="en-IN" sz="1500" dirty="0">
                          <a:effectLst/>
                        </a:rPr>
                        <a:t>Sw2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57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39AA-0D10-40BB-9C62-39EF9981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APDU -IV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1F072-3803-407E-9D30-545E9EB1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0224"/>
            <a:ext cx="10972800" cy="4149725"/>
          </a:xfrm>
        </p:spPr>
        <p:txBody>
          <a:bodyPr/>
          <a:lstStyle/>
          <a:p>
            <a:r>
              <a:rPr lang="en-IN" dirty="0"/>
              <a:t>INS- COMMAND – CMD_AUTH</a:t>
            </a:r>
          </a:p>
          <a:p>
            <a:pPr lvl="1"/>
            <a:r>
              <a:rPr lang="en-IN" dirty="0"/>
              <a:t>Request Data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Response Data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257664-4469-47C5-A273-C747FC8D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37231"/>
              </p:ext>
            </p:extLst>
          </p:nvPr>
        </p:nvGraphicFramePr>
        <p:xfrm>
          <a:off x="670984" y="2766649"/>
          <a:ext cx="7642506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284">
                  <a:extLst>
                    <a:ext uri="{9D8B030D-6E8A-4147-A177-3AD203B41FA5}">
                      <a16:colId xmlns:a16="http://schemas.microsoft.com/office/drawing/2014/main" val="1158113221"/>
                    </a:ext>
                  </a:extLst>
                </a:gridCol>
                <a:gridCol w="1910284">
                  <a:extLst>
                    <a:ext uri="{9D8B030D-6E8A-4147-A177-3AD203B41FA5}">
                      <a16:colId xmlns:a16="http://schemas.microsoft.com/office/drawing/2014/main" val="1424613238"/>
                    </a:ext>
                  </a:extLst>
                </a:gridCol>
                <a:gridCol w="1910969">
                  <a:extLst>
                    <a:ext uri="{9D8B030D-6E8A-4147-A177-3AD203B41FA5}">
                      <a16:colId xmlns:a16="http://schemas.microsoft.com/office/drawing/2014/main" val="690119918"/>
                    </a:ext>
                  </a:extLst>
                </a:gridCol>
                <a:gridCol w="1910969">
                  <a:extLst>
                    <a:ext uri="{9D8B030D-6E8A-4147-A177-3AD203B41FA5}">
                      <a16:colId xmlns:a16="http://schemas.microsoft.com/office/drawing/2014/main" val="2125841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CMD_AUTH -0x00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Master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lenghth</a:t>
                      </a:r>
                      <a:r>
                        <a:rPr lang="en-IN" sz="1400" dirty="0">
                          <a:effectLst/>
                        </a:rPr>
                        <a:t> 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Master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r>
                        <a:rPr lang="en-IN" sz="1400" dirty="0">
                          <a:effectLst/>
                        </a:rPr>
                        <a:t> length 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UTF-8 Encoded Master </a:t>
                      </a:r>
                      <a:r>
                        <a:rPr lang="en-IN" sz="1400" dirty="0" err="1">
                          <a:effectLst/>
                        </a:rPr>
                        <a:t>Passwd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4626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EA47B-7989-4DD7-BF5A-85F15F4A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83228"/>
              </p:ext>
            </p:extLst>
          </p:nvPr>
        </p:nvGraphicFramePr>
        <p:xfrm>
          <a:off x="754465" y="4362806"/>
          <a:ext cx="3542030" cy="309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030">
                  <a:extLst>
                    <a:ext uri="{9D8B030D-6E8A-4147-A177-3AD203B41FA5}">
                      <a16:colId xmlns:a16="http://schemas.microsoft.com/office/drawing/2014/main" val="3680774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 (2 byte)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17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897743"/>
      </p:ext>
    </p:extLst>
  </p:cSld>
  <p:clrMapOvr>
    <a:masterClrMapping/>
  </p:clrMapOvr>
</p:sld>
</file>

<file path=ppt/theme/theme1.xml><?xml version="1.0" encoding="utf-8"?>
<a:theme xmlns:a="http://schemas.openxmlformats.org/drawingml/2006/main" name="cross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ss" id="{96E6532A-D78B-4DCF-89ED-55BEACFA3D72}" vid="{F35D3E18-E269-45D5-9CED-8DE3DF173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2191</TotalTime>
  <Words>877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cross</vt:lpstr>
      <vt:lpstr>Cryptsetup- Javacard Phase-2</vt:lpstr>
      <vt:lpstr>Agenda</vt:lpstr>
      <vt:lpstr>Brief Description</vt:lpstr>
      <vt:lpstr>Functionality </vt:lpstr>
      <vt:lpstr>PowerPoint Presentation</vt:lpstr>
      <vt:lpstr>APDU -I</vt:lpstr>
      <vt:lpstr>APDU -II</vt:lpstr>
      <vt:lpstr>APDU -III</vt:lpstr>
      <vt:lpstr>APDU -IV</vt:lpstr>
      <vt:lpstr>APDU -V</vt:lpstr>
      <vt:lpstr>APDU -VI</vt:lpstr>
      <vt:lpstr>APDU -VII</vt:lpstr>
      <vt:lpstr>APDU -VIII</vt:lpstr>
      <vt:lpstr>APDU -IX</vt:lpstr>
      <vt:lpstr>Sensitive values that are protected </vt:lpstr>
      <vt:lpstr>Cryptographic Algorithms and Protocol used </vt:lpstr>
      <vt:lpstr>Security review of code</vt:lpstr>
      <vt:lpstr>Attacker Model: Side channel attacks </vt:lpstr>
      <vt:lpstr>Attacker Model: Fault induction attack</vt:lpstr>
      <vt:lpstr>State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Lilhare</dc:creator>
  <cp:lastModifiedBy>Hitesh Lilhare</cp:lastModifiedBy>
  <cp:revision>112</cp:revision>
  <dcterms:created xsi:type="dcterms:W3CDTF">2018-03-20T14:41:53Z</dcterms:created>
  <dcterms:modified xsi:type="dcterms:W3CDTF">2018-03-22T12:24:10Z</dcterms:modified>
</cp:coreProperties>
</file>