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9" r:id="rId8"/>
    <p:sldId id="270" r:id="rId9"/>
    <p:sldId id="262" r:id="rId10"/>
    <p:sldId id="271" r:id="rId11"/>
    <p:sldId id="274" r:id="rId12"/>
    <p:sldId id="275" r:id="rId13"/>
    <p:sldId id="276" r:id="rId14"/>
    <p:sldId id="277" r:id="rId15"/>
    <p:sldId id="272" r:id="rId16"/>
    <p:sldId id="273" r:id="rId17"/>
    <p:sldId id="278" r:id="rId18"/>
    <p:sldId id="279" r:id="rId19"/>
    <p:sldId id="280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0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5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F2C7-2A8D-475C-B1E7-C4265385ACE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71B7-17F4-4B1D-B9A5-5384DC84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CardSpot-dev/smart_card_T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Report-Phase%20IV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696200" cy="215265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altLang="en-US" sz="5400" dirty="0" smtClean="0">
                <a:latin typeface="+mn-lt"/>
              </a:rPr>
              <a:t>Client implementation of TLS</a:t>
            </a:r>
            <a:br>
              <a:rPr lang="en-GB" altLang="en-US" sz="5400" dirty="0" smtClean="0">
                <a:latin typeface="+mn-lt"/>
              </a:rPr>
            </a:br>
            <a:r>
              <a:rPr lang="en-GB" altLang="en-US" sz="2700" dirty="0" smtClean="0">
                <a:hlinkClick r:id="rId2"/>
              </a:rPr>
              <a:t>https://github.com/JavaCardSpot-dev/smart_card_TLS</a:t>
            </a:r>
            <a:r>
              <a:rPr lang="en-GB" altLang="en-US" sz="2700" dirty="0" smtClean="0"/>
              <a:t/>
            </a:r>
            <a:br>
              <a:rPr lang="en-GB" altLang="en-US" sz="2700" dirty="0" smtClean="0"/>
            </a:b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6400800" cy="1752600"/>
          </a:xfrm>
        </p:spPr>
        <p:txBody>
          <a:bodyPr>
            <a:normAutofit/>
          </a:bodyPr>
          <a:lstStyle/>
          <a:p>
            <a:pPr marL="0" lvl="1" algn="r"/>
            <a:r>
              <a:rPr lang="en-GB" altLang="en-US" sz="2200" i="1" dirty="0" smtClean="0">
                <a:solidFill>
                  <a:schemeClr val="tx1"/>
                </a:solidFill>
              </a:rPr>
              <a:t>Project Members:</a:t>
            </a:r>
          </a:p>
          <a:p>
            <a:pPr marL="0" lvl="1" algn="r"/>
            <a:r>
              <a:rPr lang="en-GB" altLang="en-US" sz="2200" i="1" dirty="0" err="1" smtClean="0">
                <a:solidFill>
                  <a:schemeClr val="tx1"/>
                </a:solidFill>
              </a:rPr>
              <a:t>Sujeet</a:t>
            </a:r>
            <a:r>
              <a:rPr lang="en-GB" altLang="en-US" sz="2200" i="1" dirty="0" smtClean="0">
                <a:solidFill>
                  <a:schemeClr val="tx1"/>
                </a:solidFill>
              </a:rPr>
              <a:t> </a:t>
            </a:r>
            <a:r>
              <a:rPr lang="en-GB" altLang="en-US" sz="2200" i="1" dirty="0" err="1" smtClean="0">
                <a:solidFill>
                  <a:schemeClr val="tx1"/>
                </a:solidFill>
              </a:rPr>
              <a:t>Deshmukh</a:t>
            </a:r>
            <a:r>
              <a:rPr lang="en-GB" altLang="en-US" sz="2200" i="1" dirty="0" smtClean="0">
                <a:solidFill>
                  <a:schemeClr val="tx1"/>
                </a:solidFill>
              </a:rPr>
              <a:t>(476359) </a:t>
            </a:r>
          </a:p>
          <a:p>
            <a:pPr marL="0" lvl="1" algn="r"/>
            <a:r>
              <a:rPr lang="en-GB" altLang="en-US" sz="2200" i="1" dirty="0" err="1" smtClean="0">
                <a:solidFill>
                  <a:schemeClr val="tx1"/>
                </a:solidFill>
              </a:rPr>
              <a:t>Nidhi</a:t>
            </a:r>
            <a:r>
              <a:rPr lang="en-GB" altLang="en-US" sz="2200" i="1" dirty="0" smtClean="0">
                <a:solidFill>
                  <a:schemeClr val="tx1"/>
                </a:solidFill>
              </a:rPr>
              <a:t> </a:t>
            </a:r>
            <a:r>
              <a:rPr lang="en-GB" altLang="en-US" sz="2200" i="1" dirty="0" err="1" smtClean="0">
                <a:solidFill>
                  <a:schemeClr val="tx1"/>
                </a:solidFill>
              </a:rPr>
              <a:t>Pokhriyal</a:t>
            </a:r>
            <a:r>
              <a:rPr lang="en-GB" altLang="en-US" sz="2200" i="1" dirty="0" smtClean="0">
                <a:solidFill>
                  <a:schemeClr val="tx1"/>
                </a:solidFill>
              </a:rPr>
              <a:t>(476361)</a:t>
            </a:r>
          </a:p>
          <a:p>
            <a:pPr marL="0" lvl="1" algn="r"/>
            <a:r>
              <a:rPr lang="en-GB" altLang="en-US" sz="2200" i="1" dirty="0" err="1" smtClean="0">
                <a:solidFill>
                  <a:schemeClr val="tx1"/>
                </a:solidFill>
              </a:rPr>
              <a:t>Surendra</a:t>
            </a:r>
            <a:r>
              <a:rPr lang="en-GB" altLang="en-US" sz="2200" i="1" dirty="0" smtClean="0">
                <a:solidFill>
                  <a:schemeClr val="tx1"/>
                </a:solidFill>
              </a:rPr>
              <a:t> Kumar </a:t>
            </a:r>
            <a:r>
              <a:rPr lang="en-GB" altLang="en-US" sz="2200" i="1" dirty="0" err="1" smtClean="0">
                <a:solidFill>
                  <a:schemeClr val="tx1"/>
                </a:solidFill>
              </a:rPr>
              <a:t>Yadav</a:t>
            </a:r>
            <a:r>
              <a:rPr lang="en-GB" altLang="en-US" sz="2200" i="1" dirty="0" smtClean="0">
                <a:solidFill>
                  <a:schemeClr val="tx1"/>
                </a:solidFill>
              </a:rPr>
              <a:t>(476364)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Issues I</a:t>
            </a:r>
            <a:r>
              <a:rPr lang="en-IN" dirty="0" smtClean="0"/>
              <a:t>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Critical: </a:t>
            </a:r>
          </a:p>
          <a:p>
            <a:pPr marL="457200" lvl="1" indent="0" algn="just">
              <a:buNone/>
            </a:pPr>
            <a:r>
              <a:rPr lang="en-US" sz="2000" b="1" dirty="0" smtClean="0"/>
              <a:t>ISSUE#1: </a:t>
            </a:r>
            <a:r>
              <a:rPr lang="en-US" sz="2000" dirty="0" smtClean="0"/>
              <a:t>User PIN and Operator PIN  are sent in clear hence its possible to snoop PIN</a:t>
            </a:r>
          </a:p>
          <a:p>
            <a:pPr marL="457200" lvl="1" indent="0" algn="just">
              <a:buNone/>
            </a:pPr>
            <a:r>
              <a:rPr lang="en-US" sz="2000" b="1" dirty="0" smtClean="0"/>
              <a:t>ISSUE#2: </a:t>
            </a:r>
            <a:r>
              <a:rPr lang="en-US" sz="2000" dirty="0"/>
              <a:t>Key </a:t>
            </a:r>
            <a:r>
              <a:rPr lang="en-US" sz="2000" dirty="0" smtClean="0"/>
              <a:t>Block is also not cleared during RESET</a:t>
            </a:r>
          </a:p>
          <a:p>
            <a:pPr marL="457200" lvl="1" indent="0" algn="just">
              <a:buNone/>
            </a:pPr>
            <a:r>
              <a:rPr lang="en-US" sz="2000" b="1" dirty="0" smtClean="0"/>
              <a:t>ISSUE#3: </a:t>
            </a:r>
            <a:r>
              <a:rPr lang="en-US" sz="2000" dirty="0" smtClean="0"/>
              <a:t>Premaster and Master secret are not </a:t>
            </a:r>
            <a:r>
              <a:rPr lang="en-US" sz="2000" dirty="0"/>
              <a:t>cleared during </a:t>
            </a:r>
            <a:r>
              <a:rPr lang="en-US" sz="2000" dirty="0" smtClean="0"/>
              <a:t>RESET</a:t>
            </a:r>
          </a:p>
          <a:p>
            <a:pPr marL="457200" lvl="1" indent="0" algn="just">
              <a:buNone/>
            </a:pPr>
            <a:r>
              <a:rPr lang="en-US" sz="2000" b="1" dirty="0" smtClean="0"/>
              <a:t>ISSUE#4: </a:t>
            </a:r>
            <a:r>
              <a:rPr lang="en-US" sz="2000" dirty="0" smtClean="0"/>
              <a:t>Heap is not cleared at RESET , just heap pointer is set back to offset 0</a:t>
            </a:r>
          </a:p>
          <a:p>
            <a:pPr marL="457200" lvl="1" indent="0" algn="just">
              <a:buNone/>
            </a:pPr>
            <a:r>
              <a:rPr lang="en-US" sz="2000" b="1" dirty="0" smtClean="0"/>
              <a:t>ISSUE#5: </a:t>
            </a:r>
            <a:r>
              <a:rPr lang="en-US" sz="2000" dirty="0" smtClean="0"/>
              <a:t>Buffer storing the application data is not cleared during RESET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305"/>
                </a:solidFill>
              </a:rPr>
              <a:t>Moderate:</a:t>
            </a:r>
          </a:p>
          <a:p>
            <a:pPr marL="457200" lvl="1" indent="0" algn="just">
              <a:buNone/>
            </a:pPr>
            <a:r>
              <a:rPr lang="en-US" sz="2000" b="1" dirty="0" smtClean="0"/>
              <a:t>ISSUE#6: </a:t>
            </a:r>
            <a:r>
              <a:rPr lang="en-US" sz="2000" dirty="0" smtClean="0"/>
              <a:t>The User PIN cannot be changed because of wrong implementation of  Change PIN function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Minor Issue: </a:t>
            </a:r>
          </a:p>
          <a:p>
            <a:pPr marL="457200" lvl="1" indent="0" algn="just">
              <a:buNone/>
            </a:pPr>
            <a:r>
              <a:rPr lang="en-US" sz="2000" b="1" dirty="0" smtClean="0"/>
              <a:t>ISSUE#7: </a:t>
            </a:r>
            <a:r>
              <a:rPr lang="en-US" sz="2000" dirty="0" smtClean="0"/>
              <a:t>Implementation </a:t>
            </a:r>
            <a:r>
              <a:rPr lang="en-US" sz="2000" dirty="0"/>
              <a:t>of 8 byte PIN ; whereas only 4 bytes are taken from user and rest are hardcoded(0xFF)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u="sng" dirty="0" smtClean="0"/>
              <a:t>ISSUE#1</a:t>
            </a:r>
            <a:r>
              <a:rPr lang="en-US" sz="2400" b="1" dirty="0" smtClean="0"/>
              <a:t>:</a:t>
            </a:r>
          </a:p>
          <a:p>
            <a:pPr marL="742950" lvl="2" indent="-342900"/>
            <a:r>
              <a:rPr lang="en-US" sz="2000" dirty="0">
                <a:solidFill>
                  <a:srgbClr val="FF0000"/>
                </a:solidFill>
              </a:rPr>
              <a:t>User PIN and Operator PIN  were both sent in clear hence its possible to snoop PINs</a:t>
            </a:r>
          </a:p>
          <a:p>
            <a:pPr marL="742950" lvl="2" indent="-342900"/>
            <a:r>
              <a:rPr lang="en-US" sz="2000" b="1" dirty="0" smtClean="0">
                <a:solidFill>
                  <a:srgbClr val="00B050"/>
                </a:solidFill>
              </a:rPr>
              <a:t>Could </a:t>
            </a:r>
            <a:r>
              <a:rPr lang="en-US" sz="2000" b="1" dirty="0">
                <a:solidFill>
                  <a:srgbClr val="00B050"/>
                </a:solidFill>
              </a:rPr>
              <a:t>be resolved by using symmetric keys at both ends.</a:t>
            </a:r>
          </a:p>
          <a:p>
            <a:pPr marL="742950" lvl="2" indent="-342900"/>
            <a:r>
              <a:rPr lang="en-US" sz="2000" b="1" dirty="0">
                <a:solidFill>
                  <a:srgbClr val="00B050"/>
                </a:solidFill>
              </a:rPr>
              <a:t>Symmetric </a:t>
            </a:r>
            <a:r>
              <a:rPr lang="en-US" sz="2000" b="1" dirty="0" smtClean="0">
                <a:solidFill>
                  <a:srgbClr val="00B050"/>
                </a:solidFill>
              </a:rPr>
              <a:t>keys </a:t>
            </a:r>
            <a:r>
              <a:rPr lang="en-US" sz="2000" b="1" dirty="0">
                <a:solidFill>
                  <a:srgbClr val="00B050"/>
                </a:solidFill>
              </a:rPr>
              <a:t>can be established using DH key exchange between client and server.	</a:t>
            </a:r>
          </a:p>
          <a:p>
            <a:pPr marL="0" lvl="1" indent="0">
              <a:buNone/>
            </a:pPr>
            <a:r>
              <a:rPr lang="en-US" sz="2400" b="1" u="sng" dirty="0"/>
              <a:t>ISSUE#2: </a:t>
            </a:r>
            <a:r>
              <a:rPr lang="en-US" sz="2400" b="1" dirty="0" smtClean="0">
                <a:solidFill>
                  <a:srgbClr val="00B050"/>
                </a:solidFill>
              </a:rPr>
              <a:t> Resolved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Key block stores the keys derived from Master secret.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Key block was declared as byte array (EPROM) and was not cleared during RESET.</a:t>
            </a:r>
          </a:p>
          <a:p>
            <a:pPr marL="742950" lvl="2" indent="-342900"/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Key block now declared as transient array (RAM). </a:t>
            </a:r>
          </a:p>
          <a:p>
            <a:pPr marL="742950" lvl="2" indent="-342900"/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At each RESET Key block is wiped off by filling zeros.  </a:t>
            </a:r>
          </a:p>
          <a:p>
            <a:pPr marL="0" lvl="1" indent="0">
              <a:buNone/>
            </a:pPr>
            <a:endParaRPr lang="en-US" dirty="0"/>
          </a:p>
          <a:p>
            <a:pPr marL="742950" lvl="2" indent="-342900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u="sng" dirty="0" smtClean="0"/>
              <a:t>ISSUE#3 </a:t>
            </a:r>
            <a:r>
              <a:rPr lang="en-US" sz="2400" b="1" dirty="0" smtClean="0"/>
              <a:t>:</a:t>
            </a:r>
            <a:r>
              <a:rPr lang="en-US" sz="2400" b="1" dirty="0" smtClean="0">
                <a:solidFill>
                  <a:srgbClr val="00B050"/>
                </a:solidFill>
              </a:rPr>
              <a:t>Resolved</a:t>
            </a:r>
            <a:endParaRPr lang="en-US" sz="2400" b="1" dirty="0">
              <a:solidFill>
                <a:srgbClr val="00B050"/>
              </a:solidFill>
            </a:endParaRP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Both Pre-master secret &amp; Master secret generated were stored in byte arrays. 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This byte arrays were not cleared </a:t>
            </a:r>
            <a:r>
              <a:rPr lang="en-US" sz="2000" dirty="0">
                <a:solidFill>
                  <a:srgbClr val="FF0000"/>
                </a:solidFill>
              </a:rPr>
              <a:t>during RESET.</a:t>
            </a:r>
          </a:p>
          <a:p>
            <a:pPr marL="742950" lvl="2" indent="-342900"/>
            <a:r>
              <a:rPr lang="en-US" sz="2000" b="1" dirty="0">
                <a:solidFill>
                  <a:srgbClr val="00B050"/>
                </a:solidFill>
              </a:rPr>
              <a:t>Both Pre-master secret </a:t>
            </a:r>
            <a:r>
              <a:rPr lang="en-US" sz="2000" b="1" dirty="0" smtClean="0">
                <a:solidFill>
                  <a:srgbClr val="00B050"/>
                </a:solidFill>
              </a:rPr>
              <a:t>&amp; Master secret are now stored in transient arrays. </a:t>
            </a:r>
            <a:endParaRPr lang="en-US" sz="2000" b="1" dirty="0">
              <a:solidFill>
                <a:srgbClr val="00B050"/>
              </a:solidFill>
            </a:endParaRPr>
          </a:p>
          <a:p>
            <a:pPr marL="742950" lvl="2" indent="-342900"/>
            <a:r>
              <a:rPr lang="en-US" sz="2000" b="1" dirty="0" smtClean="0">
                <a:solidFill>
                  <a:srgbClr val="00B050"/>
                </a:solidFill>
              </a:rPr>
              <a:t>At </a:t>
            </a:r>
            <a:r>
              <a:rPr lang="en-US" sz="2000" b="1" dirty="0">
                <a:solidFill>
                  <a:srgbClr val="00B050"/>
                </a:solidFill>
              </a:rPr>
              <a:t>each RESET </a:t>
            </a:r>
            <a:r>
              <a:rPr lang="en-US" sz="2000" b="1" dirty="0" smtClean="0">
                <a:solidFill>
                  <a:srgbClr val="00B050"/>
                </a:solidFill>
              </a:rPr>
              <a:t>both secrets are </a:t>
            </a:r>
            <a:r>
              <a:rPr lang="en-US" sz="2000" b="1" dirty="0">
                <a:solidFill>
                  <a:srgbClr val="00B050"/>
                </a:solidFill>
              </a:rPr>
              <a:t>wiped off </a:t>
            </a:r>
            <a:r>
              <a:rPr lang="en-US" sz="2000" b="1" dirty="0" smtClean="0">
                <a:solidFill>
                  <a:srgbClr val="00B050"/>
                </a:solidFill>
              </a:rPr>
              <a:t> by filling their arrays with  </a:t>
            </a:r>
            <a:r>
              <a:rPr lang="en-US" sz="2000" b="1" dirty="0">
                <a:solidFill>
                  <a:srgbClr val="00B050"/>
                </a:solidFill>
              </a:rPr>
              <a:t>zeros</a:t>
            </a:r>
            <a:r>
              <a:rPr lang="en-US" sz="2000" b="1" dirty="0"/>
              <a:t>.  </a:t>
            </a:r>
          </a:p>
          <a:p>
            <a:pPr marL="742950" lvl="2" indent="-342900"/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u="sng" dirty="0" smtClean="0"/>
              <a:t>ISSUE#4: </a:t>
            </a:r>
            <a:r>
              <a:rPr lang="en-US" sz="2400" b="1" dirty="0" smtClean="0">
                <a:solidFill>
                  <a:srgbClr val="00B050"/>
                </a:solidFill>
              </a:rPr>
              <a:t>Resolved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Client random, server random and other important information is stored on heap.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Heap was declared as byte array  and was not cleared during RESET.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At RESET, only heap pointer offset brought back to the start of heap.</a:t>
            </a:r>
          </a:p>
          <a:p>
            <a:pPr marL="742950" lvl="2" indent="-342900"/>
            <a:r>
              <a:rPr lang="en-US" sz="2000" b="1" dirty="0" smtClean="0">
                <a:solidFill>
                  <a:srgbClr val="00B050"/>
                </a:solidFill>
              </a:rPr>
              <a:t>Heap is now made a transient array.</a:t>
            </a:r>
          </a:p>
          <a:p>
            <a:pPr marL="742950" lvl="2" indent="-342900"/>
            <a:r>
              <a:rPr lang="en-US" sz="2000" b="1" dirty="0" smtClean="0">
                <a:solidFill>
                  <a:srgbClr val="00B050"/>
                </a:solidFill>
              </a:rPr>
              <a:t>At RESET Heap data is now wiped off by filling it with zeros. </a:t>
            </a:r>
            <a:endParaRPr lang="en-US" sz="2000" b="1" dirty="0">
              <a:solidFill>
                <a:srgbClr val="00B05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94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u="sng" dirty="0" smtClean="0"/>
              <a:t>ISSUE#5</a:t>
            </a:r>
            <a:r>
              <a:rPr lang="en-US" sz="2400" b="1" dirty="0" smtClean="0"/>
              <a:t>: </a:t>
            </a:r>
            <a:r>
              <a:rPr lang="en-US" sz="2400" b="1" dirty="0" smtClean="0">
                <a:solidFill>
                  <a:srgbClr val="00B050"/>
                </a:solidFill>
              </a:rPr>
              <a:t>Resolved </a:t>
            </a:r>
            <a:r>
              <a:rPr lang="en-US" sz="2400" b="1" u="sng" dirty="0" smtClean="0"/>
              <a:t> 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Application </a:t>
            </a:r>
            <a:r>
              <a:rPr lang="en-US" sz="2000" dirty="0">
                <a:solidFill>
                  <a:srgbClr val="FF0000"/>
                </a:solidFill>
              </a:rPr>
              <a:t>data  was saved in a byte array </a:t>
            </a:r>
            <a:r>
              <a:rPr lang="en-US" sz="2000" dirty="0" err="1" smtClean="0">
                <a:solidFill>
                  <a:srgbClr val="FF0000"/>
                </a:solidFill>
              </a:rPr>
              <a:t>record_buf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Session </a:t>
            </a:r>
            <a:r>
              <a:rPr lang="en-US" sz="2000" dirty="0">
                <a:solidFill>
                  <a:srgbClr val="FF0000"/>
                </a:solidFill>
              </a:rPr>
              <a:t>resumption option is not </a:t>
            </a:r>
            <a:r>
              <a:rPr lang="en-US" sz="2000" dirty="0" smtClean="0">
                <a:solidFill>
                  <a:srgbClr val="FF0000"/>
                </a:solidFill>
              </a:rPr>
              <a:t>used.</a:t>
            </a:r>
          </a:p>
          <a:p>
            <a:pPr marL="742950" lvl="2" indent="-342900"/>
            <a:r>
              <a:rPr lang="en-US" sz="2000" dirty="0" smtClean="0">
                <a:solidFill>
                  <a:srgbClr val="FF0000"/>
                </a:solidFill>
              </a:rPr>
              <a:t>Even </a:t>
            </a:r>
            <a:r>
              <a:rPr lang="en-US" sz="2000" dirty="0">
                <a:solidFill>
                  <a:srgbClr val="FF0000"/>
                </a:solidFill>
              </a:rPr>
              <a:t>then  application data of previous session was not cleared during </a:t>
            </a:r>
            <a:r>
              <a:rPr lang="en-US" sz="2000" dirty="0" smtClean="0">
                <a:solidFill>
                  <a:srgbClr val="FF0000"/>
                </a:solidFill>
              </a:rPr>
              <a:t>RESET.</a:t>
            </a:r>
          </a:p>
          <a:p>
            <a:pPr marL="742950" lvl="2" indent="-342900"/>
            <a:r>
              <a:rPr lang="en-US" sz="2000" b="1" dirty="0" err="1" smtClean="0">
                <a:solidFill>
                  <a:srgbClr val="00B050"/>
                </a:solidFill>
              </a:rPr>
              <a:t>record_buf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is now declared as transient </a:t>
            </a:r>
            <a:r>
              <a:rPr lang="en-US" sz="2000" b="1" dirty="0" smtClean="0">
                <a:solidFill>
                  <a:srgbClr val="00B050"/>
                </a:solidFill>
              </a:rPr>
              <a:t>array.</a:t>
            </a:r>
          </a:p>
          <a:p>
            <a:pPr marL="742950" lvl="2" indent="-342900"/>
            <a:r>
              <a:rPr lang="en-US" sz="2000" b="1" dirty="0" smtClean="0">
                <a:solidFill>
                  <a:srgbClr val="00B050"/>
                </a:solidFill>
              </a:rPr>
              <a:t>The </a:t>
            </a:r>
            <a:r>
              <a:rPr lang="en-US" sz="2000" b="1" dirty="0">
                <a:solidFill>
                  <a:srgbClr val="00B050"/>
                </a:solidFill>
              </a:rPr>
              <a:t>application data is now wiped off by filling </a:t>
            </a:r>
            <a:r>
              <a:rPr lang="en-US" sz="2000" b="1" dirty="0" err="1">
                <a:solidFill>
                  <a:srgbClr val="00B050"/>
                </a:solidFill>
              </a:rPr>
              <a:t>record_buf</a:t>
            </a:r>
            <a:r>
              <a:rPr lang="en-US" sz="2000" b="1" dirty="0">
                <a:solidFill>
                  <a:srgbClr val="00B050"/>
                </a:solidFill>
              </a:rPr>
              <a:t> with zeros at each RESET</a:t>
            </a:r>
          </a:p>
          <a:p>
            <a:pPr lvl="1" indent="-342900">
              <a:buFont typeface="Arial" pitchFamily="34" charset="0"/>
              <a:buChar char="•"/>
            </a:pPr>
            <a:endParaRPr lang="en-US" sz="2000" b="1" dirty="0">
              <a:solidFill>
                <a:srgbClr val="00B050"/>
              </a:solidFill>
            </a:endParaRPr>
          </a:p>
          <a:p>
            <a:pPr marL="857250" lvl="1" indent="-342900">
              <a:buFont typeface="Arial" pitchFamily="34" charset="0"/>
              <a:buChar char="•"/>
            </a:pP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Amendments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b="1" u="sng" dirty="0" smtClean="0"/>
              <a:t>ISSUE#6: </a:t>
            </a:r>
            <a:r>
              <a:rPr lang="en-US" sz="2400" b="1" dirty="0" smtClean="0">
                <a:solidFill>
                  <a:srgbClr val="00B050"/>
                </a:solidFill>
              </a:rPr>
              <a:t>Resolved </a:t>
            </a:r>
            <a:r>
              <a:rPr lang="en-US" sz="2400" b="1" u="sng" dirty="0" smtClean="0"/>
              <a:t> </a:t>
            </a:r>
            <a:endParaRPr lang="en-US" sz="2400" b="1" u="sng" dirty="0"/>
          </a:p>
          <a:p>
            <a:pPr marL="685800" lvl="2" indent="-285750"/>
            <a:r>
              <a:rPr lang="en-US" sz="2000" dirty="0" smtClean="0">
                <a:solidFill>
                  <a:srgbClr val="FF0000"/>
                </a:solidFill>
              </a:rPr>
              <a:t>Original code supported  both four and eight byte long  USER and OPERATOR PIN.  </a:t>
            </a:r>
          </a:p>
          <a:p>
            <a:pPr marL="685800" lvl="2" indent="-285750"/>
            <a:r>
              <a:rPr lang="en-US" sz="2000" dirty="0" smtClean="0">
                <a:solidFill>
                  <a:srgbClr val="FF0000"/>
                </a:solidFill>
              </a:rPr>
              <a:t>Implementation of verify() function did not allow change of USER PIN when it was only 4 byte long. </a:t>
            </a:r>
          </a:p>
          <a:p>
            <a:pPr marL="685800" lvl="2" indent="-285750"/>
            <a:r>
              <a:rPr lang="en-US" sz="2000" dirty="0" smtClean="0">
                <a:solidFill>
                  <a:srgbClr val="FF0000"/>
                </a:solidFill>
              </a:rPr>
              <a:t>Verify function appends remaining four bytes which were hardcoded as 0xFF in case of user PIN.</a:t>
            </a:r>
          </a:p>
          <a:p>
            <a:pPr marL="685800" lvl="2" indent="-285750"/>
            <a:r>
              <a:rPr lang="en-US" sz="2000" b="1" dirty="0" smtClean="0">
                <a:solidFill>
                  <a:srgbClr val="00B050"/>
                </a:solidFill>
              </a:rPr>
              <a:t>Verify() function now accepts only  eight bytes for both the PINs.</a:t>
            </a:r>
          </a:p>
          <a:p>
            <a:pPr marL="685800" lvl="2" indent="-285750"/>
            <a:r>
              <a:rPr lang="en-US" sz="2000" b="1" dirty="0" smtClean="0">
                <a:solidFill>
                  <a:srgbClr val="00B050"/>
                </a:solidFill>
              </a:rPr>
              <a:t>No part of USER PIN is hardcoded now.</a:t>
            </a:r>
          </a:p>
          <a:p>
            <a:pPr marL="685800" lvl="2" indent="-285750"/>
            <a:endParaRPr lang="en-US" sz="2000" b="1" dirty="0">
              <a:solidFill>
                <a:srgbClr val="00B050"/>
              </a:solidFill>
            </a:endParaRPr>
          </a:p>
          <a:p>
            <a:pPr marL="742950" lvl="2" indent="-342900"/>
            <a:endParaRPr lang="en-US" sz="1600" b="1" dirty="0"/>
          </a:p>
          <a:p>
            <a:pPr marL="742950" lvl="2" indent="-342900"/>
            <a:endParaRPr lang="en-US" sz="1600" b="1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0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2200" b="1" u="sng" dirty="0" smtClean="0"/>
              <a:t>ISSUE#7: </a:t>
            </a:r>
            <a:r>
              <a:rPr lang="en-US" sz="2400" b="1" dirty="0">
                <a:solidFill>
                  <a:srgbClr val="00B050"/>
                </a:solidFill>
              </a:rPr>
              <a:t>Resolved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685800" lvl="2" indent="-285750"/>
            <a:r>
              <a:rPr lang="en-US" sz="2000" dirty="0">
                <a:solidFill>
                  <a:srgbClr val="FF0000"/>
                </a:solidFill>
              </a:rPr>
              <a:t>Implementation of 8 byte PIN ; whereas only 4 bytes are taken from user and rest are hardcoded(0xFF)</a:t>
            </a:r>
          </a:p>
          <a:p>
            <a:pPr marL="685800" lvl="2" indent="-285750"/>
            <a:r>
              <a:rPr lang="en-US" sz="2000" b="1" dirty="0" smtClean="0">
                <a:solidFill>
                  <a:srgbClr val="00B050"/>
                </a:solidFill>
              </a:rPr>
              <a:t>Changed </a:t>
            </a:r>
            <a:r>
              <a:rPr lang="en-US" sz="2000" b="1" dirty="0">
                <a:solidFill>
                  <a:srgbClr val="00B050"/>
                </a:solidFill>
              </a:rPr>
              <a:t>verify() function now limits the user to use only 8 byte long PINs.</a:t>
            </a:r>
          </a:p>
        </p:txBody>
      </p:sp>
    </p:spTree>
    <p:extLst>
      <p:ext uri="{BB962C8B-B14F-4D97-AF65-F5344CB8AC3E}">
        <p14:creationId xmlns:p14="http://schemas.microsoft.com/office/powerpoint/2010/main" val="3067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PIN verification functionality was tested by sending test APDUs to the applet. </a:t>
            </a:r>
          </a:p>
          <a:p>
            <a:r>
              <a:rPr lang="en-US" sz="2000" dirty="0" smtClean="0"/>
              <a:t>The PIN change function for both the PINs was tested. </a:t>
            </a:r>
          </a:p>
          <a:p>
            <a:r>
              <a:rPr lang="en-US" sz="2000" dirty="0" smtClean="0"/>
              <a:t>EAP-TLS-START function was tested which responds with a default TLS_NAK message.  </a:t>
            </a:r>
          </a:p>
          <a:p>
            <a:r>
              <a:rPr lang="en-US" sz="2000" dirty="0" smtClean="0"/>
              <a:t>With </a:t>
            </a:r>
            <a:r>
              <a:rPr lang="en-US" sz="2000" dirty="0" err="1"/>
              <a:t>EAP_Identity</a:t>
            </a:r>
            <a:r>
              <a:rPr lang="en-US" sz="2000" dirty="0"/>
              <a:t> </a:t>
            </a:r>
            <a:r>
              <a:rPr lang="en-US" sz="2000" dirty="0" smtClean="0"/>
              <a:t>set, the response for EAP-TLS-START must be client random. </a:t>
            </a:r>
          </a:p>
        </p:txBody>
      </p:sp>
    </p:spTree>
    <p:extLst>
      <p:ext uri="{BB962C8B-B14F-4D97-AF65-F5344CB8AC3E}">
        <p14:creationId xmlns:p14="http://schemas.microsoft.com/office/powerpoint/2010/main" val="24404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3889" r="9916" b="8531"/>
          <a:stretch/>
        </p:blipFill>
        <p:spPr bwMode="auto">
          <a:xfrm>
            <a:off x="152400" y="304800"/>
            <a:ext cx="8769661" cy="617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9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Performance measurements for following functions were tested using APDU logs</a:t>
            </a:r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Performance measurements for following functions were tested by </a:t>
            </a:r>
            <a:r>
              <a:rPr lang="en-IN" sz="2000" dirty="0" err="1" smtClean="0"/>
              <a:t>JCProfiler</a:t>
            </a:r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b="1" u="sng" dirty="0" smtClean="0"/>
              <a:t>Issue</a:t>
            </a:r>
            <a:r>
              <a:rPr lang="en-IN" sz="2000" dirty="0" smtClean="0"/>
              <a:t>:-Change Operator PIN timings could not measured from </a:t>
            </a:r>
            <a:r>
              <a:rPr lang="en-IN" sz="2000" dirty="0" err="1" smtClean="0"/>
              <a:t>JCProfiler</a:t>
            </a:r>
            <a:endParaRPr lang="en-IN" sz="2000" dirty="0" smtClean="0"/>
          </a:p>
          <a:p>
            <a:r>
              <a:rPr lang="en-IN" sz="2000" dirty="0" smtClean="0"/>
              <a:t>Report for the same </a:t>
            </a:r>
            <a:r>
              <a:rPr lang="en-IN" sz="2000" b="1" u="sng" dirty="0" smtClean="0">
                <a:hlinkClick r:id="rId2" action="ppaction://hlinkfile"/>
              </a:rPr>
              <a:t>Report-Phase IV.pdf</a:t>
            </a:r>
            <a:endParaRPr lang="en-US" sz="1600" b="1" u="sng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37347"/>
              </p:ext>
            </p:extLst>
          </p:nvPr>
        </p:nvGraphicFramePr>
        <p:xfrm>
          <a:off x="1531620" y="2312670"/>
          <a:ext cx="6080760" cy="963930"/>
        </p:xfrm>
        <a:graphic>
          <a:graphicData uri="http://schemas.openxmlformats.org/drawingml/2006/table">
            <a:tbl>
              <a:tblPr firstRow="1" firstCol="1" bandRow="1"/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u="sng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u="sng">
                          <a:effectLst/>
                          <a:latin typeface="Calibri"/>
                          <a:ea typeface="Calibri"/>
                          <a:cs typeface="Times New Roman"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Verify User PIN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34ms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Verify Operator PIN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35ms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Change Operator PIN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52ms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Change User PIN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52ms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67806"/>
              </p:ext>
            </p:extLst>
          </p:nvPr>
        </p:nvGraphicFramePr>
        <p:xfrm>
          <a:off x="1531620" y="4191000"/>
          <a:ext cx="6080760" cy="771144"/>
        </p:xfrm>
        <a:graphic>
          <a:graphicData uri="http://schemas.openxmlformats.org/drawingml/2006/table">
            <a:tbl>
              <a:tblPr firstRow="1" firstCol="1" bandRow="1"/>
              <a:tblGrid>
                <a:gridCol w="304038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u="sng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u="sng">
                          <a:effectLst/>
                          <a:latin typeface="Calibri"/>
                          <a:ea typeface="Calibri"/>
                          <a:cs typeface="Times New Roman"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Verify User PIN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Verify Operator PIN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Change Operator PIN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Extensible Authentication Protocol (EAP)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algn="just"/>
            <a:r>
              <a:rPr lang="en-US" sz="2400" dirty="0" smtClean="0"/>
              <a:t>An authentication framework which supports multiple authentication methods.(RFC 3748)</a:t>
            </a:r>
          </a:p>
          <a:p>
            <a:pPr algn="just"/>
            <a:r>
              <a:rPr lang="pt-BR" sz="2400" dirty="0"/>
              <a:t>EAP is a way for a supplicant to authenticate, usually against a back-end </a:t>
            </a:r>
            <a:r>
              <a:rPr lang="pt-BR" sz="2400" dirty="0" smtClean="0"/>
              <a:t>authentication </a:t>
            </a:r>
            <a:r>
              <a:rPr lang="pt-BR" sz="2400" dirty="0"/>
              <a:t>server. </a:t>
            </a:r>
          </a:p>
          <a:p>
            <a:pPr algn="just"/>
            <a:r>
              <a:rPr lang="en-US" sz="2400" dirty="0" smtClean="0"/>
              <a:t>Runs directly over data link layers such as Point-to-Point Protocol (PPP) or IEEE 802, without requiring IP.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rncciew.files.wordpress.com/2013/03/wlan-ea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2" y="685800"/>
            <a:ext cx="8353680" cy="541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44562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EAP Packet </a:t>
            </a:r>
            <a:r>
              <a:rPr lang="en-US" b="1" dirty="0" smtClean="0"/>
              <a:t>Format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-4: EAP Packet Format [2]  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8580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EAP-TLS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EAP-TLS, the SSL handshake is performed over </a:t>
            </a:r>
            <a:r>
              <a:rPr lang="en-US" sz="2400" dirty="0" smtClean="0"/>
              <a:t>EAP</a:t>
            </a:r>
            <a:r>
              <a:rPr lang="en-US" sz="2400" dirty="0"/>
              <a:t> </a:t>
            </a:r>
            <a:r>
              <a:rPr lang="en-US" sz="2400" dirty="0" smtClean="0"/>
              <a:t>instead of TCP. </a:t>
            </a:r>
          </a:p>
          <a:p>
            <a:r>
              <a:rPr lang="pt-BR" sz="2400" dirty="0"/>
              <a:t>To implement </a:t>
            </a:r>
            <a:r>
              <a:rPr lang="pt-BR" sz="2400" b="1" dirty="0"/>
              <a:t>EAP-TLS</a:t>
            </a:r>
            <a:r>
              <a:rPr lang="pt-BR" sz="2400" dirty="0"/>
              <a:t>, </a:t>
            </a:r>
            <a:r>
              <a:rPr lang="pt-BR" sz="2400" dirty="0" smtClean="0"/>
              <a:t>both the server and client </a:t>
            </a:r>
            <a:r>
              <a:rPr lang="pt-BR" sz="2400" dirty="0"/>
              <a:t>require a Digital Certificate </a:t>
            </a:r>
            <a:r>
              <a:rPr lang="pt-BR" sz="2400" dirty="0" smtClean="0"/>
              <a:t>for mutual authentication.</a:t>
            </a:r>
            <a:r>
              <a:rPr lang="pt-BR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EAP-TLS message Format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23910"/>
              </p:ext>
            </p:extLst>
          </p:nvPr>
        </p:nvGraphicFramePr>
        <p:xfrm>
          <a:off x="838200" y="3962400"/>
          <a:ext cx="7825359" cy="609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3123"/>
                <a:gridCol w="867093"/>
                <a:gridCol w="905574"/>
                <a:gridCol w="572453"/>
                <a:gridCol w="1152757"/>
                <a:gridCol w="1524000"/>
                <a:gridCol w="2110359"/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EAP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Code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EAP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Identity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Length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(2 Bytes)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EAP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Type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FLAG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LMSRRRRR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TLS </a:t>
                      </a:r>
                      <a:r>
                        <a:rPr lang="en-US" sz="1600" b="1" dirty="0" smtClean="0">
                          <a:effectLst/>
                        </a:rPr>
                        <a:t>Message Length(4 bytes)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TLS Data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3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187"/>
            <a:ext cx="4724400" cy="6309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Smartcard EAP framework state machine sequence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4807527"/>
            <a:ext cx="5410200" cy="205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Z-W </a:t>
            </a:r>
            <a:r>
              <a:rPr lang="en-US" sz="7200" dirty="0"/>
              <a:t>: An available identity successfully set </a:t>
            </a:r>
          </a:p>
          <a:p>
            <a:pPr marL="0" indent="0">
              <a:buNone/>
            </a:pPr>
            <a:r>
              <a:rPr lang="en-US" sz="7200" dirty="0" smtClean="0"/>
              <a:t>W-Y </a:t>
            </a:r>
            <a:r>
              <a:rPr lang="en-US" sz="7200" dirty="0"/>
              <a:t>: First Authentication Request received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Y-X </a:t>
            </a:r>
            <a:r>
              <a:rPr lang="en-US" sz="7200" dirty="0"/>
              <a:t>: Authentication Successful. </a:t>
            </a: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X-Y </a:t>
            </a:r>
            <a:r>
              <a:rPr lang="en-US" sz="7200" dirty="0"/>
              <a:t>: First Authentication Request received. </a:t>
            </a:r>
          </a:p>
          <a:p>
            <a:pPr marL="0" indent="0">
              <a:buNone/>
            </a:pPr>
            <a:r>
              <a:rPr lang="en-US" sz="7200" dirty="0" smtClean="0"/>
              <a:t>Y-W </a:t>
            </a:r>
            <a:r>
              <a:rPr lang="en-US" sz="7200" dirty="0"/>
              <a:t>: Authentication Error. 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7200" dirty="0" smtClean="0"/>
              <a:t>   </a:t>
            </a:r>
            <a:endParaRPr lang="en-US" sz="7200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75249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9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2686866"/>
            <a:ext cx="828092" cy="297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process()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1560" y="2347056"/>
            <a:ext cx="792088" cy="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19149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APDU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48137" y="2984190"/>
            <a:ext cx="18002" cy="1812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7604" y="4797152"/>
            <a:ext cx="16561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Verify_PIN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Change_PIN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Get_current_identity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Get_next_identity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Set_identity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71800" y="2693346"/>
            <a:ext cx="1152128" cy="280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Process_EAP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9" idx="1"/>
          </p:cNvCxnSpPr>
          <p:nvPr/>
        </p:nvCxnSpPr>
        <p:spPr>
          <a:xfrm flipV="1">
            <a:off x="2231740" y="2833704"/>
            <a:ext cx="540060" cy="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4" y="227687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EAP</a:t>
            </a:r>
          </a:p>
          <a:p>
            <a:r>
              <a:rPr lang="en-IN" sz="1200" dirty="0" err="1" smtClean="0"/>
              <a:t>Pkt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381499" y="1268760"/>
            <a:ext cx="828092" cy="297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Install()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89793" y="1691516"/>
            <a:ext cx="828092" cy="297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Initialise()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98087" y="2195572"/>
            <a:ext cx="828092" cy="297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Select()</a:t>
            </a:r>
          </a:p>
        </p:txBody>
      </p:sp>
      <p:cxnSp>
        <p:nvCxnSpPr>
          <p:cNvPr id="27" name="Straight Arrow Connector 26"/>
          <p:cNvCxnSpPr>
            <a:stCxn id="24" idx="2"/>
            <a:endCxn id="25" idx="0"/>
          </p:cNvCxnSpPr>
          <p:nvPr/>
        </p:nvCxnSpPr>
        <p:spPr>
          <a:xfrm>
            <a:off x="1795545" y="1566084"/>
            <a:ext cx="8294" cy="125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1803839" y="1988840"/>
            <a:ext cx="8294" cy="20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4" idx="0"/>
          </p:cNvCxnSpPr>
          <p:nvPr/>
        </p:nvCxnSpPr>
        <p:spPr>
          <a:xfrm>
            <a:off x="1812133" y="2492896"/>
            <a:ext cx="5561" cy="19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16280" y="417404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EAP </a:t>
            </a:r>
            <a:r>
              <a:rPr lang="en-IN" sz="1200" dirty="0" err="1" smtClean="0"/>
              <a:t>Pkt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515624" y="3703688"/>
            <a:ext cx="1638843" cy="280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EAP_RESPONSE()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9" idx="2"/>
            <a:endCxn id="37" idx="0"/>
          </p:cNvCxnSpPr>
          <p:nvPr/>
        </p:nvCxnSpPr>
        <p:spPr>
          <a:xfrm flipH="1">
            <a:off x="3335046" y="2974062"/>
            <a:ext cx="12818" cy="729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75756" y="3035391"/>
            <a:ext cx="118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EAP_IDENTITY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37" idx="1"/>
            <a:endCxn id="4" idx="2"/>
          </p:cNvCxnSpPr>
          <p:nvPr/>
        </p:nvCxnSpPr>
        <p:spPr>
          <a:xfrm flipH="1" flipV="1">
            <a:off x="1817694" y="2984190"/>
            <a:ext cx="697930" cy="859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84436" y="245241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EAP-TLS </a:t>
            </a:r>
            <a:r>
              <a:rPr lang="en-IN" sz="1200" dirty="0" err="1" smtClean="0"/>
              <a:t>Pkt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19" idx="3"/>
            <a:endCxn id="51" idx="1"/>
          </p:cNvCxnSpPr>
          <p:nvPr/>
        </p:nvCxnSpPr>
        <p:spPr>
          <a:xfrm flipV="1">
            <a:off x="3923928" y="2830685"/>
            <a:ext cx="2485147" cy="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09075" y="2598269"/>
            <a:ext cx="1980220" cy="464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methodtls.process_eap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Flowchart: Decision 60"/>
          <p:cNvSpPr/>
          <p:nvPr/>
        </p:nvSpPr>
        <p:spPr>
          <a:xfrm>
            <a:off x="6506227" y="3483132"/>
            <a:ext cx="1782198" cy="70904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EAP_START?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1" idx="2"/>
            <a:endCxn id="61" idx="0"/>
          </p:cNvCxnSpPr>
          <p:nvPr/>
        </p:nvCxnSpPr>
        <p:spPr>
          <a:xfrm flipH="1">
            <a:off x="7397326" y="3063100"/>
            <a:ext cx="1859" cy="420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40613" y="3516481"/>
            <a:ext cx="105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Client_Hello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1" idx="1"/>
            <a:endCxn id="37" idx="3"/>
          </p:cNvCxnSpPr>
          <p:nvPr/>
        </p:nvCxnSpPr>
        <p:spPr>
          <a:xfrm flipH="1">
            <a:off x="4154467" y="3837656"/>
            <a:ext cx="2351760" cy="6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6512410" y="4546713"/>
            <a:ext cx="1782198" cy="70904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HELLO?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1" idx="2"/>
            <a:endCxn id="69" idx="0"/>
          </p:cNvCxnSpPr>
          <p:nvPr/>
        </p:nvCxnSpPr>
        <p:spPr>
          <a:xfrm>
            <a:off x="7397326" y="4192179"/>
            <a:ext cx="6183" cy="354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943253" y="4678340"/>
            <a:ext cx="1980220" cy="464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Verify_server_pkt</a:t>
            </a:r>
            <a:r>
              <a:rPr lang="en-IN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IN" sz="1200" dirty="0" err="1" smtClean="0">
                <a:solidFill>
                  <a:schemeClr val="tx1"/>
                </a:solidFill>
              </a:rPr>
              <a:t>Change_cipher_spec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4" name="Straight Arrow Connector 93"/>
          <p:cNvCxnSpPr>
            <a:stCxn id="93" idx="0"/>
            <a:endCxn id="37" idx="2"/>
          </p:cNvCxnSpPr>
          <p:nvPr/>
        </p:nvCxnSpPr>
        <p:spPr>
          <a:xfrm flipH="1" flipV="1">
            <a:off x="3335046" y="3984405"/>
            <a:ext cx="1598317" cy="69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64458" y="4120200"/>
            <a:ext cx="137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Client_finished</a:t>
            </a:r>
            <a:endParaRPr lang="en-US" sz="1200" dirty="0"/>
          </a:p>
        </p:txBody>
      </p:sp>
      <p:cxnSp>
        <p:nvCxnSpPr>
          <p:cNvPr id="98" name="Straight Arrow Connector 97"/>
          <p:cNvCxnSpPr>
            <a:stCxn id="69" idx="1"/>
            <a:endCxn id="93" idx="3"/>
          </p:cNvCxnSpPr>
          <p:nvPr/>
        </p:nvCxnSpPr>
        <p:spPr>
          <a:xfrm flipH="1">
            <a:off x="5923473" y="4901237"/>
            <a:ext cx="588937" cy="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71641" y="4233744"/>
            <a:ext cx="3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No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91280" y="2809547"/>
            <a:ext cx="792088" cy="1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ecision 118"/>
          <p:cNvSpPr/>
          <p:nvPr/>
        </p:nvSpPr>
        <p:spPr>
          <a:xfrm>
            <a:off x="6523967" y="5600273"/>
            <a:ext cx="1782198" cy="70904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FINISHED?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69" idx="2"/>
            <a:endCxn id="119" idx="0"/>
          </p:cNvCxnSpPr>
          <p:nvPr/>
        </p:nvCxnSpPr>
        <p:spPr>
          <a:xfrm>
            <a:off x="7403509" y="5255760"/>
            <a:ext cx="11557" cy="34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433695" y="5312241"/>
            <a:ext cx="3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No</a:t>
            </a:r>
            <a:endParaRPr lang="en-US" sz="1200" dirty="0"/>
          </a:p>
        </p:txBody>
      </p:sp>
      <p:cxnSp>
        <p:nvCxnSpPr>
          <p:cNvPr id="125" name="Elbow Connector 124"/>
          <p:cNvCxnSpPr>
            <a:stCxn id="119" idx="1"/>
            <a:endCxn id="37" idx="2"/>
          </p:cNvCxnSpPr>
          <p:nvPr/>
        </p:nvCxnSpPr>
        <p:spPr>
          <a:xfrm rot="10800000">
            <a:off x="3335047" y="3984405"/>
            <a:ext cx="3188921" cy="1970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384436" y="5605627"/>
            <a:ext cx="137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EAP_Response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127562" y="4510743"/>
            <a:ext cx="46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45565" y="5627451"/>
            <a:ext cx="46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127562" y="3483131"/>
            <a:ext cx="46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660973" y="6315270"/>
            <a:ext cx="3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No</a:t>
            </a:r>
            <a:endParaRPr lang="en-US" sz="1200" dirty="0"/>
          </a:p>
        </p:txBody>
      </p:sp>
      <p:cxnSp>
        <p:nvCxnSpPr>
          <p:cNvPr id="133" name="Elbow Connector 132"/>
          <p:cNvCxnSpPr>
            <a:stCxn id="119" idx="2"/>
            <a:endCxn id="37" idx="2"/>
          </p:cNvCxnSpPr>
          <p:nvPr/>
        </p:nvCxnSpPr>
        <p:spPr>
          <a:xfrm rot="5400000" flipH="1">
            <a:off x="4212598" y="3106853"/>
            <a:ext cx="2324915" cy="4080020"/>
          </a:xfrm>
          <a:prstGeom prst="bentConnector3">
            <a:avLst>
              <a:gd name="adj1" fmla="val -9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480681" y="6297926"/>
            <a:ext cx="1737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EAP_Response</a:t>
            </a:r>
            <a:r>
              <a:rPr lang="en-IN" sz="1200" dirty="0" smtClean="0"/>
              <a:t>(failure)</a:t>
            </a:r>
            <a:endParaRPr lang="en-US" sz="12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1722123" y="2984190"/>
            <a:ext cx="0" cy="18129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11560" y="2936975"/>
            <a:ext cx="792088" cy="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11560" y="25048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APDU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376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Summary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5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820</Words>
  <Application>Microsoft Office PowerPoint</Application>
  <PresentationFormat>On-screen Show (4:3)</PresentationFormat>
  <Paragraphs>166</Paragraphs>
  <Slides>20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Client implementation of TLS https://github.com/JavaCardSpot-dev/smart_card_TLS </vt:lpstr>
      <vt:lpstr>Extensible Authentication Protocol (EAP) </vt:lpstr>
      <vt:lpstr>PowerPoint Presentation</vt:lpstr>
      <vt:lpstr>EAP Packet Format  </vt:lpstr>
      <vt:lpstr>EAP-TLS </vt:lpstr>
      <vt:lpstr>PowerPoint Presentation</vt:lpstr>
      <vt:lpstr>Smartcard EAP framework state machine sequence </vt:lpstr>
      <vt:lpstr>CALL GRAPH</vt:lpstr>
      <vt:lpstr>Command Summary </vt:lpstr>
      <vt:lpstr>Issues Identified</vt:lpstr>
      <vt:lpstr>Amendments in Code</vt:lpstr>
      <vt:lpstr>Amendments in Code</vt:lpstr>
      <vt:lpstr>Amendments in Code</vt:lpstr>
      <vt:lpstr>Amendments in Code</vt:lpstr>
      <vt:lpstr>Amendments in Code</vt:lpstr>
      <vt:lpstr>Amendments in Code</vt:lpstr>
      <vt:lpstr>Testing </vt:lpstr>
      <vt:lpstr>PowerPoint Presentation</vt:lpstr>
      <vt:lpstr>Phase IV </vt:lpstr>
      <vt:lpstr>Thank you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implementation of TLS https://github.com/JavaCardSpot-dev/smart_card_TLS</dc:title>
  <dc:creator>Windows User</dc:creator>
  <cp:lastModifiedBy>Sujeet</cp:lastModifiedBy>
  <cp:revision>62</cp:revision>
  <dcterms:created xsi:type="dcterms:W3CDTF">2018-03-20T18:04:00Z</dcterms:created>
  <dcterms:modified xsi:type="dcterms:W3CDTF">2018-05-03T14:02:33Z</dcterms:modified>
</cp:coreProperties>
</file>