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309" r:id="rId20"/>
    <p:sldId id="311" r:id="rId21"/>
    <p:sldId id="310" r:id="rId22"/>
    <p:sldId id="278" r:id="rId23"/>
    <p:sldId id="282" r:id="rId24"/>
    <p:sldId id="284" r:id="rId25"/>
    <p:sldId id="285" r:id="rId26"/>
    <p:sldId id="286" r:id="rId27"/>
    <p:sldId id="289" r:id="rId28"/>
    <p:sldId id="291" r:id="rId29"/>
    <p:sldId id="290" r:id="rId30"/>
    <p:sldId id="292" r:id="rId31"/>
    <p:sldId id="293" r:id="rId32"/>
    <p:sldId id="316" r:id="rId33"/>
    <p:sldId id="315" r:id="rId34"/>
    <p:sldId id="317" r:id="rId35"/>
    <p:sldId id="294" r:id="rId36"/>
    <p:sldId id="318" r:id="rId37"/>
    <p:sldId id="319" r:id="rId38"/>
    <p:sldId id="320" r:id="rId39"/>
    <p:sldId id="321" r:id="rId40"/>
    <p:sldId id="322" r:id="rId41"/>
    <p:sldId id="323" r:id="rId42"/>
    <p:sldId id="324" r:id="rId43"/>
    <p:sldId id="330" r:id="rId44"/>
    <p:sldId id="325" r:id="rId45"/>
    <p:sldId id="312" r:id="rId46"/>
    <p:sldId id="313" r:id="rId47"/>
    <p:sldId id="326" r:id="rId48"/>
    <p:sldId id="327" r:id="rId49"/>
    <p:sldId id="328" r:id="rId50"/>
    <p:sldId id="329" r:id="rId51"/>
    <p:sldId id="331" r:id="rId52"/>
    <p:sldId id="26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6372" autoAdjust="0"/>
  </p:normalViewPr>
  <p:slideViewPr>
    <p:cSldViewPr>
      <p:cViewPr varScale="1">
        <p:scale>
          <a:sx n="71" d="100"/>
          <a:sy n="71" d="100"/>
        </p:scale>
        <p:origin x="-1356" y="-96"/>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2014/10/6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2014/10/6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2014/10/6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Shiro</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架构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04483"/>
            <a:ext cx="8568952" cy="5013176"/>
          </a:xfrm>
        </p:spPr>
        <p:txBody>
          <a:bodyPr>
            <a:noAutofit/>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Authenticator </a:t>
            </a:r>
            <a:r>
              <a:rPr lang="zh-CN" altLang="en-US" sz="2200" dirty="0" smtClean="0">
                <a:latin typeface="Arial Unicode MS" pitchFamily="34" charset="-122"/>
                <a:ea typeface="Arial Unicode MS" pitchFamily="34" charset="-122"/>
                <a:cs typeface="Arial Unicode MS" pitchFamily="34" charset="-122"/>
              </a:rPr>
              <a:t>：执行</a:t>
            </a:r>
            <a:r>
              <a:rPr lang="zh-CN" altLang="en-US" sz="2200" dirty="0">
                <a:latin typeface="Arial Unicode MS" pitchFamily="34" charset="-122"/>
                <a:ea typeface="Arial Unicode MS" pitchFamily="34" charset="-122"/>
                <a:cs typeface="Arial Unicode MS" pitchFamily="34" charset="-122"/>
              </a:rPr>
              <a:t>对用户的身份验证（登录）的组件。</a:t>
            </a:r>
            <a:r>
              <a:rPr lang="en-US" altLang="zh-CN" sz="2200" dirty="0">
                <a:latin typeface="Arial Unicode MS" pitchFamily="34" charset="-122"/>
                <a:ea typeface="Arial Unicode MS" pitchFamily="34" charset="-122"/>
                <a:cs typeface="Arial Unicode MS" pitchFamily="34" charset="-122"/>
              </a:rPr>
              <a:t>Authenticator </a:t>
            </a:r>
            <a:r>
              <a:rPr lang="zh-CN" altLang="en-US" sz="2200" dirty="0" smtClean="0">
                <a:latin typeface="Arial Unicode MS" pitchFamily="34" charset="-122"/>
                <a:ea typeface="Arial Unicode MS" pitchFamily="34" charset="-122"/>
                <a:cs typeface="Arial Unicode MS" pitchFamily="34" charset="-122"/>
              </a:rPr>
              <a:t>从</a:t>
            </a:r>
            <a:r>
              <a:rPr lang="zh-CN" altLang="en-US" sz="2200" dirty="0">
                <a:latin typeface="Arial Unicode MS" pitchFamily="34" charset="-122"/>
                <a:ea typeface="Arial Unicode MS" pitchFamily="34" charset="-122"/>
                <a:cs typeface="Arial Unicode MS" pitchFamily="34" charset="-122"/>
              </a:rPr>
              <a:t>一个或多</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Realm </a:t>
            </a:r>
            <a:r>
              <a:rPr lang="zh-CN" altLang="en-US" sz="2200" dirty="0">
                <a:latin typeface="Arial Unicode MS" pitchFamily="34" charset="-122"/>
                <a:ea typeface="Arial Unicode MS" pitchFamily="34" charset="-122"/>
                <a:cs typeface="Arial Unicode MS" pitchFamily="34" charset="-122"/>
              </a:rPr>
              <a:t>中</a:t>
            </a:r>
            <a:r>
              <a:rPr lang="zh-CN" altLang="en-US" sz="2200" dirty="0" smtClean="0">
                <a:latin typeface="Arial Unicode MS" pitchFamily="34" charset="-122"/>
                <a:ea typeface="Arial Unicode MS" pitchFamily="34" charset="-122"/>
                <a:cs typeface="Arial Unicode MS" pitchFamily="34" charset="-122"/>
              </a:rPr>
              <a:t>获得数据以验证</a:t>
            </a:r>
            <a:r>
              <a:rPr lang="zh-CN" altLang="en-US" sz="2200" dirty="0">
                <a:latin typeface="Arial Unicode MS" pitchFamily="34" charset="-122"/>
                <a:ea typeface="Arial Unicode MS" pitchFamily="34" charset="-122"/>
                <a:cs typeface="Arial Unicode MS" pitchFamily="34" charset="-122"/>
              </a:rPr>
              <a:t>用户的</a:t>
            </a:r>
            <a:r>
              <a:rPr lang="zh-CN" altLang="en-US" sz="2200" dirty="0" smtClean="0">
                <a:latin typeface="Arial Unicode MS" pitchFamily="34" charset="-122"/>
                <a:ea typeface="Arial Unicode MS" pitchFamily="34" charset="-122"/>
                <a:cs typeface="Arial Unicode MS" pitchFamily="34" charset="-122"/>
              </a:rPr>
              <a:t>身份。</a:t>
            </a:r>
            <a:endParaRPr lang="zh-CN" altLang="en-US" sz="22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若</a:t>
            </a:r>
            <a:r>
              <a:rPr lang="zh-CN" altLang="en-US" sz="1800" dirty="0" smtClean="0">
                <a:latin typeface="Arial Unicode MS" pitchFamily="34" charset="-122"/>
                <a:ea typeface="Arial Unicode MS" pitchFamily="34" charset="-122"/>
                <a:cs typeface="Arial Unicode MS" pitchFamily="34" charset="-122"/>
              </a:rPr>
              <a:t>存在</a:t>
            </a:r>
            <a:r>
              <a:rPr lang="zh-CN" altLang="en-US" sz="1800" dirty="0">
                <a:latin typeface="Arial Unicode MS" pitchFamily="34" charset="-122"/>
                <a:ea typeface="Arial Unicode MS" pitchFamily="34" charset="-122"/>
                <a:cs typeface="Arial Unicode MS" pitchFamily="34" charset="-122"/>
              </a:rPr>
              <a:t>多个</a:t>
            </a:r>
            <a:r>
              <a:rPr lang="en-US" altLang="zh-CN" sz="1800" dirty="0">
                <a:latin typeface="Arial Unicode MS" pitchFamily="34" charset="-122"/>
                <a:ea typeface="Arial Unicode MS" pitchFamily="34" charset="-122"/>
                <a:cs typeface="Arial Unicode MS" pitchFamily="34" charset="-122"/>
              </a:rPr>
              <a:t>realm</a:t>
            </a:r>
            <a:r>
              <a:rPr lang="zh-CN" altLang="en-US" sz="1800" dirty="0">
                <a:latin typeface="Arial Unicode MS" pitchFamily="34" charset="-122"/>
                <a:ea typeface="Arial Unicode MS" pitchFamily="34" charset="-122"/>
                <a:cs typeface="Arial Unicode MS" pitchFamily="34" charset="-122"/>
              </a:rPr>
              <a:t>，则</a:t>
            </a:r>
            <a:r>
              <a:rPr lang="zh-CN" altLang="en-US" sz="1800" dirty="0" smtClean="0">
                <a:latin typeface="Arial Unicode MS" pitchFamily="34" charset="-122"/>
                <a:ea typeface="Arial Unicode MS" pitchFamily="34" charset="-122"/>
                <a:cs typeface="Arial Unicode MS" pitchFamily="34" charset="-122"/>
              </a:rPr>
              <a:t>接口 </a:t>
            </a:r>
            <a:r>
              <a:rPr lang="en-US" altLang="zh-CN" sz="1800" dirty="0" err="1" smtClean="0">
                <a:latin typeface="Arial Unicode MS" pitchFamily="34" charset="-122"/>
                <a:ea typeface="Arial Unicode MS" pitchFamily="34" charset="-122"/>
                <a:cs typeface="Arial Unicode MS" pitchFamily="34" charset="-122"/>
              </a:rPr>
              <a:t>AuthenticationStrategy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会</a:t>
            </a:r>
            <a:r>
              <a:rPr lang="zh-CN" altLang="en-US" sz="1800" dirty="0">
                <a:latin typeface="Arial Unicode MS" pitchFamily="34" charset="-122"/>
                <a:ea typeface="Arial Unicode MS" pitchFamily="34" charset="-122"/>
                <a:cs typeface="Arial Unicode MS" pitchFamily="34" charset="-122"/>
              </a:rPr>
              <a:t>确定什么样</a:t>
            </a:r>
            <a:r>
              <a:rPr lang="zh-CN" altLang="en-US" sz="1800" dirty="0" smtClean="0">
                <a:latin typeface="Arial Unicode MS" pitchFamily="34" charset="-122"/>
                <a:ea typeface="Arial Unicode MS" pitchFamily="34" charset="-122"/>
                <a:cs typeface="Arial Unicode MS" pitchFamily="34" charset="-122"/>
              </a:rPr>
              <a:t>算是</a:t>
            </a:r>
            <a:r>
              <a:rPr lang="zh-CN" altLang="en-US" sz="1800" dirty="0">
                <a:latin typeface="Arial Unicode MS" pitchFamily="34" charset="-122"/>
                <a:ea typeface="Arial Unicode MS" pitchFamily="34" charset="-122"/>
                <a:cs typeface="Arial Unicode MS" pitchFamily="34" charset="-122"/>
              </a:rPr>
              <a:t>验证</a:t>
            </a:r>
            <a:r>
              <a:rPr lang="zh-CN" altLang="en-US" sz="1800" dirty="0" smtClean="0">
                <a:latin typeface="Arial Unicode MS" pitchFamily="34" charset="-122"/>
                <a:ea typeface="Arial Unicode MS" pitchFamily="34" charset="-122"/>
                <a:cs typeface="Arial Unicode MS" pitchFamily="34" charset="-122"/>
              </a:rPr>
              <a:t>成功</a:t>
            </a:r>
            <a:r>
              <a:rPr lang="zh-CN" altLang="en-US" sz="1800" dirty="0">
                <a:latin typeface="Arial Unicode MS" pitchFamily="34" charset="-122"/>
                <a:ea typeface="Arial Unicode MS" pitchFamily="34" charset="-122"/>
                <a:cs typeface="Arial Unicode MS" pitchFamily="34" charset="-122"/>
              </a:rPr>
              <a:t>（例如，如果一</a:t>
            </a:r>
            <a:r>
              <a:rPr lang="zh-CN" altLang="en-US" sz="1800" dirty="0" smtClean="0">
                <a:latin typeface="Arial Unicode MS" pitchFamily="34" charset="-122"/>
                <a:ea typeface="Arial Unicode MS" pitchFamily="34" charset="-122"/>
                <a:cs typeface="Arial Unicode MS" pitchFamily="34" charset="-122"/>
              </a:rPr>
              <a:t>个 </a:t>
            </a:r>
            <a:r>
              <a:rPr lang="en-US" altLang="zh-CN" sz="1800" dirty="0" smtClean="0">
                <a:latin typeface="Arial Unicode MS" pitchFamily="34" charset="-122"/>
                <a:ea typeface="Arial Unicode MS" pitchFamily="34" charset="-122"/>
                <a:cs typeface="Arial Unicode MS" pitchFamily="34" charset="-122"/>
              </a:rPr>
              <a:t>Realm </a:t>
            </a:r>
            <a:r>
              <a:rPr lang="zh-CN" altLang="en-US" sz="1800" dirty="0" smtClean="0">
                <a:latin typeface="Arial Unicode MS" pitchFamily="34" charset="-122"/>
                <a:ea typeface="Arial Unicode MS" pitchFamily="34" charset="-122"/>
                <a:cs typeface="Arial Unicode MS" pitchFamily="34" charset="-122"/>
              </a:rPr>
              <a:t>成功</a:t>
            </a:r>
            <a:r>
              <a:rPr lang="zh-CN" altLang="en-US" sz="1800" dirty="0">
                <a:latin typeface="Arial Unicode MS" pitchFamily="34" charset="-122"/>
                <a:ea typeface="Arial Unicode MS" pitchFamily="34" charset="-122"/>
                <a:cs typeface="Arial Unicode MS" pitchFamily="34" charset="-122"/>
              </a:rPr>
              <a:t>，而其他的均失败，是否登录</a:t>
            </a:r>
            <a:r>
              <a:rPr lang="zh-CN" altLang="en-US" sz="1800" dirty="0" smtClean="0">
                <a:latin typeface="Arial Unicode MS" pitchFamily="34" charset="-122"/>
                <a:ea typeface="Arial Unicode MS" pitchFamily="34" charset="-122"/>
                <a:cs typeface="Arial Unicode MS" pitchFamily="34" charset="-122"/>
              </a:rPr>
              <a:t>成功）</a:t>
            </a:r>
            <a:r>
              <a:rPr lang="zh-CN" altLang="en-US" sz="1800" dirty="0">
                <a:latin typeface="Arial Unicode MS" pitchFamily="34" charset="-122"/>
                <a:ea typeface="Arial Unicode MS" pitchFamily="34" charset="-122"/>
                <a:cs typeface="Arial Unicode MS" pitchFamily="34" charset="-122"/>
              </a:rPr>
              <a:t>。</a:t>
            </a:r>
          </a:p>
          <a:p>
            <a:r>
              <a:rPr lang="en-US" altLang="zh-CN" sz="2200" b="1" dirty="0" smtClean="0">
                <a:solidFill>
                  <a:srgbClr val="0000FF"/>
                </a:solidFill>
                <a:latin typeface="Arial Unicode MS" pitchFamily="34" charset="-122"/>
                <a:ea typeface="Arial Unicode MS" pitchFamily="34" charset="-122"/>
                <a:cs typeface="Arial Unicode MS" pitchFamily="34" charset="-122"/>
              </a:rPr>
              <a:t>Authorizer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：验证用户能否访问</a:t>
            </a:r>
            <a:r>
              <a:rPr lang="zh-CN" altLang="en-US" sz="2200" dirty="0">
                <a:latin typeface="Arial Unicode MS" pitchFamily="34" charset="-122"/>
                <a:ea typeface="Arial Unicode MS" pitchFamily="34" charset="-122"/>
                <a:cs typeface="Arial Unicode MS" pitchFamily="34" charset="-122"/>
              </a:rPr>
              <a:t>应用中</a:t>
            </a:r>
            <a:r>
              <a:rPr lang="zh-CN" altLang="en-US" sz="2200" dirty="0" smtClean="0">
                <a:latin typeface="Arial Unicode MS" pitchFamily="34" charset="-122"/>
                <a:ea typeface="Arial Unicode MS" pitchFamily="34" charset="-122"/>
                <a:cs typeface="Arial Unicode MS" pitchFamily="34" charset="-122"/>
              </a:rPr>
              <a:t>的</a:t>
            </a:r>
            <a:r>
              <a:rPr lang="zh-CN" altLang="en-US" sz="2200" dirty="0">
                <a:latin typeface="Arial Unicode MS" pitchFamily="34" charset="-122"/>
                <a:ea typeface="Arial Unicode MS" pitchFamily="34" charset="-122"/>
                <a:cs typeface="Arial Unicode MS" pitchFamily="34" charset="-122"/>
              </a:rPr>
              <a:t>受</a:t>
            </a:r>
            <a:r>
              <a:rPr lang="zh-CN" altLang="en-US" sz="2200" dirty="0" smtClean="0">
                <a:latin typeface="Arial Unicode MS" pitchFamily="34" charset="-122"/>
                <a:ea typeface="Arial Unicode MS" pitchFamily="34" charset="-122"/>
                <a:cs typeface="Arial Unicode MS" pitchFamily="34" charset="-122"/>
              </a:rPr>
              <a:t>保护的资源</a:t>
            </a:r>
            <a:endParaRPr lang="zh-CN" altLang="en-US" sz="2200" dirty="0">
              <a:latin typeface="Arial Unicode MS" pitchFamily="34" charset="-122"/>
              <a:ea typeface="Arial Unicode MS" pitchFamily="34" charset="-122"/>
              <a:cs typeface="Arial Unicode MS" pitchFamily="34" charset="-122"/>
            </a:endParaRPr>
          </a:p>
          <a:p>
            <a:r>
              <a:rPr lang="en-US" altLang="zh-CN" sz="2200" b="1" dirty="0" err="1" smtClean="0">
                <a:latin typeface="Arial Unicode MS" pitchFamily="34" charset="-122"/>
                <a:ea typeface="Arial Unicode MS" pitchFamily="34" charset="-122"/>
                <a:cs typeface="Arial Unicode MS" pitchFamily="34" charset="-122"/>
              </a:rPr>
              <a:t>SessionManager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：可</a:t>
            </a:r>
            <a:r>
              <a:rPr lang="zh-CN" altLang="en-US" sz="2200" dirty="0">
                <a:latin typeface="Arial Unicode MS" pitchFamily="34" charset="-122"/>
                <a:ea typeface="Arial Unicode MS" pitchFamily="34" charset="-122"/>
                <a:cs typeface="Arial Unicode MS" pitchFamily="34" charset="-122"/>
              </a:rPr>
              <a:t>在任何应用或架构层一致地</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dirty="0" smtClean="0">
                <a:latin typeface="Arial Unicode MS" pitchFamily="34" charset="-122"/>
                <a:ea typeface="Arial Unicode MS" pitchFamily="34" charset="-122"/>
                <a:cs typeface="Arial Unicode MS" pitchFamily="34" charset="-122"/>
              </a:rPr>
              <a:t>Session API</a:t>
            </a:r>
            <a:endParaRPr lang="zh-CN" altLang="en-US" sz="2200" dirty="0">
              <a:latin typeface="Arial Unicode MS" pitchFamily="34" charset="-122"/>
              <a:ea typeface="Arial Unicode MS" pitchFamily="34" charset="-122"/>
              <a:cs typeface="Arial Unicode MS" pitchFamily="34" charset="-122"/>
            </a:endParaRPr>
          </a:p>
          <a:p>
            <a:r>
              <a:rPr lang="en-US" altLang="zh-CN" sz="2200" b="1" dirty="0" err="1" smtClean="0">
                <a:latin typeface="Arial Unicode MS" pitchFamily="34" charset="-122"/>
                <a:ea typeface="Arial Unicode MS" pitchFamily="34" charset="-122"/>
                <a:cs typeface="Arial Unicode MS" pitchFamily="34" charset="-122"/>
              </a:rPr>
              <a:t>SessionDAO</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SessionManager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执行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持久化（</a:t>
            </a:r>
            <a:r>
              <a:rPr lang="en-US" altLang="zh-CN" sz="2200" dirty="0">
                <a:latin typeface="Arial Unicode MS" pitchFamily="34" charset="-122"/>
                <a:ea typeface="Arial Unicode MS" pitchFamily="34" charset="-122"/>
                <a:cs typeface="Arial Unicode MS" pitchFamily="34" charset="-122"/>
              </a:rPr>
              <a:t>CRUD</a:t>
            </a:r>
            <a:r>
              <a:rPr lang="zh-CN" altLang="en-US" sz="2200" dirty="0">
                <a:latin typeface="Arial Unicode MS" pitchFamily="34" charset="-122"/>
                <a:ea typeface="Arial Unicode MS" pitchFamily="34" charset="-122"/>
                <a:cs typeface="Arial Unicode MS" pitchFamily="34" charset="-122"/>
              </a:rPr>
              <a:t>）操作。</a:t>
            </a:r>
          </a:p>
          <a:p>
            <a:r>
              <a:rPr lang="en-US" altLang="zh-CN" sz="2200" b="1" dirty="0" err="1" smtClean="0">
                <a:solidFill>
                  <a:srgbClr val="0000FF"/>
                </a:solidFill>
                <a:latin typeface="Arial Unicode MS" pitchFamily="34" charset="-122"/>
                <a:ea typeface="Arial Unicode MS" pitchFamily="34" charset="-122"/>
                <a:cs typeface="Arial Unicode MS" pitchFamily="34" charset="-122"/>
              </a:rPr>
              <a:t>CacheManager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对 </a:t>
            </a:r>
            <a:r>
              <a:rPr lang="en-US" altLang="zh-CN" sz="2200" dirty="0" err="1" smtClean="0">
                <a:latin typeface="Arial Unicode MS" pitchFamily="34" charset="-122"/>
                <a:ea typeface="Arial Unicode MS" pitchFamily="34" charset="-122"/>
                <a:cs typeface="Arial Unicode MS" pitchFamily="34" charset="-122"/>
              </a:rPr>
              <a:t>Shiro</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组件</a:t>
            </a:r>
            <a:r>
              <a:rPr lang="zh-CN" altLang="en-US" sz="2200" dirty="0">
                <a:latin typeface="Arial Unicode MS" pitchFamily="34" charset="-122"/>
                <a:ea typeface="Arial Unicode MS" pitchFamily="34" charset="-122"/>
                <a:cs typeface="Arial Unicode MS" pitchFamily="34" charset="-122"/>
              </a:rPr>
              <a:t>提供缓存支持。</a:t>
            </a:r>
          </a:p>
          <a:p>
            <a:r>
              <a:rPr lang="en-US" altLang="zh-CN" sz="2200" b="1" dirty="0" smtClean="0">
                <a:solidFill>
                  <a:srgbClr val="0000FF"/>
                </a:solidFill>
                <a:latin typeface="Arial Unicode MS" pitchFamily="34" charset="-122"/>
                <a:ea typeface="Arial Unicode MS" pitchFamily="34" charset="-122"/>
                <a:cs typeface="Arial Unicode MS" pitchFamily="34" charset="-122"/>
              </a:rPr>
              <a:t>Cryptography</a:t>
            </a:r>
            <a:r>
              <a:rPr lang="zh-CN" altLang="en-US" sz="2200" dirty="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Shiro</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API </a:t>
            </a:r>
            <a:r>
              <a:rPr lang="zh-CN" altLang="en-US" sz="2200" dirty="0" smtClean="0">
                <a:latin typeface="Arial Unicode MS" pitchFamily="34" charset="-122"/>
                <a:ea typeface="Arial Unicode MS" pitchFamily="34" charset="-122"/>
                <a:cs typeface="Arial Unicode MS" pitchFamily="34" charset="-122"/>
              </a:rPr>
              <a:t>大幅度简化 </a:t>
            </a:r>
            <a:r>
              <a:rPr lang="en-US" altLang="zh-CN" sz="2200" dirty="0" smtClean="0">
                <a:latin typeface="Arial Unicode MS" pitchFamily="34" charset="-122"/>
                <a:ea typeface="Arial Unicode MS" pitchFamily="34" charset="-122"/>
                <a:cs typeface="Arial Unicode MS" pitchFamily="34" charset="-122"/>
              </a:rPr>
              <a:t>Java API </a:t>
            </a:r>
            <a:r>
              <a:rPr lang="zh-CN" altLang="en-US" sz="2200" dirty="0" smtClean="0">
                <a:latin typeface="Arial Unicode MS" pitchFamily="34" charset="-122"/>
                <a:ea typeface="Arial Unicode MS" pitchFamily="34" charset="-122"/>
                <a:cs typeface="Arial Unicode MS" pitchFamily="34" charset="-122"/>
              </a:rPr>
              <a:t>中</a:t>
            </a:r>
            <a:r>
              <a:rPr lang="zh-CN" altLang="en-US" sz="2200" dirty="0">
                <a:latin typeface="Arial Unicode MS" pitchFamily="34" charset="-122"/>
                <a:ea typeface="Arial Unicode MS" pitchFamily="34" charset="-122"/>
                <a:cs typeface="Arial Unicode MS" pitchFamily="34" charset="-122"/>
              </a:rPr>
              <a:t>繁琐的密码加密</a:t>
            </a:r>
          </a:p>
          <a:p>
            <a:r>
              <a:rPr lang="en-US" altLang="zh-CN" sz="2200" b="1" dirty="0" smtClean="0">
                <a:solidFill>
                  <a:srgbClr val="0000FF"/>
                </a:solidFill>
                <a:latin typeface="Arial Unicode MS" pitchFamily="34" charset="-122"/>
                <a:ea typeface="Arial Unicode MS" pitchFamily="34" charset="-122"/>
                <a:cs typeface="Arial Unicode MS" pitchFamily="34" charset="-122"/>
              </a:rPr>
              <a:t>Realms</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Shiro</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通过 </a:t>
            </a:r>
            <a:r>
              <a:rPr lang="en-US" altLang="zh-CN" sz="2200" dirty="0" smtClean="0">
                <a:latin typeface="Arial Unicode MS" pitchFamily="34" charset="-122"/>
                <a:ea typeface="Arial Unicode MS" pitchFamily="34" charset="-122"/>
                <a:cs typeface="Arial Unicode MS" pitchFamily="34" charset="-122"/>
              </a:rPr>
              <a:t>Realms </a:t>
            </a:r>
            <a:r>
              <a:rPr lang="zh-CN" altLang="en-US" sz="2200" dirty="0" smtClean="0">
                <a:latin typeface="Arial Unicode MS" pitchFamily="34" charset="-122"/>
                <a:ea typeface="Arial Unicode MS" pitchFamily="34" charset="-122"/>
                <a:cs typeface="Arial Unicode MS" pitchFamily="34" charset="-122"/>
              </a:rPr>
              <a:t>来</a:t>
            </a:r>
            <a:r>
              <a:rPr lang="zh-CN" altLang="en-US" sz="2200" dirty="0">
                <a:latin typeface="Arial Unicode MS" pitchFamily="34" charset="-122"/>
                <a:ea typeface="Arial Unicode MS" pitchFamily="34" charset="-122"/>
                <a:cs typeface="Arial Unicode MS" pitchFamily="34" charset="-122"/>
              </a:rPr>
              <a:t>获取相应的安全数据</a:t>
            </a: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435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5"/>
            <a:ext cx="8229600" cy="3312368"/>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1. </a:t>
            </a:r>
            <a:r>
              <a:rPr lang="zh-CN" altLang="en-US" sz="2000" dirty="0" smtClean="0">
                <a:latin typeface="Arial Unicode MS" pitchFamily="34" charset="-122"/>
                <a:ea typeface="Arial Unicode MS" pitchFamily="34" charset="-122"/>
                <a:cs typeface="Arial Unicode MS" pitchFamily="34" charset="-122"/>
              </a:rPr>
              <a:t>在类路径下加入如下 </a:t>
            </a:r>
            <a:r>
              <a:rPr lang="en-US" altLang="zh-CN" sz="2000" dirty="0" smtClean="0">
                <a:latin typeface="Arial Unicode MS" pitchFamily="34" charset="-122"/>
                <a:ea typeface="Arial Unicode MS" pitchFamily="34" charset="-122"/>
                <a:cs typeface="Arial Unicode MS" pitchFamily="34" charset="-122"/>
              </a:rPr>
              <a:t>jar </a:t>
            </a:r>
            <a:r>
              <a:rPr lang="zh-CN" altLang="en-US" sz="2000" dirty="0" smtClean="0">
                <a:latin typeface="Arial Unicode MS" pitchFamily="34" charset="-122"/>
                <a:ea typeface="Arial Unicode MS" pitchFamily="34" charset="-122"/>
                <a:cs typeface="Arial Unicode MS" pitchFamily="34" charset="-122"/>
              </a:rPr>
              <a:t>包</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2. </a:t>
            </a:r>
            <a:r>
              <a:rPr lang="zh-CN" altLang="en-US" sz="2000" dirty="0" smtClean="0">
                <a:latin typeface="Arial Unicode MS" pitchFamily="34" charset="-122"/>
                <a:ea typeface="Arial Unicode MS" pitchFamily="34" charset="-122"/>
                <a:cs typeface="Arial Unicode MS" pitchFamily="34" charset="-122"/>
              </a:rPr>
              <a:t>在类路径下加入如下配置文件：</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samples\</a:t>
            </a:r>
            <a:r>
              <a:rPr lang="en-US" altLang="zh-CN" sz="2000" dirty="0" err="1" smtClean="0">
                <a:latin typeface="Arial Unicode MS" pitchFamily="34" charset="-122"/>
                <a:ea typeface="Arial Unicode MS" pitchFamily="34" charset="-122"/>
                <a:cs typeface="Arial Unicode MS" pitchFamily="34" charset="-122"/>
              </a:rPr>
              <a:t>quickstart</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src</a:t>
            </a:r>
            <a:r>
              <a:rPr lang="en-US" altLang="zh-CN" sz="2000" dirty="0" smtClean="0">
                <a:latin typeface="Arial Unicode MS" pitchFamily="34" charset="-122"/>
                <a:ea typeface="Arial Unicode MS" pitchFamily="34" charset="-122"/>
                <a:cs typeface="Arial Unicode MS" pitchFamily="34" charset="-122"/>
              </a:rPr>
              <a:t>\main\resources\*</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3. </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err="1" smtClean="0">
                <a:latin typeface="Arial Unicode MS" pitchFamily="34" charset="-122"/>
                <a:ea typeface="Arial Unicode MS" pitchFamily="34" charset="-122"/>
                <a:cs typeface="Arial Unicode MS" pitchFamily="34" charset="-122"/>
              </a:rPr>
              <a:t>src</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下加入 </a:t>
            </a:r>
            <a:r>
              <a:rPr lang="en-US" altLang="zh-CN" sz="2000" dirty="0" smtClean="0">
                <a:latin typeface="Arial Unicode MS" pitchFamily="34" charset="-122"/>
                <a:ea typeface="Arial Unicode MS" pitchFamily="34" charset="-122"/>
                <a:cs typeface="Arial Unicode MS" pitchFamily="34" charset="-122"/>
              </a:rPr>
              <a:t>samples\</a:t>
            </a:r>
            <a:r>
              <a:rPr lang="en-US" altLang="zh-CN" sz="2000" dirty="0" err="1" smtClean="0">
                <a:latin typeface="Arial Unicode MS" pitchFamily="34" charset="-122"/>
                <a:ea typeface="Arial Unicode MS" pitchFamily="34" charset="-122"/>
                <a:cs typeface="Arial Unicode MS" pitchFamily="34" charset="-122"/>
              </a:rPr>
              <a:t>quickstart</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src</a:t>
            </a:r>
            <a:r>
              <a:rPr lang="en-US" altLang="zh-CN" sz="2000" dirty="0">
                <a:latin typeface="Arial Unicode MS" pitchFamily="34" charset="-122"/>
                <a:ea typeface="Arial Unicode MS" pitchFamily="34" charset="-122"/>
                <a:cs typeface="Arial Unicode MS" pitchFamily="34" charset="-122"/>
              </a:rPr>
              <a:t>\main\java\ </a:t>
            </a:r>
            <a:r>
              <a:rPr lang="en-US" altLang="zh-CN" sz="2000" dirty="0" smtClean="0">
                <a:latin typeface="Arial Unicode MS" pitchFamily="34" charset="-122"/>
                <a:ea typeface="Arial Unicode MS" pitchFamily="34" charset="-122"/>
                <a:cs typeface="Arial Unicode MS" pitchFamily="34" charset="-122"/>
              </a:rPr>
              <a:t>Quickstart.java</a:t>
            </a:r>
          </a:p>
          <a:p>
            <a:r>
              <a:rPr lang="en-US" altLang="zh-CN" sz="2000" dirty="0" smtClean="0">
                <a:latin typeface="Arial Unicode MS" pitchFamily="34" charset="-122"/>
                <a:ea typeface="Arial Unicode MS" pitchFamily="34" charset="-122"/>
                <a:cs typeface="Arial Unicode MS" pitchFamily="34" charset="-122"/>
              </a:rPr>
              <a:t>4. </a:t>
            </a:r>
            <a:r>
              <a:rPr lang="zh-CN" altLang="en-US" sz="2000" dirty="0" smtClean="0">
                <a:latin typeface="Arial Unicode MS" pitchFamily="34" charset="-122"/>
                <a:ea typeface="Arial Unicode MS" pitchFamily="34" charset="-122"/>
                <a:cs typeface="Arial Unicode MS" pitchFamily="34" charset="-122"/>
              </a:rPr>
              <a:t>修改 </a:t>
            </a:r>
            <a:r>
              <a:rPr lang="en-US" altLang="zh-CN" sz="2000" dirty="0" smtClean="0">
                <a:latin typeface="Arial Unicode MS" pitchFamily="34" charset="-122"/>
                <a:ea typeface="Arial Unicode MS" pitchFamily="34" charset="-122"/>
                <a:cs typeface="Arial Unicode MS" pitchFamily="34" charset="-122"/>
              </a:rPr>
              <a:t>log4j.properties</a:t>
            </a:r>
            <a:r>
              <a:rPr lang="zh-CN" altLang="en-US" sz="2000" dirty="0" smtClean="0">
                <a:latin typeface="Arial Unicode MS" pitchFamily="34" charset="-122"/>
                <a:ea typeface="Arial Unicode MS" pitchFamily="34" charset="-122"/>
                <a:cs typeface="Arial Unicode MS" pitchFamily="34" charset="-122"/>
              </a:rPr>
              <a:t>，只保留如下部分</a:t>
            </a:r>
            <a:endParaRPr lang="zh-CN" altLang="en-US" sz="20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2520280" cy="138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662191"/>
            <a:ext cx="201068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8" y="5241253"/>
            <a:ext cx="74961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58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配置基础：</a:t>
            </a:r>
            <a:r>
              <a:rPr lang="en-US" altLang="zh-CN" dirty="0" smtClean="0">
                <a:latin typeface="Arial Unicode MS" pitchFamily="34" charset="-122"/>
                <a:ea typeface="Arial Unicode MS" pitchFamily="34" charset="-122"/>
                <a:cs typeface="Arial Unicode MS" pitchFamily="34" charset="-122"/>
              </a:rPr>
              <a:t>users</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844824"/>
            <a:ext cx="8229600" cy="3816424"/>
          </a:xfrm>
        </p:spPr>
        <p:txBody>
          <a:bodyPr>
            <a:noAutofit/>
          </a:bodyPr>
          <a:lstStyle/>
          <a:p>
            <a:r>
              <a:rPr lang="en-US" altLang="zh-CN" sz="2400" dirty="0" err="1">
                <a:latin typeface="Arial Unicode MS" pitchFamily="34" charset="-122"/>
                <a:ea typeface="Arial Unicode MS" pitchFamily="34" charset="-122"/>
                <a:cs typeface="Arial Unicode MS" pitchFamily="34" charset="-122"/>
              </a:rPr>
              <a:t>Shiro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被设计成能够在任何环境下工作，</a:t>
            </a:r>
            <a:r>
              <a:rPr lang="zh-CN" altLang="en-US" sz="2400" dirty="0" smtClean="0">
                <a:latin typeface="Arial Unicode MS" pitchFamily="34" charset="-122"/>
                <a:ea typeface="Arial Unicode MS" pitchFamily="34" charset="-122"/>
                <a:cs typeface="Arial Unicode MS" pitchFamily="34" charset="-122"/>
              </a:rPr>
              <a:t>从简单</a:t>
            </a:r>
            <a:r>
              <a:rPr lang="zh-CN" altLang="en-US" sz="2400" dirty="0">
                <a:latin typeface="Arial Unicode MS" pitchFamily="34" charset="-122"/>
                <a:ea typeface="Arial Unicode MS" pitchFamily="34" charset="-122"/>
                <a:cs typeface="Arial Unicode MS" pitchFamily="34" charset="-122"/>
              </a:rPr>
              <a:t>的命令行应用程序</a:t>
            </a:r>
            <a:r>
              <a:rPr lang="zh-CN" altLang="en-US" sz="2400" dirty="0" smtClean="0">
                <a:latin typeface="Arial Unicode MS" pitchFamily="34" charset="-122"/>
                <a:ea typeface="Arial Unicode MS" pitchFamily="34" charset="-122"/>
                <a:cs typeface="Arial Unicode MS" pitchFamily="34" charset="-122"/>
              </a:rPr>
              <a:t>到企业</a:t>
            </a:r>
            <a:r>
              <a:rPr lang="zh-CN" altLang="en-US" sz="2400" dirty="0">
                <a:latin typeface="Arial Unicode MS" pitchFamily="34" charset="-122"/>
                <a:ea typeface="Arial Unicode MS" pitchFamily="34" charset="-122"/>
                <a:cs typeface="Arial Unicode MS" pitchFamily="34" charset="-122"/>
              </a:rPr>
              <a:t>群集应用。由于环境的多样性，</a:t>
            </a:r>
            <a:r>
              <a:rPr lang="zh-CN" altLang="en-US" sz="2400" dirty="0" smtClean="0">
                <a:latin typeface="Arial Unicode MS" pitchFamily="34" charset="-122"/>
                <a:ea typeface="Arial Unicode MS" pitchFamily="34" charset="-122"/>
                <a:cs typeface="Arial Unicode MS" pitchFamily="34" charset="-122"/>
              </a:rPr>
              <a:t>使得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Shiro</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可以使用多种配置机制</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en-US" altLang="zh-CN" sz="2400" b="1" dirty="0" err="1">
                <a:solidFill>
                  <a:srgbClr val="0000FF"/>
                </a:solidFill>
                <a:latin typeface="Arial Unicode MS" pitchFamily="34" charset="-122"/>
                <a:ea typeface="Arial Unicode MS" pitchFamily="34" charset="-122"/>
                <a:cs typeface="Arial Unicode MS" pitchFamily="34" charset="-122"/>
              </a:rPr>
              <a:t>i</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ni</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配置</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ini</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实际上</a:t>
            </a:r>
            <a:r>
              <a:rPr lang="zh-CN" altLang="en-US" sz="2400" dirty="0">
                <a:latin typeface="Arial Unicode MS" pitchFamily="34" charset="-122"/>
                <a:ea typeface="Arial Unicode MS" pitchFamily="34" charset="-122"/>
                <a:cs typeface="Arial Unicode MS" pitchFamily="34" charset="-122"/>
              </a:rPr>
              <a:t>是一个文本配置，包含了由唯一命名的</a:t>
            </a:r>
            <a:r>
              <a:rPr lang="zh-CN" altLang="en-US" sz="2400" dirty="0" smtClean="0">
                <a:latin typeface="Arial Unicode MS" pitchFamily="34" charset="-122"/>
                <a:ea typeface="Arial Unicode MS" pitchFamily="34" charset="-122"/>
                <a:cs typeface="Arial Unicode MS" pitchFamily="34" charset="-122"/>
              </a:rPr>
              <a:t>项来组织</a:t>
            </a:r>
            <a:r>
              <a:rPr lang="zh-CN" altLang="en-US" sz="2400" dirty="0">
                <a:latin typeface="Arial Unicode MS" pitchFamily="34" charset="-122"/>
                <a:ea typeface="Arial Unicode MS" pitchFamily="34" charset="-122"/>
                <a:cs typeface="Arial Unicode MS" pitchFamily="34" charset="-122"/>
              </a:rPr>
              <a:t>的键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值对</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users]  </a:t>
            </a:r>
            <a:r>
              <a:rPr lang="zh-CN" altLang="en-US" sz="2400" dirty="0" smtClean="0">
                <a:latin typeface="Arial Unicode MS" pitchFamily="34" charset="-122"/>
                <a:ea typeface="Arial Unicode MS" pitchFamily="34" charset="-122"/>
                <a:cs typeface="Arial Unicode MS" pitchFamily="34" charset="-122"/>
              </a:rPr>
              <a:t>部分允许定义</a:t>
            </a:r>
            <a:r>
              <a:rPr lang="zh-CN" altLang="en-US" sz="2400" dirty="0">
                <a:latin typeface="Arial Unicode MS" pitchFamily="34" charset="-122"/>
                <a:ea typeface="Arial Unicode MS" pitchFamily="34" charset="-122"/>
                <a:cs typeface="Arial Unicode MS" pitchFamily="34" charset="-122"/>
              </a:rPr>
              <a:t>一组静态的用户</a:t>
            </a:r>
            <a:r>
              <a:rPr lang="zh-CN" altLang="en-US" sz="2400" dirty="0" smtClean="0">
                <a:latin typeface="Arial Unicode MS" pitchFamily="34" charset="-122"/>
                <a:ea typeface="Arial Unicode MS" pitchFamily="34" charset="-122"/>
                <a:cs typeface="Arial Unicode MS" pitchFamily="34" charset="-122"/>
              </a:rPr>
              <a:t>帐户</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每行的</a:t>
            </a:r>
            <a:r>
              <a:rPr lang="zh-CN" altLang="en-US" sz="2000" dirty="0" smtClean="0">
                <a:latin typeface="Arial Unicode MS" pitchFamily="34" charset="-122"/>
                <a:ea typeface="Arial Unicode MS" pitchFamily="34" charset="-122"/>
                <a:cs typeface="Arial Unicode MS" pitchFamily="34" charset="-122"/>
              </a:rPr>
              <a:t>格式：</a:t>
            </a:r>
            <a:r>
              <a:rPr lang="en-US" altLang="zh-CN" sz="2000" b="1" dirty="0" smtClean="0">
                <a:solidFill>
                  <a:srgbClr val="0000FF"/>
                </a:solidFill>
                <a:latin typeface="Arial Unicode MS" pitchFamily="34" charset="-122"/>
                <a:ea typeface="Arial Unicode MS" pitchFamily="34" charset="-122"/>
                <a:cs typeface="Arial Unicode MS" pitchFamily="34" charset="-122"/>
              </a:rPr>
              <a:t>username </a:t>
            </a:r>
            <a:r>
              <a:rPr lang="en-US" altLang="zh-CN" sz="2000" b="1" dirty="0">
                <a:solidFill>
                  <a:srgbClr val="0000FF"/>
                </a:solidFill>
                <a:latin typeface="Arial Unicode MS" pitchFamily="34" charset="-122"/>
                <a:ea typeface="Arial Unicode MS" pitchFamily="34" charset="-122"/>
                <a:cs typeface="Arial Unicode MS" pitchFamily="34" charset="-122"/>
              </a:rPr>
              <a:t>= password, roleName1, roleName2,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264653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Shiro</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配置</a:t>
            </a:r>
            <a:r>
              <a:rPr lang="zh-CN" altLang="en-US" dirty="0" smtClean="0">
                <a:latin typeface="Arial Unicode MS" pitchFamily="34" charset="-122"/>
                <a:ea typeface="Arial Unicode MS" pitchFamily="34" charset="-122"/>
                <a:cs typeface="Arial Unicode MS" pitchFamily="34" charset="-122"/>
              </a:rPr>
              <a:t>基础：</a:t>
            </a:r>
            <a:r>
              <a:rPr lang="en-US" altLang="zh-CN" dirty="0" smtClean="0">
                <a:latin typeface="Arial Unicode MS" pitchFamily="34" charset="-122"/>
                <a:ea typeface="Arial Unicode MS" pitchFamily="34" charset="-122"/>
                <a:cs typeface="Arial Unicode MS" pitchFamily="34" charset="-122"/>
              </a:rPr>
              <a:t>roles</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25947"/>
            <a:ext cx="8352928" cy="4771405"/>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[roles] </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部分</a:t>
            </a:r>
            <a:r>
              <a:rPr lang="zh-CN" altLang="en-US" sz="2400" b="1" dirty="0">
                <a:solidFill>
                  <a:srgbClr val="0000FF"/>
                </a:solidFill>
                <a:latin typeface="Arial Unicode MS" pitchFamily="34" charset="-122"/>
                <a:ea typeface="Arial Unicode MS" pitchFamily="34" charset="-122"/>
                <a:cs typeface="Arial Unicode MS" pitchFamily="34" charset="-122"/>
              </a:rPr>
              <a:t>允许把定义</a:t>
            </a:r>
            <a:r>
              <a:rPr lang="zh-CN" altLang="en-US" sz="2400" b="1" dirty="0" smtClean="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[users] </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部分</a:t>
            </a:r>
            <a:r>
              <a:rPr lang="zh-CN" altLang="en-US" sz="2400" b="1" dirty="0">
                <a:solidFill>
                  <a:srgbClr val="0000FF"/>
                </a:solidFill>
                <a:latin typeface="Arial Unicode MS" pitchFamily="34" charset="-122"/>
                <a:ea typeface="Arial Unicode MS" pitchFamily="34" charset="-122"/>
                <a:cs typeface="Arial Unicode MS" pitchFamily="34" charset="-122"/>
              </a:rPr>
              <a:t>中的角色与权限关联起来</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每</a:t>
            </a:r>
            <a:r>
              <a:rPr lang="zh-CN" altLang="en-US" sz="2000" dirty="0">
                <a:latin typeface="Arial Unicode MS" pitchFamily="34" charset="-122"/>
                <a:ea typeface="Arial Unicode MS" pitchFamily="34" charset="-122"/>
                <a:cs typeface="Arial Unicode MS" pitchFamily="34" charset="-122"/>
              </a:rPr>
              <a:t>行的</a:t>
            </a:r>
            <a:r>
              <a:rPr lang="zh-CN" altLang="en-US" sz="2000" dirty="0" smtClean="0">
                <a:latin typeface="Arial Unicode MS" pitchFamily="34" charset="-122"/>
                <a:ea typeface="Arial Unicode MS" pitchFamily="34" charset="-122"/>
                <a:cs typeface="Arial Unicode MS" pitchFamily="34" charset="-122"/>
              </a:rPr>
              <a:t>格式：</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rolename</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 permissionDefinition1, permissionDefinition2,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dirty="0" err="1" smtClean="0">
                <a:latin typeface="Arial Unicode MS" pitchFamily="34" charset="-122"/>
                <a:ea typeface="Arial Unicode MS" pitchFamily="34" charset="-122"/>
                <a:cs typeface="Arial Unicode MS" pitchFamily="34" charset="-122"/>
              </a:rPr>
              <a:t>permissionDefinition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是一个任意的字符串，但大多数人将会使用</a:t>
            </a:r>
            <a:r>
              <a:rPr lang="zh-CN" altLang="en-US" sz="2000" dirty="0" smtClean="0">
                <a:latin typeface="Arial Unicode MS" pitchFamily="34" charset="-122"/>
                <a:ea typeface="Arial Unicode MS" pitchFamily="34" charset="-122"/>
                <a:cs typeface="Arial Unicode MS" pitchFamily="34" charset="-122"/>
              </a:rPr>
              <a:t>符合 </a:t>
            </a:r>
            <a:r>
              <a:rPr lang="en-US" altLang="zh-CN" sz="2000" dirty="0" err="1" smtClean="0">
                <a:latin typeface="Arial Unicode MS" pitchFamily="34" charset="-122"/>
                <a:ea typeface="Arial Unicode MS" pitchFamily="34" charset="-122"/>
                <a:cs typeface="Arial Unicode MS" pitchFamily="34" charset="-122"/>
              </a:rPr>
              <a:t>org.apache.shiro.authz.permission.WildcardPermission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格式</a:t>
            </a:r>
            <a:r>
              <a:rPr lang="zh-CN" altLang="en-US" sz="2000" dirty="0">
                <a:latin typeface="Arial Unicode MS" pitchFamily="34" charset="-122"/>
                <a:ea typeface="Arial Unicode MS" pitchFamily="34" charset="-122"/>
                <a:cs typeface="Arial Unicode MS" pitchFamily="34" charset="-122"/>
              </a:rPr>
              <a:t>的字符串。</a:t>
            </a:r>
          </a:p>
          <a:p>
            <a:pPr lvl="1"/>
            <a:r>
              <a:rPr lang="zh-CN" altLang="en-US" sz="2000" dirty="0" smtClean="0">
                <a:latin typeface="Arial Unicode MS" pitchFamily="34" charset="-122"/>
                <a:ea typeface="Arial Unicode MS" pitchFamily="34" charset="-122"/>
                <a:cs typeface="Arial Unicode MS" pitchFamily="34" charset="-122"/>
              </a:rPr>
              <a:t>注意：</a:t>
            </a:r>
            <a:endParaRPr lang="zh-CN" altLang="en-US" sz="2000" dirty="0">
              <a:latin typeface="Arial Unicode MS" pitchFamily="34" charset="-122"/>
              <a:ea typeface="Arial Unicode MS" pitchFamily="34" charset="-122"/>
              <a:cs typeface="Arial Unicode MS" pitchFamily="34" charset="-122"/>
            </a:endParaRPr>
          </a:p>
          <a:p>
            <a:pPr lvl="2"/>
            <a:r>
              <a:rPr lang="zh-CN" altLang="en-US" sz="1600" b="1" dirty="0" smtClean="0">
                <a:solidFill>
                  <a:srgbClr val="0000FF"/>
                </a:solidFill>
                <a:latin typeface="Arial Unicode MS" pitchFamily="34" charset="-122"/>
                <a:ea typeface="Arial Unicode MS" pitchFamily="34" charset="-122"/>
                <a:cs typeface="Arial Unicode MS" pitchFamily="34" charset="-122"/>
              </a:rPr>
              <a:t>如果</a:t>
            </a:r>
            <a:r>
              <a:rPr lang="zh-CN" altLang="en-US" sz="1600" b="1" dirty="0">
                <a:solidFill>
                  <a:srgbClr val="0000FF"/>
                </a:solidFill>
                <a:latin typeface="Arial Unicode MS" pitchFamily="34" charset="-122"/>
                <a:ea typeface="Arial Unicode MS" pitchFamily="34" charset="-122"/>
                <a:cs typeface="Arial Unicode MS" pitchFamily="34" charset="-122"/>
              </a:rPr>
              <a:t>一个</a:t>
            </a:r>
            <a:r>
              <a:rPr lang="zh-CN" altLang="en-US" sz="1600" b="1" dirty="0" smtClean="0">
                <a:solidFill>
                  <a:srgbClr val="0000FF"/>
                </a:solidFill>
                <a:latin typeface="Arial Unicode MS" pitchFamily="34" charset="-122"/>
                <a:ea typeface="Arial Unicode MS" pitchFamily="34" charset="-122"/>
                <a:cs typeface="Arial Unicode MS" pitchFamily="34" charset="-122"/>
              </a:rPr>
              <a:t>独立的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permissionDefinition</a:t>
            </a:r>
            <a:r>
              <a:rPr lang="en-US" altLang="zh-CN" sz="1600" b="1" dirty="0" smtClean="0">
                <a:solidFill>
                  <a:srgbClr val="0000FF"/>
                </a:solidFill>
                <a:latin typeface="Arial Unicode MS" pitchFamily="34" charset="-122"/>
                <a:ea typeface="Arial Unicode MS" pitchFamily="34" charset="-122"/>
                <a:cs typeface="Arial Unicode MS" pitchFamily="34" charset="-122"/>
              </a:rPr>
              <a:t> </a:t>
            </a:r>
            <a:r>
              <a:rPr lang="zh-CN" altLang="en-US" sz="1600" b="1" dirty="0">
                <a:solidFill>
                  <a:srgbClr val="0000FF"/>
                </a:solidFill>
                <a:latin typeface="Arial Unicode MS" pitchFamily="34" charset="-122"/>
                <a:ea typeface="Arial Unicode MS" pitchFamily="34" charset="-122"/>
                <a:cs typeface="Arial Unicode MS" pitchFamily="34" charset="-122"/>
              </a:rPr>
              <a:t>需要被内部逗号分隔</a:t>
            </a:r>
            <a:r>
              <a:rPr lang="zh-CN" altLang="en-US" sz="1600" dirty="0">
                <a:latin typeface="Arial Unicode MS" pitchFamily="34" charset="-122"/>
                <a:ea typeface="Arial Unicode MS" pitchFamily="34" charset="-122"/>
                <a:cs typeface="Arial Unicode MS" pitchFamily="34" charset="-122"/>
              </a:rPr>
              <a:t>（例如，</a:t>
            </a:r>
            <a:r>
              <a:rPr lang="en-US" altLang="zh-CN" sz="1600" dirty="0">
                <a:latin typeface="Arial Unicode MS" pitchFamily="34" charset="-122"/>
                <a:ea typeface="Arial Unicode MS" pitchFamily="34" charset="-122"/>
                <a:cs typeface="Arial Unicode MS" pitchFamily="34" charset="-122"/>
              </a:rPr>
              <a:t>printer:5thFloor:print,info</a:t>
            </a:r>
            <a:r>
              <a:rPr lang="zh-CN" altLang="en-US" sz="1600" dirty="0" smtClean="0">
                <a:latin typeface="Arial Unicode MS" pitchFamily="34" charset="-122"/>
                <a:ea typeface="Arial Unicode MS" pitchFamily="34" charset="-122"/>
                <a:cs typeface="Arial Unicode MS" pitchFamily="34" charset="-122"/>
              </a:rPr>
              <a:t>），</a:t>
            </a:r>
            <a:r>
              <a:rPr lang="zh-CN" altLang="en-US" sz="1600" b="1" dirty="0" smtClean="0">
                <a:solidFill>
                  <a:srgbClr val="0000FF"/>
                </a:solidFill>
                <a:latin typeface="Arial Unicode MS" pitchFamily="34" charset="-122"/>
                <a:ea typeface="Arial Unicode MS" pitchFamily="34" charset="-122"/>
                <a:cs typeface="Arial Unicode MS" pitchFamily="34" charset="-122"/>
              </a:rPr>
              <a:t>则需要</a:t>
            </a:r>
            <a:r>
              <a:rPr lang="zh-CN" altLang="en-US" sz="1600" b="1" dirty="0">
                <a:solidFill>
                  <a:srgbClr val="0000FF"/>
                </a:solidFill>
                <a:latin typeface="Arial Unicode MS" pitchFamily="34" charset="-122"/>
                <a:ea typeface="Arial Unicode MS" pitchFamily="34" charset="-122"/>
                <a:cs typeface="Arial Unicode MS" pitchFamily="34" charset="-122"/>
              </a:rPr>
              <a:t>用户双引号环绕该定义，以避免错误解析</a:t>
            </a:r>
            <a:r>
              <a:rPr lang="zh-CN" altLang="en-US" sz="1600" dirty="0">
                <a:latin typeface="Arial Unicode MS" pitchFamily="34" charset="-122"/>
                <a:ea typeface="Arial Unicode MS" pitchFamily="34" charset="-122"/>
                <a:cs typeface="Arial Unicode MS" pitchFamily="34" charset="-122"/>
              </a:rPr>
              <a:t>。</a:t>
            </a:r>
          </a:p>
          <a:p>
            <a:pPr lvl="2"/>
            <a:r>
              <a:rPr lang="zh-CN" altLang="en-US" sz="1600" b="1" dirty="0" smtClean="0">
                <a:solidFill>
                  <a:srgbClr val="0000FF"/>
                </a:solidFill>
                <a:latin typeface="Arial Unicode MS" pitchFamily="34" charset="-122"/>
                <a:ea typeface="Arial Unicode MS" pitchFamily="34" charset="-122"/>
                <a:cs typeface="Arial Unicode MS" pitchFamily="34" charset="-122"/>
              </a:rPr>
              <a:t>如果</a:t>
            </a:r>
            <a:r>
              <a:rPr lang="zh-CN" altLang="en-US" sz="1600" b="1" dirty="0">
                <a:solidFill>
                  <a:srgbClr val="0000FF"/>
                </a:solidFill>
                <a:latin typeface="Arial Unicode MS" pitchFamily="34" charset="-122"/>
                <a:ea typeface="Arial Unicode MS" pitchFamily="34" charset="-122"/>
                <a:cs typeface="Arial Unicode MS" pitchFamily="34" charset="-122"/>
              </a:rPr>
              <a:t>角色不想关联权限</a:t>
            </a:r>
            <a:r>
              <a:rPr lang="zh-CN" altLang="en-US" sz="1600" b="1" dirty="0" smtClean="0">
                <a:solidFill>
                  <a:srgbClr val="0000FF"/>
                </a:solidFill>
                <a:latin typeface="Arial Unicode MS" pitchFamily="34" charset="-122"/>
                <a:ea typeface="Arial Unicode MS" pitchFamily="34" charset="-122"/>
                <a:cs typeface="Arial Unicode MS" pitchFamily="34" charset="-122"/>
              </a:rPr>
              <a:t>，</a:t>
            </a:r>
            <a:r>
              <a:rPr lang="zh-CN" altLang="en-US" sz="1600" b="1" dirty="0">
                <a:solidFill>
                  <a:srgbClr val="0000FF"/>
                </a:solidFill>
                <a:latin typeface="Arial Unicode MS" pitchFamily="34" charset="-122"/>
                <a:ea typeface="Arial Unicode MS" pitchFamily="34" charset="-122"/>
                <a:cs typeface="Arial Unicode MS" pitchFamily="34" charset="-122"/>
              </a:rPr>
              <a:t>则</a:t>
            </a:r>
            <a:r>
              <a:rPr lang="zh-CN" altLang="en-US" sz="1600" b="1" dirty="0" smtClean="0">
                <a:solidFill>
                  <a:srgbClr val="0000FF"/>
                </a:solidFill>
                <a:latin typeface="Arial Unicode MS" pitchFamily="34" charset="-122"/>
                <a:ea typeface="Arial Unicode MS" pitchFamily="34" charset="-122"/>
                <a:cs typeface="Arial Unicode MS" pitchFamily="34" charset="-122"/>
              </a:rPr>
              <a:t>不</a:t>
            </a:r>
            <a:r>
              <a:rPr lang="zh-CN" altLang="en-US" sz="1600" b="1" dirty="0">
                <a:solidFill>
                  <a:srgbClr val="0000FF"/>
                </a:solidFill>
                <a:latin typeface="Arial Unicode MS" pitchFamily="34" charset="-122"/>
                <a:ea typeface="Arial Unicode MS" pitchFamily="34" charset="-122"/>
                <a:cs typeface="Arial Unicode MS" pitchFamily="34" charset="-122"/>
              </a:rPr>
              <a:t>需要</a:t>
            </a:r>
            <a:r>
              <a:rPr lang="zh-CN" altLang="en-US" sz="1600" b="1" dirty="0" smtClean="0">
                <a:solidFill>
                  <a:srgbClr val="0000FF"/>
                </a:solidFill>
                <a:latin typeface="Arial Unicode MS" pitchFamily="34" charset="-122"/>
                <a:ea typeface="Arial Unicode MS" pitchFamily="34" charset="-122"/>
                <a:cs typeface="Arial Unicode MS" pitchFamily="34" charset="-122"/>
              </a:rPr>
              <a:t>在 </a:t>
            </a:r>
            <a:r>
              <a:rPr lang="en-US" altLang="zh-CN" sz="1600" b="1" dirty="0" smtClean="0">
                <a:solidFill>
                  <a:srgbClr val="0000FF"/>
                </a:solidFill>
                <a:latin typeface="Arial Unicode MS" pitchFamily="34" charset="-122"/>
                <a:ea typeface="Arial Unicode MS" pitchFamily="34" charset="-122"/>
                <a:cs typeface="Arial Unicode MS" pitchFamily="34" charset="-122"/>
              </a:rPr>
              <a:t>[</a:t>
            </a:r>
            <a:r>
              <a:rPr lang="en-US" altLang="zh-CN" sz="1600" b="1" dirty="0">
                <a:solidFill>
                  <a:srgbClr val="0000FF"/>
                </a:solidFill>
                <a:latin typeface="Arial Unicode MS" pitchFamily="34" charset="-122"/>
                <a:ea typeface="Arial Unicode MS" pitchFamily="34" charset="-122"/>
                <a:cs typeface="Arial Unicode MS" pitchFamily="34" charset="-122"/>
              </a:rPr>
              <a:t>roles] </a:t>
            </a:r>
            <a:r>
              <a:rPr lang="zh-CN" altLang="en-US" sz="1600" b="1" dirty="0" smtClean="0">
                <a:solidFill>
                  <a:srgbClr val="0000FF"/>
                </a:solidFill>
                <a:latin typeface="Arial Unicode MS" pitchFamily="34" charset="-122"/>
                <a:ea typeface="Arial Unicode MS" pitchFamily="34" charset="-122"/>
                <a:cs typeface="Arial Unicode MS" pitchFamily="34" charset="-122"/>
              </a:rPr>
              <a:t>部分把它们列出</a:t>
            </a:r>
            <a:r>
              <a:rPr lang="zh-CN" altLang="en-US" sz="1600" b="1" dirty="0">
                <a:solidFill>
                  <a:srgbClr val="0000FF"/>
                </a:solidFill>
                <a:latin typeface="Arial Unicode MS" pitchFamily="34" charset="-122"/>
                <a:ea typeface="Arial Unicode MS" pitchFamily="34" charset="-122"/>
                <a:cs typeface="Arial Unicode MS" pitchFamily="34" charset="-122"/>
              </a:rPr>
              <a:t>来。只需定义</a:t>
            </a:r>
            <a:r>
              <a:rPr lang="zh-CN" altLang="en-US" sz="1600" b="1" dirty="0" smtClean="0">
                <a:solidFill>
                  <a:srgbClr val="0000FF"/>
                </a:solidFill>
                <a:latin typeface="Arial Unicode MS" pitchFamily="34" charset="-122"/>
                <a:ea typeface="Arial Unicode MS" pitchFamily="34" charset="-122"/>
                <a:cs typeface="Arial Unicode MS" pitchFamily="34" charset="-122"/>
              </a:rPr>
              <a:t>在 </a:t>
            </a:r>
            <a:r>
              <a:rPr lang="en-US" altLang="zh-CN" sz="1600" b="1" dirty="0" smtClean="0">
                <a:solidFill>
                  <a:srgbClr val="0000FF"/>
                </a:solidFill>
                <a:latin typeface="Arial Unicode MS" pitchFamily="34" charset="-122"/>
                <a:ea typeface="Arial Unicode MS" pitchFamily="34" charset="-122"/>
                <a:cs typeface="Arial Unicode MS" pitchFamily="34" charset="-122"/>
              </a:rPr>
              <a:t>[</a:t>
            </a:r>
            <a:r>
              <a:rPr lang="en-US" altLang="zh-CN" sz="1600" b="1" dirty="0">
                <a:solidFill>
                  <a:srgbClr val="0000FF"/>
                </a:solidFill>
                <a:latin typeface="Arial Unicode MS" pitchFamily="34" charset="-122"/>
                <a:ea typeface="Arial Unicode MS" pitchFamily="34" charset="-122"/>
                <a:cs typeface="Arial Unicode MS" pitchFamily="34" charset="-122"/>
              </a:rPr>
              <a:t>user</a:t>
            </a:r>
            <a:r>
              <a:rPr lang="en-US" altLang="zh-CN" sz="1600" b="1" dirty="0" smtClean="0">
                <a:solidFill>
                  <a:srgbClr val="0000FF"/>
                </a:solidFill>
                <a:latin typeface="Arial Unicode MS" pitchFamily="34" charset="-122"/>
                <a:ea typeface="Arial Unicode MS" pitchFamily="34" charset="-122"/>
                <a:cs typeface="Arial Unicode MS" pitchFamily="34" charset="-122"/>
              </a:rPr>
              <a:t>] </a:t>
            </a:r>
            <a:r>
              <a:rPr lang="zh-CN" altLang="en-US" sz="1600" b="1" dirty="0" smtClean="0">
                <a:solidFill>
                  <a:srgbClr val="0000FF"/>
                </a:solidFill>
                <a:latin typeface="Arial Unicode MS" pitchFamily="34" charset="-122"/>
                <a:ea typeface="Arial Unicode MS" pitchFamily="34" charset="-122"/>
                <a:cs typeface="Arial Unicode MS" pitchFamily="34" charset="-122"/>
              </a:rPr>
              <a:t>部分中</a:t>
            </a:r>
            <a:r>
              <a:rPr lang="zh-CN" altLang="en-US" sz="1600" b="1" dirty="0">
                <a:solidFill>
                  <a:srgbClr val="0000FF"/>
                </a:solidFill>
                <a:latin typeface="Arial Unicode MS" pitchFamily="34" charset="-122"/>
                <a:ea typeface="Arial Unicode MS" pitchFamily="34" charset="-122"/>
                <a:cs typeface="Arial Unicode MS" pitchFamily="34" charset="-122"/>
              </a:rPr>
              <a:t>定义角色名就足以创建尚不存在的角色</a:t>
            </a:r>
            <a:r>
              <a:rPr lang="zh-CN" altLang="en-US" sz="1600" dirty="0" smtClean="0">
                <a:latin typeface="Arial Unicode MS" pitchFamily="34" charset="-122"/>
                <a:ea typeface="Arial Unicode MS" pitchFamily="34" charset="-122"/>
                <a:cs typeface="Arial Unicode MS" pitchFamily="34" charset="-122"/>
              </a:rPr>
              <a:t>。</a:t>
            </a:r>
            <a:endParaRPr lang="en-US" altLang="zh-CN" sz="16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仅定义非空的 </a:t>
            </a:r>
            <a:r>
              <a:rPr lang="en-US" altLang="zh-CN" sz="2400" dirty="0">
                <a:latin typeface="Arial Unicode MS" pitchFamily="34" charset="-122"/>
                <a:ea typeface="Arial Unicode MS" pitchFamily="34" charset="-122"/>
                <a:cs typeface="Arial Unicode MS" pitchFamily="34" charset="-122"/>
              </a:rPr>
              <a:t>[users]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[roles]  </a:t>
            </a:r>
            <a:r>
              <a:rPr lang="zh-CN" altLang="en-US" sz="2400" dirty="0">
                <a:latin typeface="Arial Unicode MS" pitchFamily="34" charset="-122"/>
                <a:ea typeface="Arial Unicode MS" pitchFamily="34" charset="-122"/>
                <a:cs typeface="Arial Unicode MS" pitchFamily="34" charset="-122"/>
              </a:rPr>
              <a:t>部分就将自动地触发</a:t>
            </a:r>
            <a:r>
              <a:rPr lang="en-US" altLang="zh-CN" sz="2400" dirty="0" err="1">
                <a:latin typeface="Arial Unicode MS" pitchFamily="34" charset="-122"/>
                <a:ea typeface="Arial Unicode MS" pitchFamily="34" charset="-122"/>
                <a:cs typeface="Arial Unicode MS" pitchFamily="34" charset="-122"/>
              </a:rPr>
              <a:t>org.apache.shiro.realm.text.IniRealm</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a:t>
            </a:r>
            <a:r>
              <a:rPr lang="zh-CN" altLang="en-US" sz="2400" dirty="0" smtClean="0">
                <a:latin typeface="Arial Unicode MS" pitchFamily="34" charset="-122"/>
                <a:ea typeface="Arial Unicode MS" pitchFamily="34" charset="-122"/>
                <a:cs typeface="Arial Unicode MS" pitchFamily="34" charset="-122"/>
              </a:rPr>
              <a:t>创建</a:t>
            </a:r>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83358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Permissions</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640960" cy="4248472"/>
          </a:xfrm>
        </p:spPr>
        <p:txBody>
          <a:bodyPr>
            <a:noAutofit/>
          </a:bodyPr>
          <a:lstStyle/>
          <a:p>
            <a:r>
              <a:rPr lang="zh-CN" altLang="en-US" sz="2400" dirty="0" smtClean="0">
                <a:latin typeface="Arial Unicode MS" pitchFamily="34" charset="-122"/>
                <a:ea typeface="Arial Unicode MS" pitchFamily="34" charset="-122"/>
                <a:cs typeface="Arial Unicode MS" pitchFamily="34" charset="-122"/>
              </a:rPr>
              <a:t>基础</a:t>
            </a:r>
            <a:r>
              <a:rPr lang="zh-CN" altLang="en-US" sz="2400" dirty="0">
                <a:latin typeface="Arial Unicode MS" pitchFamily="34" charset="-122"/>
                <a:ea typeface="Arial Unicode MS" pitchFamily="34" charset="-122"/>
                <a:cs typeface="Arial Unicode MS" pitchFamily="34" charset="-122"/>
              </a:rPr>
              <a:t>语法</a:t>
            </a:r>
            <a:r>
              <a:rPr lang="zh-CN" altLang="en-US" sz="2400" dirty="0" smtClean="0">
                <a:latin typeface="Arial Unicode MS" pitchFamily="34" charset="-122"/>
                <a:ea typeface="Arial Unicode MS" pitchFamily="34" charset="-122"/>
                <a:cs typeface="Arial Unicode MS" pitchFamily="34" charset="-122"/>
              </a:rPr>
              <a:t>之</a:t>
            </a:r>
            <a:r>
              <a:rPr lang="zh-CN" altLang="en-US" sz="2400" b="1" dirty="0" smtClean="0">
                <a:solidFill>
                  <a:srgbClr val="0000FF"/>
                </a:solidFill>
                <a:latin typeface="Arial Unicode MS" pitchFamily="34" charset="-122"/>
                <a:ea typeface="Arial Unicode MS" pitchFamily="34" charset="-122"/>
                <a:cs typeface="Arial Unicode MS" pitchFamily="34" charset="-122"/>
              </a:rPr>
              <a:t>简单</a:t>
            </a:r>
            <a:r>
              <a:rPr lang="zh-CN" altLang="en-US" sz="2400" b="1" dirty="0">
                <a:solidFill>
                  <a:srgbClr val="0000FF"/>
                </a:solidFill>
                <a:latin typeface="Arial Unicode MS" pitchFamily="34" charset="-122"/>
                <a:ea typeface="Arial Unicode MS" pitchFamily="34" charset="-122"/>
                <a:cs typeface="Arial Unicode MS" pitchFamily="34" charset="-122"/>
              </a:rPr>
              <a:t>的</a:t>
            </a:r>
            <a:r>
              <a:rPr lang="zh-CN" altLang="en-US" sz="2400" b="1" dirty="0" smtClean="0">
                <a:solidFill>
                  <a:srgbClr val="0000FF"/>
                </a:solidFill>
                <a:latin typeface="Arial Unicode MS" pitchFamily="34" charset="-122"/>
                <a:ea typeface="Arial Unicode MS" pitchFamily="34" charset="-122"/>
                <a:cs typeface="Arial Unicode MS" pitchFamily="34" charset="-122"/>
              </a:rPr>
              <a:t>字符串</a:t>
            </a:r>
            <a:r>
              <a:rPr lang="zh-CN" altLang="en-US" sz="2400" dirty="0" smtClean="0">
                <a:latin typeface="Arial Unicode MS" pitchFamily="34" charset="-122"/>
                <a:ea typeface="Arial Unicode MS" pitchFamily="34" charset="-122"/>
                <a:cs typeface="Arial Unicode MS" pitchFamily="34" charset="-122"/>
              </a:rPr>
              <a:t>：即用</a:t>
            </a:r>
            <a:r>
              <a:rPr lang="zh-CN" altLang="en-US" sz="2400" dirty="0">
                <a:latin typeface="Arial Unicode MS" pitchFamily="34" charset="-122"/>
                <a:ea typeface="Arial Unicode MS" pitchFamily="34" charset="-122"/>
                <a:cs typeface="Arial Unicode MS" pitchFamily="34" charset="-122"/>
              </a:rPr>
              <a:t>简单的字符串来表示一个权限，</a:t>
            </a:r>
            <a:r>
              <a:rPr lang="zh-CN" altLang="en-US" sz="2400" dirty="0" smtClean="0">
                <a:latin typeface="Arial Unicode MS" pitchFamily="34" charset="-122"/>
                <a:ea typeface="Arial Unicode MS" pitchFamily="34" charset="-122"/>
                <a:cs typeface="Arial Unicode MS" pitchFamily="34" charset="-122"/>
              </a:rPr>
              <a:t>如：</a:t>
            </a:r>
            <a:r>
              <a:rPr lang="en-US" altLang="zh-CN" sz="2400" dirty="0" smtClean="0">
                <a:latin typeface="Arial Unicode MS" pitchFamily="34" charset="-122"/>
                <a:ea typeface="Arial Unicode MS" pitchFamily="34" charset="-122"/>
                <a:cs typeface="Arial Unicode MS" pitchFamily="34" charset="-122"/>
              </a:rPr>
              <a:t>user </a:t>
            </a:r>
            <a:r>
              <a:rPr lang="zh-CN" altLang="en-US" sz="2400" dirty="0" smtClean="0">
                <a:latin typeface="Arial Unicode MS" pitchFamily="34" charset="-122"/>
                <a:ea typeface="Arial Unicode MS" pitchFamily="34" charset="-122"/>
                <a:cs typeface="Arial Unicode MS" pitchFamily="34" charset="-122"/>
              </a:rPr>
              <a:t>（相当于：</a:t>
            </a:r>
            <a:r>
              <a:rPr lang="en-US" altLang="zh-CN" sz="2400" dirty="0" smtClean="0">
                <a:latin typeface="Arial Unicode MS" pitchFamily="34" charset="-122"/>
                <a:ea typeface="Arial Unicode MS" pitchFamily="34" charset="-122"/>
                <a:cs typeface="Arial Unicode MS" pitchFamily="34" charset="-122"/>
              </a:rPr>
              <a:t>user:*</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基础语法之</a:t>
            </a:r>
            <a:r>
              <a:rPr lang="zh-CN" altLang="en-US" sz="2400" b="1" dirty="0" smtClean="0">
                <a:solidFill>
                  <a:srgbClr val="0000FF"/>
                </a:solidFill>
                <a:latin typeface="Arial Unicode MS" pitchFamily="34" charset="-122"/>
                <a:ea typeface="Arial Unicode MS" pitchFamily="34" charset="-122"/>
                <a:cs typeface="Arial Unicode MS" pitchFamily="34" charset="-122"/>
              </a:rPr>
              <a:t>多层次管理</a:t>
            </a:r>
            <a:r>
              <a:rPr lang="zh-CN" altLang="en-US" sz="2400" dirty="0" smtClean="0">
                <a:latin typeface="Arial Unicode MS" pitchFamily="34" charset="-122"/>
                <a:ea typeface="Arial Unicode MS" pitchFamily="34" charset="-122"/>
                <a:cs typeface="Arial Unicode MS" pitchFamily="34" charset="-122"/>
              </a:rPr>
              <a:t>：</a:t>
            </a:r>
          </a:p>
          <a:p>
            <a:pPr lvl="1"/>
            <a:r>
              <a:rPr lang="zh-CN" altLang="en-US" sz="1800" dirty="0" smtClean="0">
                <a:latin typeface="Arial Unicode MS" pitchFamily="34" charset="-122"/>
                <a:ea typeface="Arial Unicode MS" pitchFamily="34" charset="-122"/>
                <a:cs typeface="Arial Unicode MS" pitchFamily="34" charset="-122"/>
              </a:rPr>
              <a:t>例如：</a:t>
            </a:r>
            <a:r>
              <a:rPr lang="en-US" altLang="zh-CN" sz="1800" dirty="0" err="1" smtClean="0">
                <a:latin typeface="Arial Unicode MS" pitchFamily="34" charset="-122"/>
                <a:ea typeface="Arial Unicode MS" pitchFamily="34" charset="-122"/>
                <a:cs typeface="Arial Unicode MS" pitchFamily="34" charset="-122"/>
              </a:rPr>
              <a:t>user:query</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user</a:t>
            </a:r>
            <a:r>
              <a:rPr lang="en-US" altLang="zh-CN" sz="2000" dirty="0" err="1" smtClean="0">
                <a:latin typeface="Arial Unicode MS" pitchFamily="34" charset="-122"/>
                <a:ea typeface="Arial Unicode MS" pitchFamily="34" charset="-122"/>
                <a:cs typeface="Arial Unicode MS" pitchFamily="34" charset="-122"/>
              </a:rPr>
              <a:t>:edit</a:t>
            </a:r>
            <a:r>
              <a:rPr lang="en-US" altLang="zh-CN" sz="2000" dirty="0">
                <a:latin typeface="Arial Unicode MS" pitchFamily="34" charset="-122"/>
                <a:ea typeface="Arial Unicode MS" pitchFamily="34" charset="-122"/>
                <a:cs typeface="Arial Unicode MS" pitchFamily="34" charset="-122"/>
              </a:rPr>
              <a:t> </a:t>
            </a:r>
            <a:endParaRPr lang="en-US" altLang="zh-CN" sz="2400" dirty="0">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冒号</a:t>
            </a:r>
            <a:r>
              <a:rPr lang="zh-CN" altLang="en-US" sz="1800" b="1" dirty="0">
                <a:solidFill>
                  <a:srgbClr val="0000FF"/>
                </a:solidFill>
                <a:latin typeface="Arial Unicode MS" pitchFamily="34" charset="-122"/>
                <a:ea typeface="Arial Unicode MS" pitchFamily="34" charset="-122"/>
                <a:cs typeface="Arial Unicode MS" pitchFamily="34" charset="-122"/>
              </a:rPr>
              <a:t>是一个特殊字符，它用来分隔权限字符串的下一</a:t>
            </a:r>
            <a:r>
              <a:rPr lang="zh-CN" altLang="en-US" sz="1800" b="1" dirty="0" smtClean="0">
                <a:solidFill>
                  <a:srgbClr val="0000FF"/>
                </a:solidFill>
                <a:latin typeface="Arial Unicode MS" pitchFamily="34" charset="-122"/>
                <a:ea typeface="Arial Unicode MS" pitchFamily="34" charset="-122"/>
                <a:cs typeface="Arial Unicode MS" pitchFamily="34" charset="-122"/>
              </a:rPr>
              <a:t>部件</a:t>
            </a:r>
            <a:r>
              <a:rPr lang="zh-CN" altLang="en-US" sz="18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第</a:t>
            </a:r>
            <a:r>
              <a:rPr lang="zh-CN" altLang="en-US" sz="2000" dirty="0">
                <a:latin typeface="Arial Unicode MS" pitchFamily="34" charset="-122"/>
                <a:ea typeface="Arial Unicode MS" pitchFamily="34" charset="-122"/>
                <a:cs typeface="Arial Unicode MS" pitchFamily="34" charset="-122"/>
              </a:rPr>
              <a:t>一部分是权限被操作的领域（打印机），第二部分是被执行的操作。</a:t>
            </a:r>
          </a:p>
          <a:p>
            <a:pPr lvl="1"/>
            <a:r>
              <a:rPr lang="zh-CN" altLang="en-US" sz="1800" dirty="0" smtClean="0">
                <a:latin typeface="Arial Unicode MS" pitchFamily="34" charset="-122"/>
                <a:ea typeface="Arial Unicode MS" pitchFamily="34" charset="-122"/>
                <a:cs typeface="Arial Unicode MS" pitchFamily="34" charset="-122"/>
              </a:rPr>
              <a:t>多</a:t>
            </a:r>
            <a:r>
              <a:rPr lang="zh-CN" altLang="en-US" sz="1800" dirty="0">
                <a:latin typeface="Arial Unicode MS" pitchFamily="34" charset="-122"/>
                <a:ea typeface="Arial Unicode MS" pitchFamily="34" charset="-122"/>
                <a:cs typeface="Arial Unicode MS" pitchFamily="34" charset="-122"/>
              </a:rPr>
              <a:t>个</a:t>
            </a:r>
            <a:r>
              <a:rPr lang="zh-CN" altLang="en-US" sz="1800" dirty="0" smtClean="0">
                <a:latin typeface="Arial Unicode MS" pitchFamily="34" charset="-122"/>
                <a:ea typeface="Arial Unicode MS" pitchFamily="34" charset="-122"/>
                <a:cs typeface="Arial Unicode MS" pitchFamily="34" charset="-122"/>
              </a:rPr>
              <a:t>值：</a:t>
            </a:r>
            <a:r>
              <a:rPr lang="zh-CN" altLang="en-US" sz="20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000" b="1" dirty="0">
                <a:solidFill>
                  <a:srgbClr val="0000FF"/>
                </a:solidFill>
                <a:latin typeface="Arial Unicode MS" pitchFamily="34" charset="-122"/>
                <a:ea typeface="Arial Unicode MS" pitchFamily="34" charset="-122"/>
                <a:cs typeface="Arial Unicode MS" pitchFamily="34" charset="-122"/>
              </a:rPr>
              <a:t>部件能够保护多个值</a:t>
            </a:r>
            <a:r>
              <a:rPr lang="zh-CN" altLang="en-US" sz="2000" dirty="0">
                <a:latin typeface="Arial Unicode MS" pitchFamily="34" charset="-122"/>
                <a:ea typeface="Arial Unicode MS" pitchFamily="34" charset="-122"/>
                <a:cs typeface="Arial Unicode MS" pitchFamily="34" charset="-122"/>
              </a:rPr>
              <a:t>。因此，除了授予</a:t>
            </a:r>
            <a:r>
              <a:rPr lang="zh-CN" altLang="en-US" sz="2000" dirty="0" smtClean="0">
                <a:latin typeface="Arial Unicode MS" pitchFamily="34" charset="-122"/>
                <a:ea typeface="Arial Unicode MS" pitchFamily="34" charset="-122"/>
                <a:cs typeface="Arial Unicode MS" pitchFamily="34" charset="-122"/>
              </a:rPr>
              <a:t>用户 </a:t>
            </a:r>
            <a:r>
              <a:rPr lang="en-US" altLang="zh-CN" sz="2000" dirty="0" err="1" smtClean="0">
                <a:latin typeface="Arial Unicode MS" pitchFamily="34" charset="-122"/>
                <a:ea typeface="Arial Unicode MS" pitchFamily="34" charset="-122"/>
                <a:cs typeface="Arial Unicode MS" pitchFamily="34" charset="-122"/>
              </a:rPr>
              <a:t>user:query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err="1" smtClean="0">
                <a:latin typeface="Arial Unicode MS" pitchFamily="34" charset="-122"/>
                <a:ea typeface="Arial Unicode MS" pitchFamily="34" charset="-122"/>
                <a:cs typeface="Arial Unicode MS" pitchFamily="34" charset="-122"/>
              </a:rPr>
              <a:t>user:edit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权限</a:t>
            </a:r>
            <a:r>
              <a:rPr lang="zh-CN" altLang="en-US" sz="2000" dirty="0">
                <a:latin typeface="Arial Unicode MS" pitchFamily="34" charset="-122"/>
                <a:ea typeface="Arial Unicode MS" pitchFamily="34" charset="-122"/>
                <a:cs typeface="Arial Unicode MS" pitchFamily="34" charset="-122"/>
              </a:rPr>
              <a:t>外</a:t>
            </a:r>
            <a:r>
              <a:rPr lang="zh-CN" altLang="en-US" sz="2000" dirty="0" smtClean="0">
                <a:latin typeface="Arial Unicode MS" pitchFamily="34" charset="-122"/>
                <a:ea typeface="Arial Unicode MS" pitchFamily="34" charset="-122"/>
                <a:cs typeface="Arial Unicode MS" pitchFamily="34" charset="-122"/>
              </a:rPr>
              <a:t>，也</a:t>
            </a:r>
            <a:r>
              <a:rPr lang="zh-CN" altLang="en-US" sz="2000" b="1" dirty="0" smtClean="0">
                <a:solidFill>
                  <a:srgbClr val="0000FF"/>
                </a:solidFill>
                <a:latin typeface="Arial Unicode MS" pitchFamily="34" charset="-122"/>
                <a:ea typeface="Arial Unicode MS" pitchFamily="34" charset="-122"/>
                <a:cs typeface="Arial Unicode MS" pitchFamily="34" charset="-122"/>
              </a:rPr>
              <a:t>可以</a:t>
            </a:r>
            <a:r>
              <a:rPr lang="zh-CN" altLang="en-US" sz="2000" b="1" dirty="0">
                <a:solidFill>
                  <a:srgbClr val="0000FF"/>
                </a:solidFill>
                <a:latin typeface="Arial Unicode MS" pitchFamily="34" charset="-122"/>
                <a:ea typeface="Arial Unicode MS" pitchFamily="34" charset="-122"/>
                <a:cs typeface="Arial Unicode MS" pitchFamily="34" charset="-122"/>
              </a:rPr>
              <a:t>简单地授予他们一</a:t>
            </a:r>
            <a:r>
              <a:rPr lang="zh-CN" altLang="en-US" sz="2000" b="1" dirty="0" smtClean="0">
                <a:solidFill>
                  <a:srgbClr val="0000FF"/>
                </a:solidFill>
                <a:latin typeface="Arial Unicode MS" pitchFamily="34" charset="-122"/>
                <a:ea typeface="Arial Unicode MS" pitchFamily="34" charset="-122"/>
                <a:cs typeface="Arial Unicode MS" pitchFamily="34" charset="-122"/>
              </a:rPr>
              <a:t>个：</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user:</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query</a:t>
            </a:r>
            <a:r>
              <a:rPr lang="en-US" altLang="zh-CN" sz="2000" b="1" dirty="0" smtClean="0">
                <a:solidFill>
                  <a:srgbClr val="FF0000"/>
                </a:solidFill>
                <a:latin typeface="Arial Unicode MS" pitchFamily="34" charset="-122"/>
                <a:ea typeface="Arial Unicode MS" pitchFamily="34" charset="-122"/>
                <a:cs typeface="Arial Unicode MS" pitchFamily="34" charset="-122"/>
              </a:rPr>
              <a:t>, edit</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还</a:t>
            </a:r>
            <a:r>
              <a:rPr lang="zh-CN" altLang="en-US" sz="2000" dirty="0">
                <a:latin typeface="Arial Unicode MS" pitchFamily="34" charset="-122"/>
                <a:ea typeface="Arial Unicode MS" pitchFamily="34" charset="-122"/>
                <a:cs typeface="Arial Unicode MS" pitchFamily="34" charset="-122"/>
              </a:rPr>
              <a:t>可以</a:t>
            </a:r>
            <a:r>
              <a:rPr lang="zh-CN" altLang="en-US" sz="2000" b="1" dirty="0" smtClean="0">
                <a:solidFill>
                  <a:srgbClr val="0000FF"/>
                </a:solidFill>
                <a:latin typeface="Arial Unicode MS" pitchFamily="34" charset="-122"/>
                <a:ea typeface="Arial Unicode MS" pitchFamily="34" charset="-122"/>
                <a:cs typeface="Arial Unicode MS" pitchFamily="34" charset="-122"/>
              </a:rPr>
              <a:t>用 * 号</a:t>
            </a:r>
            <a:r>
              <a:rPr lang="zh-CN" altLang="en-US" sz="2000" b="1" dirty="0">
                <a:solidFill>
                  <a:srgbClr val="0000FF"/>
                </a:solidFill>
                <a:latin typeface="Arial Unicode MS" pitchFamily="34" charset="-122"/>
                <a:ea typeface="Arial Unicode MS" pitchFamily="34" charset="-122"/>
                <a:cs typeface="Arial Unicode MS" pitchFamily="34" charset="-122"/>
              </a:rPr>
              <a:t>代替所有的值</a:t>
            </a:r>
            <a:r>
              <a:rPr lang="zh-CN" altLang="en-US" sz="2000" dirty="0">
                <a:latin typeface="Arial Unicode MS" pitchFamily="34" charset="-122"/>
                <a:ea typeface="Arial Unicode MS" pitchFamily="34" charset="-122"/>
                <a:cs typeface="Arial Unicode MS" pitchFamily="34" charset="-122"/>
              </a:rPr>
              <a:t>，如</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user:* </a:t>
            </a:r>
            <a:r>
              <a:rPr lang="zh-CN" altLang="en-US"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a:t>
            </a:r>
            <a:r>
              <a:rPr lang="zh-CN" altLang="en-US" sz="2000" dirty="0">
                <a:latin typeface="Arial Unicode MS" pitchFamily="34" charset="-122"/>
                <a:ea typeface="Arial Unicode MS" pitchFamily="34" charset="-122"/>
                <a:cs typeface="Arial Unicode MS" pitchFamily="34" charset="-122"/>
              </a:rPr>
              <a:t>可以写：*</a:t>
            </a:r>
            <a:r>
              <a:rPr lang="en-US" altLang="zh-CN" sz="2000" dirty="0" smtClean="0">
                <a:latin typeface="Arial Unicode MS" pitchFamily="34" charset="-122"/>
                <a:ea typeface="Arial Unicode MS" pitchFamily="34" charset="-122"/>
                <a:cs typeface="Arial Unicode MS" pitchFamily="34" charset="-122"/>
              </a:rPr>
              <a:t>:query</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表示某个用户在所有的领域都</a:t>
            </a:r>
            <a:r>
              <a:rPr lang="zh-CN" altLang="en-US" sz="2000" dirty="0" smtClean="0">
                <a:latin typeface="Arial Unicode MS" pitchFamily="34" charset="-122"/>
                <a:ea typeface="Arial Unicode MS" pitchFamily="34" charset="-122"/>
                <a:cs typeface="Arial Unicode MS" pitchFamily="34" charset="-122"/>
              </a:rPr>
              <a:t>有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的权限</a:t>
            </a:r>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46653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Shiro</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Permissions</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60240"/>
            <a:ext cx="8229600" cy="4349080"/>
          </a:xfrm>
        </p:spPr>
        <p:txBody>
          <a:bodyPr>
            <a:noAutofit/>
          </a:bodyPr>
          <a:lstStyle/>
          <a:p>
            <a:r>
              <a:rPr lang="zh-CN" altLang="en-US" sz="2800" dirty="0">
                <a:latin typeface="Arial Unicode MS" pitchFamily="34" charset="-122"/>
                <a:ea typeface="Arial Unicode MS" pitchFamily="34" charset="-122"/>
                <a:cs typeface="Arial Unicode MS" pitchFamily="34" charset="-122"/>
              </a:rPr>
              <a:t>基础语法</a:t>
            </a:r>
            <a:r>
              <a:rPr lang="zh-CN" altLang="en-US" sz="2800" dirty="0" smtClean="0">
                <a:latin typeface="Arial Unicode MS" pitchFamily="34" charset="-122"/>
                <a:ea typeface="Arial Unicode MS" pitchFamily="34" charset="-122"/>
                <a:cs typeface="Arial Unicode MS" pitchFamily="34" charset="-122"/>
              </a:rPr>
              <a:t>之</a:t>
            </a:r>
            <a:r>
              <a:rPr lang="zh-CN" altLang="en-US" sz="28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800" b="1" dirty="0">
                <a:solidFill>
                  <a:srgbClr val="0000FF"/>
                </a:solidFill>
                <a:latin typeface="Arial Unicode MS" pitchFamily="34" charset="-122"/>
                <a:ea typeface="Arial Unicode MS" pitchFamily="34" charset="-122"/>
                <a:cs typeface="Arial Unicode MS" pitchFamily="34" charset="-122"/>
              </a:rPr>
              <a:t>级访问控制</a:t>
            </a:r>
          </a:p>
          <a:p>
            <a:pPr lvl="1"/>
            <a:r>
              <a:rPr lang="zh-CN" altLang="en-US" sz="2400" dirty="0">
                <a:latin typeface="Arial Unicode MS" pitchFamily="34" charset="-122"/>
                <a:ea typeface="Arial Unicode MS" pitchFamily="34" charset="-122"/>
                <a:cs typeface="Arial Unicode MS" pitchFamily="34" charset="-122"/>
              </a:rPr>
              <a:t>这种情况通常会使用三个部件：</a:t>
            </a:r>
            <a:r>
              <a:rPr lang="zh-CN" altLang="en-US" sz="2400" b="1" dirty="0">
                <a:solidFill>
                  <a:srgbClr val="0000FF"/>
                </a:solidFill>
                <a:latin typeface="Arial Unicode MS" pitchFamily="34" charset="-122"/>
                <a:ea typeface="Arial Unicode MS" pitchFamily="34" charset="-122"/>
                <a:cs typeface="Arial Unicode MS" pitchFamily="34" charset="-122"/>
              </a:rPr>
              <a:t>域、操作、被付诸实施的实例</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如：</a:t>
            </a:r>
            <a:r>
              <a:rPr lang="en-US" altLang="zh-CN" sz="2400" dirty="0" err="1" smtClean="0">
                <a:latin typeface="Arial Unicode MS" pitchFamily="34" charset="-122"/>
                <a:ea typeface="Arial Unicode MS" pitchFamily="34" charset="-122"/>
                <a:cs typeface="Arial Unicode MS" pitchFamily="34" charset="-122"/>
              </a:rPr>
              <a:t>user:edit:manager</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也</a:t>
            </a:r>
            <a:r>
              <a:rPr lang="zh-CN" altLang="en-US" sz="2400" b="1" dirty="0">
                <a:solidFill>
                  <a:srgbClr val="0000FF"/>
                </a:solidFill>
                <a:latin typeface="Arial Unicode MS" pitchFamily="34" charset="-122"/>
                <a:ea typeface="Arial Unicode MS" pitchFamily="34" charset="-122"/>
                <a:cs typeface="Arial Unicode MS" pitchFamily="34" charset="-122"/>
              </a:rPr>
              <a:t>可以使用通配符</a:t>
            </a:r>
            <a:r>
              <a:rPr lang="zh-CN" altLang="en-US" sz="2400" dirty="0">
                <a:latin typeface="Arial Unicode MS" pitchFamily="34" charset="-122"/>
                <a:ea typeface="Arial Unicode MS" pitchFamily="34" charset="-122"/>
                <a:cs typeface="Arial Unicode MS" pitchFamily="34" charset="-122"/>
              </a:rPr>
              <a:t>来定义，如</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solidFill>
                  <a:srgbClr val="FF0000"/>
                </a:solidFill>
                <a:latin typeface="Arial Unicode MS" pitchFamily="34" charset="-122"/>
                <a:ea typeface="Arial Unicode MS" pitchFamily="34" charset="-122"/>
                <a:cs typeface="Arial Unicode MS" pitchFamily="34" charset="-122"/>
              </a:rPr>
              <a:t>user:edit</a:t>
            </a:r>
            <a:r>
              <a:rPr lang="en-US" altLang="zh-CN" sz="2400" dirty="0" smtClean="0">
                <a:solidFill>
                  <a:srgbClr val="FF0000"/>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user:*:*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user:*:manager</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b="1" dirty="0">
                <a:solidFill>
                  <a:srgbClr val="0000FF"/>
                </a:solidFill>
                <a:latin typeface="Arial Unicode MS" pitchFamily="34" charset="-122"/>
                <a:ea typeface="Arial Unicode MS" pitchFamily="34" charset="-122"/>
                <a:cs typeface="Arial Unicode MS" pitchFamily="34" charset="-122"/>
              </a:rPr>
              <a:t>部分</a:t>
            </a:r>
            <a:r>
              <a:rPr lang="zh-CN" altLang="en-US" sz="2400" b="1" dirty="0" smtClean="0">
                <a:solidFill>
                  <a:srgbClr val="0000FF"/>
                </a:solidFill>
                <a:latin typeface="Arial Unicode MS" pitchFamily="34" charset="-122"/>
                <a:ea typeface="Arial Unicode MS" pitchFamily="34" charset="-122"/>
                <a:cs typeface="Arial Unicode MS" pitchFamily="34" charset="-122"/>
              </a:rPr>
              <a:t>省略</a:t>
            </a:r>
            <a:r>
              <a:rPr lang="zh-CN" altLang="en-US" sz="2400" b="1" dirty="0">
                <a:solidFill>
                  <a:srgbClr val="0000FF"/>
                </a:solidFill>
                <a:latin typeface="Arial Unicode MS" pitchFamily="34" charset="-122"/>
                <a:ea typeface="Arial Unicode MS" pitchFamily="34" charset="-122"/>
                <a:cs typeface="Arial Unicode MS" pitchFamily="34" charset="-122"/>
              </a:rPr>
              <a:t>通配符</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缺少的部件意味着用户可以访问所有与之匹配的值，比如</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user:edit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等价于 </a:t>
            </a:r>
            <a:r>
              <a:rPr lang="en-US" altLang="zh-CN" sz="2400" dirty="0" err="1">
                <a:latin typeface="Arial Unicode MS" pitchFamily="34" charset="-122"/>
                <a:ea typeface="Arial Unicode MS" pitchFamily="34" charset="-122"/>
                <a:cs typeface="Arial Unicode MS" pitchFamily="34" charset="-122"/>
              </a:rPr>
              <a:t>user:edit</a:t>
            </a:r>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user  </a:t>
            </a:r>
            <a:r>
              <a:rPr lang="zh-CN" altLang="en-US" sz="2400" dirty="0">
                <a:latin typeface="Arial Unicode MS" pitchFamily="34" charset="-122"/>
                <a:ea typeface="Arial Unicode MS" pitchFamily="34" charset="-122"/>
                <a:cs typeface="Arial Unicode MS" pitchFamily="34" charset="-122"/>
              </a:rPr>
              <a:t>等价于 </a:t>
            </a:r>
            <a:r>
              <a:rPr lang="en-US" altLang="zh-CN" sz="2400" dirty="0" smtClean="0">
                <a:latin typeface="Arial Unicode MS" pitchFamily="34" charset="-122"/>
                <a:ea typeface="Arial Unicode MS" pitchFamily="34" charset="-122"/>
                <a:cs typeface="Arial Unicode MS" pitchFamily="34" charset="-122"/>
              </a:rPr>
              <a:t>user:*:*</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注意</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通配符只能</a:t>
            </a:r>
            <a:r>
              <a:rPr lang="zh-CN" altLang="en-US" sz="2400" b="1" dirty="0">
                <a:solidFill>
                  <a:srgbClr val="0000FF"/>
                </a:solidFill>
                <a:latin typeface="Arial Unicode MS" pitchFamily="34" charset="-122"/>
                <a:ea typeface="Arial Unicode MS" pitchFamily="34" charset="-122"/>
                <a:cs typeface="Arial Unicode MS" pitchFamily="34" charset="-122"/>
              </a:rPr>
              <a:t>从字符串的结尾处省略部件</a:t>
            </a:r>
            <a:r>
              <a:rPr lang="zh-CN" altLang="en-US" sz="2400" dirty="0">
                <a:latin typeface="Arial Unicode MS" pitchFamily="34" charset="-122"/>
                <a:ea typeface="Arial Unicode MS" pitchFamily="34" charset="-122"/>
                <a:cs typeface="Arial Unicode MS" pitchFamily="34" charset="-122"/>
              </a:rPr>
              <a:t>，也就是说 </a:t>
            </a:r>
            <a:r>
              <a:rPr lang="en-US" altLang="zh-CN" sz="2400" dirty="0" err="1" smtClean="0">
                <a:solidFill>
                  <a:srgbClr val="FF0000"/>
                </a:solidFill>
                <a:latin typeface="Arial Unicode MS" pitchFamily="34" charset="-122"/>
                <a:ea typeface="Arial Unicode MS" pitchFamily="34" charset="-122"/>
                <a:cs typeface="Arial Unicode MS" pitchFamily="34" charset="-122"/>
              </a:rPr>
              <a:t>user:edit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并不等价于 </a:t>
            </a:r>
            <a:r>
              <a:rPr lang="en-US" altLang="zh-CN" sz="2400" dirty="0" smtClean="0">
                <a:latin typeface="Arial Unicode MS" pitchFamily="34" charset="-122"/>
                <a:ea typeface="Arial Unicode MS" pitchFamily="34" charset="-122"/>
                <a:cs typeface="Arial Unicode MS" pitchFamily="34" charset="-122"/>
              </a:rPr>
              <a:t>user:*:edit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57641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身份认证：</a:t>
            </a:r>
            <a:r>
              <a:rPr lang="en-US" altLang="zh-CN" dirty="0"/>
              <a:t>Authentication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00808"/>
            <a:ext cx="8229600" cy="4525963"/>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Authentication </a:t>
            </a:r>
            <a:r>
              <a:rPr lang="zh-CN" altLang="en-US"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身份验证</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通过</a:t>
            </a:r>
            <a:r>
              <a:rPr lang="zh-CN" altLang="en-US" sz="2400" dirty="0">
                <a:latin typeface="Arial Unicode MS" pitchFamily="34" charset="-122"/>
                <a:ea typeface="Arial Unicode MS" pitchFamily="34" charset="-122"/>
                <a:cs typeface="Arial Unicode MS" pitchFamily="34" charset="-122"/>
              </a:rPr>
              <a:t>提交用户的身份和凭证</a:t>
            </a:r>
            <a:r>
              <a:rPr lang="zh-CN" altLang="en-US" sz="2400" dirty="0" smtClean="0">
                <a:latin typeface="Arial Unicode MS" pitchFamily="34" charset="-122"/>
                <a:ea typeface="Arial Unicode MS" pitchFamily="34" charset="-122"/>
                <a:cs typeface="Arial Unicode MS" pitchFamily="34" charset="-122"/>
              </a:rPr>
              <a:t>给 </a:t>
            </a:r>
            <a:r>
              <a:rPr lang="en-US" altLang="zh-CN" sz="2400" dirty="0" err="1" smtClean="0">
                <a:latin typeface="Arial Unicode MS" pitchFamily="34" charset="-122"/>
                <a:ea typeface="Arial Unicode MS" pitchFamily="34" charset="-122"/>
                <a:cs typeface="Arial Unicode MS" pitchFamily="34" charset="-122"/>
              </a:rPr>
              <a:t>Shiro</a:t>
            </a:r>
            <a:r>
              <a:rPr lang="zh-CN" altLang="en-US" sz="2400" dirty="0">
                <a:latin typeface="Arial Unicode MS" pitchFamily="34" charset="-122"/>
                <a:ea typeface="Arial Unicode MS" pitchFamily="34" charset="-122"/>
                <a:cs typeface="Arial Unicode MS" pitchFamily="34" charset="-122"/>
              </a:rPr>
              <a:t>，以判断它们是否和应用程序预期的相匹配。</a:t>
            </a:r>
          </a:p>
          <a:p>
            <a:r>
              <a:rPr lang="zh-CN" altLang="en-US" sz="2400" dirty="0" smtClean="0">
                <a:latin typeface="Arial Unicode MS" pitchFamily="34" charset="-122"/>
                <a:ea typeface="Arial Unicode MS" pitchFamily="34" charset="-122"/>
                <a:cs typeface="Arial Unicode MS" pitchFamily="34" charset="-122"/>
              </a:rPr>
              <a:t>基本</a:t>
            </a:r>
            <a:r>
              <a:rPr lang="zh-CN" altLang="en-US" sz="2400" dirty="0">
                <a:latin typeface="Arial Unicode MS" pitchFamily="34" charset="-122"/>
                <a:ea typeface="Arial Unicode MS" pitchFamily="34" charset="-122"/>
                <a:cs typeface="Arial Unicode MS" pitchFamily="34" charset="-122"/>
              </a:rPr>
              <a:t>概念</a:t>
            </a: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Principals</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身份</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identifying </a:t>
            </a:r>
            <a:r>
              <a:rPr lang="en-US" altLang="zh-CN" sz="2000" dirty="0">
                <a:latin typeface="Arial Unicode MS" pitchFamily="34" charset="-122"/>
                <a:ea typeface="Arial Unicode MS" pitchFamily="34" charset="-122"/>
                <a:cs typeface="Arial Unicode MS" pitchFamily="34" charset="-122"/>
              </a:rPr>
              <a:t>attributes(</a:t>
            </a:r>
            <a:r>
              <a:rPr lang="zh-CN" altLang="en-US" sz="2000" b="1" dirty="0">
                <a:solidFill>
                  <a:srgbClr val="0000FF"/>
                </a:solidFill>
                <a:latin typeface="Arial Unicode MS" pitchFamily="34" charset="-122"/>
                <a:ea typeface="Arial Unicode MS" pitchFamily="34" charset="-122"/>
                <a:cs typeface="Arial Unicode MS" pitchFamily="34" charset="-122"/>
              </a:rPr>
              <a:t>标识属性</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比如我们登录提交的用户名。</a:t>
            </a: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Credentials</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凭证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：用来</a:t>
            </a:r>
            <a:r>
              <a:rPr lang="zh-CN" altLang="en-US" sz="2000" dirty="0">
                <a:latin typeface="Arial Unicode MS" pitchFamily="34" charset="-122"/>
                <a:ea typeface="Arial Unicode MS" pitchFamily="34" charset="-122"/>
                <a:cs typeface="Arial Unicode MS" pitchFamily="34" charset="-122"/>
              </a:rPr>
              <a:t>作为一种起支持作用的</a:t>
            </a:r>
            <a:r>
              <a:rPr lang="zh-CN" altLang="en-US" sz="2000" b="1" dirty="0">
                <a:solidFill>
                  <a:srgbClr val="0000FF"/>
                </a:solidFill>
                <a:latin typeface="Arial Unicode MS" pitchFamily="34" charset="-122"/>
                <a:ea typeface="Arial Unicode MS" pitchFamily="34" charset="-122"/>
                <a:cs typeface="Arial Unicode MS" pitchFamily="34" charset="-122"/>
              </a:rPr>
              <a:t>证据</a:t>
            </a:r>
            <a:r>
              <a:rPr lang="zh-CN" altLang="en-US" sz="2000" dirty="0">
                <a:latin typeface="Arial Unicode MS" pitchFamily="34" charset="-122"/>
                <a:ea typeface="Arial Unicode MS" pitchFamily="34" charset="-122"/>
                <a:cs typeface="Arial Unicode MS" pitchFamily="34" charset="-122"/>
              </a:rPr>
              <a:t>，此</a:t>
            </a:r>
            <a:r>
              <a:rPr lang="zh-CN" altLang="en-US" sz="2000" dirty="0" smtClean="0">
                <a:latin typeface="Arial Unicode MS" pitchFamily="34" charset="-122"/>
                <a:ea typeface="Arial Unicode MS" pitchFamily="34" charset="-122"/>
                <a:cs typeface="Arial Unicode MS" pitchFamily="34" charset="-122"/>
              </a:rPr>
              <a:t>证据包含身份</a:t>
            </a:r>
            <a:r>
              <a:rPr lang="zh-CN" altLang="en-US" sz="2000" dirty="0">
                <a:latin typeface="Arial Unicode MS" pitchFamily="34" charset="-122"/>
                <a:ea typeface="Arial Unicode MS" pitchFamily="34" charset="-122"/>
                <a:cs typeface="Arial Unicode MS" pitchFamily="34" charset="-122"/>
              </a:rPr>
              <a:t>证明。比如我们登录提供的密码</a:t>
            </a:r>
          </a:p>
          <a:p>
            <a:r>
              <a:rPr lang="zh-CN" altLang="en-US" sz="2400" dirty="0" smtClean="0">
                <a:latin typeface="Arial Unicode MS" pitchFamily="34" charset="-122"/>
                <a:ea typeface="Arial Unicode MS" pitchFamily="34" charset="-122"/>
                <a:cs typeface="Arial Unicode MS" pitchFamily="34" charset="-122"/>
              </a:rPr>
              <a:t>认证</a:t>
            </a:r>
            <a:r>
              <a:rPr lang="zh-CN" altLang="en-US" sz="2400" dirty="0">
                <a:latin typeface="Arial Unicode MS" pitchFamily="34" charset="-122"/>
                <a:ea typeface="Arial Unicode MS" pitchFamily="34" charset="-122"/>
                <a:cs typeface="Arial Unicode MS" pitchFamily="34" charset="-122"/>
              </a:rPr>
              <a:t>的基本步骤</a:t>
            </a:r>
          </a:p>
          <a:p>
            <a:pPr lvl="1"/>
            <a:r>
              <a:rPr lang="zh-CN" altLang="en-US" sz="2000" dirty="0" smtClean="0">
                <a:latin typeface="Arial Unicode MS" pitchFamily="34" charset="-122"/>
                <a:ea typeface="Arial Unicode MS" pitchFamily="34" charset="-122"/>
                <a:cs typeface="Arial Unicode MS" pitchFamily="34" charset="-122"/>
              </a:rPr>
              <a:t>收集</a:t>
            </a:r>
            <a:r>
              <a:rPr lang="en-US" altLang="zh-CN" sz="2000" dirty="0">
                <a:latin typeface="Arial Unicode MS" pitchFamily="34" charset="-122"/>
                <a:ea typeface="Arial Unicode MS" pitchFamily="34" charset="-122"/>
                <a:cs typeface="Arial Unicode MS" pitchFamily="34" charset="-122"/>
              </a:rPr>
              <a:t>Subjects </a:t>
            </a:r>
            <a:r>
              <a:rPr lang="zh-CN" altLang="en-US" sz="2000" dirty="0">
                <a:latin typeface="Arial Unicode MS" pitchFamily="34" charset="-122"/>
                <a:ea typeface="Arial Unicode MS" pitchFamily="34" charset="-122"/>
                <a:cs typeface="Arial Unicode MS" pitchFamily="34" charset="-122"/>
              </a:rPr>
              <a:t>提交的</a:t>
            </a:r>
            <a:r>
              <a:rPr lang="en-US" altLang="zh-CN" sz="2000" dirty="0">
                <a:latin typeface="Arial Unicode MS" pitchFamily="34" charset="-122"/>
                <a:ea typeface="Arial Unicode MS" pitchFamily="34" charset="-122"/>
                <a:cs typeface="Arial Unicode MS" pitchFamily="34" charset="-122"/>
              </a:rPr>
              <a:t>Principals(</a:t>
            </a:r>
            <a:r>
              <a:rPr lang="zh-CN" altLang="en-US" sz="2000" dirty="0">
                <a:latin typeface="Arial Unicode MS" pitchFamily="34" charset="-122"/>
                <a:ea typeface="Arial Unicode MS" pitchFamily="34" charset="-122"/>
                <a:cs typeface="Arial Unicode MS" pitchFamily="34" charset="-122"/>
              </a:rPr>
              <a:t>身份</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Credentials(</a:t>
            </a:r>
            <a:r>
              <a:rPr lang="zh-CN" altLang="en-US" sz="2000" dirty="0">
                <a:latin typeface="Arial Unicode MS" pitchFamily="34" charset="-122"/>
                <a:ea typeface="Arial Unicode MS" pitchFamily="34" charset="-122"/>
                <a:cs typeface="Arial Unicode MS" pitchFamily="34" charset="-122"/>
              </a:rPr>
              <a:t>凭证</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p>
          <a:p>
            <a:pPr lvl="1"/>
            <a:r>
              <a:rPr lang="zh-CN" altLang="en-US" sz="2000" dirty="0" smtClean="0">
                <a:latin typeface="Arial Unicode MS" pitchFamily="34" charset="-122"/>
                <a:ea typeface="Arial Unicode MS" pitchFamily="34" charset="-122"/>
                <a:cs typeface="Arial Unicode MS" pitchFamily="34" charset="-122"/>
              </a:rPr>
              <a:t>提交</a:t>
            </a:r>
            <a:r>
              <a:rPr lang="en-US" altLang="zh-CN" sz="2000" dirty="0">
                <a:latin typeface="Arial Unicode MS" pitchFamily="34" charset="-122"/>
                <a:ea typeface="Arial Unicode MS" pitchFamily="34" charset="-122"/>
                <a:cs typeface="Arial Unicode MS" pitchFamily="34" charset="-122"/>
              </a:rPr>
              <a:t>Principals(</a:t>
            </a:r>
            <a:r>
              <a:rPr lang="zh-CN" altLang="en-US" sz="2000" dirty="0">
                <a:latin typeface="Arial Unicode MS" pitchFamily="34" charset="-122"/>
                <a:ea typeface="Arial Unicode MS" pitchFamily="34" charset="-122"/>
                <a:cs typeface="Arial Unicode MS" pitchFamily="34" charset="-122"/>
              </a:rPr>
              <a:t>身份</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Credentials(</a:t>
            </a:r>
            <a:r>
              <a:rPr lang="zh-CN" altLang="en-US" sz="2000" dirty="0">
                <a:latin typeface="Arial Unicode MS" pitchFamily="34" charset="-122"/>
                <a:ea typeface="Arial Unicode MS" pitchFamily="34" charset="-122"/>
                <a:cs typeface="Arial Unicode MS" pitchFamily="34" charset="-122"/>
              </a:rPr>
              <a:t>凭证</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进行身份验证；</a:t>
            </a: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提交成功，则允许访问，否则重新进行身份验证或者阻止访问。</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7279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身份</a:t>
            </a:r>
            <a:r>
              <a:rPr lang="zh-CN" altLang="en-US" dirty="0" smtClean="0">
                <a:latin typeface="Arial Unicode MS" pitchFamily="34" charset="-122"/>
                <a:ea typeface="Arial Unicode MS" pitchFamily="34" charset="-122"/>
                <a:cs typeface="Arial Unicode MS" pitchFamily="34" charset="-122"/>
              </a:rPr>
              <a:t>认证</a:t>
            </a:r>
            <a:r>
              <a:rPr lang="zh-CN" altLang="en-US" dirty="0">
                <a:latin typeface="Arial Unicode MS" pitchFamily="34" charset="-122"/>
                <a:ea typeface="Arial Unicode MS" pitchFamily="34" charset="-122"/>
                <a:cs typeface="Arial Unicode MS" pitchFamily="34" charset="-122"/>
              </a:rPr>
              <a:t>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示例代码</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9" y="2060848"/>
            <a:ext cx="8632320" cy="357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44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身份认证：</a:t>
            </a:r>
            <a:r>
              <a:rPr lang="en-US" altLang="zh-CN" dirty="0"/>
              <a:t>Authentication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72817"/>
            <a:ext cx="8229600" cy="4176463"/>
          </a:xfrm>
        </p:spPr>
        <p:txBody>
          <a:bodyPr>
            <a:noAutofit/>
          </a:bodyPr>
          <a:lstStyle/>
          <a:p>
            <a:r>
              <a:rPr lang="en-US" altLang="zh-CN" sz="2400" dirty="0" err="1" smtClean="0">
                <a:latin typeface="Arial Unicode MS" pitchFamily="34" charset="-122"/>
                <a:ea typeface="Arial Unicode MS" pitchFamily="34" charset="-122"/>
                <a:cs typeface="Arial Unicode MS" pitchFamily="34" charset="-122"/>
              </a:rPr>
              <a:t>AuthenticationToken</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中代表提交的 </a:t>
            </a:r>
            <a:r>
              <a:rPr lang="en-US" altLang="zh-CN" sz="2400" dirty="0">
                <a:latin typeface="Arial Unicode MS" pitchFamily="34" charset="-122"/>
                <a:ea typeface="Arial Unicode MS" pitchFamily="34" charset="-122"/>
                <a:cs typeface="Arial Unicode MS" pitchFamily="34" charset="-122"/>
              </a:rPr>
              <a:t>Principals(</a:t>
            </a:r>
            <a:r>
              <a:rPr lang="zh-CN" altLang="en-US" sz="2400" dirty="0">
                <a:latin typeface="Arial Unicode MS" pitchFamily="34" charset="-122"/>
                <a:ea typeface="Arial Unicode MS" pitchFamily="34" charset="-122"/>
                <a:cs typeface="Arial Unicode MS" pitchFamily="34" charset="-122"/>
              </a:rPr>
              <a:t>身份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Credentials (</a:t>
            </a:r>
            <a:r>
              <a:rPr lang="zh-CN" altLang="en-US" sz="2400" dirty="0">
                <a:latin typeface="Arial Unicode MS" pitchFamily="34" charset="-122"/>
                <a:ea typeface="Arial Unicode MS" pitchFamily="34" charset="-122"/>
                <a:cs typeface="Arial Unicode MS" pitchFamily="34" charset="-122"/>
              </a:rPr>
              <a:t>凭证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身份</a:t>
            </a:r>
            <a:r>
              <a:rPr lang="zh-CN" altLang="en-US" sz="2400" dirty="0" smtClean="0">
                <a:latin typeface="Arial Unicode MS" pitchFamily="34" charset="-122"/>
                <a:ea typeface="Arial Unicode MS" pitchFamily="34" charset="-122"/>
                <a:cs typeface="Arial Unicode MS" pitchFamily="34" charset="-122"/>
              </a:rPr>
              <a:t>验证系统的最基本接口。</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UsernamePasswordToken</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AuthenticationToken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a:t>
            </a:r>
            <a:r>
              <a:rPr lang="zh-CN" altLang="en-US" sz="2400" dirty="0" smtClean="0">
                <a:latin typeface="Arial Unicode MS" pitchFamily="34" charset="-122"/>
                <a:ea typeface="Arial Unicode MS" pitchFamily="34" charset="-122"/>
                <a:cs typeface="Arial Unicode MS" pitchFamily="34" charset="-122"/>
              </a:rPr>
              <a:t>接口的实现类，支持</a:t>
            </a:r>
            <a:r>
              <a:rPr lang="zh-CN" altLang="en-US" sz="2400" dirty="0">
                <a:latin typeface="Arial Unicode MS" pitchFamily="34" charset="-122"/>
                <a:ea typeface="Arial Unicode MS" pitchFamily="34" charset="-122"/>
                <a:cs typeface="Arial Unicode MS" pitchFamily="34" charset="-122"/>
              </a:rPr>
              <a:t>最常见的用户名</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密码的身份</a:t>
            </a:r>
            <a:r>
              <a:rPr lang="zh-CN" altLang="en-US" sz="2400" dirty="0" smtClean="0">
                <a:latin typeface="Arial Unicode MS" pitchFamily="34" charset="-122"/>
                <a:ea typeface="Arial Unicode MS" pitchFamily="34" charset="-122"/>
                <a:cs typeface="Arial Unicode MS" pitchFamily="34" charset="-122"/>
              </a:rPr>
              <a:t>验证</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提交用户名</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密码进行认证</a:t>
            </a:r>
          </a:p>
          <a:p>
            <a:pPr lvl="1"/>
            <a:r>
              <a:rPr lang="en-US" altLang="zh-CN" sz="2000" dirty="0" smtClean="0">
                <a:latin typeface="Arial Unicode MS" pitchFamily="34" charset="-122"/>
                <a:ea typeface="Arial Unicode MS" pitchFamily="34" charset="-122"/>
                <a:cs typeface="Arial Unicode MS" pitchFamily="34" charset="-122"/>
              </a:rPr>
              <a:t>Subject </a:t>
            </a:r>
            <a:r>
              <a:rPr lang="en-US" altLang="zh-CN" sz="2000" dirty="0" err="1" smtClean="0">
                <a:latin typeface="Arial Unicode MS" pitchFamily="34" charset="-122"/>
                <a:ea typeface="Arial Unicode MS" pitchFamily="34" charset="-122"/>
                <a:cs typeface="Arial Unicode MS" pitchFamily="34" charset="-122"/>
              </a:rPr>
              <a:t>currentUser</a:t>
            </a:r>
            <a:r>
              <a:rPr lang="en-US" altLang="zh-CN" sz="2000" dirty="0" smtClean="0">
                <a:latin typeface="Arial Unicode MS" pitchFamily="34" charset="-122"/>
                <a:ea typeface="Arial Unicode MS" pitchFamily="34" charset="-122"/>
                <a:cs typeface="Arial Unicode MS" pitchFamily="34" charset="-122"/>
              </a:rPr>
              <a:t> = </a:t>
            </a:r>
            <a:r>
              <a:rPr lang="en-US" altLang="zh-CN" sz="2000" dirty="0" err="1" smtClean="0">
                <a:latin typeface="Arial Unicode MS" pitchFamily="34" charset="-122"/>
                <a:ea typeface="Arial Unicode MS" pitchFamily="34" charset="-122"/>
                <a:cs typeface="Arial Unicode MS" pitchFamily="34" charset="-122"/>
              </a:rPr>
              <a:t>SecurityUtils.getSubject</a:t>
            </a:r>
            <a:r>
              <a:rPr lang="en-US" altLang="zh-CN" sz="2000" dirty="0" smtClean="0">
                <a:latin typeface="Arial Unicode MS" pitchFamily="34" charset="-122"/>
                <a:ea typeface="Arial Unicode MS" pitchFamily="34" charset="-122"/>
                <a:cs typeface="Arial Unicode MS" pitchFamily="34" charset="-122"/>
              </a:rPr>
              <a:t>();</a:t>
            </a:r>
          </a:p>
          <a:p>
            <a:pPr lvl="1"/>
            <a:r>
              <a:rPr lang="en-US" altLang="zh-CN" sz="2000" b="1" dirty="0" err="1" smtClean="0">
                <a:solidFill>
                  <a:srgbClr val="0000FF"/>
                </a:solidFill>
                <a:latin typeface="Arial Unicode MS" pitchFamily="34" charset="-122"/>
                <a:ea typeface="Arial Unicode MS" pitchFamily="34" charset="-122"/>
                <a:cs typeface="Arial Unicode MS" pitchFamily="34" charset="-122"/>
              </a:rPr>
              <a:t>currentUser.login</a:t>
            </a:r>
            <a:r>
              <a:rPr lang="en-US" altLang="zh-CN" sz="2000" b="1" dirty="0" smtClean="0">
                <a:solidFill>
                  <a:srgbClr val="0000FF"/>
                </a:solidFill>
                <a:latin typeface="Arial Unicode MS" pitchFamily="34" charset="-122"/>
                <a:ea typeface="Arial Unicode MS" pitchFamily="34" charset="-122"/>
                <a:cs typeface="Arial Unicode MS" pitchFamily="34" charset="-122"/>
              </a:rPr>
              <a:t>(token</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处理</a:t>
            </a:r>
            <a:r>
              <a:rPr lang="zh-CN" altLang="en-US" sz="2400" dirty="0">
                <a:latin typeface="Arial Unicode MS" pitchFamily="34" charset="-122"/>
                <a:ea typeface="Arial Unicode MS" pitchFamily="34" charset="-122"/>
                <a:cs typeface="Arial Unicode MS" pitchFamily="34" charset="-122"/>
              </a:rPr>
              <a:t>认证成功和</a:t>
            </a:r>
            <a:r>
              <a:rPr lang="zh-CN" altLang="en-US" sz="2400" dirty="0" smtClean="0">
                <a:latin typeface="Arial Unicode MS" pitchFamily="34" charset="-122"/>
                <a:ea typeface="Arial Unicode MS" pitchFamily="34" charset="-122"/>
                <a:cs typeface="Arial Unicode MS" pitchFamily="34" charset="-122"/>
              </a:rPr>
              <a:t>失败</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认证成功</a:t>
            </a:r>
            <a:r>
              <a:rPr lang="zh-CN" altLang="en-US" sz="2000" dirty="0" smtClean="0">
                <a:latin typeface="Arial Unicode MS" pitchFamily="34" charset="-122"/>
                <a:ea typeface="Arial Unicode MS" pitchFamily="34" charset="-122"/>
                <a:cs typeface="Arial Unicode MS" pitchFamily="34" charset="-122"/>
              </a:rPr>
              <a:t>：没有</a:t>
            </a:r>
            <a:r>
              <a:rPr lang="zh-CN" altLang="en-US" sz="2000" dirty="0">
                <a:latin typeface="Arial Unicode MS" pitchFamily="34" charset="-122"/>
                <a:ea typeface="Arial Unicode MS" pitchFamily="34" charset="-122"/>
                <a:cs typeface="Arial Unicode MS" pitchFamily="34" charset="-122"/>
              </a:rPr>
              <a:t>返回，也</a:t>
            </a:r>
            <a:r>
              <a:rPr lang="zh-CN" altLang="en-US" sz="2000" dirty="0" smtClean="0">
                <a:latin typeface="Arial Unicode MS" pitchFamily="34" charset="-122"/>
                <a:ea typeface="Arial Unicode MS" pitchFamily="34" charset="-122"/>
                <a:cs typeface="Arial Unicode MS" pitchFamily="34" charset="-122"/>
              </a:rPr>
              <a:t>没有</a:t>
            </a:r>
            <a:r>
              <a:rPr lang="zh-CN" altLang="en-US" sz="2000" dirty="0">
                <a:latin typeface="Arial Unicode MS" pitchFamily="34" charset="-122"/>
                <a:ea typeface="Arial Unicode MS" pitchFamily="34" charset="-122"/>
                <a:cs typeface="Arial Unicode MS" pitchFamily="34" charset="-122"/>
              </a:rPr>
              <a:t>异常</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通过</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认证</a:t>
            </a:r>
            <a:r>
              <a:rPr lang="zh-CN" altLang="en-US" sz="2000" dirty="0">
                <a:latin typeface="Arial Unicode MS" pitchFamily="34" charset="-122"/>
                <a:ea typeface="Arial Unicode MS" pitchFamily="34" charset="-122"/>
                <a:cs typeface="Arial Unicode MS" pitchFamily="34" charset="-122"/>
              </a:rPr>
              <a:t>失败</a:t>
            </a:r>
            <a:r>
              <a:rPr lang="zh-CN" altLang="en-US" sz="2000" dirty="0" smtClean="0">
                <a:latin typeface="Arial Unicode MS" pitchFamily="34" charset="-122"/>
                <a:ea typeface="Arial Unicode MS" pitchFamily="34" charset="-122"/>
                <a:cs typeface="Arial Unicode MS" pitchFamily="34" charset="-122"/>
              </a:rPr>
              <a:t>，拋</a:t>
            </a:r>
            <a:r>
              <a:rPr lang="zh-CN" altLang="en-US" sz="2000" dirty="0" smtClean="0">
                <a:latin typeface="Arial Unicode MS" pitchFamily="34" charset="-122"/>
                <a:ea typeface="Arial Unicode MS" pitchFamily="34" charset="-122"/>
                <a:cs typeface="Arial Unicode MS" pitchFamily="34" charset="-122"/>
              </a:rPr>
              <a:t>出异常，可以</a:t>
            </a:r>
            <a:r>
              <a:rPr lang="zh-CN" altLang="en-US" sz="2000" dirty="0">
                <a:latin typeface="Arial Unicode MS" pitchFamily="34" charset="-122"/>
                <a:ea typeface="Arial Unicode MS" pitchFamily="34" charset="-122"/>
                <a:cs typeface="Arial Unicode MS" pitchFamily="34" charset="-122"/>
              </a:rPr>
              <a:t>在程序中捕获并</a:t>
            </a:r>
            <a:r>
              <a:rPr lang="zh-CN" altLang="en-US" sz="2000" dirty="0" smtClean="0">
                <a:latin typeface="Arial Unicode MS" pitchFamily="34" charset="-122"/>
                <a:ea typeface="Arial Unicode MS" pitchFamily="34" charset="-122"/>
                <a:cs typeface="Arial Unicode MS" pitchFamily="34" charset="-122"/>
              </a:rPr>
              <a:t>处理</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1796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认证顺序</a:t>
            </a:r>
            <a:endParaRPr lang="zh-CN" altLang="en-US"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38"/>
            <a:ext cx="6912768" cy="460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571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权限基础</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72208"/>
            <a:ext cx="8229600" cy="4221088"/>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两个基本</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概念</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安全</a:t>
            </a:r>
            <a:r>
              <a:rPr lang="zh-CN" altLang="en-US" sz="2000" b="1" dirty="0">
                <a:solidFill>
                  <a:srgbClr val="0000FF"/>
                </a:solidFill>
                <a:latin typeface="Arial Unicode MS" pitchFamily="34" charset="-122"/>
                <a:ea typeface="Arial Unicode MS" pitchFamily="34" charset="-122"/>
                <a:cs typeface="Arial Unicode MS" pitchFamily="34" charset="-122"/>
              </a:rPr>
              <a:t>实体</a:t>
            </a:r>
            <a:r>
              <a:rPr lang="zh-CN" altLang="en-US" sz="2000" dirty="0">
                <a:latin typeface="Arial Unicode MS" pitchFamily="34" charset="-122"/>
                <a:ea typeface="Arial Unicode MS" pitchFamily="34" charset="-122"/>
                <a:cs typeface="Arial Unicode MS" pitchFamily="34" charset="-122"/>
              </a:rPr>
              <a:t>：就是被权限系统保护的对象，比如工资数据。</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权限</a:t>
            </a:r>
            <a:r>
              <a:rPr lang="zh-CN" altLang="en-US" sz="2000" dirty="0">
                <a:latin typeface="Arial Unicode MS" pitchFamily="34" charset="-122"/>
                <a:ea typeface="Arial Unicode MS" pitchFamily="34" charset="-122"/>
                <a:cs typeface="Arial Unicode MS" pitchFamily="34" charset="-122"/>
              </a:rPr>
              <a:t>：就是需要被校验</a:t>
            </a:r>
            <a:r>
              <a:rPr lang="zh-CN" altLang="en-US" sz="2000" dirty="0" smtClean="0">
                <a:latin typeface="Arial Unicode MS" pitchFamily="34" charset="-122"/>
                <a:ea typeface="Arial Unicode MS" pitchFamily="34" charset="-122"/>
                <a:cs typeface="Arial Unicode MS" pitchFamily="34" charset="-122"/>
              </a:rPr>
              <a:t>的行为，</a:t>
            </a:r>
            <a:r>
              <a:rPr lang="zh-CN" altLang="en-US" sz="2000" dirty="0">
                <a:latin typeface="Arial Unicode MS" pitchFamily="34" charset="-122"/>
                <a:ea typeface="Arial Unicode MS" pitchFamily="34" charset="-122"/>
                <a:cs typeface="Arial Unicode MS" pitchFamily="34" charset="-122"/>
              </a:rPr>
              <a:t>比如查看、修改等</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分配权限</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把</a:t>
            </a:r>
            <a:r>
              <a:rPr lang="zh-CN" altLang="en-US" sz="2000" dirty="0">
                <a:latin typeface="Arial Unicode MS" pitchFamily="34" charset="-122"/>
                <a:ea typeface="Arial Unicode MS" pitchFamily="34" charset="-122"/>
                <a:cs typeface="Arial Unicode MS" pitchFamily="34" charset="-122"/>
              </a:rPr>
              <a:t>对某些安全实体的某些权限分配给某些</a:t>
            </a:r>
            <a:r>
              <a:rPr lang="zh-CN" altLang="en-US" sz="2000" dirty="0" smtClean="0">
                <a:latin typeface="Arial Unicode MS" pitchFamily="34" charset="-122"/>
                <a:ea typeface="Arial Unicode MS" pitchFamily="34" charset="-122"/>
                <a:cs typeface="Arial Unicode MS" pitchFamily="34" charset="-122"/>
              </a:rPr>
              <a:t>人员。</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是向数据库里面添加数据、或是维护数据的过程</a:t>
            </a:r>
          </a:p>
          <a:p>
            <a:r>
              <a:rPr lang="zh-CN" altLang="en-US" sz="2400" b="1" dirty="0" smtClean="0">
                <a:solidFill>
                  <a:srgbClr val="0000FF"/>
                </a:solidFill>
                <a:latin typeface="Arial Unicode MS" pitchFamily="34" charset="-122"/>
                <a:ea typeface="Arial Unicode MS" pitchFamily="34" charset="-122"/>
                <a:cs typeface="Arial Unicode MS" pitchFamily="34" charset="-122"/>
              </a:rPr>
              <a:t>权限验证</a:t>
            </a:r>
            <a:r>
              <a:rPr lang="zh-CN" altLang="en-US" sz="2400" dirty="0" smtClean="0">
                <a:latin typeface="Arial Unicode MS" pitchFamily="34" charset="-122"/>
                <a:ea typeface="Arial Unicode MS" pitchFamily="34" charset="-122"/>
                <a:cs typeface="Arial Unicode MS" pitchFamily="34" charset="-122"/>
              </a:rPr>
              <a:t>（权限匹配）：</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判断</a:t>
            </a:r>
            <a:r>
              <a:rPr lang="zh-CN" altLang="en-US" sz="2000" dirty="0">
                <a:latin typeface="Arial Unicode MS" pitchFamily="34" charset="-122"/>
                <a:ea typeface="Arial Unicode MS" pitchFamily="34" charset="-122"/>
                <a:cs typeface="Arial Unicode MS" pitchFamily="34" charset="-122"/>
              </a:rPr>
              <a:t>某个人员或程序对某个安全实体是否拥有某个或某些</a:t>
            </a:r>
            <a:r>
              <a:rPr lang="zh-CN" altLang="en-US" sz="2000" dirty="0" smtClean="0">
                <a:latin typeface="Arial Unicode MS" pitchFamily="34" charset="-122"/>
                <a:ea typeface="Arial Unicode MS" pitchFamily="34" charset="-122"/>
                <a:cs typeface="Arial Unicode MS" pitchFamily="34" charset="-122"/>
              </a:rPr>
              <a:t>权限</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从</a:t>
            </a:r>
            <a:r>
              <a:rPr lang="zh-CN" altLang="en-US" sz="2000" dirty="0">
                <a:latin typeface="Arial Unicode MS" pitchFamily="34" charset="-122"/>
                <a:ea typeface="Arial Unicode MS" pitchFamily="34" charset="-122"/>
                <a:cs typeface="Arial Unicode MS" pitchFamily="34" charset="-122"/>
              </a:rPr>
              <a:t>数据库中获取相应数据进行匹配的</a:t>
            </a:r>
            <a:r>
              <a:rPr lang="zh-CN" altLang="en-US" sz="2000" dirty="0" smtClean="0">
                <a:latin typeface="Arial Unicode MS" pitchFamily="34" charset="-122"/>
                <a:ea typeface="Arial Unicode MS" pitchFamily="34" charset="-122"/>
                <a:cs typeface="Arial Unicode MS" pitchFamily="34" charset="-122"/>
              </a:rPr>
              <a:t>过程。</a:t>
            </a:r>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380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认证</a:t>
            </a:r>
            <a:r>
              <a:rPr lang="zh-CN" altLang="en-US" dirty="0">
                <a:latin typeface="Arial Unicode MS" pitchFamily="34" charset="-122"/>
                <a:ea typeface="Arial Unicode MS" pitchFamily="34" charset="-122"/>
                <a:cs typeface="Arial Unicode MS" pitchFamily="34" charset="-122"/>
              </a:rPr>
              <a:t>过程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851985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530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认证</a:t>
            </a:r>
            <a:r>
              <a:rPr lang="zh-CN" altLang="en-US" dirty="0">
                <a:latin typeface="Arial Unicode MS" pitchFamily="34" charset="-122"/>
                <a:ea typeface="Arial Unicode MS" pitchFamily="34" charset="-122"/>
                <a:cs typeface="Arial Unicode MS" pitchFamily="34" charset="-122"/>
              </a:rPr>
              <a:t>过程</a:t>
            </a:r>
            <a:endParaRPr lang="zh-CN" altLang="en-US" dirty="0"/>
          </a:p>
        </p:txBody>
      </p:sp>
      <p:sp>
        <p:nvSpPr>
          <p:cNvPr id="3" name="内容占位符 2"/>
          <p:cNvSpPr>
            <a:spLocks noGrp="1"/>
          </p:cNvSpPr>
          <p:nvPr>
            <p:ph idx="1"/>
          </p:nvPr>
        </p:nvSpPr>
        <p:spPr>
          <a:xfrm>
            <a:off x="457200" y="1825947"/>
            <a:ext cx="8229600" cy="4699397"/>
          </a:xfrm>
        </p:spPr>
        <p:txBody>
          <a:bodyPr>
            <a:noAutofit/>
          </a:bodyPr>
          <a:lstStyle/>
          <a:p>
            <a:r>
              <a:rPr lang="en-US" altLang="zh-CN" sz="1800" dirty="0">
                <a:latin typeface="Arial Unicode MS" pitchFamily="34" charset="-122"/>
                <a:ea typeface="Arial Unicode MS" pitchFamily="34" charset="-122"/>
                <a:cs typeface="Arial Unicode MS" pitchFamily="34" charset="-122"/>
              </a:rPr>
              <a:t>Step 1</a:t>
            </a:r>
            <a:r>
              <a:rPr lang="zh-CN" altLang="en-US" sz="1800" dirty="0">
                <a:latin typeface="Arial Unicode MS" pitchFamily="34" charset="-122"/>
                <a:ea typeface="Arial Unicode MS" pitchFamily="34" charset="-122"/>
                <a:cs typeface="Arial Unicode MS" pitchFamily="34" charset="-122"/>
              </a:rPr>
              <a:t>：应用程序代码</a:t>
            </a:r>
            <a:r>
              <a:rPr lang="zh-CN" altLang="en-US" sz="1800" b="1" dirty="0" smtClean="0">
                <a:solidFill>
                  <a:srgbClr val="0000FF"/>
                </a:solidFill>
                <a:latin typeface="Arial Unicode MS" pitchFamily="34" charset="-122"/>
                <a:ea typeface="Arial Unicode MS" pitchFamily="34" charset="-122"/>
                <a:cs typeface="Arial Unicode MS" pitchFamily="34" charset="-122"/>
              </a:rPr>
              <a:t>调用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Subject.login</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方法</a:t>
            </a:r>
            <a:r>
              <a:rPr lang="zh-CN" altLang="en-US" sz="1800" dirty="0">
                <a:latin typeface="Arial Unicode MS" pitchFamily="34" charset="-122"/>
                <a:ea typeface="Arial Unicode MS" pitchFamily="34" charset="-122"/>
                <a:cs typeface="Arial Unicode MS" pitchFamily="34" charset="-122"/>
              </a:rPr>
              <a:t>，传递创建好的包含终端用户</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Principals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身份</a:t>
            </a:r>
            <a:r>
              <a:rPr lang="en-US" altLang="zh-CN"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Credentials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凭证</a:t>
            </a:r>
            <a:r>
              <a:rPr lang="en-US" altLang="zh-CN"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err="1" smtClean="0">
                <a:latin typeface="Arial Unicode MS" pitchFamily="34" charset="-122"/>
                <a:ea typeface="Arial Unicode MS" pitchFamily="34" charset="-122"/>
                <a:cs typeface="Arial Unicode MS" pitchFamily="34" charset="-122"/>
              </a:rPr>
              <a:t>AuthenticationToken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实例</a:t>
            </a:r>
            <a:endParaRPr lang="zh-CN" altLang="en-US" sz="1800" dirty="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Step </a:t>
            </a:r>
            <a:r>
              <a:rPr lang="en-US" altLang="zh-CN" sz="1800" dirty="0">
                <a:latin typeface="Arial Unicode MS" pitchFamily="34" charset="-122"/>
                <a:ea typeface="Arial Unicode MS" pitchFamily="34" charset="-122"/>
                <a:cs typeface="Arial Unicode MS" pitchFamily="34" charset="-122"/>
              </a:rPr>
              <a:t>2</a:t>
            </a:r>
            <a:r>
              <a:rPr lang="zh-CN" altLang="en-US" sz="1800" dirty="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Subject </a:t>
            </a:r>
            <a:r>
              <a:rPr lang="zh-CN" altLang="en-US" sz="1800" dirty="0" smtClean="0">
                <a:latin typeface="Arial Unicode MS" pitchFamily="34" charset="-122"/>
                <a:ea typeface="Arial Unicode MS" pitchFamily="34" charset="-122"/>
                <a:cs typeface="Arial Unicode MS" pitchFamily="34" charset="-122"/>
              </a:rPr>
              <a:t>实例</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通常为 </a:t>
            </a:r>
            <a:r>
              <a:rPr lang="en-US" altLang="zh-CN" sz="1800" dirty="0" err="1" smtClean="0">
                <a:latin typeface="Arial Unicode MS" pitchFamily="34" charset="-122"/>
                <a:ea typeface="Arial Unicode MS" pitchFamily="34" charset="-122"/>
                <a:cs typeface="Arial Unicode MS" pitchFamily="34" charset="-122"/>
              </a:rPr>
              <a:t>DelegatingSubject</a:t>
            </a:r>
            <a:r>
              <a:rPr lang="zh-CN" altLang="en-US" sz="1800" dirty="0">
                <a:latin typeface="Arial Unicode MS" pitchFamily="34" charset="-122"/>
                <a:ea typeface="Arial Unicode MS" pitchFamily="34" charset="-122"/>
                <a:cs typeface="Arial Unicode MS" pitchFamily="34" charset="-122"/>
              </a:rPr>
              <a:t>（或子类）委托应用程序</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err="1" smtClean="0">
                <a:latin typeface="Arial Unicode MS" pitchFamily="34" charset="-122"/>
                <a:ea typeface="Arial Unicode MS" pitchFamily="34" charset="-122"/>
                <a:cs typeface="Arial Unicode MS" pitchFamily="34" charset="-122"/>
              </a:rPr>
              <a:t>SecurityManager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通过调用 </a:t>
            </a:r>
            <a:r>
              <a:rPr lang="en-US" altLang="zh-CN" sz="1800" dirty="0" err="1" smtClean="0">
                <a:latin typeface="Arial Unicode MS" pitchFamily="34" charset="-122"/>
                <a:ea typeface="Arial Unicode MS" pitchFamily="34" charset="-122"/>
                <a:cs typeface="Arial Unicode MS" pitchFamily="34" charset="-122"/>
              </a:rPr>
              <a:t>securityManager.login</a:t>
            </a:r>
            <a:r>
              <a:rPr lang="en-US" altLang="zh-CN" sz="1800" dirty="0" smtClean="0">
                <a:latin typeface="Arial Unicode MS" pitchFamily="34" charset="-122"/>
                <a:ea typeface="Arial Unicode MS" pitchFamily="34" charset="-122"/>
                <a:cs typeface="Arial Unicode MS" pitchFamily="34" charset="-122"/>
              </a:rPr>
              <a:t>(token) </a:t>
            </a:r>
            <a:r>
              <a:rPr lang="zh-CN" altLang="en-US" sz="1800" dirty="0" smtClean="0">
                <a:latin typeface="Arial Unicode MS" pitchFamily="34" charset="-122"/>
                <a:ea typeface="Arial Unicode MS" pitchFamily="34" charset="-122"/>
                <a:cs typeface="Arial Unicode MS" pitchFamily="34" charset="-122"/>
              </a:rPr>
              <a:t>开始</a:t>
            </a:r>
            <a:r>
              <a:rPr lang="zh-CN" altLang="en-US" sz="1800" dirty="0">
                <a:latin typeface="Arial Unicode MS" pitchFamily="34" charset="-122"/>
                <a:ea typeface="Arial Unicode MS" pitchFamily="34" charset="-122"/>
                <a:cs typeface="Arial Unicode MS" pitchFamily="34" charset="-122"/>
              </a:rPr>
              <a:t>真正的验证。</a:t>
            </a:r>
          </a:p>
          <a:p>
            <a:r>
              <a:rPr lang="en-US" altLang="zh-CN" sz="1800" dirty="0" smtClean="0">
                <a:latin typeface="Arial Unicode MS" pitchFamily="34" charset="-122"/>
                <a:ea typeface="Arial Unicode MS" pitchFamily="34" charset="-122"/>
                <a:cs typeface="Arial Unicode MS" pitchFamily="34" charset="-122"/>
              </a:rPr>
              <a:t>Step3</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SubjectManager</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接收 </a:t>
            </a:r>
            <a:r>
              <a:rPr lang="en-US" altLang="zh-CN" sz="1800" dirty="0" smtClean="0">
                <a:latin typeface="Arial Unicode MS" pitchFamily="34" charset="-122"/>
                <a:ea typeface="Arial Unicode MS" pitchFamily="34" charset="-122"/>
                <a:cs typeface="Arial Unicode MS" pitchFamily="34" charset="-122"/>
              </a:rPr>
              <a:t>token</a:t>
            </a:r>
            <a:r>
              <a:rPr lang="zh-CN" altLang="en-US" sz="1800" dirty="0" smtClean="0">
                <a:latin typeface="Arial Unicode MS" pitchFamily="34" charset="-122"/>
                <a:ea typeface="Arial Unicode MS" pitchFamily="34" charset="-122"/>
                <a:cs typeface="Arial Unicode MS" pitchFamily="34" charset="-122"/>
              </a:rPr>
              <a:t>，调用内部的 </a:t>
            </a:r>
            <a:r>
              <a:rPr lang="en-US" altLang="zh-CN" sz="1800" dirty="0" smtClean="0">
                <a:latin typeface="Arial Unicode MS" pitchFamily="34" charset="-122"/>
                <a:ea typeface="Arial Unicode MS" pitchFamily="34" charset="-122"/>
                <a:cs typeface="Arial Unicode MS" pitchFamily="34" charset="-122"/>
              </a:rPr>
              <a:t>Authenticator </a:t>
            </a:r>
            <a:r>
              <a:rPr lang="zh-CN" altLang="en-US" sz="1800" dirty="0" smtClean="0">
                <a:latin typeface="Arial Unicode MS" pitchFamily="34" charset="-122"/>
                <a:ea typeface="Arial Unicode MS" pitchFamily="34" charset="-122"/>
                <a:cs typeface="Arial Unicode MS" pitchFamily="34" charset="-122"/>
              </a:rPr>
              <a:t>实例调用 </a:t>
            </a:r>
            <a:r>
              <a:rPr lang="en-US" altLang="zh-CN" sz="1800" dirty="0" err="1" smtClean="0">
                <a:latin typeface="Arial Unicode MS" pitchFamily="34" charset="-122"/>
                <a:ea typeface="Arial Unicode MS" pitchFamily="34" charset="-122"/>
                <a:cs typeface="Arial Unicode MS" pitchFamily="34" charset="-122"/>
              </a:rPr>
              <a:t>authenticator.authenticate</a:t>
            </a:r>
            <a:r>
              <a:rPr lang="en-US" altLang="zh-CN" sz="1800" dirty="0" smtClean="0">
                <a:latin typeface="Arial Unicode MS" pitchFamily="34" charset="-122"/>
                <a:ea typeface="Arial Unicode MS" pitchFamily="34" charset="-122"/>
                <a:cs typeface="Arial Unicode MS" pitchFamily="34" charset="-122"/>
              </a:rPr>
              <a:t>(token</a:t>
            </a:r>
            <a:r>
              <a:rPr lang="en-US" altLang="zh-CN"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Authenticator </a:t>
            </a:r>
            <a:r>
              <a:rPr lang="zh-CN" altLang="en-US" sz="1800" dirty="0" smtClean="0">
                <a:latin typeface="Arial Unicode MS" pitchFamily="34" charset="-122"/>
                <a:ea typeface="Arial Unicode MS" pitchFamily="34" charset="-122"/>
                <a:cs typeface="Arial Unicode MS" pitchFamily="34" charset="-122"/>
              </a:rPr>
              <a:t>通常</a:t>
            </a:r>
            <a:r>
              <a:rPr lang="zh-CN" altLang="en-US" sz="1800" dirty="0">
                <a:latin typeface="Arial Unicode MS" pitchFamily="34" charset="-122"/>
                <a:ea typeface="Arial Unicode MS" pitchFamily="34" charset="-122"/>
                <a:cs typeface="Arial Unicode MS" pitchFamily="34" charset="-122"/>
              </a:rPr>
              <a:t>是一</a:t>
            </a:r>
            <a:r>
              <a:rPr lang="zh-CN" altLang="en-US" sz="1800" dirty="0" smtClean="0">
                <a:latin typeface="Arial Unicode MS" pitchFamily="34" charset="-122"/>
                <a:ea typeface="Arial Unicode MS" pitchFamily="34" charset="-122"/>
                <a:cs typeface="Arial Unicode MS" pitchFamily="34" charset="-122"/>
              </a:rPr>
              <a:t>个 </a:t>
            </a:r>
            <a:r>
              <a:rPr lang="en-US" altLang="zh-CN" sz="1800" dirty="0" err="1" smtClean="0">
                <a:latin typeface="Arial Unicode MS" pitchFamily="34" charset="-122"/>
                <a:ea typeface="Arial Unicode MS" pitchFamily="34" charset="-122"/>
                <a:cs typeface="Arial Unicode MS" pitchFamily="34" charset="-122"/>
              </a:rPr>
              <a:t>ModularRealmAuthenticator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实例，支持在身份验证中协调一个或多个</a:t>
            </a:r>
            <a:r>
              <a:rPr lang="en-US" altLang="zh-CN" sz="1800" dirty="0">
                <a:latin typeface="Arial Unicode MS" pitchFamily="34" charset="-122"/>
                <a:ea typeface="Arial Unicode MS" pitchFamily="34" charset="-122"/>
                <a:cs typeface="Arial Unicode MS" pitchFamily="34" charset="-122"/>
              </a:rPr>
              <a:t>Realm </a:t>
            </a:r>
            <a:r>
              <a:rPr lang="zh-CN" altLang="en-US" sz="1800" dirty="0">
                <a:latin typeface="Arial Unicode MS" pitchFamily="34" charset="-122"/>
                <a:ea typeface="Arial Unicode MS" pitchFamily="34" charset="-122"/>
                <a:cs typeface="Arial Unicode MS" pitchFamily="34" charset="-122"/>
              </a:rPr>
              <a:t>实例</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Step </a:t>
            </a:r>
            <a:r>
              <a:rPr lang="en-US" altLang="zh-CN" sz="1800" dirty="0">
                <a:latin typeface="Arial Unicode MS" pitchFamily="34" charset="-122"/>
                <a:ea typeface="Arial Unicode MS" pitchFamily="34" charset="-122"/>
                <a:cs typeface="Arial Unicode MS" pitchFamily="34" charset="-122"/>
              </a:rPr>
              <a:t>4</a:t>
            </a:r>
            <a:r>
              <a:rPr lang="zh-CN" altLang="en-US" sz="1800" dirty="0">
                <a:latin typeface="Arial Unicode MS" pitchFamily="34" charset="-122"/>
                <a:ea typeface="Arial Unicode MS" pitchFamily="34" charset="-122"/>
                <a:cs typeface="Arial Unicode MS" pitchFamily="34" charset="-122"/>
              </a:rPr>
              <a:t>：如果应用程序中配置了一个以上</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Realm</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ModularRealmAuthenticator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实例将利用配置好的</a:t>
            </a:r>
            <a:r>
              <a:rPr lang="en-US" altLang="zh-CN" sz="1800" dirty="0" err="1">
                <a:latin typeface="Arial Unicode MS" pitchFamily="34" charset="-122"/>
                <a:ea typeface="Arial Unicode MS" pitchFamily="34" charset="-122"/>
                <a:cs typeface="Arial Unicode MS" pitchFamily="34" charset="-122"/>
              </a:rPr>
              <a:t>AuthenticationStrategy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来</a:t>
            </a:r>
            <a:r>
              <a:rPr lang="zh-CN" altLang="en-US" sz="1800" dirty="0" smtClean="0">
                <a:latin typeface="Arial Unicode MS" pitchFamily="34" charset="-122"/>
                <a:ea typeface="Arial Unicode MS" pitchFamily="34" charset="-122"/>
                <a:cs typeface="Arial Unicode MS" pitchFamily="34" charset="-122"/>
              </a:rPr>
              <a:t>启动 </a:t>
            </a:r>
            <a:r>
              <a:rPr lang="en-US" altLang="zh-CN" sz="1800" dirty="0" smtClean="0">
                <a:latin typeface="Arial Unicode MS" pitchFamily="34" charset="-122"/>
                <a:ea typeface="Arial Unicode MS" pitchFamily="34" charset="-122"/>
                <a:cs typeface="Arial Unicode MS" pitchFamily="34" charset="-122"/>
              </a:rPr>
              <a:t>Multi-Realm </a:t>
            </a:r>
            <a:r>
              <a:rPr lang="zh-CN" altLang="en-US" sz="1800" dirty="0">
                <a:latin typeface="Arial Unicode MS" pitchFamily="34" charset="-122"/>
                <a:ea typeface="Arial Unicode MS" pitchFamily="34" charset="-122"/>
                <a:cs typeface="Arial Unicode MS" pitchFamily="34" charset="-122"/>
              </a:rPr>
              <a:t>认证尝试。在</a:t>
            </a:r>
            <a:r>
              <a:rPr lang="en-US" altLang="zh-CN" sz="1800" dirty="0">
                <a:latin typeface="Arial Unicode MS" pitchFamily="34" charset="-122"/>
                <a:ea typeface="Arial Unicode MS" pitchFamily="34" charset="-122"/>
                <a:cs typeface="Arial Unicode MS" pitchFamily="34" charset="-122"/>
              </a:rPr>
              <a:t>Realms </a:t>
            </a:r>
            <a:r>
              <a:rPr lang="zh-CN" altLang="en-US" sz="1800" dirty="0">
                <a:latin typeface="Arial Unicode MS" pitchFamily="34" charset="-122"/>
                <a:ea typeface="Arial Unicode MS" pitchFamily="34" charset="-122"/>
                <a:cs typeface="Arial Unicode MS" pitchFamily="34" charset="-122"/>
              </a:rPr>
              <a:t>被身份验证调用之前，期间和以后，</a:t>
            </a:r>
            <a:r>
              <a:rPr lang="en-US" altLang="zh-CN" sz="1800" dirty="0" err="1">
                <a:latin typeface="Arial Unicode MS" pitchFamily="34" charset="-122"/>
                <a:ea typeface="Arial Unicode MS" pitchFamily="34" charset="-122"/>
                <a:cs typeface="Arial Unicode MS" pitchFamily="34" charset="-122"/>
              </a:rPr>
              <a:t>AuthenticationStrategy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被调用使其能够对每个</a:t>
            </a:r>
            <a:r>
              <a:rPr lang="en-US" altLang="zh-CN" sz="1800" dirty="0">
                <a:latin typeface="Arial Unicode MS" pitchFamily="34" charset="-122"/>
                <a:ea typeface="Arial Unicode MS" pitchFamily="34" charset="-122"/>
                <a:cs typeface="Arial Unicode MS" pitchFamily="34" charset="-122"/>
              </a:rPr>
              <a:t>Realm </a:t>
            </a:r>
            <a:r>
              <a:rPr lang="zh-CN" altLang="en-US" sz="1800" dirty="0">
                <a:latin typeface="Arial Unicode MS" pitchFamily="34" charset="-122"/>
                <a:ea typeface="Arial Unicode MS" pitchFamily="34" charset="-122"/>
                <a:cs typeface="Arial Unicode MS" pitchFamily="34" charset="-122"/>
              </a:rPr>
              <a:t>的结果作出反应</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Step </a:t>
            </a:r>
            <a:r>
              <a:rPr lang="en-US" altLang="zh-CN" sz="1800" dirty="0">
                <a:latin typeface="Arial Unicode MS" pitchFamily="34" charset="-122"/>
                <a:ea typeface="Arial Unicode MS" pitchFamily="34" charset="-122"/>
                <a:cs typeface="Arial Unicode MS" pitchFamily="34" charset="-122"/>
              </a:rPr>
              <a:t>5</a:t>
            </a:r>
            <a:r>
              <a:rPr lang="zh-CN" altLang="en-US" sz="1800" dirty="0">
                <a:latin typeface="Arial Unicode MS" pitchFamily="34" charset="-122"/>
                <a:ea typeface="Arial Unicode MS" pitchFamily="34" charset="-122"/>
                <a:cs typeface="Arial Unicode MS" pitchFamily="34" charset="-122"/>
              </a:rPr>
              <a:t>：每个配置</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Realm </a:t>
            </a:r>
            <a:r>
              <a:rPr lang="zh-CN" altLang="en-US" sz="1800" dirty="0">
                <a:latin typeface="Arial Unicode MS" pitchFamily="34" charset="-122"/>
                <a:ea typeface="Arial Unicode MS" pitchFamily="34" charset="-122"/>
                <a:cs typeface="Arial Unicode MS" pitchFamily="34" charset="-122"/>
              </a:rPr>
              <a:t>用来帮助看它是否支持提交的</a:t>
            </a:r>
            <a:r>
              <a:rPr lang="en-US" altLang="zh-CN" sz="1800" dirty="0" err="1">
                <a:latin typeface="Arial Unicode MS" pitchFamily="34" charset="-122"/>
                <a:ea typeface="Arial Unicode MS" pitchFamily="34" charset="-122"/>
                <a:cs typeface="Arial Unicode MS" pitchFamily="34" charset="-122"/>
              </a:rPr>
              <a:t>AuthenticationToken</a:t>
            </a:r>
            <a:r>
              <a:rPr lang="zh-CN" altLang="en-US" sz="1800" dirty="0">
                <a:latin typeface="Arial Unicode MS" pitchFamily="34" charset="-122"/>
                <a:ea typeface="Arial Unicode MS" pitchFamily="34" charset="-122"/>
                <a:cs typeface="Arial Unicode MS" pitchFamily="34" charset="-122"/>
              </a:rPr>
              <a:t>。如果支持，那么</a:t>
            </a:r>
            <a:r>
              <a:rPr lang="zh-CN" altLang="en-US" sz="1800" dirty="0" smtClean="0">
                <a:latin typeface="Arial Unicode MS" pitchFamily="34" charset="-122"/>
                <a:ea typeface="Arial Unicode MS" pitchFamily="34" charset="-122"/>
                <a:cs typeface="Arial Unicode MS" pitchFamily="34" charset="-122"/>
              </a:rPr>
              <a:t>支持 </a:t>
            </a:r>
            <a:r>
              <a:rPr lang="en-US" altLang="zh-CN" sz="1800" dirty="0" smtClean="0">
                <a:latin typeface="Arial Unicode MS" pitchFamily="34" charset="-122"/>
                <a:ea typeface="Arial Unicode MS" pitchFamily="34" charset="-122"/>
                <a:cs typeface="Arial Unicode MS" pitchFamily="34" charset="-122"/>
              </a:rPr>
              <a:t>Realm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err="1" smtClean="0">
                <a:latin typeface="Arial Unicode MS" pitchFamily="34" charset="-122"/>
                <a:ea typeface="Arial Unicode MS" pitchFamily="34" charset="-122"/>
                <a:cs typeface="Arial Unicode MS" pitchFamily="34" charset="-122"/>
              </a:rPr>
              <a:t>getAuthenticationInfo</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方法将会伴随着提交</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token </a:t>
            </a:r>
            <a:r>
              <a:rPr lang="zh-CN" altLang="en-US" sz="1800" dirty="0">
                <a:latin typeface="Arial Unicode MS" pitchFamily="34" charset="-122"/>
                <a:ea typeface="Arial Unicode MS" pitchFamily="34" charset="-122"/>
                <a:cs typeface="Arial Unicode MS" pitchFamily="34" charset="-122"/>
              </a:rPr>
              <a:t>被调用。</a:t>
            </a:r>
            <a:r>
              <a:rPr lang="en-US" altLang="zh-CN" sz="1800" dirty="0" err="1">
                <a:latin typeface="Arial Unicode MS" pitchFamily="34" charset="-122"/>
                <a:ea typeface="Arial Unicode MS" pitchFamily="34" charset="-122"/>
                <a:cs typeface="Arial Unicode MS" pitchFamily="34" charset="-122"/>
              </a:rPr>
              <a:t>getAuthenticationInfo</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方法有效地代表一个</a:t>
            </a:r>
            <a:r>
              <a:rPr lang="zh-CN" altLang="en-US" sz="1800" dirty="0" smtClean="0">
                <a:latin typeface="Arial Unicode MS" pitchFamily="34" charset="-122"/>
                <a:ea typeface="Arial Unicode MS" pitchFamily="34" charset="-122"/>
                <a:cs typeface="Arial Unicode MS" pitchFamily="34" charset="-122"/>
              </a:rPr>
              <a:t>特定 </a:t>
            </a:r>
            <a:r>
              <a:rPr lang="en-US" altLang="zh-CN" sz="1800" dirty="0" smtClean="0">
                <a:latin typeface="Arial Unicode MS" pitchFamily="34" charset="-122"/>
                <a:ea typeface="Arial Unicode MS" pitchFamily="34" charset="-122"/>
                <a:cs typeface="Arial Unicode MS" pitchFamily="34" charset="-122"/>
              </a:rPr>
              <a:t>Realm </a:t>
            </a:r>
            <a:r>
              <a:rPr lang="zh-CN" altLang="en-US" sz="1800" dirty="0">
                <a:latin typeface="Arial Unicode MS" pitchFamily="34" charset="-122"/>
                <a:ea typeface="Arial Unicode MS" pitchFamily="34" charset="-122"/>
                <a:cs typeface="Arial Unicode MS" pitchFamily="34" charset="-122"/>
              </a:rPr>
              <a:t>的单一的身份验证尝试</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8915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注销</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2044495"/>
            <a:ext cx="8424936" cy="3688761"/>
          </a:xfrm>
        </p:spPr>
        <p:txBody>
          <a:bodyPr>
            <a:noAutofit/>
          </a:bodyPr>
          <a:lstStyle/>
          <a:p>
            <a:r>
              <a:rPr lang="en-US" altLang="zh-CN" sz="2300" b="1" dirty="0">
                <a:solidFill>
                  <a:srgbClr val="0000FF"/>
                </a:solidFill>
                <a:latin typeface="Arial Unicode MS" pitchFamily="34" charset="-122"/>
                <a:ea typeface="Arial Unicode MS" pitchFamily="34" charset="-122"/>
                <a:cs typeface="Arial Unicode MS" pitchFamily="34" charset="-122"/>
              </a:rPr>
              <a:t>logout(</a:t>
            </a:r>
            <a:r>
              <a:rPr lang="zh-CN" altLang="en-US" sz="2300" b="1" dirty="0">
                <a:solidFill>
                  <a:srgbClr val="0000FF"/>
                </a:solidFill>
                <a:latin typeface="Arial Unicode MS" pitchFamily="34" charset="-122"/>
                <a:ea typeface="Arial Unicode MS" pitchFamily="34" charset="-122"/>
                <a:cs typeface="Arial Unicode MS" pitchFamily="34" charset="-122"/>
              </a:rPr>
              <a:t>注销</a:t>
            </a:r>
            <a:r>
              <a:rPr lang="en-US" altLang="zh-CN" sz="2300" b="1" dirty="0" smtClean="0">
                <a:solidFill>
                  <a:srgbClr val="0000FF"/>
                </a:solidFill>
                <a:latin typeface="Arial Unicode MS" pitchFamily="34" charset="-122"/>
                <a:ea typeface="Arial Unicode MS" pitchFamily="34" charset="-122"/>
                <a:cs typeface="Arial Unicode MS" pitchFamily="34" charset="-122"/>
              </a:rPr>
              <a:t>)</a:t>
            </a:r>
            <a:r>
              <a:rPr lang="zh-CN" altLang="en-US" sz="2300" dirty="0" smtClean="0">
                <a:latin typeface="Arial Unicode MS" pitchFamily="34" charset="-122"/>
                <a:ea typeface="Arial Unicode MS" pitchFamily="34" charset="-122"/>
                <a:cs typeface="Arial Unicode MS" pitchFamily="34" charset="-122"/>
              </a:rPr>
              <a:t>：</a:t>
            </a:r>
            <a:r>
              <a:rPr lang="en-US" altLang="zh-CN" sz="2300" dirty="0" err="1" smtClean="0">
                <a:latin typeface="Arial Unicode MS" pitchFamily="34" charset="-122"/>
                <a:ea typeface="Arial Unicode MS" pitchFamily="34" charset="-122"/>
                <a:cs typeface="Arial Unicode MS" pitchFamily="34" charset="-122"/>
              </a:rPr>
              <a:t>currentUser.logout</a:t>
            </a:r>
            <a:r>
              <a:rPr lang="en-US" altLang="zh-CN" sz="2300" dirty="0" smtClean="0">
                <a:latin typeface="Arial Unicode MS" pitchFamily="34" charset="-122"/>
                <a:ea typeface="Arial Unicode MS" pitchFamily="34" charset="-122"/>
                <a:cs typeface="Arial Unicode MS" pitchFamily="34" charset="-122"/>
              </a:rPr>
              <a:t>();</a:t>
            </a:r>
          </a:p>
          <a:p>
            <a:r>
              <a:rPr lang="zh-CN" altLang="en-US" sz="2300" dirty="0" smtClean="0">
                <a:latin typeface="Arial Unicode MS" pitchFamily="34" charset="-122"/>
                <a:ea typeface="Arial Unicode MS" pitchFamily="34" charset="-122"/>
                <a:cs typeface="Arial Unicode MS" pitchFamily="34" charset="-122"/>
              </a:rPr>
              <a:t>调用 </a:t>
            </a:r>
            <a:r>
              <a:rPr lang="en-US" altLang="zh-CN" sz="2300" dirty="0" smtClean="0">
                <a:latin typeface="Arial Unicode MS" pitchFamily="34" charset="-122"/>
                <a:ea typeface="Arial Unicode MS" pitchFamily="34" charset="-122"/>
                <a:cs typeface="Arial Unicode MS" pitchFamily="34" charset="-122"/>
              </a:rPr>
              <a:t>logout() </a:t>
            </a:r>
            <a:r>
              <a:rPr lang="zh-CN" altLang="en-US" sz="2300" dirty="0" smtClean="0">
                <a:latin typeface="Arial Unicode MS" pitchFamily="34" charset="-122"/>
                <a:ea typeface="Arial Unicode MS" pitchFamily="34" charset="-122"/>
                <a:cs typeface="Arial Unicode MS" pitchFamily="34" charset="-122"/>
              </a:rPr>
              <a:t>方法时，现有</a:t>
            </a:r>
            <a:r>
              <a:rPr lang="zh-CN" altLang="en-US" sz="2300" dirty="0">
                <a:latin typeface="Arial Unicode MS" pitchFamily="34" charset="-122"/>
                <a:ea typeface="Arial Unicode MS" pitchFamily="34" charset="-122"/>
                <a:cs typeface="Arial Unicode MS" pitchFamily="34" charset="-122"/>
              </a:rPr>
              <a:t> </a:t>
            </a:r>
            <a:r>
              <a:rPr lang="en-US" altLang="zh-CN" sz="2300" dirty="0" smtClean="0">
                <a:latin typeface="Arial Unicode MS" pitchFamily="34" charset="-122"/>
                <a:ea typeface="Arial Unicode MS" pitchFamily="34" charset="-122"/>
                <a:cs typeface="Arial Unicode MS" pitchFamily="34" charset="-122"/>
              </a:rPr>
              <a:t>Session </a:t>
            </a:r>
            <a:r>
              <a:rPr lang="zh-CN" altLang="en-US" sz="2300" dirty="0" smtClean="0">
                <a:latin typeface="Arial Unicode MS" pitchFamily="34" charset="-122"/>
                <a:ea typeface="Arial Unicode MS" pitchFamily="34" charset="-122"/>
                <a:cs typeface="Arial Unicode MS" pitchFamily="34" charset="-122"/>
              </a:rPr>
              <a:t>将失效</a:t>
            </a:r>
            <a:r>
              <a:rPr lang="zh-CN" altLang="en-US" sz="2300" dirty="0">
                <a:latin typeface="Arial Unicode MS" pitchFamily="34" charset="-122"/>
                <a:ea typeface="Arial Unicode MS" pitchFamily="34" charset="-122"/>
                <a:cs typeface="Arial Unicode MS" pitchFamily="34" charset="-122"/>
              </a:rPr>
              <a:t>，</a:t>
            </a:r>
            <a:r>
              <a:rPr lang="zh-CN" altLang="en-US" sz="2300" dirty="0" smtClean="0">
                <a:latin typeface="Arial Unicode MS" pitchFamily="34" charset="-122"/>
                <a:ea typeface="Arial Unicode MS" pitchFamily="34" charset="-122"/>
                <a:cs typeface="Arial Unicode MS" pitchFamily="34" charset="-122"/>
              </a:rPr>
              <a:t>而且身份将失去</a:t>
            </a:r>
            <a:r>
              <a:rPr lang="zh-CN" altLang="en-US" sz="2300" dirty="0">
                <a:latin typeface="Arial Unicode MS" pitchFamily="34" charset="-122"/>
                <a:ea typeface="Arial Unicode MS" pitchFamily="34" charset="-122"/>
                <a:cs typeface="Arial Unicode MS" pitchFamily="34" charset="-122"/>
              </a:rPr>
              <a:t>关联</a:t>
            </a:r>
            <a:r>
              <a:rPr lang="zh-CN" altLang="en-US" sz="2300" dirty="0" smtClean="0">
                <a:latin typeface="Arial Unicode MS" pitchFamily="34" charset="-122"/>
                <a:ea typeface="Arial Unicode MS" pitchFamily="34" charset="-122"/>
                <a:cs typeface="Arial Unicode MS" pitchFamily="34" charset="-122"/>
              </a:rPr>
              <a:t>（在</a:t>
            </a:r>
            <a:r>
              <a:rPr lang="en-US" altLang="zh-CN" sz="2300" dirty="0">
                <a:latin typeface="Arial Unicode MS" pitchFamily="34" charset="-122"/>
                <a:ea typeface="Arial Unicode MS" pitchFamily="34" charset="-122"/>
                <a:cs typeface="Arial Unicode MS" pitchFamily="34" charset="-122"/>
              </a:rPr>
              <a:t>Web </a:t>
            </a:r>
            <a:r>
              <a:rPr lang="zh-CN" altLang="en-US" sz="2300" dirty="0">
                <a:latin typeface="Arial Unicode MS" pitchFamily="34" charset="-122"/>
                <a:ea typeface="Arial Unicode MS" pitchFamily="34" charset="-122"/>
                <a:cs typeface="Arial Unicode MS" pitchFamily="34" charset="-122"/>
              </a:rPr>
              <a:t>应用程序中，</a:t>
            </a:r>
            <a:r>
              <a:rPr lang="en-US" altLang="zh-CN" sz="2300" dirty="0" err="1">
                <a:latin typeface="Arial Unicode MS" pitchFamily="34" charset="-122"/>
                <a:ea typeface="Arial Unicode MS" pitchFamily="34" charset="-122"/>
                <a:cs typeface="Arial Unicode MS" pitchFamily="34" charset="-122"/>
              </a:rPr>
              <a:t>RememberMe</a:t>
            </a:r>
            <a:r>
              <a:rPr lang="en-US" altLang="zh-CN" sz="2300" dirty="0">
                <a:latin typeface="Arial Unicode MS" pitchFamily="34" charset="-122"/>
                <a:ea typeface="Arial Unicode MS" pitchFamily="34" charset="-122"/>
                <a:cs typeface="Arial Unicode MS" pitchFamily="34" charset="-122"/>
              </a:rPr>
              <a:t> cookie </a:t>
            </a:r>
            <a:r>
              <a:rPr lang="zh-CN" altLang="en-US" sz="2300" b="1" dirty="0" smtClean="0">
                <a:solidFill>
                  <a:srgbClr val="FF0000"/>
                </a:solidFill>
                <a:latin typeface="Arial Unicode MS" pitchFamily="34" charset="-122"/>
                <a:ea typeface="Arial Unicode MS" pitchFamily="34" charset="-122"/>
                <a:cs typeface="Arial Unicode MS" pitchFamily="34" charset="-122"/>
              </a:rPr>
              <a:t>将</a:t>
            </a:r>
            <a:r>
              <a:rPr lang="zh-CN" altLang="en-US" sz="2300" dirty="0" smtClean="0">
                <a:latin typeface="Arial Unicode MS" pitchFamily="34" charset="-122"/>
                <a:ea typeface="Arial Unicode MS" pitchFamily="34" charset="-122"/>
                <a:cs typeface="Arial Unicode MS" pitchFamily="34" charset="-122"/>
              </a:rPr>
              <a:t>被</a:t>
            </a:r>
            <a:r>
              <a:rPr lang="zh-CN" altLang="en-US" sz="2300" dirty="0">
                <a:latin typeface="Arial Unicode MS" pitchFamily="34" charset="-122"/>
                <a:ea typeface="Arial Unicode MS" pitchFamily="34" charset="-122"/>
                <a:cs typeface="Arial Unicode MS" pitchFamily="34" charset="-122"/>
              </a:rPr>
              <a:t>删除）</a:t>
            </a:r>
            <a:r>
              <a:rPr lang="zh-CN" altLang="en-US" sz="2300" dirty="0" smtClean="0">
                <a:latin typeface="Arial Unicode MS" pitchFamily="34" charset="-122"/>
                <a:ea typeface="Arial Unicode MS" pitchFamily="34" charset="-122"/>
                <a:cs typeface="Arial Unicode MS" pitchFamily="34" charset="-122"/>
              </a:rPr>
              <a:t>。</a:t>
            </a:r>
            <a:endParaRPr lang="en-US" altLang="zh-CN" sz="2300" dirty="0" smtClean="0">
              <a:latin typeface="Arial Unicode MS" pitchFamily="34" charset="-122"/>
              <a:ea typeface="Arial Unicode MS" pitchFamily="34" charset="-122"/>
              <a:cs typeface="Arial Unicode MS" pitchFamily="34" charset="-122"/>
            </a:endParaRPr>
          </a:p>
          <a:p>
            <a:r>
              <a:rPr lang="zh-CN" altLang="en-US" sz="2300" dirty="0" smtClean="0">
                <a:latin typeface="Arial Unicode MS" pitchFamily="34" charset="-122"/>
                <a:ea typeface="Arial Unicode MS" pitchFamily="34" charset="-122"/>
                <a:cs typeface="Arial Unicode MS" pitchFamily="34" charset="-122"/>
              </a:rPr>
              <a:t>在 </a:t>
            </a:r>
            <a:r>
              <a:rPr lang="en-US" altLang="zh-CN" sz="2300" dirty="0" smtClean="0">
                <a:latin typeface="Arial Unicode MS" pitchFamily="34" charset="-122"/>
                <a:ea typeface="Arial Unicode MS" pitchFamily="34" charset="-122"/>
                <a:cs typeface="Arial Unicode MS" pitchFamily="34" charset="-122"/>
              </a:rPr>
              <a:t>Subject </a:t>
            </a:r>
            <a:r>
              <a:rPr lang="zh-CN" altLang="en-US" sz="2300" dirty="0">
                <a:latin typeface="Arial Unicode MS" pitchFamily="34" charset="-122"/>
                <a:ea typeface="Arial Unicode MS" pitchFamily="34" charset="-122"/>
                <a:cs typeface="Arial Unicode MS" pitchFamily="34" charset="-122"/>
              </a:rPr>
              <a:t>注销后，</a:t>
            </a:r>
            <a:r>
              <a:rPr lang="zh-CN" altLang="en-US" sz="2300" dirty="0" smtClean="0">
                <a:latin typeface="Arial Unicode MS" pitchFamily="34" charset="-122"/>
                <a:ea typeface="Arial Unicode MS" pitchFamily="34" charset="-122"/>
                <a:cs typeface="Arial Unicode MS" pitchFamily="34" charset="-122"/>
              </a:rPr>
              <a:t>该 </a:t>
            </a:r>
            <a:r>
              <a:rPr lang="en-US" altLang="zh-CN" sz="2300" dirty="0" smtClean="0">
                <a:latin typeface="Arial Unicode MS" pitchFamily="34" charset="-122"/>
                <a:ea typeface="Arial Unicode MS" pitchFamily="34" charset="-122"/>
                <a:cs typeface="Arial Unicode MS" pitchFamily="34" charset="-122"/>
              </a:rPr>
              <a:t>Subject </a:t>
            </a:r>
            <a:r>
              <a:rPr lang="zh-CN" altLang="en-US" sz="2300" dirty="0" smtClean="0">
                <a:latin typeface="Arial Unicode MS" pitchFamily="34" charset="-122"/>
                <a:ea typeface="Arial Unicode MS" pitchFamily="34" charset="-122"/>
                <a:cs typeface="Arial Unicode MS" pitchFamily="34" charset="-122"/>
              </a:rPr>
              <a:t>的</a:t>
            </a:r>
            <a:r>
              <a:rPr lang="zh-CN" altLang="en-US" sz="2300" dirty="0">
                <a:latin typeface="Arial Unicode MS" pitchFamily="34" charset="-122"/>
                <a:ea typeface="Arial Unicode MS" pitchFamily="34" charset="-122"/>
                <a:cs typeface="Arial Unicode MS" pitchFamily="34" charset="-122"/>
              </a:rPr>
              <a:t>实例被再次认为是匿名</a:t>
            </a:r>
            <a:r>
              <a:rPr lang="zh-CN" altLang="en-US" sz="2300" dirty="0" smtClean="0">
                <a:latin typeface="Arial Unicode MS" pitchFamily="34" charset="-122"/>
                <a:ea typeface="Arial Unicode MS" pitchFamily="34" charset="-122"/>
                <a:cs typeface="Arial Unicode MS" pitchFamily="34" charset="-122"/>
              </a:rPr>
              <a:t>的。</a:t>
            </a:r>
            <a:endParaRPr lang="zh-CN" altLang="en-US" sz="2300" dirty="0">
              <a:latin typeface="Arial Unicode MS" pitchFamily="34" charset="-122"/>
              <a:ea typeface="Arial Unicode MS" pitchFamily="34" charset="-122"/>
              <a:cs typeface="Arial Unicode MS" pitchFamily="34" charset="-122"/>
            </a:endParaRPr>
          </a:p>
          <a:p>
            <a:r>
              <a:rPr lang="zh-CN" altLang="en-US" sz="2300" b="1" dirty="0" smtClean="0">
                <a:solidFill>
                  <a:srgbClr val="0000FF"/>
                </a:solidFill>
                <a:latin typeface="Arial Unicode MS" pitchFamily="34" charset="-122"/>
                <a:ea typeface="Arial Unicode MS" pitchFamily="34" charset="-122"/>
                <a:cs typeface="Arial Unicode MS" pitchFamily="34" charset="-122"/>
              </a:rPr>
              <a:t>注意</a:t>
            </a:r>
            <a:r>
              <a:rPr lang="zh-CN" altLang="en-US" sz="2300" dirty="0" smtClean="0">
                <a:latin typeface="Arial Unicode MS" pitchFamily="34" charset="-122"/>
                <a:ea typeface="Arial Unicode MS" pitchFamily="34" charset="-122"/>
                <a:cs typeface="Arial Unicode MS" pitchFamily="34" charset="-122"/>
              </a:rPr>
              <a:t>：</a:t>
            </a:r>
            <a:r>
              <a:rPr lang="en-US" altLang="zh-CN" sz="2300" dirty="0" smtClean="0">
                <a:latin typeface="Arial Unicode MS" pitchFamily="34" charset="-122"/>
                <a:ea typeface="Arial Unicode MS" pitchFamily="34" charset="-122"/>
                <a:cs typeface="Arial Unicode MS" pitchFamily="34" charset="-122"/>
              </a:rPr>
              <a:t>WEB </a:t>
            </a:r>
            <a:r>
              <a:rPr lang="zh-CN" altLang="en-US" sz="2300" dirty="0">
                <a:latin typeface="Arial Unicode MS" pitchFamily="34" charset="-122"/>
                <a:ea typeface="Arial Unicode MS" pitchFamily="34" charset="-122"/>
                <a:cs typeface="Arial Unicode MS" pitchFamily="34" charset="-122"/>
              </a:rPr>
              <a:t>应用程序记住身份</a:t>
            </a:r>
            <a:r>
              <a:rPr lang="zh-CN" altLang="en-US" sz="2300" dirty="0" smtClean="0">
                <a:latin typeface="Arial Unicode MS" pitchFamily="34" charset="-122"/>
                <a:ea typeface="Arial Unicode MS" pitchFamily="34" charset="-122"/>
                <a:cs typeface="Arial Unicode MS" pitchFamily="34" charset="-122"/>
              </a:rPr>
              <a:t>往往依靠 </a:t>
            </a:r>
            <a:r>
              <a:rPr lang="en-US" altLang="zh-CN" sz="2300" dirty="0" smtClean="0">
                <a:latin typeface="Arial Unicode MS" pitchFamily="34" charset="-122"/>
                <a:ea typeface="Arial Unicode MS" pitchFamily="34" charset="-122"/>
                <a:cs typeface="Arial Unicode MS" pitchFamily="34" charset="-122"/>
              </a:rPr>
              <a:t>Cookie</a:t>
            </a:r>
            <a:r>
              <a:rPr lang="zh-CN" altLang="en-US" sz="2300" dirty="0" smtClean="0">
                <a:latin typeface="Arial Unicode MS" pitchFamily="34" charset="-122"/>
                <a:ea typeface="Arial Unicode MS" pitchFamily="34" charset="-122"/>
                <a:cs typeface="Arial Unicode MS" pitchFamily="34" charset="-122"/>
              </a:rPr>
              <a:t>，</a:t>
            </a:r>
            <a:r>
              <a:rPr lang="zh-CN" altLang="en-US" sz="2300" dirty="0">
                <a:latin typeface="Arial Unicode MS" pitchFamily="34" charset="-122"/>
                <a:ea typeface="Arial Unicode MS" pitchFamily="34" charset="-122"/>
                <a:cs typeface="Arial Unicode MS" pitchFamily="34" charset="-122"/>
              </a:rPr>
              <a:t>然而</a:t>
            </a:r>
            <a:r>
              <a:rPr lang="en-US" altLang="zh-CN" sz="2300" dirty="0" smtClean="0">
                <a:latin typeface="Arial Unicode MS" pitchFamily="34" charset="-122"/>
                <a:ea typeface="Arial Unicode MS" pitchFamily="34" charset="-122"/>
                <a:cs typeface="Arial Unicode MS" pitchFamily="34" charset="-122"/>
              </a:rPr>
              <a:t>Cookie </a:t>
            </a:r>
            <a:r>
              <a:rPr lang="zh-CN" altLang="en-US" sz="2300" dirty="0">
                <a:latin typeface="Arial Unicode MS" pitchFamily="34" charset="-122"/>
                <a:ea typeface="Arial Unicode MS" pitchFamily="34" charset="-122"/>
                <a:cs typeface="Arial Unicode MS" pitchFamily="34" charset="-122"/>
              </a:rPr>
              <a:t>只能</a:t>
            </a:r>
            <a:r>
              <a:rPr lang="zh-CN" altLang="en-US" sz="2300" dirty="0" smtClean="0">
                <a:latin typeface="Arial Unicode MS" pitchFamily="34" charset="-122"/>
                <a:ea typeface="Arial Unicode MS" pitchFamily="34" charset="-122"/>
                <a:cs typeface="Arial Unicode MS" pitchFamily="34" charset="-122"/>
              </a:rPr>
              <a:t>在 </a:t>
            </a:r>
            <a:r>
              <a:rPr lang="en-US" altLang="zh-CN" sz="2300" dirty="0" smtClean="0">
                <a:latin typeface="Arial Unicode MS" pitchFamily="34" charset="-122"/>
                <a:ea typeface="Arial Unicode MS" pitchFamily="34" charset="-122"/>
                <a:cs typeface="Arial Unicode MS" pitchFamily="34" charset="-122"/>
              </a:rPr>
              <a:t>Response </a:t>
            </a:r>
            <a:r>
              <a:rPr lang="zh-CN" altLang="en-US" sz="2300" dirty="0" smtClean="0">
                <a:latin typeface="Arial Unicode MS" pitchFamily="34" charset="-122"/>
                <a:ea typeface="Arial Unicode MS" pitchFamily="34" charset="-122"/>
                <a:cs typeface="Arial Unicode MS" pitchFamily="34" charset="-122"/>
              </a:rPr>
              <a:t>被返回后被</a:t>
            </a:r>
            <a:r>
              <a:rPr lang="zh-CN" altLang="en-US" sz="2300" dirty="0">
                <a:latin typeface="Arial Unicode MS" pitchFamily="34" charset="-122"/>
                <a:ea typeface="Arial Unicode MS" pitchFamily="34" charset="-122"/>
                <a:cs typeface="Arial Unicode MS" pitchFamily="34" charset="-122"/>
              </a:rPr>
              <a:t>删除，</a:t>
            </a:r>
            <a:r>
              <a:rPr lang="zh-CN" altLang="en-US" sz="2300" dirty="0" smtClean="0">
                <a:latin typeface="Arial Unicode MS" pitchFamily="34" charset="-122"/>
                <a:ea typeface="Arial Unicode MS" pitchFamily="34" charset="-122"/>
                <a:cs typeface="Arial Unicode MS" pitchFamily="34" charset="-122"/>
              </a:rPr>
              <a:t>所以</a:t>
            </a:r>
            <a:r>
              <a:rPr lang="zh-CN" altLang="en-US" sz="2300" b="1" dirty="0" smtClean="0">
                <a:solidFill>
                  <a:srgbClr val="0000FF"/>
                </a:solidFill>
                <a:latin typeface="Arial Unicode MS" pitchFamily="34" charset="-122"/>
                <a:ea typeface="Arial Unicode MS" pitchFamily="34" charset="-122"/>
                <a:cs typeface="Arial Unicode MS" pitchFamily="34" charset="-122"/>
              </a:rPr>
              <a:t>建议</a:t>
            </a:r>
            <a:r>
              <a:rPr lang="zh-CN" altLang="en-US" sz="2300" b="1" dirty="0">
                <a:solidFill>
                  <a:srgbClr val="0000FF"/>
                </a:solidFill>
                <a:latin typeface="Arial Unicode MS" pitchFamily="34" charset="-122"/>
                <a:ea typeface="Arial Unicode MS" pitchFamily="34" charset="-122"/>
                <a:cs typeface="Arial Unicode MS" pitchFamily="34" charset="-122"/>
              </a:rPr>
              <a:t>在调用</a:t>
            </a:r>
            <a:r>
              <a:rPr lang="en-US" altLang="zh-CN" sz="2300" b="1" dirty="0" err="1">
                <a:solidFill>
                  <a:srgbClr val="0000FF"/>
                </a:solidFill>
                <a:latin typeface="Arial Unicode MS" pitchFamily="34" charset="-122"/>
                <a:ea typeface="Arial Unicode MS" pitchFamily="34" charset="-122"/>
                <a:cs typeface="Arial Unicode MS" pitchFamily="34" charset="-122"/>
              </a:rPr>
              <a:t>subject.logout</a:t>
            </a:r>
            <a:r>
              <a:rPr lang="en-US" altLang="zh-CN" sz="2300" b="1" dirty="0" smtClean="0">
                <a:solidFill>
                  <a:srgbClr val="0000FF"/>
                </a:solidFill>
                <a:latin typeface="Arial Unicode MS" pitchFamily="34" charset="-122"/>
                <a:ea typeface="Arial Unicode MS" pitchFamily="34" charset="-122"/>
                <a:cs typeface="Arial Unicode MS" pitchFamily="34" charset="-122"/>
              </a:rPr>
              <a:t>() </a:t>
            </a:r>
            <a:r>
              <a:rPr lang="zh-CN" altLang="en-US" sz="2300" b="1" dirty="0" smtClean="0">
                <a:solidFill>
                  <a:srgbClr val="0000FF"/>
                </a:solidFill>
                <a:latin typeface="Arial Unicode MS" pitchFamily="34" charset="-122"/>
                <a:ea typeface="Arial Unicode MS" pitchFamily="34" charset="-122"/>
                <a:cs typeface="Arial Unicode MS" pitchFamily="34" charset="-122"/>
              </a:rPr>
              <a:t>后立即向终端重定向一</a:t>
            </a:r>
            <a:r>
              <a:rPr lang="zh-CN" altLang="en-US" sz="2300" b="1" dirty="0">
                <a:solidFill>
                  <a:srgbClr val="0000FF"/>
                </a:solidFill>
                <a:latin typeface="Arial Unicode MS" pitchFamily="34" charset="-122"/>
                <a:ea typeface="Arial Unicode MS" pitchFamily="34" charset="-122"/>
                <a:cs typeface="Arial Unicode MS" pitchFamily="34" charset="-122"/>
              </a:rPr>
              <a:t>个新的视图或页面</a:t>
            </a:r>
            <a:r>
              <a:rPr lang="zh-CN" altLang="en-US" sz="2300" dirty="0" smtClean="0">
                <a:latin typeface="Arial Unicode MS" pitchFamily="34" charset="-122"/>
                <a:ea typeface="Arial Unicode MS" pitchFamily="34" charset="-122"/>
                <a:cs typeface="Arial Unicode MS" pitchFamily="34" charset="-122"/>
              </a:rPr>
              <a:t>。这样</a:t>
            </a:r>
            <a:r>
              <a:rPr lang="zh-CN" altLang="en-US" sz="2300" dirty="0">
                <a:latin typeface="Arial Unicode MS" pitchFamily="34" charset="-122"/>
                <a:ea typeface="Arial Unicode MS" pitchFamily="34" charset="-122"/>
                <a:cs typeface="Arial Unicode MS" pitchFamily="34" charset="-122"/>
              </a:rPr>
              <a:t>即</a:t>
            </a:r>
            <a:r>
              <a:rPr lang="zh-CN" altLang="en-US" sz="2300" dirty="0" smtClean="0">
                <a:latin typeface="Arial Unicode MS" pitchFamily="34" charset="-122"/>
                <a:ea typeface="Arial Unicode MS" pitchFamily="34" charset="-122"/>
                <a:cs typeface="Arial Unicode MS" pitchFamily="34" charset="-122"/>
              </a:rPr>
              <a:t>能保证与</a:t>
            </a:r>
            <a:r>
              <a:rPr lang="zh-CN" altLang="en-US" sz="2300" dirty="0">
                <a:latin typeface="Arial Unicode MS" pitchFamily="34" charset="-122"/>
                <a:ea typeface="Arial Unicode MS" pitchFamily="34" charset="-122"/>
                <a:cs typeface="Arial Unicode MS" pitchFamily="34" charset="-122"/>
              </a:rPr>
              <a:t>安全相关</a:t>
            </a:r>
            <a:r>
              <a:rPr lang="zh-CN" altLang="en-US" sz="2300" dirty="0" smtClean="0">
                <a:latin typeface="Arial Unicode MS" pitchFamily="34" charset="-122"/>
                <a:ea typeface="Arial Unicode MS" pitchFamily="34" charset="-122"/>
                <a:cs typeface="Arial Unicode MS" pitchFamily="34" charset="-122"/>
              </a:rPr>
              <a:t>的 </a:t>
            </a:r>
            <a:r>
              <a:rPr lang="en-US" altLang="zh-CN" sz="2300" dirty="0" smtClean="0">
                <a:latin typeface="Arial Unicode MS" pitchFamily="34" charset="-122"/>
                <a:ea typeface="Arial Unicode MS" pitchFamily="34" charset="-122"/>
                <a:cs typeface="Arial Unicode MS" pitchFamily="34" charset="-122"/>
              </a:rPr>
              <a:t>Cookie </a:t>
            </a:r>
            <a:r>
              <a:rPr lang="zh-CN" altLang="en-US" sz="2300" dirty="0">
                <a:latin typeface="Arial Unicode MS" pitchFamily="34" charset="-122"/>
                <a:ea typeface="Arial Unicode MS" pitchFamily="34" charset="-122"/>
                <a:cs typeface="Arial Unicode MS" pitchFamily="34" charset="-122"/>
              </a:rPr>
              <a:t>都能像预期的一样被删除</a:t>
            </a:r>
            <a:r>
              <a:rPr lang="zh-CN" altLang="en-US" sz="2300" dirty="0" smtClean="0">
                <a:latin typeface="Arial Unicode MS" pitchFamily="34" charset="-122"/>
                <a:ea typeface="Arial Unicode MS" pitchFamily="34" charset="-122"/>
                <a:cs typeface="Arial Unicode MS" pitchFamily="34" charset="-122"/>
              </a:rPr>
              <a:t>。</a:t>
            </a:r>
            <a:endParaRPr lang="zh-CN" altLang="en-US" sz="2300" dirty="0">
              <a:latin typeface="Arial Unicode MS" pitchFamily="34" charset="-122"/>
              <a:ea typeface="Arial Unicode MS" pitchFamily="34" charset="-122"/>
              <a:cs typeface="Arial Unicode MS" pitchFamily="34" charset="-122"/>
            </a:endParaRPr>
          </a:p>
          <a:p>
            <a:endParaRPr lang="zh-CN" altLang="en-US" sz="23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331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授权：</a:t>
            </a:r>
            <a:r>
              <a:rPr lang="en-US" altLang="zh-CN" dirty="0"/>
              <a:t> Authorization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3"/>
            <a:ext cx="8229600" cy="4176464"/>
          </a:xfrm>
        </p:spPr>
        <p:txBody>
          <a:bodyPr>
            <a:noAutofit/>
          </a:bodyPr>
          <a:lstStyle/>
          <a:p>
            <a:r>
              <a:rPr lang="zh-CN" altLang="en-US" sz="2400" b="1" dirty="0" smtClean="0">
                <a:solidFill>
                  <a:srgbClr val="0000FF"/>
                </a:solidFill>
                <a:latin typeface="Arial Unicode MS" pitchFamily="34" charset="-122"/>
                <a:ea typeface="Arial Unicode MS" pitchFamily="34" charset="-122"/>
                <a:cs typeface="Arial Unicode MS" pitchFamily="34" charset="-122"/>
              </a:rPr>
              <a:t>授权</a:t>
            </a:r>
            <a:r>
              <a:rPr lang="zh-CN" altLang="en-US" sz="2400" dirty="0" smtClean="0">
                <a:latin typeface="Arial Unicode MS" pitchFamily="34" charset="-122"/>
                <a:ea typeface="Arial Unicode MS" pitchFamily="34" charset="-122"/>
                <a:cs typeface="Arial Unicode MS" pitchFamily="34" charset="-122"/>
              </a:rPr>
              <a:t>：又称访问控制</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控制</a:t>
            </a:r>
            <a:r>
              <a:rPr lang="zh-CN" altLang="en-US" sz="2400" dirty="0">
                <a:latin typeface="Arial Unicode MS" pitchFamily="34" charset="-122"/>
                <a:ea typeface="Arial Unicode MS" pitchFamily="34" charset="-122"/>
                <a:cs typeface="Arial Unicode MS" pitchFamily="34" charset="-122"/>
              </a:rPr>
              <a:t>谁有权限在应用程序中做</a:t>
            </a:r>
            <a:r>
              <a:rPr lang="zh-CN" altLang="en-US" sz="2400" dirty="0" smtClean="0">
                <a:latin typeface="Arial Unicode MS" pitchFamily="34" charset="-122"/>
                <a:ea typeface="Arial Unicode MS" pitchFamily="34" charset="-122"/>
                <a:cs typeface="Arial Unicode MS" pitchFamily="34" charset="-122"/>
              </a:rPr>
              <a:t>什么。</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授权</a:t>
            </a:r>
            <a:r>
              <a:rPr lang="zh-CN" altLang="en-US" sz="2400" dirty="0">
                <a:latin typeface="Arial Unicode MS" pitchFamily="34" charset="-122"/>
                <a:ea typeface="Arial Unicode MS" pitchFamily="34" charset="-122"/>
                <a:cs typeface="Arial Unicode MS" pitchFamily="34" charset="-122"/>
              </a:rPr>
              <a:t>检查的</a:t>
            </a:r>
            <a:r>
              <a:rPr lang="zh-CN" altLang="en-US" sz="2400" dirty="0" smtClean="0">
                <a:latin typeface="Arial Unicode MS" pitchFamily="34" charset="-122"/>
                <a:ea typeface="Arial Unicode MS" pitchFamily="34" charset="-122"/>
                <a:cs typeface="Arial Unicode MS" pitchFamily="34" charset="-122"/>
              </a:rPr>
              <a:t>例子：用户是否能访问某个</a:t>
            </a:r>
            <a:r>
              <a:rPr lang="zh-CN" altLang="en-US" sz="2400" dirty="0">
                <a:latin typeface="Arial Unicode MS" pitchFamily="34" charset="-122"/>
                <a:ea typeface="Arial Unicode MS" pitchFamily="34" charset="-122"/>
                <a:cs typeface="Arial Unicode MS" pitchFamily="34" charset="-122"/>
              </a:rPr>
              <a:t>网页，</a:t>
            </a:r>
            <a:r>
              <a:rPr lang="zh-CN" altLang="en-US" sz="2400" dirty="0" smtClean="0">
                <a:latin typeface="Arial Unicode MS" pitchFamily="34" charset="-122"/>
                <a:ea typeface="Arial Unicode MS" pitchFamily="34" charset="-122"/>
                <a:cs typeface="Arial Unicode MS" pitchFamily="34" charset="-122"/>
              </a:rPr>
              <a:t>编辑数据，或打使用这</a:t>
            </a:r>
            <a:r>
              <a:rPr lang="zh-CN" altLang="en-US" sz="2400" dirty="0">
                <a:latin typeface="Arial Unicode MS" pitchFamily="34" charset="-122"/>
                <a:ea typeface="Arial Unicode MS" pitchFamily="34" charset="-122"/>
                <a:cs typeface="Arial Unicode MS" pitchFamily="34" charset="-122"/>
              </a:rPr>
              <a:t>台</a:t>
            </a:r>
            <a:r>
              <a:rPr lang="zh-CN" altLang="en-US" sz="2400" dirty="0" smtClean="0">
                <a:latin typeface="Arial Unicode MS" pitchFamily="34" charset="-122"/>
                <a:ea typeface="Arial Unicode MS" pitchFamily="34" charset="-122"/>
                <a:cs typeface="Arial Unicode MS" pitchFamily="34" charset="-122"/>
              </a:rPr>
              <a:t>打印机</a:t>
            </a:r>
            <a:endParaRPr lang="zh-CN" altLang="en-US" sz="2400" dirty="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授权</a:t>
            </a:r>
            <a:r>
              <a:rPr lang="zh-CN" altLang="en-US" sz="2400" dirty="0">
                <a:latin typeface="Arial Unicode MS" pitchFamily="34" charset="-122"/>
                <a:ea typeface="Arial Unicode MS" pitchFamily="34" charset="-122"/>
                <a:cs typeface="Arial Unicode MS" pitchFamily="34" charset="-122"/>
              </a:rPr>
              <a:t>的三</a:t>
            </a:r>
            <a:r>
              <a:rPr lang="zh-CN" altLang="en-US" sz="2400" dirty="0" smtClean="0">
                <a:latin typeface="Arial Unicode MS" pitchFamily="34" charset="-122"/>
                <a:ea typeface="Arial Unicode MS" pitchFamily="34" charset="-122"/>
                <a:cs typeface="Arial Unicode MS" pitchFamily="34" charset="-122"/>
              </a:rPr>
              <a:t>要素：</a:t>
            </a:r>
            <a:r>
              <a:rPr lang="zh-CN" altLang="en-US" sz="2400" dirty="0">
                <a:latin typeface="Arial Unicode MS" pitchFamily="34" charset="-122"/>
                <a:ea typeface="Arial Unicode MS" pitchFamily="34" charset="-122"/>
                <a:cs typeface="Arial Unicode MS" pitchFamily="34" charset="-122"/>
              </a:rPr>
              <a:t>权限、角色和用户 。</a:t>
            </a:r>
          </a:p>
          <a:p>
            <a:r>
              <a:rPr lang="zh-CN" altLang="en-US" sz="2400" b="1" dirty="0" smtClean="0">
                <a:solidFill>
                  <a:srgbClr val="0000FF"/>
                </a:solidFill>
                <a:latin typeface="Arial Unicode MS" pitchFamily="34" charset="-122"/>
                <a:ea typeface="Arial Unicode MS" pitchFamily="34" charset="-122"/>
                <a:cs typeface="Arial Unicode MS" pitchFamily="34" charset="-122"/>
              </a:rPr>
              <a:t>需要</a:t>
            </a:r>
            <a:r>
              <a:rPr lang="zh-CN" altLang="en-US" sz="2400" b="1" dirty="0">
                <a:solidFill>
                  <a:srgbClr val="0000FF"/>
                </a:solidFill>
                <a:latin typeface="Arial Unicode MS" pitchFamily="34" charset="-122"/>
                <a:ea typeface="Arial Unicode MS" pitchFamily="34" charset="-122"/>
                <a:cs typeface="Arial Unicode MS" pitchFamily="34" charset="-122"/>
              </a:rPr>
              <a:t>在应用程序中对用户和权限建立</a:t>
            </a:r>
            <a:r>
              <a:rPr lang="zh-CN" altLang="en-US" sz="2400" b="1" dirty="0" smtClean="0">
                <a:solidFill>
                  <a:srgbClr val="0000FF"/>
                </a:solidFill>
                <a:latin typeface="Arial Unicode MS" pitchFamily="34" charset="-122"/>
                <a:ea typeface="Arial Unicode MS" pitchFamily="34" charset="-122"/>
                <a:cs typeface="Arial Unicode MS" pitchFamily="34" charset="-122"/>
              </a:rPr>
              <a:t>关联</a:t>
            </a:r>
            <a:r>
              <a:rPr lang="zh-CN" altLang="en-US" sz="2400" dirty="0" smtClean="0">
                <a:latin typeface="Arial Unicode MS" pitchFamily="34" charset="-122"/>
                <a:ea typeface="Arial Unicode MS" pitchFamily="34" charset="-122"/>
                <a:cs typeface="Arial Unicode MS" pitchFamily="34" charset="-122"/>
              </a:rPr>
              <a:t>：通常</a:t>
            </a:r>
            <a:r>
              <a:rPr lang="zh-CN" altLang="en-US" sz="2400" dirty="0">
                <a:latin typeface="Arial Unicode MS" pitchFamily="34" charset="-122"/>
                <a:ea typeface="Arial Unicode MS" pitchFamily="34" charset="-122"/>
                <a:cs typeface="Arial Unicode MS" pitchFamily="34" charset="-122"/>
              </a:rPr>
              <a:t>的</a:t>
            </a:r>
            <a:r>
              <a:rPr lang="zh-CN" altLang="en-US" sz="2400" dirty="0" smtClean="0">
                <a:latin typeface="Arial Unicode MS" pitchFamily="34" charset="-122"/>
                <a:ea typeface="Arial Unicode MS" pitchFamily="34" charset="-122"/>
                <a:cs typeface="Arial Unicode MS" pitchFamily="34" charset="-122"/>
              </a:rPr>
              <a:t>做法是</a:t>
            </a:r>
            <a:r>
              <a:rPr lang="zh-CN" altLang="en-US" sz="2400" dirty="0">
                <a:latin typeface="Arial Unicode MS" pitchFamily="34" charset="-122"/>
                <a:ea typeface="Arial Unicode MS" pitchFamily="34" charset="-122"/>
                <a:cs typeface="Arial Unicode MS" pitchFamily="34" charset="-122"/>
              </a:rPr>
              <a:t>将权限分</a:t>
            </a:r>
            <a:r>
              <a:rPr lang="zh-CN" altLang="en-US" sz="2400" dirty="0" smtClean="0">
                <a:latin typeface="Arial Unicode MS" pitchFamily="34" charset="-122"/>
                <a:ea typeface="Arial Unicode MS" pitchFamily="34" charset="-122"/>
                <a:cs typeface="Arial Unicode MS" pitchFamily="34" charset="-122"/>
              </a:rPr>
              <a:t>配给角色</a:t>
            </a:r>
            <a:r>
              <a:rPr lang="zh-CN" altLang="en-US" sz="2400" dirty="0">
                <a:latin typeface="Arial Unicode MS" pitchFamily="34" charset="-122"/>
                <a:ea typeface="Arial Unicode MS" pitchFamily="34" charset="-122"/>
                <a:cs typeface="Arial Unicode MS" pitchFamily="34" charset="-122"/>
              </a:rPr>
              <a:t>，然后</a:t>
            </a:r>
            <a:r>
              <a:rPr lang="zh-CN" altLang="en-US" sz="2400" dirty="0" smtClean="0">
                <a:latin typeface="Arial Unicode MS" pitchFamily="34" charset="-122"/>
                <a:ea typeface="Arial Unicode MS" pitchFamily="34" charset="-122"/>
                <a:cs typeface="Arial Unicode MS" pitchFamily="34" charset="-122"/>
              </a:rPr>
              <a:t>将角色分配给一</a:t>
            </a:r>
            <a:r>
              <a:rPr lang="zh-CN" altLang="en-US" sz="2400" dirty="0">
                <a:latin typeface="Arial Unicode MS" pitchFamily="34" charset="-122"/>
                <a:ea typeface="Arial Unicode MS" pitchFamily="34" charset="-122"/>
                <a:cs typeface="Arial Unicode MS" pitchFamily="34" charset="-122"/>
              </a:rPr>
              <a:t>个或多个用户。</a:t>
            </a:r>
          </a:p>
          <a:p>
            <a:r>
              <a:rPr lang="zh-CN" altLang="en-US" sz="2400" dirty="0" smtClean="0">
                <a:latin typeface="Arial Unicode MS" pitchFamily="34" charset="-122"/>
                <a:ea typeface="Arial Unicode MS" pitchFamily="34" charset="-122"/>
                <a:cs typeface="Arial Unicode MS" pitchFamily="34" charset="-122"/>
              </a:rPr>
              <a:t>权限</a:t>
            </a:r>
            <a:r>
              <a:rPr lang="zh-CN" altLang="en-US" sz="2400" dirty="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安全</a:t>
            </a:r>
            <a:r>
              <a:rPr lang="zh-CN" altLang="en-US" sz="2400" dirty="0">
                <a:latin typeface="Arial Unicode MS" pitchFamily="34" charset="-122"/>
                <a:ea typeface="Arial Unicode MS" pitchFamily="34" charset="-122"/>
                <a:cs typeface="Arial Unicode MS" pitchFamily="34" charset="-122"/>
              </a:rPr>
              <a:t>机制最核心的元素。它在应用程序中明确声明了被允许的</a:t>
            </a:r>
            <a:r>
              <a:rPr lang="zh-CN" altLang="en-US" sz="2400" dirty="0" smtClean="0">
                <a:latin typeface="Arial Unicode MS" pitchFamily="34" charset="-122"/>
                <a:ea typeface="Arial Unicode MS" pitchFamily="34" charset="-122"/>
                <a:cs typeface="Arial Unicode MS" pitchFamily="34" charset="-122"/>
              </a:rPr>
              <a:t>行为。</a:t>
            </a:r>
            <a:r>
              <a:rPr lang="zh-CN" altLang="en-US" sz="2400" dirty="0">
                <a:latin typeface="Arial Unicode MS" pitchFamily="34" charset="-122"/>
                <a:ea typeface="Arial Unicode MS" pitchFamily="34" charset="-122"/>
                <a:cs typeface="Arial Unicode MS" pitchFamily="34" charset="-122"/>
              </a:rPr>
              <a:t>一个格式良好的权限声明可以清晰表达出用户对该资源拥有的权限</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S</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hiro</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中</a:t>
            </a:r>
            <a:r>
              <a:rPr lang="zh-CN" altLang="en-US" sz="2400" b="1" dirty="0">
                <a:solidFill>
                  <a:srgbClr val="0000FF"/>
                </a:solidFill>
                <a:latin typeface="Arial Unicode MS" pitchFamily="34" charset="-122"/>
                <a:ea typeface="Arial Unicode MS" pitchFamily="34" charset="-122"/>
                <a:cs typeface="Arial Unicode MS" pitchFamily="34" charset="-122"/>
              </a:rPr>
              <a:t>主要</a:t>
            </a:r>
            <a:r>
              <a:rPr lang="zh-CN" altLang="en-US" sz="2400" b="1" dirty="0" smtClean="0">
                <a:solidFill>
                  <a:srgbClr val="0000FF"/>
                </a:solidFill>
                <a:latin typeface="Arial Unicode MS" pitchFamily="34" charset="-122"/>
                <a:ea typeface="Arial Unicode MS" pitchFamily="34" charset="-122"/>
                <a:cs typeface="Arial Unicode MS" pitchFamily="34" charset="-122"/>
              </a:rPr>
              <a:t>通过通配符</a:t>
            </a:r>
            <a:r>
              <a:rPr lang="zh-CN" altLang="en-US" sz="2400" b="1" dirty="0">
                <a:solidFill>
                  <a:srgbClr val="0000FF"/>
                </a:solidFill>
                <a:latin typeface="Arial Unicode MS" pitchFamily="34" charset="-122"/>
                <a:ea typeface="Arial Unicode MS" pitchFamily="34" charset="-122"/>
                <a:cs typeface="Arial Unicode MS" pitchFamily="34" charset="-122"/>
              </a:rPr>
              <a:t>表达式来</a:t>
            </a:r>
            <a:r>
              <a:rPr lang="zh-CN" altLang="en-US" sz="2400" b="1" dirty="0" smtClean="0">
                <a:solidFill>
                  <a:srgbClr val="0000FF"/>
                </a:solidFill>
                <a:latin typeface="Arial Unicode MS" pitchFamily="34" charset="-122"/>
                <a:ea typeface="Arial Unicode MS" pitchFamily="34" charset="-122"/>
                <a:cs typeface="Arial Unicode MS" pitchFamily="34" charset="-122"/>
              </a:rPr>
              <a:t>完成权限的描述</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7854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角色：</a:t>
            </a:r>
            <a:r>
              <a:rPr lang="en-US" altLang="zh-CN" dirty="0" smtClean="0">
                <a:latin typeface="Arial Unicode MS" pitchFamily="34" charset="-122"/>
                <a:ea typeface="Arial Unicode MS" pitchFamily="34" charset="-122"/>
                <a:cs typeface="Arial Unicode MS" pitchFamily="34" charset="-122"/>
              </a:rPr>
              <a:t>Role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192817"/>
          </a:xfrm>
        </p:spPr>
        <p:txBody>
          <a:bodyPr>
            <a:noAutofit/>
          </a:bodyPr>
          <a:lstStyle/>
          <a:p>
            <a:r>
              <a:rPr lang="zh-CN" altLang="en-US" sz="2400" b="1" dirty="0" smtClean="0">
                <a:solidFill>
                  <a:srgbClr val="0000FF"/>
                </a:solidFill>
                <a:latin typeface="Arial Unicode MS" pitchFamily="34" charset="-122"/>
                <a:ea typeface="Arial Unicode MS" pitchFamily="34" charset="-122"/>
                <a:cs typeface="Arial Unicode MS" pitchFamily="34" charset="-122"/>
              </a:rPr>
              <a:t>角色：一</a:t>
            </a:r>
            <a:r>
              <a:rPr lang="zh-CN" altLang="en-US" sz="2400" b="1" dirty="0">
                <a:solidFill>
                  <a:srgbClr val="0000FF"/>
                </a:solidFill>
                <a:latin typeface="Arial Unicode MS" pitchFamily="34" charset="-122"/>
                <a:ea typeface="Arial Unicode MS" pitchFamily="34" charset="-122"/>
                <a:cs typeface="Arial Unicode MS" pitchFamily="34" charset="-122"/>
              </a:rPr>
              <a:t>个命名的实体</a:t>
            </a:r>
            <a:r>
              <a:rPr lang="zh-CN" altLang="en-US" sz="2400" b="1" dirty="0" smtClean="0">
                <a:solidFill>
                  <a:srgbClr val="0000FF"/>
                </a:solidFill>
                <a:latin typeface="Arial Unicode MS" pitchFamily="34" charset="-122"/>
                <a:ea typeface="Arial Unicode MS" pitchFamily="34" charset="-122"/>
                <a:cs typeface="Arial Unicode MS" pitchFamily="34" charset="-122"/>
              </a:rPr>
              <a:t>， 通常</a:t>
            </a:r>
            <a:r>
              <a:rPr lang="zh-CN" altLang="en-US" sz="2400" b="1" dirty="0">
                <a:solidFill>
                  <a:srgbClr val="0000FF"/>
                </a:solidFill>
                <a:latin typeface="Arial Unicode MS" pitchFamily="34" charset="-122"/>
                <a:ea typeface="Arial Unicode MS" pitchFamily="34" charset="-122"/>
                <a:cs typeface="Arial Unicode MS" pitchFamily="34" charset="-122"/>
              </a:rPr>
              <a:t>代表一组行为或职责</a:t>
            </a:r>
            <a:r>
              <a:rPr lang="zh-CN" altLang="en-US" sz="2400" dirty="0" smtClean="0">
                <a:latin typeface="Arial Unicode MS" pitchFamily="34" charset="-122"/>
                <a:ea typeface="Arial Unicode MS" pitchFamily="34" charset="-122"/>
                <a:cs typeface="Arial Unicode MS" pitchFamily="34" charset="-122"/>
              </a:rPr>
              <a:t>。 这些</a:t>
            </a:r>
            <a:r>
              <a:rPr lang="zh-CN" altLang="en-US" sz="2400" dirty="0">
                <a:latin typeface="Arial Unicode MS" pitchFamily="34" charset="-122"/>
                <a:ea typeface="Arial Unicode MS" pitchFamily="34" charset="-122"/>
                <a:cs typeface="Arial Unicode MS" pitchFamily="34" charset="-122"/>
              </a:rPr>
              <a:t>行为演化</a:t>
            </a:r>
            <a:r>
              <a:rPr lang="zh-CN" altLang="en-US" sz="2400" dirty="0" smtClean="0">
                <a:latin typeface="Arial Unicode MS" pitchFamily="34" charset="-122"/>
                <a:ea typeface="Arial Unicode MS" pitchFamily="34" charset="-122"/>
                <a:cs typeface="Arial Unicode MS" pitchFamily="34" charset="-122"/>
              </a:rPr>
              <a:t>为在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个应用</a:t>
            </a:r>
            <a:r>
              <a:rPr lang="zh-CN" altLang="en-US" sz="2400" dirty="0">
                <a:latin typeface="Arial Unicode MS" pitchFamily="34" charset="-122"/>
                <a:ea typeface="Arial Unicode MS" pitchFamily="34" charset="-122"/>
                <a:cs typeface="Arial Unicode MS" pitchFamily="34" charset="-122"/>
              </a:rPr>
              <a:t>中能或者不能做的事情</a:t>
            </a:r>
            <a:r>
              <a:rPr lang="zh-CN" altLang="en-US" sz="2400" dirty="0" smtClean="0">
                <a:latin typeface="Arial Unicode MS" pitchFamily="34" charset="-122"/>
                <a:ea typeface="Arial Unicode MS" pitchFamily="34" charset="-122"/>
                <a:cs typeface="Arial Unicode MS" pitchFamily="34" charset="-122"/>
              </a:rPr>
              <a:t>。角色通常分</a:t>
            </a:r>
            <a:r>
              <a:rPr lang="zh-CN" altLang="en-US" sz="2400" dirty="0">
                <a:latin typeface="Arial Unicode MS" pitchFamily="34" charset="-122"/>
                <a:ea typeface="Arial Unicode MS" pitchFamily="34" charset="-122"/>
                <a:cs typeface="Arial Unicode MS" pitchFamily="34" charset="-122"/>
              </a:rPr>
              <a:t>配给用户</a:t>
            </a:r>
            <a:r>
              <a:rPr lang="zh-CN" altLang="en-US" sz="2400" dirty="0" smtClean="0">
                <a:latin typeface="Arial Unicode MS" pitchFamily="34" charset="-122"/>
                <a:ea typeface="Arial Unicode MS" pitchFamily="34" charset="-122"/>
                <a:cs typeface="Arial Unicode MS" pitchFamily="34" charset="-122"/>
              </a:rPr>
              <a:t>帐户</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一</a:t>
            </a:r>
            <a:r>
              <a:rPr lang="zh-CN" altLang="en-US" sz="2400" b="1" dirty="0">
                <a:solidFill>
                  <a:srgbClr val="0000FF"/>
                </a:solidFill>
                <a:latin typeface="Arial Unicode MS" pitchFamily="34" charset="-122"/>
                <a:ea typeface="Arial Unicode MS" pitchFamily="34" charset="-122"/>
                <a:cs typeface="Arial Unicode MS" pitchFamily="34" charset="-122"/>
              </a:rPr>
              <a:t>个角色拥有一个权限的集合</a:t>
            </a:r>
            <a:r>
              <a:rPr lang="zh-CN" altLang="en-US" sz="2400" dirty="0">
                <a:latin typeface="Arial Unicode MS" pitchFamily="34" charset="-122"/>
                <a:ea typeface="Arial Unicode MS" pitchFamily="34" charset="-122"/>
                <a:cs typeface="Arial Unicode MS" pitchFamily="34" charset="-122"/>
              </a:rPr>
              <a:t>。授权验证时，需要判断当前角色是否</a:t>
            </a:r>
            <a:r>
              <a:rPr lang="zh-CN" altLang="en-US" sz="2400" dirty="0" smtClean="0">
                <a:latin typeface="Arial Unicode MS" pitchFamily="34" charset="-122"/>
                <a:ea typeface="Arial Unicode MS" pitchFamily="34" charset="-122"/>
                <a:cs typeface="Arial Unicode MS" pitchFamily="34" charset="-122"/>
              </a:rPr>
              <a:t>拥有指定的权限</a:t>
            </a:r>
            <a:r>
              <a:rPr lang="zh-CN" altLang="en-US" sz="2400" dirty="0">
                <a:latin typeface="Arial Unicode MS" pitchFamily="34" charset="-122"/>
                <a:ea typeface="Arial Unicode MS" pitchFamily="34" charset="-122"/>
                <a:cs typeface="Arial Unicode MS" pitchFamily="34" charset="-122"/>
              </a:rPr>
              <a:t>。这种角色权限可以对该角色进行详细的权限</a:t>
            </a:r>
            <a:r>
              <a:rPr lang="zh-CN" altLang="en-US" sz="2400" dirty="0" smtClean="0">
                <a:latin typeface="Arial Unicode MS" pitchFamily="34" charset="-122"/>
                <a:ea typeface="Arial Unicode MS" pitchFamily="34" charset="-122"/>
                <a:cs typeface="Arial Unicode MS" pitchFamily="34" charset="-122"/>
              </a:rPr>
              <a:t>描述。 </a:t>
            </a:r>
            <a:r>
              <a:rPr lang="en-US" altLang="zh-CN" sz="2400" dirty="0" err="1">
                <a:latin typeface="Arial Unicode MS" pitchFamily="34" charset="-122"/>
                <a:ea typeface="Arial Unicode MS" pitchFamily="34" charset="-122"/>
                <a:cs typeface="Arial Unicode MS" pitchFamily="34" charset="-122"/>
              </a:rPr>
              <a:t>Shiro</a:t>
            </a:r>
            <a:r>
              <a:rPr lang="zh-CN" altLang="en-US" sz="2400" dirty="0">
                <a:latin typeface="Arial Unicode MS" pitchFamily="34" charset="-122"/>
                <a:ea typeface="Arial Unicode MS" pitchFamily="34" charset="-122"/>
                <a:cs typeface="Arial Unicode MS" pitchFamily="34" charset="-122"/>
              </a:rPr>
              <a:t>官方推荐使用这种方式</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Shiro</a:t>
            </a:r>
            <a:r>
              <a:rPr lang="zh-CN" altLang="en-US" sz="2400" dirty="0">
                <a:latin typeface="Arial Unicode MS" pitchFamily="34" charset="-122"/>
                <a:ea typeface="Arial Unicode MS" pitchFamily="34" charset="-122"/>
                <a:cs typeface="Arial Unicode MS" pitchFamily="34" charset="-122"/>
              </a:rPr>
              <a:t>的三种授权方式</a:t>
            </a:r>
          </a:p>
          <a:p>
            <a:pPr lvl="1"/>
            <a:r>
              <a:rPr lang="zh-CN" altLang="en-US" sz="2000" b="1" dirty="0">
                <a:latin typeface="Arial Unicode MS" pitchFamily="34" charset="-122"/>
                <a:ea typeface="Arial Unicode MS" pitchFamily="34" charset="-122"/>
                <a:cs typeface="Arial Unicode MS" pitchFamily="34" charset="-122"/>
              </a:rPr>
              <a:t>编写代码</a:t>
            </a: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代码中用像 </a:t>
            </a:r>
            <a:r>
              <a:rPr lang="en-US" altLang="zh-CN" sz="2000" dirty="0">
                <a:latin typeface="Arial Unicode MS" pitchFamily="34" charset="-122"/>
                <a:ea typeface="Arial Unicode MS" pitchFamily="34" charset="-122"/>
                <a:cs typeface="Arial Unicode MS" pitchFamily="34" charset="-122"/>
              </a:rPr>
              <a:t>if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else </a:t>
            </a:r>
            <a:r>
              <a:rPr lang="zh-CN" altLang="en-US" sz="2000" dirty="0">
                <a:latin typeface="Arial Unicode MS" pitchFamily="34" charset="-122"/>
                <a:ea typeface="Arial Unicode MS" pitchFamily="34" charset="-122"/>
                <a:cs typeface="Arial Unicode MS" pitchFamily="34" charset="-122"/>
              </a:rPr>
              <a:t>块的结构执行授权检查。</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JDK </a:t>
            </a:r>
            <a:r>
              <a:rPr lang="zh-CN" altLang="en-US" sz="2000" b="1" dirty="0">
                <a:solidFill>
                  <a:srgbClr val="0000FF"/>
                </a:solidFill>
                <a:latin typeface="Arial Unicode MS" pitchFamily="34" charset="-122"/>
                <a:ea typeface="Arial Unicode MS" pitchFamily="34" charset="-122"/>
                <a:cs typeface="Arial Unicode MS" pitchFamily="34" charset="-122"/>
              </a:rPr>
              <a:t>的注解</a:t>
            </a:r>
            <a:r>
              <a:rPr lang="zh-CN" altLang="en-US" sz="2000" dirty="0">
                <a:latin typeface="Arial Unicode MS" pitchFamily="34" charset="-122"/>
                <a:ea typeface="Arial Unicode MS" pitchFamily="34" charset="-122"/>
                <a:cs typeface="Arial Unicode MS" pitchFamily="34" charset="-122"/>
              </a:rPr>
              <a:t>：可以添加授权注解给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方法</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JSP </a:t>
            </a:r>
            <a:r>
              <a:rPr lang="zh-CN" altLang="en-US" sz="2000" b="1" dirty="0">
                <a:solidFill>
                  <a:srgbClr val="0000FF"/>
                </a:solidFill>
                <a:latin typeface="Arial Unicode MS" pitchFamily="34" charset="-122"/>
                <a:ea typeface="Arial Unicode MS" pitchFamily="34" charset="-122"/>
                <a:cs typeface="Arial Unicode MS" pitchFamily="34" charset="-122"/>
              </a:rPr>
              <a:t>标签库</a:t>
            </a:r>
            <a:r>
              <a:rPr lang="zh-CN" altLang="en-US" sz="2000" dirty="0">
                <a:latin typeface="Arial Unicode MS" pitchFamily="34" charset="-122"/>
                <a:ea typeface="Arial Unicode MS" pitchFamily="34" charset="-122"/>
                <a:cs typeface="Arial Unicode MS" pitchFamily="34" charset="-122"/>
              </a:rPr>
              <a:t>：可以控制基于角色和权限的</a:t>
            </a:r>
            <a:r>
              <a:rPr lang="en-US" altLang="zh-CN" sz="2000" dirty="0">
                <a:latin typeface="Arial Unicode MS" pitchFamily="34" charset="-122"/>
                <a:ea typeface="Arial Unicode MS" pitchFamily="34" charset="-122"/>
                <a:cs typeface="Arial Unicode MS" pitchFamily="34" charset="-122"/>
              </a:rPr>
              <a:t>JSP </a:t>
            </a:r>
            <a:r>
              <a:rPr lang="zh-CN" altLang="en-US" sz="2000" dirty="0">
                <a:latin typeface="Arial Unicode MS" pitchFamily="34" charset="-122"/>
                <a:ea typeface="Arial Unicode MS" pitchFamily="34" charset="-122"/>
                <a:cs typeface="Arial Unicode MS" pitchFamily="34" charset="-122"/>
              </a:rPr>
              <a:t>页面输出。</a:t>
            </a:r>
          </a:p>
          <a:p>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81319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906"/>
            <a:ext cx="8229600" cy="1143000"/>
          </a:xfrm>
        </p:spPr>
        <p:txBody>
          <a:bodyPr/>
          <a:lstStyle/>
          <a:p>
            <a:r>
              <a:rPr lang="zh-CN" altLang="en-US" dirty="0">
                <a:latin typeface="Arial Unicode MS" pitchFamily="34" charset="-122"/>
                <a:ea typeface="Arial Unicode MS" pitchFamily="34" charset="-122"/>
                <a:cs typeface="Arial Unicode MS" pitchFamily="34" charset="-122"/>
              </a:rPr>
              <a:t>编程</a:t>
            </a:r>
            <a:r>
              <a:rPr lang="zh-CN" altLang="en-US" dirty="0" smtClean="0">
                <a:latin typeface="Arial Unicode MS" pitchFamily="34" charset="-122"/>
                <a:ea typeface="Arial Unicode MS" pitchFamily="34" charset="-122"/>
                <a:cs typeface="Arial Unicode MS" pitchFamily="34" charset="-122"/>
              </a:rPr>
              <a:t>授权</a:t>
            </a:r>
            <a:r>
              <a:rPr lang="en-US" altLang="zh-CN" dirty="0" smtClean="0">
                <a:latin typeface="Arial Unicode MS" pitchFamily="34" charset="-122"/>
                <a:ea typeface="Arial Unicode MS" pitchFamily="34" charset="-122"/>
                <a:cs typeface="Arial Unicode MS" pitchFamily="34" charset="-122"/>
              </a:rPr>
              <a:t>(1)</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464495"/>
          </a:xfrm>
        </p:spPr>
        <p:txBody>
          <a:bodyPr>
            <a:noAutofit/>
          </a:bodyPr>
          <a:lstStyle/>
          <a:p>
            <a:r>
              <a:rPr lang="zh-CN" altLang="en-US" sz="2400" b="1" dirty="0" smtClean="0">
                <a:solidFill>
                  <a:srgbClr val="0000FF"/>
                </a:solidFill>
                <a:latin typeface="Arial Unicode MS" pitchFamily="34" charset="-122"/>
                <a:ea typeface="Arial Unicode MS" pitchFamily="34" charset="-122"/>
                <a:cs typeface="Arial Unicode MS" pitchFamily="34" charset="-122"/>
              </a:rPr>
              <a:t>通过使用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subject </a:t>
            </a:r>
            <a:r>
              <a:rPr lang="zh-CN" altLang="en-US" sz="2400" b="1" dirty="0" smtClean="0">
                <a:solidFill>
                  <a:srgbClr val="0000FF"/>
                </a:solidFill>
                <a:latin typeface="Arial Unicode MS" pitchFamily="34" charset="-122"/>
                <a:ea typeface="Arial Unicode MS" pitchFamily="34" charset="-122"/>
                <a:cs typeface="Arial Unicode MS" pitchFamily="34" charset="-122"/>
              </a:rPr>
              <a:t>的</a:t>
            </a:r>
            <a:r>
              <a:rPr lang="zh-CN" altLang="en-US" sz="2400" b="1" dirty="0">
                <a:solidFill>
                  <a:srgbClr val="0000FF"/>
                </a:solidFill>
                <a:latin typeface="Arial Unicode MS" pitchFamily="34" charset="-122"/>
                <a:ea typeface="Arial Unicode MS" pitchFamily="34" charset="-122"/>
                <a:cs typeface="Arial Unicode MS" pitchFamily="34" charset="-122"/>
              </a:rPr>
              <a:t>方法来实现角色的判断</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常用的 </a:t>
            </a:r>
            <a:r>
              <a:rPr lang="en-US" altLang="zh-CN" sz="2400" dirty="0" smtClean="0">
                <a:latin typeface="Arial Unicode MS" pitchFamily="34" charset="-122"/>
                <a:ea typeface="Arial Unicode MS" pitchFamily="34" charset="-122"/>
                <a:cs typeface="Arial Unicode MS" pitchFamily="34" charset="-122"/>
              </a:rPr>
              <a:t>API</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hasRole</a:t>
            </a:r>
            <a:r>
              <a:rPr lang="en-US" altLang="zh-CN" sz="2000" dirty="0">
                <a:latin typeface="Arial Unicode MS" pitchFamily="34" charset="-122"/>
                <a:ea typeface="Arial Unicode MS" pitchFamily="34" charset="-122"/>
                <a:cs typeface="Arial Unicode MS" pitchFamily="34" charset="-122"/>
              </a:rPr>
              <a:t>(String </a:t>
            </a:r>
            <a:r>
              <a:rPr lang="en-US" altLang="zh-CN" sz="2000" dirty="0" err="1">
                <a:latin typeface="Arial Unicode MS" pitchFamily="34" charset="-122"/>
                <a:ea typeface="Arial Unicode MS" pitchFamily="34" charset="-122"/>
                <a:cs typeface="Arial Unicode MS" pitchFamily="34" charset="-122"/>
              </a:rPr>
              <a:t>roleName</a:t>
            </a:r>
            <a:r>
              <a:rPr lang="en-US" altLang="zh-CN" sz="2000" dirty="0">
                <a:latin typeface="Arial Unicode MS" pitchFamily="34" charset="-122"/>
                <a:ea typeface="Arial Unicode MS" pitchFamily="34" charset="-122"/>
                <a:cs typeface="Arial Unicode MS" pitchFamily="34" charset="-122"/>
              </a:rPr>
              <a:t>) </a:t>
            </a:r>
          </a:p>
          <a:p>
            <a:pPr lvl="1"/>
            <a:r>
              <a:rPr lang="en-US" altLang="zh-CN" sz="2000" dirty="0" err="1" smtClean="0">
                <a:latin typeface="Arial Unicode MS" pitchFamily="34" charset="-122"/>
                <a:ea typeface="Arial Unicode MS" pitchFamily="34" charset="-122"/>
                <a:cs typeface="Arial Unicode MS" pitchFamily="34" charset="-122"/>
              </a:rPr>
              <a:t>hasRoles</a:t>
            </a:r>
            <a:r>
              <a:rPr lang="en-US" altLang="zh-CN" sz="2000" dirty="0" smtClean="0">
                <a:latin typeface="Arial Unicode MS" pitchFamily="34" charset="-122"/>
                <a:ea typeface="Arial Unicode MS" pitchFamily="34" charset="-122"/>
                <a:cs typeface="Arial Unicode MS" pitchFamily="34" charset="-122"/>
              </a:rPr>
              <a:t>(List&lt;String</a:t>
            </a:r>
            <a:r>
              <a:rPr lang="en-US" altLang="zh-CN" sz="2000" dirty="0">
                <a:latin typeface="Arial Unicode MS" pitchFamily="34" charset="-122"/>
                <a:ea typeface="Arial Unicode MS" pitchFamily="34" charset="-122"/>
                <a:cs typeface="Arial Unicode MS" pitchFamily="34" charset="-122"/>
              </a:rPr>
              <a:t>&gt; </a:t>
            </a:r>
            <a:r>
              <a:rPr lang="en-US" altLang="zh-CN" sz="2000" dirty="0" err="1">
                <a:latin typeface="Arial Unicode MS" pitchFamily="34" charset="-122"/>
                <a:ea typeface="Arial Unicode MS" pitchFamily="34" charset="-122"/>
                <a:cs typeface="Arial Unicode MS" pitchFamily="34" charset="-122"/>
              </a:rPr>
              <a:t>roleNames</a:t>
            </a:r>
            <a:r>
              <a:rPr lang="en-US" altLang="zh-CN"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hasAllRoles</a:t>
            </a:r>
            <a:r>
              <a:rPr lang="en-US" altLang="zh-CN" sz="2000" dirty="0">
                <a:latin typeface="Arial Unicode MS" pitchFamily="34" charset="-122"/>
                <a:ea typeface="Arial Unicode MS" pitchFamily="34" charset="-122"/>
                <a:cs typeface="Arial Unicode MS" pitchFamily="34" charset="-122"/>
              </a:rPr>
              <a:t>(Collection&lt;String&gt; </a:t>
            </a:r>
            <a:r>
              <a:rPr lang="en-US" altLang="zh-CN" sz="2000" dirty="0" err="1">
                <a:latin typeface="Arial Unicode MS" pitchFamily="34" charset="-122"/>
                <a:ea typeface="Arial Unicode MS" pitchFamily="34" charset="-122"/>
                <a:cs typeface="Arial Unicode MS" pitchFamily="34" charset="-122"/>
              </a:rPr>
              <a:t>roleNames</a:t>
            </a:r>
            <a:r>
              <a:rPr lang="en-US" altLang="zh-CN" sz="20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断言支持：</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还</a:t>
            </a:r>
            <a:r>
              <a:rPr lang="zh-CN" altLang="en-US" sz="2400" dirty="0">
                <a:latin typeface="Arial Unicode MS" pitchFamily="34" charset="-122"/>
                <a:ea typeface="Arial Unicode MS" pitchFamily="34" charset="-122"/>
                <a:cs typeface="Arial Unicode MS" pitchFamily="34" charset="-122"/>
              </a:rPr>
              <a:t>支持以断言的方式进行授权验证。断言成功，不返回任何值，程序继续执行；断言失败时，将抛出异常信息</a:t>
            </a:r>
            <a:r>
              <a:rPr lang="zh-CN" altLang="en-US" sz="2400" dirty="0" smtClean="0">
                <a:latin typeface="Arial Unicode MS" pitchFamily="34" charset="-122"/>
                <a:ea typeface="Arial Unicode MS" pitchFamily="34" charset="-122"/>
                <a:cs typeface="Arial Unicode MS" pitchFamily="34" charset="-122"/>
              </a:rPr>
              <a:t>。常用方法：</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checkRole</a:t>
            </a:r>
            <a:r>
              <a:rPr lang="en-US" altLang="zh-CN" sz="2000" dirty="0">
                <a:latin typeface="Arial Unicode MS" pitchFamily="34" charset="-122"/>
                <a:ea typeface="Arial Unicode MS" pitchFamily="34" charset="-122"/>
                <a:cs typeface="Arial Unicode MS" pitchFamily="34" charset="-122"/>
              </a:rPr>
              <a:t>(String </a:t>
            </a:r>
            <a:r>
              <a:rPr lang="en-US" altLang="zh-CN" sz="2000" dirty="0" err="1">
                <a:latin typeface="Arial Unicode MS" pitchFamily="34" charset="-122"/>
                <a:ea typeface="Arial Unicode MS" pitchFamily="34" charset="-122"/>
                <a:cs typeface="Arial Unicode MS" pitchFamily="34" charset="-122"/>
              </a:rPr>
              <a:t>roleName</a:t>
            </a:r>
            <a:r>
              <a:rPr lang="en-US" altLang="zh-CN"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err="1" smtClean="0">
                <a:latin typeface="Arial Unicode MS" pitchFamily="34" charset="-122"/>
                <a:ea typeface="Arial Unicode MS" pitchFamily="34" charset="-122"/>
                <a:cs typeface="Arial Unicode MS" pitchFamily="34" charset="-122"/>
              </a:rPr>
              <a:t>checkRoles</a:t>
            </a:r>
            <a:r>
              <a:rPr lang="en-US" altLang="zh-CN" sz="2000" dirty="0" smtClean="0">
                <a:latin typeface="Arial Unicode MS" pitchFamily="34" charset="-122"/>
                <a:ea typeface="Arial Unicode MS" pitchFamily="34" charset="-122"/>
                <a:cs typeface="Arial Unicode MS" pitchFamily="34" charset="-122"/>
              </a:rPr>
              <a:t>(Collection&lt;String&gt;</a:t>
            </a:r>
            <a:r>
              <a:rPr lang="en-US" altLang="zh-CN" sz="2000" dirty="0" err="1" smtClean="0">
                <a:latin typeface="Arial Unicode MS" pitchFamily="34" charset="-122"/>
                <a:ea typeface="Arial Unicode MS" pitchFamily="34" charset="-122"/>
                <a:cs typeface="Arial Unicode MS" pitchFamily="34" charset="-122"/>
              </a:rPr>
              <a:t>roleNames</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err="1" smtClean="0">
                <a:latin typeface="Arial Unicode MS" pitchFamily="34" charset="-122"/>
                <a:ea typeface="Arial Unicode MS" pitchFamily="34" charset="-122"/>
                <a:cs typeface="Arial Unicode MS" pitchFamily="34" charset="-122"/>
              </a:rPr>
              <a:t>checkRoles</a:t>
            </a:r>
            <a:r>
              <a:rPr lang="en-US" altLang="zh-CN" sz="2000" dirty="0" smtClean="0">
                <a:latin typeface="Arial Unicode MS" pitchFamily="34" charset="-122"/>
                <a:ea typeface="Arial Unicode MS" pitchFamily="34" charset="-122"/>
                <a:cs typeface="Arial Unicode MS" pitchFamily="34" charset="-122"/>
              </a:rPr>
              <a:t>(String</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roleNames</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8112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zh-CN" altLang="en-US" dirty="0">
                <a:latin typeface="Arial Unicode MS" pitchFamily="34" charset="-122"/>
                <a:ea typeface="Arial Unicode MS" pitchFamily="34" charset="-122"/>
                <a:cs typeface="Arial Unicode MS" pitchFamily="34" charset="-122"/>
              </a:rPr>
              <a:t>编程授权</a:t>
            </a:r>
            <a:r>
              <a:rPr lang="en-US" altLang="zh-CN" dirty="0" smtClean="0">
                <a:latin typeface="Arial Unicode MS" pitchFamily="34" charset="-122"/>
                <a:ea typeface="Arial Unicode MS" pitchFamily="34" charset="-122"/>
                <a:cs typeface="Arial Unicode MS" pitchFamily="34" charset="-122"/>
              </a:rPr>
              <a:t>(2)</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56463"/>
            <a:ext cx="8640960" cy="4958011"/>
          </a:xfrm>
        </p:spPr>
        <p:txBody>
          <a:bodyPr>
            <a:noAutofit/>
          </a:bodyPr>
          <a:lstStyle/>
          <a:p>
            <a:r>
              <a:rPr lang="zh-CN" altLang="en-US" sz="2400" dirty="0" smtClean="0">
                <a:latin typeface="Arial Unicode MS" pitchFamily="34" charset="-122"/>
                <a:ea typeface="Arial Unicode MS" pitchFamily="34" charset="-122"/>
                <a:cs typeface="Arial Unicode MS" pitchFamily="34" charset="-122"/>
              </a:rPr>
              <a:t>基于</a:t>
            </a:r>
            <a:r>
              <a:rPr lang="zh-CN" altLang="en-US" sz="2400" dirty="0">
                <a:latin typeface="Arial Unicode MS" pitchFamily="34" charset="-122"/>
                <a:ea typeface="Arial Unicode MS" pitchFamily="34" charset="-122"/>
                <a:cs typeface="Arial Unicode MS" pitchFamily="34" charset="-122"/>
              </a:rPr>
              <a:t>权限对象的实现</a:t>
            </a:r>
          </a:p>
          <a:p>
            <a:pPr lvl="1"/>
            <a:r>
              <a:rPr lang="en-US" altLang="zh-CN" sz="2000" dirty="0" err="1" smtClean="0">
                <a:latin typeface="Arial Unicode MS" pitchFamily="34" charset="-122"/>
                <a:ea typeface="Arial Unicode MS" pitchFamily="34" charset="-122"/>
                <a:cs typeface="Arial Unicode MS" pitchFamily="34" charset="-122"/>
              </a:rPr>
              <a:t>isPermitted</a:t>
            </a:r>
            <a:r>
              <a:rPr lang="en-US" altLang="zh-CN" sz="2000" dirty="0" smtClean="0">
                <a:latin typeface="Arial Unicode MS" pitchFamily="34" charset="-122"/>
                <a:ea typeface="Arial Unicode MS" pitchFamily="34" charset="-122"/>
                <a:cs typeface="Arial Unicode MS" pitchFamily="34" charset="-122"/>
              </a:rPr>
              <a:t>(Permission p)</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isPermitted</a:t>
            </a:r>
            <a:r>
              <a:rPr lang="en-US" altLang="zh-CN" sz="2000" dirty="0" smtClean="0">
                <a:latin typeface="Arial Unicode MS" pitchFamily="34" charset="-122"/>
                <a:ea typeface="Arial Unicode MS" pitchFamily="34" charset="-122"/>
                <a:cs typeface="Arial Unicode MS" pitchFamily="34" charset="-122"/>
              </a:rPr>
              <a:t>(List&lt;Permission&gt; perms)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isPermittedAll</a:t>
            </a:r>
            <a:r>
              <a:rPr lang="en-US" altLang="zh-CN" sz="2000" dirty="0" smtClean="0">
                <a:latin typeface="Arial Unicode MS" pitchFamily="34" charset="-122"/>
                <a:ea typeface="Arial Unicode MS" pitchFamily="34" charset="-122"/>
                <a:cs typeface="Arial Unicode MS" pitchFamily="34" charset="-122"/>
              </a:rPr>
              <a:t>(Collection&lt;Permission&gt; perms)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基于</a:t>
            </a:r>
            <a:r>
              <a:rPr lang="zh-CN" altLang="en-US" sz="2400" dirty="0">
                <a:latin typeface="Arial Unicode MS" pitchFamily="34" charset="-122"/>
                <a:ea typeface="Arial Unicode MS" pitchFamily="34" charset="-122"/>
                <a:cs typeface="Arial Unicode MS" pitchFamily="34" charset="-122"/>
              </a:rPr>
              <a:t>字符串的实现</a:t>
            </a:r>
          </a:p>
          <a:p>
            <a:pPr lvl="1"/>
            <a:r>
              <a:rPr lang="en-US" altLang="zh-CN" sz="2000" dirty="0">
                <a:latin typeface="Arial Unicode MS" pitchFamily="34" charset="-122"/>
                <a:ea typeface="Arial Unicode MS" pitchFamily="34" charset="-122"/>
                <a:cs typeface="Arial Unicode MS" pitchFamily="34" charset="-122"/>
              </a:rPr>
              <a:t>if (</a:t>
            </a:r>
            <a:r>
              <a:rPr lang="en-US" altLang="zh-CN" sz="2000" dirty="0" err="1">
                <a:latin typeface="Arial Unicode MS" pitchFamily="34" charset="-122"/>
                <a:ea typeface="Arial Unicode MS" pitchFamily="34" charset="-122"/>
                <a:cs typeface="Arial Unicode MS" pitchFamily="34" charset="-122"/>
              </a:rPr>
              <a:t>currentUser.isPermitted</a:t>
            </a:r>
            <a:r>
              <a:rPr lang="en-US" altLang="zh-CN" sz="2000" dirty="0">
                <a:latin typeface="Arial Unicode MS" pitchFamily="34" charset="-122"/>
                <a:ea typeface="Arial Unicode MS" pitchFamily="34" charset="-122"/>
                <a:cs typeface="Arial Unicode MS" pitchFamily="34" charset="-122"/>
              </a:rPr>
              <a:t>("printer:print:laserjet4400n"))</a:t>
            </a:r>
          </a:p>
          <a:p>
            <a:pPr lvl="1"/>
            <a:r>
              <a:rPr lang="en-US" altLang="zh-CN" sz="2000" dirty="0" err="1" smtClean="0">
                <a:latin typeface="Arial Unicode MS" pitchFamily="34" charset="-122"/>
                <a:ea typeface="Arial Unicode MS" pitchFamily="34" charset="-122"/>
                <a:cs typeface="Arial Unicode MS" pitchFamily="34" charset="-122"/>
              </a:rPr>
              <a:t>isPermitted</a:t>
            </a:r>
            <a:r>
              <a:rPr lang="en-US" altLang="zh-CN" sz="2000" dirty="0" smtClean="0">
                <a:latin typeface="Arial Unicode MS" pitchFamily="34" charset="-122"/>
                <a:ea typeface="Arial Unicode MS" pitchFamily="34" charset="-122"/>
                <a:cs typeface="Arial Unicode MS" pitchFamily="34" charset="-122"/>
              </a:rPr>
              <a:t>(String </a:t>
            </a:r>
            <a:r>
              <a:rPr lang="en-US" altLang="zh-CN" sz="2000" dirty="0">
                <a:latin typeface="Arial Unicode MS" pitchFamily="34" charset="-122"/>
                <a:ea typeface="Arial Unicode MS" pitchFamily="34" charset="-122"/>
                <a:cs typeface="Arial Unicode MS" pitchFamily="34" charset="-122"/>
              </a:rPr>
              <a:t>perm)</a:t>
            </a:r>
            <a:r>
              <a:rPr lang="zh-CN" altLang="en-US"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isPermitted</a:t>
            </a:r>
            <a:r>
              <a:rPr lang="en-US" altLang="zh-CN" sz="2000" dirty="0">
                <a:latin typeface="Arial Unicode MS" pitchFamily="34" charset="-122"/>
                <a:ea typeface="Arial Unicode MS" pitchFamily="34" charset="-122"/>
                <a:cs typeface="Arial Unicode MS" pitchFamily="34" charset="-122"/>
              </a:rPr>
              <a:t>(String... perms)</a:t>
            </a:r>
            <a:r>
              <a:rPr lang="zh-CN" altLang="en-US"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isPermittedAll</a:t>
            </a:r>
            <a:r>
              <a:rPr lang="en-US" altLang="zh-CN" sz="2000" dirty="0">
                <a:latin typeface="Arial Unicode MS" pitchFamily="34" charset="-122"/>
                <a:ea typeface="Arial Unicode MS" pitchFamily="34" charset="-122"/>
                <a:cs typeface="Arial Unicode MS" pitchFamily="34" charset="-122"/>
              </a:rPr>
              <a:t>(String... perms)</a:t>
            </a:r>
          </a:p>
          <a:p>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权限</a:t>
            </a:r>
            <a:r>
              <a:rPr lang="zh-CN" altLang="en-US" sz="2400" dirty="0">
                <a:latin typeface="Arial Unicode MS" pitchFamily="34" charset="-122"/>
                <a:ea typeface="Arial Unicode MS" pitchFamily="34" charset="-122"/>
                <a:cs typeface="Arial Unicode MS" pitchFamily="34" charset="-122"/>
              </a:rPr>
              <a:t>的实现也都可以采用断言的</a:t>
            </a:r>
            <a:r>
              <a:rPr lang="zh-CN" altLang="en-US" sz="2400" dirty="0" smtClean="0">
                <a:latin typeface="Arial Unicode MS" pitchFamily="34" charset="-122"/>
                <a:ea typeface="Arial Unicode MS" pitchFamily="34" charset="-122"/>
                <a:cs typeface="Arial Unicode MS" pitchFamily="34" charset="-122"/>
              </a:rPr>
              <a:t>方式</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相关方法</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checkPermission</a:t>
            </a:r>
            <a:r>
              <a:rPr lang="en-US" altLang="zh-CN" sz="2000" dirty="0">
                <a:latin typeface="Arial Unicode MS" pitchFamily="34" charset="-122"/>
                <a:ea typeface="Arial Unicode MS" pitchFamily="34" charset="-122"/>
                <a:cs typeface="Arial Unicode MS" pitchFamily="34" charset="-122"/>
              </a:rPr>
              <a:t>(Permission </a:t>
            </a:r>
            <a:r>
              <a:rPr lang="en-US" altLang="zh-CN" sz="2000" dirty="0" smtClean="0">
                <a:latin typeface="Arial Unicode MS" pitchFamily="34" charset="-122"/>
                <a:ea typeface="Arial Unicode MS" pitchFamily="34" charset="-122"/>
                <a:cs typeface="Arial Unicode MS" pitchFamily="34" charset="-122"/>
              </a:rPr>
              <a:t>p)</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checkPermission</a:t>
            </a:r>
            <a:r>
              <a:rPr lang="en-US" altLang="zh-CN" sz="2000" dirty="0" smtClean="0">
                <a:latin typeface="Arial Unicode MS" pitchFamily="34" charset="-122"/>
                <a:ea typeface="Arial Unicode MS" pitchFamily="34" charset="-122"/>
                <a:cs typeface="Arial Unicode MS" pitchFamily="34" charset="-122"/>
              </a:rPr>
              <a:t>(String perm)</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checkPermissions</a:t>
            </a:r>
            <a:r>
              <a:rPr lang="en-US" altLang="zh-CN" sz="2000" dirty="0" smtClean="0">
                <a:latin typeface="Arial Unicode MS" pitchFamily="34" charset="-122"/>
                <a:ea typeface="Arial Unicode MS" pitchFamily="34" charset="-122"/>
                <a:cs typeface="Arial Unicode MS" pitchFamily="34" charset="-122"/>
              </a:rPr>
              <a:t>(Collection&lt;Permission</a:t>
            </a:r>
            <a:r>
              <a:rPr lang="en-US" altLang="zh-CN" sz="2000" dirty="0">
                <a:latin typeface="Arial Unicode MS" pitchFamily="34" charset="-122"/>
                <a:ea typeface="Arial Unicode MS" pitchFamily="34" charset="-122"/>
                <a:cs typeface="Arial Unicode MS" pitchFamily="34" charset="-122"/>
              </a:rPr>
              <a:t>&gt; </a:t>
            </a:r>
            <a:r>
              <a:rPr lang="en-US" altLang="zh-CN" sz="2000" dirty="0" smtClean="0">
                <a:latin typeface="Arial Unicode MS" pitchFamily="34" charset="-122"/>
                <a:ea typeface="Arial Unicode MS" pitchFamily="34" charset="-122"/>
                <a:cs typeface="Arial Unicode MS" pitchFamily="34" charset="-122"/>
              </a:rPr>
              <a:t>perms)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checkPermissions</a:t>
            </a:r>
            <a:r>
              <a:rPr lang="en-US" altLang="zh-CN" sz="2000" dirty="0" smtClean="0">
                <a:latin typeface="Arial Unicode MS" pitchFamily="34" charset="-122"/>
                <a:ea typeface="Arial Unicode MS" pitchFamily="34" charset="-122"/>
                <a:cs typeface="Arial Unicode MS" pitchFamily="34" charset="-122"/>
              </a:rPr>
              <a:t>(String</a:t>
            </a:r>
            <a:r>
              <a:rPr lang="en-US" altLang="zh-CN" sz="2000" dirty="0">
                <a:latin typeface="Arial Unicode MS" pitchFamily="34" charset="-122"/>
                <a:ea typeface="Arial Unicode MS" pitchFamily="34" charset="-122"/>
                <a:cs typeface="Arial Unicode MS" pitchFamily="34" charset="-122"/>
              </a:rPr>
              <a:t>... perms)</a:t>
            </a:r>
          </a:p>
          <a:p>
            <a:endParaRPr lang="zh-CN" altLang="en-US" sz="2000" dirty="0"/>
          </a:p>
        </p:txBody>
      </p:sp>
    </p:spTree>
    <p:extLst>
      <p:ext uri="{BB962C8B-B14F-4D97-AF65-F5344CB8AC3E}">
        <p14:creationId xmlns:p14="http://schemas.microsoft.com/office/powerpoint/2010/main" val="34943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授权的顺序</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59" y="1799746"/>
            <a:ext cx="7084725" cy="46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61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授权的顺序</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26" y="2132856"/>
            <a:ext cx="811375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32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授权的顺序</a:t>
            </a:r>
          </a:p>
        </p:txBody>
      </p:sp>
      <p:sp>
        <p:nvSpPr>
          <p:cNvPr id="3" name="内容占位符 2"/>
          <p:cNvSpPr>
            <a:spLocks noGrp="1"/>
          </p:cNvSpPr>
          <p:nvPr>
            <p:ph idx="1"/>
          </p:nvPr>
        </p:nvSpPr>
        <p:spPr>
          <a:xfrm>
            <a:off x="457200" y="1999381"/>
            <a:ext cx="8229600" cy="4525963"/>
          </a:xfrm>
        </p:spPr>
        <p:txBody>
          <a:bodyPr>
            <a:noAutofit/>
          </a:bodyPr>
          <a:lstStyle/>
          <a:p>
            <a:r>
              <a:rPr lang="en-US" altLang="zh-CN" sz="2000" dirty="0">
                <a:latin typeface="Arial Unicode MS" pitchFamily="34" charset="-122"/>
                <a:ea typeface="Arial Unicode MS" pitchFamily="34" charset="-122"/>
                <a:cs typeface="Arial Unicode MS" pitchFamily="34" charset="-122"/>
              </a:rPr>
              <a:t>Step 1</a:t>
            </a:r>
            <a:r>
              <a:rPr lang="zh-CN" altLang="en-US" sz="2000" dirty="0">
                <a:latin typeface="Arial Unicode MS" pitchFamily="34" charset="-122"/>
                <a:ea typeface="Arial Unicode MS" pitchFamily="34" charset="-122"/>
                <a:cs typeface="Arial Unicode MS" pitchFamily="34" charset="-122"/>
              </a:rPr>
              <a:t>：应用程序或框架代码调用</a:t>
            </a:r>
            <a:r>
              <a:rPr lang="zh-CN" altLang="en-US" sz="2000" dirty="0" smtClean="0">
                <a:latin typeface="Arial Unicode MS" pitchFamily="34" charset="-122"/>
                <a:ea typeface="Arial Unicode MS" pitchFamily="34" charset="-122"/>
                <a:cs typeface="Arial Unicode MS" pitchFamily="34" charset="-122"/>
              </a:rPr>
              <a:t>任何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的</a:t>
            </a:r>
            <a:r>
              <a:rPr lang="en-US" altLang="zh-CN" sz="2000" dirty="0" err="1">
                <a:latin typeface="Arial Unicode MS" pitchFamily="34" charset="-122"/>
                <a:ea typeface="Arial Unicode MS" pitchFamily="34" charset="-122"/>
                <a:cs typeface="Arial Unicode MS" pitchFamily="34" charset="-122"/>
              </a:rPr>
              <a:t>hasRole</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checkRole</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isPermitted</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或者</a:t>
            </a:r>
            <a:r>
              <a:rPr lang="en-US" altLang="zh-CN" sz="2000" dirty="0" err="1">
                <a:latin typeface="Arial Unicode MS" pitchFamily="34" charset="-122"/>
                <a:ea typeface="Arial Unicode MS" pitchFamily="34" charset="-122"/>
                <a:cs typeface="Arial Unicode MS" pitchFamily="34" charset="-122"/>
              </a:rPr>
              <a:t>checkPermission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方法的变体，传递任何所需的</a:t>
            </a:r>
            <a:r>
              <a:rPr lang="zh-CN" altLang="en-US" sz="2000" dirty="0" smtClean="0">
                <a:latin typeface="Arial Unicode MS" pitchFamily="34" charset="-122"/>
                <a:ea typeface="Arial Unicode MS" pitchFamily="34" charset="-122"/>
                <a:cs typeface="Arial Unicode MS" pitchFamily="34" charset="-122"/>
              </a:rPr>
              <a:t>权限</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Step </a:t>
            </a:r>
            <a:r>
              <a:rPr lang="en-US" altLang="zh-CN" sz="2000" dirty="0">
                <a:latin typeface="Arial Unicode MS" pitchFamily="34" charset="-122"/>
                <a:ea typeface="Arial Unicode MS" pitchFamily="34" charset="-122"/>
                <a:cs typeface="Arial Unicode MS" pitchFamily="34" charset="-122"/>
              </a:rPr>
              <a:t>2</a:t>
            </a:r>
            <a:r>
              <a:rPr lang="zh-CN" altLang="en-US" sz="2000" dirty="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的实例</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通常是 </a:t>
            </a:r>
            <a:r>
              <a:rPr lang="en-US" altLang="zh-CN" sz="2000" dirty="0" err="1" smtClean="0">
                <a:latin typeface="Arial Unicode MS" pitchFamily="34" charset="-122"/>
                <a:ea typeface="Arial Unicode MS" pitchFamily="34" charset="-122"/>
                <a:cs typeface="Arial Unicode MS" pitchFamily="34" charset="-122"/>
              </a:rPr>
              <a:t>DelegatingSubject</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或</a:t>
            </a:r>
            <a:r>
              <a:rPr lang="zh-CN" altLang="en-US" sz="2000" dirty="0">
                <a:latin typeface="Arial Unicode MS" pitchFamily="34" charset="-122"/>
                <a:ea typeface="Arial Unicode MS" pitchFamily="34" charset="-122"/>
                <a:cs typeface="Arial Unicode MS" pitchFamily="34" charset="-122"/>
              </a:rPr>
              <a:t>子</a:t>
            </a:r>
            <a:r>
              <a:rPr lang="zh-CN" altLang="en-US" sz="2000" dirty="0" smtClean="0">
                <a:latin typeface="Arial Unicode MS" pitchFamily="34" charset="-122"/>
                <a:ea typeface="Arial Unicode MS" pitchFamily="34" charset="-122"/>
                <a:cs typeface="Arial Unicode MS" pitchFamily="34" charset="-122"/>
              </a:rPr>
              <a:t>类</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，调用</a:t>
            </a:r>
            <a:r>
              <a:rPr lang="en-US" altLang="zh-CN" sz="2000" dirty="0" err="1" smtClean="0">
                <a:latin typeface="Arial Unicode MS" pitchFamily="34" charset="-122"/>
                <a:ea typeface="Arial Unicode MS" pitchFamily="34" charset="-122"/>
                <a:cs typeface="Arial Unicode MS" pitchFamily="34" charset="-122"/>
              </a:rPr>
              <a:t>securityManager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的对应的</a:t>
            </a:r>
            <a:r>
              <a:rPr lang="zh-CN" altLang="en-US" sz="2000" dirty="0">
                <a:latin typeface="Arial Unicode MS" pitchFamily="34" charset="-122"/>
                <a:ea typeface="Arial Unicode MS" pitchFamily="34" charset="-122"/>
                <a:cs typeface="Arial Unicode MS" pitchFamily="34" charset="-122"/>
              </a:rPr>
              <a:t>方法。</a:t>
            </a:r>
          </a:p>
          <a:p>
            <a:r>
              <a:rPr lang="en-US" altLang="zh-CN" sz="2000" dirty="0" smtClean="0">
                <a:latin typeface="Arial Unicode MS" pitchFamily="34" charset="-122"/>
                <a:ea typeface="Arial Unicode MS" pitchFamily="34" charset="-122"/>
                <a:cs typeface="Arial Unicode MS" pitchFamily="34" charset="-122"/>
              </a:rPr>
              <a:t>Step </a:t>
            </a:r>
            <a:r>
              <a:rPr lang="en-US" altLang="zh-CN" sz="2000" dirty="0">
                <a:latin typeface="Arial Unicode MS" pitchFamily="34" charset="-122"/>
                <a:ea typeface="Arial Unicode MS" pitchFamily="34" charset="-122"/>
                <a:cs typeface="Arial Unicode MS" pitchFamily="34" charset="-122"/>
              </a:rPr>
              <a:t>3</a:t>
            </a:r>
            <a:r>
              <a:rPr lang="zh-CN" altLang="en-US" sz="2000" dirty="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SecurityManager</a:t>
            </a:r>
            <a:r>
              <a:rPr lang="zh-CN" altLang="en-US"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err="1" smtClean="0">
                <a:latin typeface="Arial Unicode MS" pitchFamily="34" charset="-122"/>
                <a:ea typeface="Arial Unicode MS" pitchFamily="34" charset="-122"/>
                <a:cs typeface="Arial Unicode MS" pitchFamily="34" charset="-122"/>
              </a:rPr>
              <a:t>org.apache.shiro.authz.Authorizer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接口的对应方法。</a:t>
            </a:r>
            <a:r>
              <a:rPr lang="zh-CN" altLang="en-US" sz="2000" dirty="0">
                <a:latin typeface="Arial Unicode MS" pitchFamily="34" charset="-122"/>
                <a:ea typeface="Arial Unicode MS" pitchFamily="34" charset="-122"/>
                <a:cs typeface="Arial Unicode MS" pitchFamily="34" charset="-122"/>
              </a:rPr>
              <a:t>默认情况下，</a:t>
            </a:r>
            <a:r>
              <a:rPr lang="en-US" altLang="zh-CN" sz="2000" dirty="0">
                <a:latin typeface="Arial Unicode MS" pitchFamily="34" charset="-122"/>
                <a:ea typeface="Arial Unicode MS" pitchFamily="34" charset="-122"/>
                <a:cs typeface="Arial Unicode MS" pitchFamily="34" charset="-122"/>
              </a:rPr>
              <a:t>authorizer </a:t>
            </a:r>
            <a:r>
              <a:rPr lang="zh-CN" altLang="en-US" sz="2000" dirty="0">
                <a:latin typeface="Arial Unicode MS" pitchFamily="34" charset="-122"/>
                <a:ea typeface="Arial Unicode MS" pitchFamily="34" charset="-122"/>
                <a:cs typeface="Arial Unicode MS" pitchFamily="34" charset="-122"/>
              </a:rPr>
              <a:t>实例是一</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err="1" smtClean="0">
                <a:latin typeface="Arial Unicode MS" pitchFamily="34" charset="-122"/>
                <a:ea typeface="Arial Unicode MS" pitchFamily="34" charset="-122"/>
                <a:cs typeface="Arial Unicode MS" pitchFamily="34" charset="-122"/>
              </a:rPr>
              <a:t>ModularRealmAuthorizer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实例</a:t>
            </a:r>
            <a:r>
              <a:rPr lang="zh-CN" altLang="en-US" sz="2000" dirty="0">
                <a:latin typeface="Arial Unicode MS" pitchFamily="34" charset="-122"/>
                <a:ea typeface="Arial Unicode MS" pitchFamily="34" charset="-122"/>
                <a:cs typeface="Arial Unicode MS" pitchFamily="34" charset="-122"/>
              </a:rPr>
              <a:t>，它支持协调任何授权操作过程中的一个或多个</a:t>
            </a:r>
            <a:r>
              <a:rPr lang="en-US" altLang="zh-CN" sz="2000" dirty="0">
                <a:latin typeface="Arial Unicode MS" pitchFamily="34" charset="-122"/>
                <a:ea typeface="Arial Unicode MS" pitchFamily="34" charset="-122"/>
                <a:cs typeface="Arial Unicode MS" pitchFamily="34" charset="-122"/>
              </a:rPr>
              <a:t>Realm </a:t>
            </a:r>
            <a:r>
              <a:rPr lang="zh-CN" altLang="en-US" sz="2000" dirty="0">
                <a:latin typeface="Arial Unicode MS" pitchFamily="34" charset="-122"/>
                <a:ea typeface="Arial Unicode MS" pitchFamily="34" charset="-122"/>
                <a:cs typeface="Arial Unicode MS" pitchFamily="34" charset="-122"/>
              </a:rPr>
              <a:t>实例。</a:t>
            </a:r>
          </a:p>
          <a:p>
            <a:r>
              <a:rPr lang="en-US" altLang="zh-CN" sz="2000" dirty="0" smtClean="0">
                <a:latin typeface="Arial Unicode MS" pitchFamily="34" charset="-122"/>
                <a:ea typeface="Arial Unicode MS" pitchFamily="34" charset="-122"/>
                <a:cs typeface="Arial Unicode MS" pitchFamily="34" charset="-122"/>
              </a:rPr>
              <a:t>Step </a:t>
            </a:r>
            <a:r>
              <a:rPr lang="en-US" altLang="zh-CN" sz="2000" dirty="0">
                <a:latin typeface="Arial Unicode MS" pitchFamily="34" charset="-122"/>
                <a:ea typeface="Arial Unicode MS" pitchFamily="34" charset="-122"/>
                <a:cs typeface="Arial Unicode MS" pitchFamily="34" charset="-122"/>
              </a:rPr>
              <a:t>4</a:t>
            </a:r>
            <a:r>
              <a:rPr lang="zh-CN" altLang="en-US" sz="2000" dirty="0">
                <a:latin typeface="Arial Unicode MS" pitchFamily="34" charset="-122"/>
                <a:ea typeface="Arial Unicode MS" pitchFamily="34" charset="-122"/>
                <a:cs typeface="Arial Unicode MS" pitchFamily="34" charset="-122"/>
              </a:rPr>
              <a:t>：每个配置</a:t>
            </a:r>
            <a:r>
              <a:rPr lang="zh-CN" altLang="en-US" sz="2000" dirty="0" smtClean="0">
                <a:latin typeface="Arial Unicode MS" pitchFamily="34" charset="-122"/>
                <a:ea typeface="Arial Unicode MS" pitchFamily="34" charset="-122"/>
                <a:cs typeface="Arial Unicode MS" pitchFamily="34" charset="-122"/>
              </a:rPr>
              <a:t>好的 </a:t>
            </a:r>
            <a:r>
              <a:rPr lang="en-US" altLang="zh-CN" sz="2000" dirty="0" smtClean="0">
                <a:latin typeface="Arial Unicode MS" pitchFamily="34" charset="-122"/>
                <a:ea typeface="Arial Unicode MS" pitchFamily="34" charset="-122"/>
                <a:cs typeface="Arial Unicode MS" pitchFamily="34" charset="-122"/>
              </a:rPr>
              <a:t>Realm </a:t>
            </a:r>
            <a:r>
              <a:rPr lang="zh-CN" altLang="en-US" sz="2000" dirty="0">
                <a:latin typeface="Arial Unicode MS" pitchFamily="34" charset="-122"/>
                <a:ea typeface="Arial Unicode MS" pitchFamily="34" charset="-122"/>
                <a:cs typeface="Arial Unicode MS" pitchFamily="34" charset="-122"/>
              </a:rPr>
              <a:t>被检查是否实现了相同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Authorizer </a:t>
            </a:r>
            <a:r>
              <a:rPr lang="zh-CN" altLang="en-US" sz="2000" dirty="0" smtClean="0">
                <a:latin typeface="Arial Unicode MS" pitchFamily="34" charset="-122"/>
                <a:ea typeface="Arial Unicode MS" pitchFamily="34" charset="-122"/>
                <a:cs typeface="Arial Unicode MS" pitchFamily="34" charset="-122"/>
              </a:rPr>
              <a:t>接口</a:t>
            </a:r>
            <a:r>
              <a:rPr lang="zh-CN" altLang="en-US" sz="2000" dirty="0">
                <a:latin typeface="Arial Unicode MS" pitchFamily="34" charset="-122"/>
                <a:ea typeface="Arial Unicode MS" pitchFamily="34" charset="-122"/>
                <a:cs typeface="Arial Unicode MS" pitchFamily="34" charset="-122"/>
              </a:rPr>
              <a:t>。如果是，</a:t>
            </a:r>
            <a:r>
              <a:rPr lang="en-US" altLang="zh-CN" sz="2000" dirty="0">
                <a:latin typeface="Arial Unicode MS" pitchFamily="34" charset="-122"/>
                <a:ea typeface="Arial Unicode MS" pitchFamily="34" charset="-122"/>
                <a:cs typeface="Arial Unicode MS" pitchFamily="34" charset="-122"/>
              </a:rPr>
              <a:t>Realm </a:t>
            </a:r>
            <a:r>
              <a:rPr lang="zh-CN" altLang="en-US" sz="2000" dirty="0">
                <a:latin typeface="Arial Unicode MS" pitchFamily="34" charset="-122"/>
                <a:ea typeface="Arial Unicode MS" pitchFamily="34" charset="-122"/>
                <a:cs typeface="Arial Unicode MS" pitchFamily="34" charset="-122"/>
              </a:rPr>
              <a:t>各自</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hasRole</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checkRole</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isPermitted</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err="1" smtClean="0">
                <a:latin typeface="Arial Unicode MS" pitchFamily="34" charset="-122"/>
                <a:ea typeface="Arial Unicode MS" pitchFamily="34" charset="-122"/>
                <a:cs typeface="Arial Unicode MS" pitchFamily="34" charset="-122"/>
              </a:rPr>
              <a:t>checkPermission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将被调用。</a:t>
            </a: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6411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权限基础</a:t>
            </a:r>
          </a:p>
        </p:txBody>
      </p:sp>
      <p:sp>
        <p:nvSpPr>
          <p:cNvPr id="3" name="内容占位符 2"/>
          <p:cNvSpPr>
            <a:spLocks noGrp="1"/>
          </p:cNvSpPr>
          <p:nvPr>
            <p:ph idx="1"/>
          </p:nvPr>
        </p:nvSpPr>
        <p:spPr>
          <a:xfrm>
            <a:off x="457200" y="1855365"/>
            <a:ext cx="8229600" cy="3661867"/>
          </a:xfrm>
        </p:spPr>
        <p:txBody>
          <a:bodyPr>
            <a:normAutofit/>
          </a:bodyPr>
          <a:lstStyle/>
          <a:p>
            <a:r>
              <a:rPr lang="zh-CN" altLang="en-US" sz="2400" dirty="0">
                <a:latin typeface="Arial Unicode MS" pitchFamily="34" charset="-122"/>
                <a:ea typeface="Arial Unicode MS" pitchFamily="34" charset="-122"/>
                <a:cs typeface="Arial Unicode MS" pitchFamily="34" charset="-122"/>
              </a:rPr>
              <a:t>权限的继承性：如果多个安全实体存在包含关系，而某个安全实体</a:t>
            </a:r>
            <a:r>
              <a:rPr lang="zh-CN" altLang="en-US" sz="2400" dirty="0" smtClean="0">
                <a:latin typeface="Arial Unicode MS" pitchFamily="34" charset="-122"/>
                <a:ea typeface="Arial Unicode MS" pitchFamily="34" charset="-122"/>
                <a:cs typeface="Arial Unicode MS" pitchFamily="34" charset="-122"/>
              </a:rPr>
              <a:t>没有权限</a:t>
            </a:r>
            <a:r>
              <a:rPr lang="zh-CN" altLang="en-US" sz="2400" dirty="0">
                <a:latin typeface="Arial Unicode MS" pitchFamily="34" charset="-122"/>
                <a:ea typeface="Arial Unicode MS" pitchFamily="34" charset="-122"/>
                <a:cs typeface="Arial Unicode MS" pitchFamily="34" charset="-122"/>
              </a:rPr>
              <a:t>限制</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则</a:t>
            </a:r>
            <a:r>
              <a:rPr lang="zh-CN" altLang="en-US" sz="2400" dirty="0" smtClean="0">
                <a:latin typeface="Arial Unicode MS" pitchFamily="34" charset="-122"/>
                <a:ea typeface="Arial Unicode MS" pitchFamily="34" charset="-122"/>
                <a:cs typeface="Arial Unicode MS" pitchFamily="34" charset="-122"/>
              </a:rPr>
              <a:t>它</a:t>
            </a:r>
            <a:r>
              <a:rPr lang="zh-CN" altLang="en-US" sz="2400" dirty="0">
                <a:latin typeface="Arial Unicode MS" pitchFamily="34" charset="-122"/>
                <a:ea typeface="Arial Unicode MS" pitchFamily="34" charset="-122"/>
                <a:cs typeface="Arial Unicode MS" pitchFamily="34" charset="-122"/>
              </a:rPr>
              <a:t>会</a:t>
            </a:r>
            <a:r>
              <a:rPr lang="zh-CN" altLang="en-US" sz="2400" b="1" dirty="0">
                <a:solidFill>
                  <a:srgbClr val="0000FF"/>
                </a:solidFill>
                <a:latin typeface="Arial Unicode MS" pitchFamily="34" charset="-122"/>
                <a:ea typeface="Arial Unicode MS" pitchFamily="34" charset="-122"/>
                <a:cs typeface="Arial Unicode MS" pitchFamily="34" charset="-122"/>
              </a:rPr>
              <a:t>继承包含它的安全实体的相应权限</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权限的最近匹配原则：如果多个安全实体存在包含关系，而某个安全实体</a:t>
            </a:r>
            <a:r>
              <a:rPr lang="zh-CN" altLang="en-US" sz="2400" dirty="0" smtClean="0">
                <a:latin typeface="Arial Unicode MS" pitchFamily="34" charset="-122"/>
                <a:ea typeface="Arial Unicode MS" pitchFamily="34" charset="-122"/>
                <a:cs typeface="Arial Unicode MS" pitchFamily="34" charset="-122"/>
              </a:rPr>
              <a:t>没有权限</a:t>
            </a:r>
            <a:r>
              <a:rPr lang="zh-CN" altLang="en-US" sz="2400" dirty="0">
                <a:latin typeface="Arial Unicode MS" pitchFamily="34" charset="-122"/>
                <a:ea typeface="Arial Unicode MS" pitchFamily="34" charset="-122"/>
                <a:cs typeface="Arial Unicode MS" pitchFamily="34" charset="-122"/>
              </a:rPr>
              <a:t>限制，那么它会向上寻找并匹配相应权限限制，</a:t>
            </a:r>
            <a:r>
              <a:rPr lang="zh-CN" altLang="en-US" sz="2400" b="1" dirty="0">
                <a:solidFill>
                  <a:srgbClr val="0000FF"/>
                </a:solidFill>
                <a:latin typeface="Arial Unicode MS" pitchFamily="34" charset="-122"/>
                <a:ea typeface="Arial Unicode MS" pitchFamily="34" charset="-122"/>
                <a:cs typeface="Arial Unicode MS" pitchFamily="34" charset="-122"/>
              </a:rPr>
              <a:t>直到找到一个离这个安全实体最近的拥有相应权限限制的安全实体为止</a:t>
            </a:r>
            <a:r>
              <a:rPr lang="zh-CN" altLang="en-US" sz="2400" dirty="0">
                <a:latin typeface="Arial Unicode MS" pitchFamily="34" charset="-122"/>
                <a:ea typeface="Arial Unicode MS" pitchFamily="34" charset="-122"/>
                <a:cs typeface="Arial Unicode MS" pitchFamily="34" charset="-122"/>
              </a:rPr>
              <a:t>。如果把整个层次结构都寻找完了都没有匹配到相应权限限制的话，那就说明所有人对这个安全实体都拥有这个相应的权限限制。</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p>
        </p:txBody>
      </p:sp>
    </p:spTree>
    <p:extLst>
      <p:ext uri="{BB962C8B-B14F-4D97-AF65-F5344CB8AC3E}">
        <p14:creationId xmlns:p14="http://schemas.microsoft.com/office/powerpoint/2010/main" val="1430860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Realm</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3"/>
            <a:ext cx="8229600" cy="3384376"/>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Realm</a:t>
            </a:r>
            <a:r>
              <a:rPr lang="zh-CN" altLang="en-US" sz="2400" dirty="0" smtClean="0">
                <a:latin typeface="Arial Unicode MS" pitchFamily="34" charset="-122"/>
                <a:ea typeface="Arial Unicode MS" pitchFamily="34" charset="-122"/>
                <a:cs typeface="Arial Unicode MS" pitchFamily="34" charset="-122"/>
              </a:rPr>
              <a:t>：访问应用程序安全</a:t>
            </a:r>
            <a:r>
              <a:rPr lang="zh-CN" altLang="en-US" sz="2400" dirty="0">
                <a:latin typeface="Arial Unicode MS" pitchFamily="34" charset="-122"/>
                <a:ea typeface="Arial Unicode MS" pitchFamily="34" charset="-122"/>
                <a:cs typeface="Arial Unicode MS" pitchFamily="34" charset="-122"/>
              </a:rPr>
              <a:t>数据（如用户、角色及权限）的组件。</a:t>
            </a:r>
          </a:p>
          <a:p>
            <a:r>
              <a:rPr lang="en-US" altLang="zh-CN" sz="2400" dirty="0" smtClean="0">
                <a:latin typeface="Arial Unicode MS" pitchFamily="34" charset="-122"/>
                <a:ea typeface="Arial Unicode MS" pitchFamily="34" charset="-122"/>
                <a:cs typeface="Arial Unicode MS" pitchFamily="34" charset="-122"/>
              </a:rPr>
              <a:t>Realm </a:t>
            </a:r>
            <a:r>
              <a:rPr lang="zh-CN" altLang="en-US" sz="2400" dirty="0">
                <a:latin typeface="Arial Unicode MS" pitchFamily="34" charset="-122"/>
                <a:ea typeface="Arial Unicode MS" pitchFamily="34" charset="-122"/>
                <a:cs typeface="Arial Unicode MS" pitchFamily="34" charset="-122"/>
              </a:rPr>
              <a:t>通常和数据源是一对一的对应关系，如</a:t>
            </a:r>
            <a:r>
              <a:rPr lang="zh-CN" altLang="en-US" sz="2400" dirty="0" smtClean="0">
                <a:latin typeface="Arial Unicode MS" pitchFamily="34" charset="-122"/>
                <a:ea typeface="Arial Unicode MS" pitchFamily="34" charset="-122"/>
                <a:cs typeface="Arial Unicode MS" pitchFamily="34" charset="-122"/>
              </a:rPr>
              <a:t>关系数据库</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文件系统或</a:t>
            </a:r>
            <a:r>
              <a:rPr lang="zh-CN" altLang="en-US" sz="2400" dirty="0">
                <a:latin typeface="Arial Unicode MS" pitchFamily="34" charset="-122"/>
                <a:ea typeface="Arial Unicode MS" pitchFamily="34" charset="-122"/>
                <a:cs typeface="Arial Unicode MS" pitchFamily="34" charset="-122"/>
              </a:rPr>
              <a:t>其他类似资源。</a:t>
            </a:r>
            <a:r>
              <a:rPr lang="en-US" altLang="zh-CN" sz="2400" b="1" dirty="0">
                <a:solidFill>
                  <a:srgbClr val="0000FF"/>
                </a:solidFill>
                <a:latin typeface="Arial Unicode MS" pitchFamily="34" charset="-122"/>
                <a:ea typeface="Arial Unicode MS" pitchFamily="34" charset="-122"/>
                <a:cs typeface="Arial Unicode MS" pitchFamily="34" charset="-122"/>
              </a:rPr>
              <a:t>Realm </a:t>
            </a:r>
            <a:r>
              <a:rPr lang="zh-CN" altLang="en-US" sz="2400" b="1" dirty="0">
                <a:solidFill>
                  <a:srgbClr val="0000FF"/>
                </a:solidFill>
                <a:latin typeface="Arial Unicode MS" pitchFamily="34" charset="-122"/>
                <a:ea typeface="Arial Unicode MS" pitchFamily="34" charset="-122"/>
                <a:cs typeface="Arial Unicode MS" pitchFamily="34" charset="-122"/>
              </a:rPr>
              <a:t>实质上就是一</a:t>
            </a:r>
            <a:r>
              <a:rPr lang="zh-CN" altLang="en-US" sz="2400" b="1" dirty="0" smtClean="0">
                <a:solidFill>
                  <a:srgbClr val="0000FF"/>
                </a:solidFill>
                <a:latin typeface="Arial Unicode MS" pitchFamily="34" charset="-122"/>
                <a:ea typeface="Arial Unicode MS" pitchFamily="34" charset="-122"/>
                <a:cs typeface="Arial Unicode MS" pitchFamily="34" charset="-122"/>
              </a:rPr>
              <a:t>个</a:t>
            </a:r>
            <a:r>
              <a:rPr lang="zh-CN" altLang="en-US" sz="2400" b="1" dirty="0">
                <a:solidFill>
                  <a:srgbClr val="0000FF"/>
                </a:solidFill>
                <a:latin typeface="Arial Unicode MS" pitchFamily="34" charset="-122"/>
                <a:ea typeface="Arial Unicode MS" pitchFamily="34" charset="-122"/>
                <a:cs typeface="Arial Unicode MS" pitchFamily="34" charset="-122"/>
              </a:rPr>
              <a:t>访问</a:t>
            </a:r>
            <a:r>
              <a:rPr lang="zh-CN" altLang="en-US" sz="2400" b="1" dirty="0" smtClean="0">
                <a:solidFill>
                  <a:srgbClr val="0000FF"/>
                </a:solidFill>
                <a:latin typeface="Arial Unicode MS" pitchFamily="34" charset="-122"/>
                <a:ea typeface="Arial Unicode MS" pitchFamily="34" charset="-122"/>
                <a:cs typeface="Arial Unicode MS" pitchFamily="34" charset="-122"/>
              </a:rPr>
              <a:t>安全数据的 </a:t>
            </a:r>
            <a:r>
              <a:rPr lang="en-US" altLang="zh-CN" sz="2400" b="1" dirty="0" smtClean="0">
                <a:solidFill>
                  <a:srgbClr val="0000FF"/>
                </a:solidFill>
                <a:latin typeface="Arial Unicode MS" pitchFamily="34" charset="-122"/>
                <a:ea typeface="Arial Unicode MS" pitchFamily="34" charset="-122"/>
                <a:cs typeface="Arial Unicode MS" pitchFamily="34" charset="-122"/>
              </a:rPr>
              <a:t>DAO</a:t>
            </a:r>
            <a:r>
              <a:rPr lang="zh-CN" altLang="en-US"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数据源通常</a:t>
            </a:r>
            <a:r>
              <a:rPr lang="zh-CN" altLang="en-US" sz="2400" dirty="0">
                <a:latin typeface="Arial Unicode MS" pitchFamily="34" charset="-122"/>
                <a:ea typeface="Arial Unicode MS" pitchFamily="34" charset="-122"/>
                <a:cs typeface="Arial Unicode MS" pitchFamily="34" charset="-122"/>
              </a:rPr>
              <a:t>存储身份验证数据（如密码的凭证）以及授权数据（如角色或权限</a:t>
            </a:r>
            <a:r>
              <a:rPr lang="zh-CN" altLang="en-US" sz="2400" dirty="0" smtClean="0">
                <a:latin typeface="Arial Unicode MS" pitchFamily="34" charset="-122"/>
                <a:ea typeface="Arial Unicode MS" pitchFamily="34" charset="-122"/>
                <a:cs typeface="Arial Unicode MS" pitchFamily="34" charset="-122"/>
              </a:rPr>
              <a:t>），所以</a:t>
            </a:r>
            <a:r>
              <a:rPr lang="zh-CN" altLang="en-US" sz="2400" b="1" dirty="0" smtClean="0">
                <a:solidFill>
                  <a:srgbClr val="0000FF"/>
                </a:solidFill>
                <a:latin typeface="Arial Unicode MS" pitchFamily="34" charset="-122"/>
                <a:ea typeface="Arial Unicode MS" pitchFamily="34" charset="-122"/>
                <a:cs typeface="Arial Unicode MS" pitchFamily="34" charset="-122"/>
              </a:rPr>
              <a:t>每个</a:t>
            </a:r>
            <a:r>
              <a:rPr lang="en-US" altLang="zh-CN" sz="2400" b="1" dirty="0" smtClean="0">
                <a:solidFill>
                  <a:srgbClr val="0000FF"/>
                </a:solidFill>
                <a:latin typeface="Arial Unicode MS" pitchFamily="34" charset="-122"/>
                <a:ea typeface="Arial Unicode MS" pitchFamily="34" charset="-122"/>
                <a:cs typeface="Arial Unicode MS" pitchFamily="34" charset="-122"/>
              </a:rPr>
              <a:t>Realm </a:t>
            </a:r>
            <a:r>
              <a:rPr lang="zh-CN" altLang="en-US" sz="2400" b="1" dirty="0" smtClean="0">
                <a:solidFill>
                  <a:srgbClr val="0000FF"/>
                </a:solidFill>
                <a:latin typeface="Arial Unicode MS" pitchFamily="34" charset="-122"/>
                <a:ea typeface="Arial Unicode MS" pitchFamily="34" charset="-122"/>
                <a:cs typeface="Arial Unicode MS" pitchFamily="34" charset="-122"/>
              </a:rPr>
              <a:t>都能够</a:t>
            </a:r>
            <a:r>
              <a:rPr lang="zh-CN" altLang="en-US" sz="2400" b="1" dirty="0">
                <a:solidFill>
                  <a:srgbClr val="0000FF"/>
                </a:solidFill>
                <a:latin typeface="Arial Unicode MS" pitchFamily="34" charset="-122"/>
                <a:ea typeface="Arial Unicode MS" pitchFamily="34" charset="-122"/>
                <a:cs typeface="Arial Unicode MS" pitchFamily="34" charset="-122"/>
              </a:rPr>
              <a:t>执行身份验证和授权操作</a:t>
            </a:r>
            <a:r>
              <a:rPr lang="zh-CN" altLang="en-US"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65105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Realms</a:t>
            </a:r>
            <a:r>
              <a:rPr lang="zh-CN" altLang="en-US" dirty="0">
                <a:latin typeface="Arial Unicode MS" pitchFamily="34" charset="-122"/>
                <a:ea typeface="Arial Unicode MS" pitchFamily="34" charset="-122"/>
                <a:cs typeface="Arial Unicode MS" pitchFamily="34" charset="-122"/>
              </a:rPr>
              <a:t>的认证实现</a:t>
            </a:r>
          </a:p>
        </p:txBody>
      </p:sp>
      <p:sp>
        <p:nvSpPr>
          <p:cNvPr id="3" name="内容占位符 2"/>
          <p:cNvSpPr>
            <a:spLocks noGrp="1"/>
          </p:cNvSpPr>
          <p:nvPr>
            <p:ph idx="1"/>
          </p:nvPr>
        </p:nvSpPr>
        <p:spPr>
          <a:xfrm>
            <a:off x="323528" y="1700808"/>
            <a:ext cx="8568952" cy="5112568"/>
          </a:xfrm>
        </p:spPr>
        <p:txBody>
          <a:bodyPr>
            <a:normAutofit/>
          </a:bodyPr>
          <a:lstStyle/>
          <a:p>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认证</a:t>
            </a:r>
            <a:r>
              <a:rPr lang="zh-CN" altLang="en-US" sz="2400" dirty="0" smtClean="0">
                <a:latin typeface="Arial Unicode MS" pitchFamily="34" charset="-122"/>
                <a:ea typeface="Arial Unicode MS" pitchFamily="34" charset="-122"/>
                <a:cs typeface="Arial Unicode MS" pitchFamily="34" charset="-122"/>
              </a:rPr>
              <a:t>过程由 </a:t>
            </a:r>
            <a:r>
              <a:rPr lang="en-US" altLang="zh-CN" sz="2400" dirty="0" smtClean="0">
                <a:latin typeface="Arial Unicode MS" pitchFamily="34" charset="-122"/>
                <a:ea typeface="Arial Unicode MS" pitchFamily="34" charset="-122"/>
                <a:cs typeface="Arial Unicode MS" pitchFamily="34" charset="-122"/>
              </a:rPr>
              <a:t>Realm </a:t>
            </a:r>
            <a:r>
              <a:rPr lang="zh-CN" altLang="en-US" sz="2400" dirty="0" smtClean="0">
                <a:latin typeface="Arial Unicode MS" pitchFamily="34" charset="-122"/>
                <a:ea typeface="Arial Unicode MS" pitchFamily="34" charset="-122"/>
                <a:cs typeface="Arial Unicode MS" pitchFamily="34" charset="-122"/>
              </a:rPr>
              <a:t>执行，</a:t>
            </a:r>
            <a:r>
              <a:rPr lang="en-US" altLang="zh-CN" sz="2400" dirty="0" err="1" smtClean="0">
                <a:latin typeface="Arial Unicode MS" pitchFamily="34" charset="-122"/>
                <a:ea typeface="Arial Unicode MS" pitchFamily="34" charset="-122"/>
                <a:cs typeface="Arial Unicode MS" pitchFamily="34" charset="-122"/>
              </a:rPr>
              <a:t>SecurityManager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会调用 </a:t>
            </a:r>
            <a:r>
              <a:rPr lang="en-US" altLang="zh-CN" sz="2400" dirty="0" err="1" smtClean="0">
                <a:latin typeface="Arial Unicode MS" pitchFamily="34" charset="-122"/>
                <a:ea typeface="Arial Unicode MS" pitchFamily="34" charset="-122"/>
                <a:cs typeface="Arial Unicode MS" pitchFamily="34" charset="-122"/>
              </a:rPr>
              <a:t>org.apache.shiro.realm.Realm</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getAuthenticationInfo</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AuthenticationToken</a:t>
            </a:r>
            <a:r>
              <a:rPr lang="en-US" altLang="zh-CN" sz="2400" dirty="0">
                <a:latin typeface="Arial Unicode MS" pitchFamily="34" charset="-122"/>
                <a:ea typeface="Arial Unicode MS" pitchFamily="34" charset="-122"/>
                <a:cs typeface="Arial Unicode MS" pitchFamily="34" charset="-122"/>
              </a:rPr>
              <a:t> token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a:t>
            </a:r>
          </a:p>
          <a:p>
            <a:r>
              <a:rPr lang="zh-CN" altLang="en-US" sz="2400" b="1" dirty="0" smtClean="0">
                <a:solidFill>
                  <a:srgbClr val="0000FF"/>
                </a:solidFill>
                <a:latin typeface="Arial Unicode MS" pitchFamily="34" charset="-122"/>
                <a:ea typeface="Arial Unicode MS" pitchFamily="34" charset="-122"/>
                <a:cs typeface="Arial Unicode MS" pitchFamily="34" charset="-122"/>
              </a:rPr>
              <a:t>实际开发中，通常会提供 </a:t>
            </a:r>
            <a:r>
              <a:rPr lang="en-US" altLang="zh-CN" sz="2400" b="1" dirty="0" err="1">
                <a:solidFill>
                  <a:srgbClr val="0000FF"/>
                </a:solidFill>
                <a:latin typeface="Arial Unicode MS" pitchFamily="34" charset="-122"/>
                <a:ea typeface="Arial Unicode MS" pitchFamily="34" charset="-122"/>
                <a:cs typeface="Arial Unicode MS" pitchFamily="34" charset="-122"/>
              </a:rPr>
              <a:t>org.apache.shiro.realm.AuthenticatingRealm</a:t>
            </a:r>
            <a:r>
              <a:rPr lang="zh-CN" altLang="en-US" sz="2400" b="1" dirty="0" smtClean="0">
                <a:solidFill>
                  <a:srgbClr val="0000FF"/>
                </a:solidFill>
                <a:latin typeface="Arial Unicode MS" pitchFamily="34" charset="-122"/>
                <a:ea typeface="Arial Unicode MS" pitchFamily="34" charset="-122"/>
                <a:cs typeface="Arial Unicode MS" pitchFamily="34" charset="-122"/>
              </a:rPr>
              <a:t> 的实现类，并在该实现类中提供 </a:t>
            </a:r>
            <a:r>
              <a:rPr lang="en-US" altLang="zh-CN" sz="2400" b="1" dirty="0" err="1">
                <a:solidFill>
                  <a:srgbClr val="0000FF"/>
                </a:solidFill>
                <a:latin typeface="Arial Unicode MS" pitchFamily="34" charset="-122"/>
                <a:ea typeface="Arial Unicode MS" pitchFamily="34" charset="-122"/>
                <a:cs typeface="Arial Unicode MS" pitchFamily="34" charset="-122"/>
              </a:rPr>
              <a:t>doGetAuthenticationInfo</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AuthenticationToken</a:t>
            </a:r>
            <a:r>
              <a:rPr lang="en-US" altLang="zh-CN" sz="2400" b="1" dirty="0">
                <a:solidFill>
                  <a:srgbClr val="0000FF"/>
                </a:solidFill>
                <a:latin typeface="Arial Unicode MS" pitchFamily="34" charset="-122"/>
                <a:ea typeface="Arial Unicode MS" pitchFamily="34" charset="-122"/>
                <a:cs typeface="Arial Unicode MS" pitchFamily="34" charset="-122"/>
              </a:rPr>
              <a:t> token)</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方法的具体实现</a:t>
            </a:r>
            <a:endParaRPr lang="zh-CN" altLang="en-US" sz="2400" b="1" dirty="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1</a:t>
            </a:r>
            <a:r>
              <a:rPr lang="zh-CN" altLang="en-US" sz="1800" dirty="0">
                <a:latin typeface="Arial Unicode MS" pitchFamily="34" charset="-122"/>
                <a:ea typeface="Arial Unicode MS" pitchFamily="34" charset="-122"/>
                <a:cs typeface="Arial Unicode MS" pitchFamily="34" charset="-122"/>
              </a:rPr>
              <a:t>、检查提交的进行认证的令牌信息</a:t>
            </a:r>
          </a:p>
          <a:p>
            <a:pPr lvl="1"/>
            <a:r>
              <a:rPr lang="en-US" altLang="zh-CN" sz="1800" dirty="0">
                <a:latin typeface="Arial Unicode MS" pitchFamily="34" charset="-122"/>
                <a:ea typeface="Arial Unicode MS" pitchFamily="34" charset="-122"/>
                <a:cs typeface="Arial Unicode MS" pitchFamily="34" charset="-122"/>
              </a:rPr>
              <a:t>2</a:t>
            </a:r>
            <a:r>
              <a:rPr lang="zh-CN" altLang="en-US" sz="1800" dirty="0">
                <a:latin typeface="Arial Unicode MS" pitchFamily="34" charset="-122"/>
                <a:ea typeface="Arial Unicode MS" pitchFamily="34" charset="-122"/>
                <a:cs typeface="Arial Unicode MS" pitchFamily="34" charset="-122"/>
              </a:rPr>
              <a:t>、根据令牌信息从数据源</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通常为数据库</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中获取用户信息</a:t>
            </a:r>
          </a:p>
          <a:p>
            <a:pPr lvl="1"/>
            <a:r>
              <a:rPr lang="en-US" altLang="zh-CN" sz="1800" dirty="0">
                <a:latin typeface="Arial Unicode MS" pitchFamily="34" charset="-122"/>
                <a:ea typeface="Arial Unicode MS" pitchFamily="34" charset="-122"/>
                <a:cs typeface="Arial Unicode MS" pitchFamily="34" charset="-122"/>
              </a:rPr>
              <a:t>3</a:t>
            </a:r>
            <a:r>
              <a:rPr lang="zh-CN" altLang="en-US" sz="1800" dirty="0">
                <a:latin typeface="Arial Unicode MS" pitchFamily="34" charset="-122"/>
                <a:ea typeface="Arial Unicode MS" pitchFamily="34" charset="-122"/>
                <a:cs typeface="Arial Unicode MS" pitchFamily="34" charset="-122"/>
              </a:rPr>
              <a:t>、对用户信息进行匹配验证。</a:t>
            </a:r>
          </a:p>
          <a:p>
            <a:pPr lvl="1"/>
            <a:r>
              <a:rPr lang="en-US" altLang="zh-CN" sz="1800" dirty="0">
                <a:latin typeface="Arial Unicode MS" pitchFamily="34" charset="-122"/>
                <a:ea typeface="Arial Unicode MS" pitchFamily="34" charset="-122"/>
                <a:cs typeface="Arial Unicode MS" pitchFamily="34" charset="-122"/>
              </a:rPr>
              <a:t>4</a:t>
            </a:r>
            <a:r>
              <a:rPr lang="zh-CN" altLang="en-US" sz="1800" dirty="0">
                <a:latin typeface="Arial Unicode MS" pitchFamily="34" charset="-122"/>
                <a:ea typeface="Arial Unicode MS" pitchFamily="34" charset="-122"/>
                <a:cs typeface="Arial Unicode MS" pitchFamily="34" charset="-122"/>
              </a:rPr>
              <a:t>、验证通过将返回一个封装了用户信息</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err="1" smtClean="0">
                <a:latin typeface="Arial Unicode MS" pitchFamily="34" charset="-122"/>
                <a:ea typeface="Arial Unicode MS" pitchFamily="34" charset="-122"/>
                <a:cs typeface="Arial Unicode MS" pitchFamily="34" charset="-122"/>
              </a:rPr>
              <a:t>AuthenticationInfo</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实例</a:t>
            </a:r>
            <a:r>
              <a:rPr lang="zh-CN" altLang="en-US"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5</a:t>
            </a:r>
            <a:r>
              <a:rPr lang="zh-CN" altLang="en-US" sz="1800" dirty="0">
                <a:latin typeface="Arial Unicode MS" pitchFamily="34" charset="-122"/>
                <a:ea typeface="Arial Unicode MS" pitchFamily="34" charset="-122"/>
                <a:cs typeface="Arial Unicode MS" pitchFamily="34" charset="-122"/>
              </a:rPr>
              <a:t>、验证失败则抛</a:t>
            </a:r>
            <a:r>
              <a:rPr lang="zh-CN" altLang="en-US" sz="1800" dirty="0" smtClean="0">
                <a:latin typeface="Arial Unicode MS" pitchFamily="34" charset="-122"/>
                <a:ea typeface="Arial Unicode MS" pitchFamily="34" charset="-122"/>
                <a:cs typeface="Arial Unicode MS" pitchFamily="34" charset="-122"/>
              </a:rPr>
              <a:t>出 </a:t>
            </a:r>
            <a:r>
              <a:rPr lang="en-US" altLang="zh-CN" sz="1800" dirty="0" err="1" smtClean="0">
                <a:latin typeface="Arial Unicode MS" pitchFamily="34" charset="-122"/>
                <a:ea typeface="Arial Unicode MS" pitchFamily="34" charset="-122"/>
                <a:cs typeface="Arial Unicode MS" pitchFamily="34" charset="-122"/>
              </a:rPr>
              <a:t>AuthenticationException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异常</a:t>
            </a:r>
            <a:r>
              <a:rPr lang="zh-CN" altLang="en-US" sz="1800" dirty="0">
                <a:latin typeface="Arial Unicode MS" pitchFamily="34" charset="-122"/>
                <a:ea typeface="Arial Unicode MS" pitchFamily="34" charset="-122"/>
                <a:cs typeface="Arial Unicode MS" pitchFamily="34" charset="-122"/>
              </a:rPr>
              <a:t>信息。</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27775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Realms</a:t>
            </a:r>
            <a:r>
              <a:rPr lang="zh-CN" altLang="en-US" dirty="0">
                <a:latin typeface="Arial Unicode MS" pitchFamily="34" charset="-122"/>
                <a:ea typeface="Arial Unicode MS" pitchFamily="34" charset="-122"/>
                <a:cs typeface="Arial Unicode MS" pitchFamily="34" charset="-122"/>
              </a:rPr>
              <a:t>的认证实现</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898835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547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Realms</a:t>
            </a:r>
            <a:r>
              <a:rPr lang="zh-CN" altLang="en-US" dirty="0">
                <a:latin typeface="Arial Unicode MS" pitchFamily="34" charset="-122"/>
                <a:ea typeface="Arial Unicode MS" pitchFamily="34" charset="-122"/>
                <a:cs typeface="Arial Unicode MS" pitchFamily="34" charset="-122"/>
              </a:rPr>
              <a:t>的授权实现</a:t>
            </a:r>
            <a:endParaRPr lang="zh-CN" altLang="en-US" dirty="0"/>
          </a:p>
        </p:txBody>
      </p:sp>
      <p:sp>
        <p:nvSpPr>
          <p:cNvPr id="3" name="内容占位符 2"/>
          <p:cNvSpPr>
            <a:spLocks noGrp="1"/>
          </p:cNvSpPr>
          <p:nvPr>
            <p:ph idx="1"/>
          </p:nvPr>
        </p:nvSpPr>
        <p:spPr>
          <a:xfrm>
            <a:off x="457200" y="1916832"/>
            <a:ext cx="8229600" cy="5040560"/>
          </a:xfrm>
        </p:spPr>
        <p:txBody>
          <a:bodyPr>
            <a:normAutofit/>
          </a:bodyPr>
          <a:lstStyle/>
          <a:p>
            <a:r>
              <a:rPr lang="en-US" altLang="zh-CN" sz="2200" dirty="0" err="1">
                <a:latin typeface="Arial Unicode MS" pitchFamily="34" charset="-122"/>
                <a:ea typeface="Arial Unicode MS" pitchFamily="34" charset="-122"/>
                <a:cs typeface="Arial Unicode MS" pitchFamily="34" charset="-122"/>
              </a:rPr>
              <a:t>Shiro</a:t>
            </a:r>
            <a:r>
              <a:rPr lang="en-US" altLang="zh-CN" sz="2200" dirty="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的</a:t>
            </a:r>
            <a:r>
              <a:rPr lang="zh-CN" altLang="en-US" sz="2200" dirty="0">
                <a:latin typeface="Arial Unicode MS" pitchFamily="34" charset="-122"/>
                <a:ea typeface="Arial Unicode MS" pitchFamily="34" charset="-122"/>
                <a:cs typeface="Arial Unicode MS" pitchFamily="34" charset="-122"/>
              </a:rPr>
              <a:t>授权</a:t>
            </a:r>
            <a:r>
              <a:rPr lang="zh-CN" altLang="en-US" sz="2200" dirty="0" smtClean="0">
                <a:latin typeface="Arial Unicode MS" pitchFamily="34" charset="-122"/>
                <a:ea typeface="Arial Unicode MS" pitchFamily="34" charset="-122"/>
                <a:cs typeface="Arial Unicode MS" pitchFamily="34" charset="-122"/>
              </a:rPr>
              <a:t>过程</a:t>
            </a:r>
            <a:r>
              <a:rPr lang="zh-CN" altLang="en-US" sz="2200" dirty="0">
                <a:latin typeface="Arial Unicode MS" pitchFamily="34" charset="-122"/>
                <a:ea typeface="Arial Unicode MS" pitchFamily="34" charset="-122"/>
                <a:cs typeface="Arial Unicode MS" pitchFamily="34" charset="-122"/>
              </a:rPr>
              <a:t>由 </a:t>
            </a:r>
            <a:r>
              <a:rPr lang="en-US" altLang="zh-CN" sz="2200" dirty="0" err="1" smtClean="0">
                <a:latin typeface="Arial Unicode MS" pitchFamily="34" charset="-122"/>
                <a:ea typeface="Arial Unicode MS" pitchFamily="34" charset="-122"/>
                <a:cs typeface="Arial Unicode MS" pitchFamily="34" charset="-122"/>
              </a:rPr>
              <a:t>org.apache.shiro.authz</a:t>
            </a:r>
            <a:r>
              <a:rPr lang="en-US" altLang="zh-CN" sz="2200" dirty="0" err="1">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Authorizer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执行</a:t>
            </a:r>
            <a:r>
              <a:rPr lang="zh-CN" altLang="en-US"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SecurityManager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会调用 </a:t>
            </a:r>
            <a:r>
              <a:rPr lang="en-US" altLang="zh-CN" sz="2200" dirty="0">
                <a:latin typeface="Arial Unicode MS" pitchFamily="34" charset="-122"/>
                <a:ea typeface="Arial Unicode MS" pitchFamily="34" charset="-122"/>
                <a:cs typeface="Arial Unicode MS" pitchFamily="34" charset="-122"/>
              </a:rPr>
              <a:t>Authorizer </a:t>
            </a:r>
            <a:r>
              <a:rPr lang="zh-CN" altLang="en-US" sz="2200" dirty="0">
                <a:latin typeface="Arial Unicode MS" pitchFamily="34" charset="-122"/>
                <a:ea typeface="Arial Unicode MS" pitchFamily="34" charset="-122"/>
                <a:cs typeface="Arial Unicode MS" pitchFamily="34" charset="-122"/>
              </a:rPr>
              <a:t>的 对应</a:t>
            </a:r>
            <a:r>
              <a:rPr lang="zh-CN" altLang="en-US" sz="2200" dirty="0" smtClean="0">
                <a:latin typeface="Arial Unicode MS" pitchFamily="34" charset="-122"/>
                <a:ea typeface="Arial Unicode MS" pitchFamily="34" charset="-122"/>
                <a:cs typeface="Arial Unicode MS" pitchFamily="34" charset="-122"/>
              </a:rPr>
              <a:t>的权限校验方法：</a:t>
            </a:r>
            <a:r>
              <a:rPr lang="en-US" altLang="zh-CN" sz="2200" dirty="0" err="1" smtClean="0">
                <a:latin typeface="Arial Unicode MS" pitchFamily="34" charset="-122"/>
                <a:ea typeface="Arial Unicode MS" pitchFamily="34" charset="-122"/>
                <a:cs typeface="Arial Unicode MS" pitchFamily="34" charset="-122"/>
              </a:rPr>
              <a:t>hasRole</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isPermitted</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等。</a:t>
            </a:r>
            <a:endParaRPr lang="en-US" altLang="zh-CN" sz="2200" dirty="0" smtClean="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Authorizer </a:t>
            </a:r>
            <a:r>
              <a:rPr lang="zh-CN" altLang="en-US" sz="2200" dirty="0" smtClean="0">
                <a:latin typeface="Arial Unicode MS" pitchFamily="34" charset="-122"/>
                <a:ea typeface="Arial Unicode MS" pitchFamily="34" charset="-122"/>
                <a:cs typeface="Arial Unicode MS" pitchFamily="34" charset="-122"/>
              </a:rPr>
              <a:t>接口调用其抽象实现类 </a:t>
            </a:r>
            <a:r>
              <a:rPr lang="en-US" altLang="zh-CN" sz="2200" dirty="0" err="1" smtClean="0">
                <a:latin typeface="Arial Unicode MS" pitchFamily="34" charset="-122"/>
                <a:ea typeface="Arial Unicode MS" pitchFamily="34" charset="-122"/>
                <a:cs typeface="Arial Unicode MS" pitchFamily="34" charset="-122"/>
              </a:rPr>
              <a:t>org.apache.shiro.realm.AuthorizingRealm</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err="1">
                <a:latin typeface="Arial Unicode MS" pitchFamily="34" charset="-122"/>
                <a:ea typeface="Arial Unicode MS" pitchFamily="34" charset="-122"/>
                <a:cs typeface="Arial Unicode MS" pitchFamily="34" charset="-122"/>
              </a:rPr>
              <a:t>getAuthorizationInfo</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PrincipalCollection</a:t>
            </a:r>
            <a:r>
              <a:rPr lang="en-US" altLang="zh-CN" sz="2200" dirty="0">
                <a:latin typeface="Arial Unicode MS" pitchFamily="34" charset="-122"/>
                <a:ea typeface="Arial Unicode MS" pitchFamily="34" charset="-122"/>
                <a:cs typeface="Arial Unicode MS" pitchFamily="34" charset="-122"/>
              </a:rPr>
              <a:t> principals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方法获取 用户所具有的权限信息。在 </a:t>
            </a:r>
            <a:r>
              <a:rPr lang="en-US" altLang="zh-CN" sz="2200" dirty="0" err="1" smtClean="0">
                <a:latin typeface="Arial Unicode MS" pitchFamily="34" charset="-122"/>
                <a:ea typeface="Arial Unicode MS" pitchFamily="34" charset="-122"/>
                <a:cs typeface="Arial Unicode MS" pitchFamily="34" charset="-122"/>
              </a:rPr>
              <a:t>getAuthorizationInfo</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方法中又调用 </a:t>
            </a:r>
            <a:r>
              <a:rPr lang="en-US" altLang="zh-CN" sz="2200" dirty="0" err="1" smtClean="0">
                <a:latin typeface="Arial Unicode MS" pitchFamily="34" charset="-122"/>
                <a:ea typeface="Arial Unicode MS" pitchFamily="34" charset="-122"/>
                <a:cs typeface="Arial Unicode MS" pitchFamily="34" charset="-122"/>
              </a:rPr>
              <a:t>doGetAuthorizationInfo</a:t>
            </a:r>
            <a:r>
              <a:rPr lang="en-US" altLang="zh-CN"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PrincipalCollection</a:t>
            </a:r>
            <a:r>
              <a:rPr lang="en-US" altLang="zh-CN" sz="2200" dirty="0" smtClean="0">
                <a:latin typeface="Arial Unicode MS" pitchFamily="34" charset="-122"/>
                <a:ea typeface="Arial Unicode MS" pitchFamily="34" charset="-122"/>
                <a:cs typeface="Arial Unicode MS" pitchFamily="34" charset="-122"/>
              </a:rPr>
              <a:t> </a:t>
            </a:r>
            <a:r>
              <a:rPr lang="en-US" altLang="zh-CN" sz="2200" dirty="0">
                <a:latin typeface="Arial Unicode MS" pitchFamily="34" charset="-122"/>
                <a:ea typeface="Arial Unicode MS" pitchFamily="34" charset="-122"/>
                <a:cs typeface="Arial Unicode MS" pitchFamily="34" charset="-122"/>
              </a:rPr>
              <a:t>principals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方法来获取用户的权限信息</a:t>
            </a:r>
            <a:endParaRPr lang="en-US" altLang="zh-CN" sz="2200" dirty="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实际</a:t>
            </a:r>
            <a:r>
              <a:rPr lang="zh-CN" altLang="en-US" sz="2200" b="1" dirty="0">
                <a:solidFill>
                  <a:srgbClr val="0000FF"/>
                </a:solidFill>
                <a:latin typeface="Arial Unicode MS" pitchFamily="34" charset="-122"/>
                <a:ea typeface="Arial Unicode MS" pitchFamily="34" charset="-122"/>
                <a:cs typeface="Arial Unicode MS" pitchFamily="34" charset="-122"/>
              </a:rPr>
              <a:t>开发中，</a:t>
            </a:r>
            <a:r>
              <a:rPr lang="zh-CN" altLang="en-US" sz="2200" b="1" dirty="0" smtClean="0">
                <a:solidFill>
                  <a:srgbClr val="0000FF"/>
                </a:solidFill>
                <a:latin typeface="Arial Unicode MS" pitchFamily="34" charset="-122"/>
                <a:ea typeface="Arial Unicode MS" pitchFamily="34" charset="-122"/>
                <a:cs typeface="Arial Unicode MS" pitchFamily="34" charset="-122"/>
              </a:rPr>
              <a:t>通常提供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org.apache.shiro.realm.AuthorizingRealm</a:t>
            </a:r>
            <a:r>
              <a:rPr lang="zh-CN" altLang="en-US" sz="2200" b="1" dirty="0" smtClean="0">
                <a:solidFill>
                  <a:srgbClr val="0000FF"/>
                </a:solidFill>
                <a:latin typeface="Arial Unicode MS" pitchFamily="34" charset="-122"/>
                <a:ea typeface="Arial Unicode MS" pitchFamily="34" charset="-122"/>
                <a:cs typeface="Arial Unicode MS" pitchFamily="34" charset="-122"/>
              </a:rPr>
              <a:t> 的</a:t>
            </a:r>
            <a:r>
              <a:rPr lang="zh-CN" altLang="en-US" sz="2200" b="1" dirty="0">
                <a:solidFill>
                  <a:srgbClr val="0000FF"/>
                </a:solidFill>
                <a:latin typeface="Arial Unicode MS" pitchFamily="34" charset="-122"/>
                <a:ea typeface="Arial Unicode MS" pitchFamily="34" charset="-122"/>
                <a:cs typeface="Arial Unicode MS" pitchFamily="34" charset="-122"/>
              </a:rPr>
              <a:t>实现类，</a:t>
            </a:r>
            <a:r>
              <a:rPr lang="zh-CN" altLang="en-US" sz="2200" b="1" dirty="0" smtClean="0">
                <a:solidFill>
                  <a:srgbClr val="0000FF"/>
                </a:solidFill>
                <a:latin typeface="Arial Unicode MS" pitchFamily="34" charset="-122"/>
                <a:ea typeface="Arial Unicode MS" pitchFamily="34" charset="-122"/>
                <a:cs typeface="Arial Unicode MS" pitchFamily="34" charset="-122"/>
              </a:rPr>
              <a:t>并提供 </a:t>
            </a:r>
            <a:r>
              <a:rPr lang="en-US" altLang="zh-CN" sz="2200" b="1" dirty="0" err="1">
                <a:solidFill>
                  <a:srgbClr val="0000FF"/>
                </a:solidFill>
                <a:latin typeface="Arial Unicode MS" pitchFamily="34" charset="-122"/>
                <a:ea typeface="Arial Unicode MS" pitchFamily="34" charset="-122"/>
                <a:cs typeface="Arial Unicode MS" pitchFamily="34" charset="-122"/>
              </a:rPr>
              <a:t>doGetAuthorizationInfo</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PrincipalCollection</a:t>
            </a:r>
            <a:r>
              <a:rPr lang="en-US" altLang="zh-CN" sz="2200" b="1" dirty="0">
                <a:solidFill>
                  <a:srgbClr val="0000FF"/>
                </a:solidFill>
                <a:latin typeface="Arial Unicode MS" pitchFamily="34" charset="-122"/>
                <a:ea typeface="Arial Unicode MS" pitchFamily="34" charset="-122"/>
                <a:cs typeface="Arial Unicode MS" pitchFamily="34" charset="-122"/>
              </a:rPr>
              <a:t> principals) </a:t>
            </a:r>
            <a:r>
              <a:rPr lang="zh-CN" altLang="en-US" sz="22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200" b="1" dirty="0">
                <a:solidFill>
                  <a:srgbClr val="0000FF"/>
                </a:solidFill>
                <a:latin typeface="Arial Unicode MS" pitchFamily="34" charset="-122"/>
                <a:ea typeface="Arial Unicode MS" pitchFamily="34" charset="-122"/>
                <a:cs typeface="Arial Unicode MS" pitchFamily="34" charset="-122"/>
              </a:rPr>
              <a:t>的具体</a:t>
            </a:r>
            <a:r>
              <a:rPr lang="zh-CN" altLang="en-US" sz="2200" b="1" dirty="0" smtClean="0">
                <a:solidFill>
                  <a:srgbClr val="0000FF"/>
                </a:solidFill>
                <a:latin typeface="Arial Unicode MS" pitchFamily="34" charset="-122"/>
                <a:ea typeface="Arial Unicode MS" pitchFamily="34" charset="-122"/>
                <a:cs typeface="Arial Unicode MS" pitchFamily="34" charset="-122"/>
              </a:rPr>
              <a:t>实现</a:t>
            </a:r>
            <a:endParaRPr lang="zh-CN" altLang="en-US" sz="22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67130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en-US" altLang="zh-CN" dirty="0">
                <a:latin typeface="Arial Unicode MS" pitchFamily="34" charset="-122"/>
                <a:ea typeface="Arial Unicode MS" pitchFamily="34" charset="-122"/>
                <a:cs typeface="Arial Unicode MS" pitchFamily="34" charset="-122"/>
              </a:rPr>
              <a:t>Realms</a:t>
            </a:r>
            <a:r>
              <a:rPr lang="zh-CN" altLang="en-US" dirty="0">
                <a:latin typeface="Arial Unicode MS" pitchFamily="34" charset="-122"/>
                <a:ea typeface="Arial Unicode MS" pitchFamily="34" charset="-122"/>
                <a:cs typeface="Arial Unicode MS" pitchFamily="34" charset="-122"/>
              </a:rPr>
              <a:t>的授权实现</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51" y="2215280"/>
            <a:ext cx="8676456" cy="186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989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集成 </a:t>
            </a:r>
            <a:r>
              <a:rPr lang="en-US" altLang="zh-CN" dirty="0" err="1" smtClean="0">
                <a:latin typeface="Arial Unicode MS" pitchFamily="34" charset="-122"/>
                <a:ea typeface="Arial Unicode MS" pitchFamily="34" charset="-122"/>
                <a:cs typeface="Arial Unicode MS" pitchFamily="34" charset="-122"/>
              </a:rPr>
              <a:t>Shiro</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99381"/>
            <a:ext cx="8229600" cy="2077691"/>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步骤</a:t>
            </a:r>
            <a:endParaRPr lang="en-US" altLang="zh-CN" sz="2800" dirty="0" smtClean="0">
              <a:latin typeface="Arial Unicode MS" pitchFamily="34" charset="-122"/>
              <a:ea typeface="Arial Unicode MS" pitchFamily="34" charset="-122"/>
              <a:cs typeface="Arial Unicode MS" pitchFamily="34" charset="-122"/>
            </a:endParaRPr>
          </a:p>
          <a:p>
            <a:pPr lvl="1"/>
            <a:r>
              <a:rPr lang="zh-CN" altLang="en-US" sz="2400" dirty="0" smtClean="0">
                <a:latin typeface="Arial Unicode MS" pitchFamily="34" charset="-122"/>
                <a:ea typeface="Arial Unicode MS" pitchFamily="34" charset="-122"/>
                <a:cs typeface="Arial Unicode MS" pitchFamily="34" charset="-122"/>
              </a:rPr>
              <a:t>加入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400" dirty="0" smtClean="0">
                <a:latin typeface="Arial Unicode MS" pitchFamily="34" charset="-122"/>
                <a:ea typeface="Arial Unicode MS" pitchFamily="34" charset="-122"/>
                <a:cs typeface="Arial Unicode MS" pitchFamily="34" charset="-122"/>
              </a:rPr>
              <a:t>配置 </a:t>
            </a:r>
            <a:r>
              <a:rPr lang="en-US" altLang="zh-CN" sz="2400" dirty="0" smtClean="0">
                <a:latin typeface="Arial Unicode MS" pitchFamily="34" charset="-122"/>
                <a:ea typeface="Arial Unicode MS" pitchFamily="34" charset="-122"/>
                <a:cs typeface="Arial Unicode MS" pitchFamily="34" charset="-122"/>
              </a:rPr>
              <a:t>web.xml </a:t>
            </a:r>
            <a:r>
              <a:rPr lang="zh-CN" altLang="en-US" sz="2400" dirty="0" smtClean="0">
                <a:latin typeface="Arial Unicode MS" pitchFamily="34" charset="-122"/>
                <a:ea typeface="Arial Unicode MS" pitchFamily="34" charset="-122"/>
                <a:cs typeface="Arial Unicode MS" pitchFamily="34" charset="-122"/>
              </a:rPr>
              <a:t>文件</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的配置文件中配置 </a:t>
            </a:r>
            <a:r>
              <a:rPr lang="en-US" altLang="zh-CN" sz="2400" dirty="0" err="1" smtClean="0">
                <a:latin typeface="Arial Unicode MS" pitchFamily="34" charset="-122"/>
                <a:ea typeface="Arial Unicode MS" pitchFamily="34" charset="-122"/>
                <a:cs typeface="Arial Unicode MS" pitchFamily="34" charset="-122"/>
              </a:rPr>
              <a:t>Shiro</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47886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配置 </a:t>
            </a:r>
            <a:r>
              <a:rPr lang="en-US" altLang="zh-CN" dirty="0" smtClean="0">
                <a:latin typeface="Arial Unicode MS" pitchFamily="34" charset="-122"/>
                <a:ea typeface="Arial Unicode MS" pitchFamily="34" charset="-122"/>
                <a:cs typeface="Arial Unicode MS" pitchFamily="34" charset="-122"/>
              </a:rPr>
              <a:t>web.xml </a:t>
            </a:r>
            <a:r>
              <a:rPr lang="zh-CN" altLang="en-US" dirty="0" smtClean="0">
                <a:latin typeface="Arial Unicode MS" pitchFamily="34" charset="-122"/>
                <a:ea typeface="Arial Unicode MS" pitchFamily="34" charset="-122"/>
                <a:cs typeface="Arial Unicode MS" pitchFamily="34" charset="-122"/>
              </a:rPr>
              <a:t>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5"/>
            <a:ext cx="8229600" cy="1152128"/>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配置启动 </a:t>
            </a:r>
            <a:r>
              <a:rPr lang="en-US" altLang="zh-CN" sz="2800" dirty="0" smtClean="0">
                <a:latin typeface="Arial Unicode MS" pitchFamily="34" charset="-122"/>
                <a:ea typeface="Arial Unicode MS" pitchFamily="34" charset="-122"/>
                <a:cs typeface="Arial Unicode MS" pitchFamily="34" charset="-122"/>
              </a:rPr>
              <a:t>Spring IOC </a:t>
            </a:r>
            <a:r>
              <a:rPr lang="zh-CN" altLang="en-US" sz="2800" dirty="0" smtClean="0">
                <a:latin typeface="Arial Unicode MS" pitchFamily="34" charset="-122"/>
                <a:ea typeface="Arial Unicode MS" pitchFamily="34" charset="-122"/>
                <a:cs typeface="Arial Unicode MS" pitchFamily="34" charset="-122"/>
              </a:rPr>
              <a:t>容器的 </a:t>
            </a:r>
            <a:r>
              <a:rPr lang="en-US" altLang="zh-CN" sz="2800" dirty="0" smtClean="0">
                <a:latin typeface="Arial Unicode MS" pitchFamily="34" charset="-122"/>
                <a:ea typeface="Arial Unicode MS" pitchFamily="34" charset="-122"/>
                <a:cs typeface="Arial Unicode MS" pitchFamily="34" charset="-122"/>
              </a:rPr>
              <a:t>Filter</a:t>
            </a:r>
          </a:p>
          <a:p>
            <a:r>
              <a:rPr lang="zh-CN" altLang="en-US" sz="2800" dirty="0" smtClean="0">
                <a:latin typeface="Arial Unicode MS" pitchFamily="34" charset="-122"/>
                <a:ea typeface="Arial Unicode MS" pitchFamily="34" charset="-122"/>
                <a:cs typeface="Arial Unicode MS" pitchFamily="34" charset="-122"/>
              </a:rPr>
              <a:t>配置 </a:t>
            </a:r>
            <a:r>
              <a:rPr lang="en-US" altLang="zh-CN" sz="2800" dirty="0" smtClean="0">
                <a:latin typeface="Arial Unicode MS" pitchFamily="34" charset="-122"/>
                <a:ea typeface="Arial Unicode MS" pitchFamily="34" charset="-122"/>
                <a:cs typeface="Arial Unicode MS" pitchFamily="34" charset="-122"/>
              </a:rPr>
              <a:t>WEB </a:t>
            </a:r>
            <a:r>
              <a:rPr lang="zh-CN" altLang="en-US" sz="2800" dirty="0" smtClean="0">
                <a:latin typeface="Arial Unicode MS" pitchFamily="34" charset="-122"/>
                <a:ea typeface="Arial Unicode MS" pitchFamily="34" charset="-122"/>
                <a:cs typeface="Arial Unicode MS" pitchFamily="34" charset="-122"/>
              </a:rPr>
              <a:t>应用中的 </a:t>
            </a:r>
            <a:r>
              <a:rPr lang="en-US" altLang="zh-CN" sz="2800" dirty="0" err="1" smtClean="0">
                <a:latin typeface="Arial Unicode MS" pitchFamily="34" charset="-122"/>
                <a:ea typeface="Arial Unicode MS" pitchFamily="34" charset="-122"/>
                <a:cs typeface="Arial Unicode MS" pitchFamily="34" charset="-122"/>
              </a:rPr>
              <a:t>Shiro</a:t>
            </a:r>
            <a:r>
              <a:rPr lang="en-US" altLang="zh-CN" sz="2800" dirty="0" smtClean="0">
                <a:latin typeface="Arial Unicode MS" pitchFamily="34" charset="-122"/>
                <a:ea typeface="Arial Unicode MS" pitchFamily="34" charset="-122"/>
                <a:cs typeface="Arial Unicode MS" pitchFamily="34" charset="-122"/>
              </a:rPr>
              <a:t> Filter</a:t>
            </a:r>
            <a:endParaRPr lang="zh-CN" altLang="en-US" sz="2800"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96952"/>
            <a:ext cx="876749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845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fontScale="90000"/>
          </a:bodyPr>
          <a:lstStyle/>
          <a:p>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的配置文件中配置 </a:t>
            </a:r>
            <a:r>
              <a:rPr lang="en-US" altLang="zh-CN" dirty="0" err="1" smtClean="0">
                <a:latin typeface="Arial Unicode MS" pitchFamily="34" charset="-122"/>
                <a:ea typeface="Arial Unicode MS" pitchFamily="34" charset="-122"/>
                <a:cs typeface="Arial Unicode MS" pitchFamily="34" charset="-122"/>
              </a:rPr>
              <a:t>Shiro</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72817"/>
            <a:ext cx="8229600" cy="3168352"/>
          </a:xfrm>
        </p:spPr>
        <p:txBody>
          <a:bodyPr>
            <a:normAutofit/>
          </a:bodyPr>
          <a:lstStyle/>
          <a:p>
            <a:r>
              <a:rPr lang="zh-CN" altLang="en-US" sz="2400" dirty="0">
                <a:latin typeface="Arial Unicode MS" pitchFamily="34" charset="-122"/>
                <a:ea typeface="Arial Unicode MS" pitchFamily="34" charset="-122"/>
                <a:cs typeface="Arial Unicode MS" pitchFamily="34" charset="-122"/>
              </a:rPr>
              <a:t>配置</a:t>
            </a:r>
            <a:r>
              <a:rPr lang="zh-CN" altLang="en-US" sz="2400" dirty="0" smtClean="0">
                <a:latin typeface="Arial Unicode MS" pitchFamily="34" charset="-122"/>
                <a:ea typeface="Arial Unicode MS" pitchFamily="34" charset="-122"/>
                <a:cs typeface="Arial Unicode MS" pitchFamily="34" charset="-122"/>
              </a:rPr>
              <a:t>自定义</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Realm</a:t>
            </a:r>
            <a:r>
              <a:rPr lang="zh-CN" altLang="en-US" sz="2400" dirty="0" smtClean="0">
                <a:latin typeface="Arial Unicode MS" pitchFamily="34" charset="-122"/>
                <a:ea typeface="Arial Unicode MS" pitchFamily="34" charset="-122"/>
                <a:cs typeface="Arial Unicode MS" pitchFamily="34" charset="-122"/>
              </a:rPr>
              <a:t>：实现自定义认证和授权</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配置 </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实体类使用的缓存策略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smtClean="0">
                <a:latin typeface="Arial Unicode MS" pitchFamily="34" charset="-122"/>
                <a:ea typeface="Arial Unicode MS" pitchFamily="34" charset="-122"/>
                <a:cs typeface="Arial Unicode MS" pitchFamily="34" charset="-122"/>
              </a:rPr>
              <a:t>SecurityManager</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配置保证 </a:t>
            </a:r>
            <a:r>
              <a:rPr lang="en-US" altLang="zh-CN" sz="2400" dirty="0" err="1">
                <a:latin typeface="Arial Unicode MS" pitchFamily="34" charset="-122"/>
                <a:ea typeface="Arial Unicode MS" pitchFamily="34" charset="-122"/>
                <a:cs typeface="Arial Unicode MS" pitchFamily="34" charset="-122"/>
              </a:rPr>
              <a:t>Shiro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声明周期都得到执行的 </a:t>
            </a:r>
            <a:r>
              <a:rPr lang="en-US" altLang="zh-CN" sz="2400" dirty="0">
                <a:latin typeface="Arial Unicode MS" pitchFamily="34" charset="-122"/>
                <a:ea typeface="Arial Unicode MS" pitchFamily="34" charset="-122"/>
                <a:cs typeface="Arial Unicode MS" pitchFamily="34" charset="-122"/>
              </a:rPr>
              <a:t>Lifecycle Bean </a:t>
            </a:r>
            <a:r>
              <a:rPr lang="zh-CN" altLang="en-US" sz="2400" dirty="0">
                <a:latin typeface="Arial Unicode MS" pitchFamily="34" charset="-122"/>
                <a:ea typeface="Arial Unicode MS" pitchFamily="34" charset="-122"/>
                <a:cs typeface="Arial Unicode MS" pitchFamily="34" charset="-122"/>
              </a:rPr>
              <a:t>后置</a:t>
            </a:r>
            <a:r>
              <a:rPr lang="zh-CN" altLang="en-US" sz="2400" dirty="0" smtClean="0">
                <a:latin typeface="Arial Unicode MS" pitchFamily="34" charset="-122"/>
                <a:ea typeface="Arial Unicode MS" pitchFamily="34" charset="-122"/>
                <a:cs typeface="Arial Unicode MS" pitchFamily="34" charset="-122"/>
              </a:rPr>
              <a:t>处理器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式方法级权限检查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Shiro</a:t>
            </a:r>
            <a:r>
              <a:rPr lang="en-US" altLang="zh-CN" sz="2400" dirty="0">
                <a:latin typeface="Arial Unicode MS" pitchFamily="34" charset="-122"/>
                <a:ea typeface="Arial Unicode MS" pitchFamily="34" charset="-122"/>
                <a:cs typeface="Arial Unicode MS" pitchFamily="34" charset="-122"/>
              </a:rPr>
              <a:t> Filter</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94509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配置 </a:t>
            </a:r>
            <a:r>
              <a:rPr lang="en-US" altLang="zh-CN" dirty="0" err="1">
                <a:latin typeface="Arial Unicode MS" pitchFamily="34" charset="-122"/>
                <a:ea typeface="Arial Unicode MS" pitchFamily="34" charset="-122"/>
                <a:cs typeface="Arial Unicode MS" pitchFamily="34" charset="-122"/>
              </a:rPr>
              <a:t>Shiro</a:t>
            </a:r>
            <a:r>
              <a:rPr lang="en-US" altLang="zh-CN" dirty="0">
                <a:latin typeface="Arial Unicode MS" pitchFamily="34" charset="-122"/>
                <a:ea typeface="Arial Unicode MS" pitchFamily="34" charset="-122"/>
                <a:cs typeface="Arial Unicode MS" pitchFamily="34" charset="-122"/>
              </a:rPr>
              <a:t> </a:t>
            </a:r>
            <a:r>
              <a:rPr lang="en-US" altLang="zh-CN" dirty="0" smtClean="0">
                <a:latin typeface="Arial Unicode MS" pitchFamily="34" charset="-122"/>
                <a:ea typeface="Arial Unicode MS" pitchFamily="34" charset="-122"/>
                <a:cs typeface="Arial Unicode MS" pitchFamily="34" charset="-122"/>
              </a:rPr>
              <a:t>Filter</a:t>
            </a:r>
            <a:endParaRPr lang="zh-CN" altLang="en-US" dirty="0"/>
          </a:p>
        </p:txBody>
      </p:sp>
      <p:sp>
        <p:nvSpPr>
          <p:cNvPr id="3" name="内容占位符 2"/>
          <p:cNvSpPr>
            <a:spLocks noGrp="1"/>
          </p:cNvSpPr>
          <p:nvPr>
            <p:ph idx="1"/>
          </p:nvPr>
        </p:nvSpPr>
        <p:spPr>
          <a:xfrm>
            <a:off x="457200" y="1772816"/>
            <a:ext cx="8229600" cy="4525963"/>
          </a:xfrm>
        </p:spPr>
        <p:txBody>
          <a:bodyPr>
            <a:normAutofit/>
          </a:bodyPr>
          <a:lstStyle/>
          <a:p>
            <a:r>
              <a:rPr lang="en-US" altLang="zh-CN" sz="2400" dirty="0" err="1" smtClean="0">
                <a:latin typeface="Arial Unicode MS" pitchFamily="34" charset="-122"/>
                <a:ea typeface="Arial Unicode MS" pitchFamily="34" charset="-122"/>
                <a:cs typeface="Arial Unicode MS" pitchFamily="34" charset="-122"/>
              </a:rPr>
              <a:t>filterChainDefinitions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属性：设置 </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Filter </a:t>
            </a:r>
            <a:r>
              <a:rPr lang="zh-CN" altLang="en-US" sz="2400" dirty="0" smtClean="0">
                <a:latin typeface="Arial Unicode MS" pitchFamily="34" charset="-122"/>
                <a:ea typeface="Arial Unicode MS" pitchFamily="34" charset="-122"/>
                <a:cs typeface="Arial Unicode MS" pitchFamily="34" charset="-122"/>
              </a:rPr>
              <a:t>拦截的 </a:t>
            </a:r>
            <a:r>
              <a:rPr lang="en-US" altLang="zh-CN" sz="2400" dirty="0" smtClean="0">
                <a:latin typeface="Arial Unicode MS" pitchFamily="34" charset="-122"/>
                <a:ea typeface="Arial Unicode MS" pitchFamily="34" charset="-122"/>
                <a:cs typeface="Arial Unicode MS" pitchFamily="34" charset="-122"/>
              </a:rPr>
              <a:t>URL </a:t>
            </a:r>
            <a:r>
              <a:rPr lang="zh-CN" altLang="en-US" sz="2400" dirty="0" smtClean="0">
                <a:latin typeface="Arial Unicode MS" pitchFamily="34" charset="-122"/>
                <a:ea typeface="Arial Unicode MS" pitchFamily="34" charset="-122"/>
                <a:cs typeface="Arial Unicode MS" pitchFamily="34" charset="-122"/>
              </a:rPr>
              <a:t>及访问该 </a:t>
            </a:r>
            <a:r>
              <a:rPr lang="en-US" altLang="zh-CN" sz="2400" dirty="0" smtClean="0">
                <a:latin typeface="Arial Unicode MS" pitchFamily="34" charset="-122"/>
                <a:ea typeface="Arial Unicode MS" pitchFamily="34" charset="-122"/>
                <a:cs typeface="Arial Unicode MS" pitchFamily="34" charset="-122"/>
              </a:rPr>
              <a:t>URL </a:t>
            </a:r>
            <a:r>
              <a:rPr lang="zh-CN" altLang="en-US" sz="2400" dirty="0" smtClean="0">
                <a:latin typeface="Arial Unicode MS" pitchFamily="34" charset="-122"/>
                <a:ea typeface="Arial Unicode MS" pitchFamily="34" charset="-122"/>
                <a:cs typeface="Arial Unicode MS" pitchFamily="34" charset="-122"/>
              </a:rPr>
              <a:t>所需要的权限信息。</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格式：</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URL_Ant_Path_Expression</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Path_Specific_Filter_Chain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等号</a:t>
            </a:r>
            <a:r>
              <a:rPr lang="zh-CN" altLang="en-US" sz="2000" dirty="0">
                <a:latin typeface="Arial Unicode MS" pitchFamily="34" charset="-122"/>
                <a:ea typeface="Arial Unicode MS" pitchFamily="34" charset="-122"/>
                <a:cs typeface="Arial Unicode MS" pitchFamily="34" charset="-122"/>
              </a:rPr>
              <a:t>左边是一个</a:t>
            </a:r>
            <a:r>
              <a:rPr lang="zh-CN" altLang="en-US" sz="2000" b="1" dirty="0" smtClean="0">
                <a:latin typeface="Arial Unicode MS" pitchFamily="34" charset="-122"/>
                <a:ea typeface="Arial Unicode MS" pitchFamily="34" charset="-122"/>
                <a:cs typeface="Arial Unicode MS" pitchFamily="34" charset="-122"/>
              </a:rPr>
              <a:t>与 </a:t>
            </a:r>
            <a:r>
              <a:rPr lang="en-US" altLang="zh-CN" sz="2000" b="1" dirty="0" smtClean="0">
                <a:latin typeface="Arial Unicode MS" pitchFamily="34" charset="-122"/>
                <a:ea typeface="Arial Unicode MS" pitchFamily="34" charset="-122"/>
                <a:cs typeface="Arial Unicode MS" pitchFamily="34" charset="-122"/>
              </a:rPr>
              <a:t>Web  </a:t>
            </a:r>
            <a:r>
              <a:rPr lang="zh-CN" altLang="en-US" sz="2000" b="1" dirty="0" smtClean="0">
                <a:latin typeface="Arial Unicode MS" pitchFamily="34" charset="-122"/>
                <a:ea typeface="Arial Unicode MS" pitchFamily="34" charset="-122"/>
                <a:cs typeface="Arial Unicode MS" pitchFamily="34" charset="-122"/>
              </a:rPr>
              <a:t>应用程序</a:t>
            </a:r>
            <a:r>
              <a:rPr lang="zh-CN" altLang="en-US" sz="2000" b="1" dirty="0">
                <a:latin typeface="Arial Unicode MS" pitchFamily="34" charset="-122"/>
                <a:ea typeface="Arial Unicode MS" pitchFamily="34" charset="-122"/>
                <a:cs typeface="Arial Unicode MS" pitchFamily="34" charset="-122"/>
              </a:rPr>
              <a:t>上下文根目录相关的</a:t>
            </a:r>
            <a:r>
              <a:rPr lang="en-US" altLang="zh-CN" sz="2000" b="1" dirty="0">
                <a:latin typeface="Arial Unicode MS" pitchFamily="34" charset="-122"/>
                <a:ea typeface="Arial Unicode MS" pitchFamily="34" charset="-122"/>
                <a:cs typeface="Arial Unicode MS" pitchFamily="34" charset="-122"/>
              </a:rPr>
              <a:t>Ant </a:t>
            </a:r>
            <a:r>
              <a:rPr lang="zh-CN" altLang="en-US" sz="2000" b="1" dirty="0">
                <a:latin typeface="Arial Unicode MS" pitchFamily="34" charset="-122"/>
                <a:ea typeface="Arial Unicode MS" pitchFamily="34" charset="-122"/>
                <a:cs typeface="Arial Unicode MS" pitchFamily="34" charset="-122"/>
              </a:rPr>
              <a:t>风格的路径表达式</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等号</a:t>
            </a:r>
            <a:r>
              <a:rPr lang="zh-CN" altLang="en-US" sz="2000" dirty="0">
                <a:latin typeface="Arial Unicode MS" pitchFamily="34" charset="-122"/>
                <a:ea typeface="Arial Unicode MS" pitchFamily="34" charset="-122"/>
                <a:cs typeface="Arial Unicode MS" pitchFamily="34" charset="-122"/>
              </a:rPr>
              <a:t>右边是</a:t>
            </a:r>
            <a:r>
              <a:rPr lang="zh-CN" altLang="en-US" sz="2000" b="1" dirty="0">
                <a:latin typeface="Arial Unicode MS" pitchFamily="34" charset="-122"/>
                <a:ea typeface="Arial Unicode MS" pitchFamily="34" charset="-122"/>
                <a:cs typeface="Arial Unicode MS" pitchFamily="34" charset="-122"/>
              </a:rPr>
              <a:t>逗号隔开的</a:t>
            </a:r>
            <a:r>
              <a:rPr lang="zh-CN" altLang="en-US" sz="2000" b="1" dirty="0">
                <a:solidFill>
                  <a:srgbClr val="FF0000"/>
                </a:solidFill>
                <a:latin typeface="Arial Unicode MS" pitchFamily="34" charset="-122"/>
                <a:ea typeface="Arial Unicode MS" pitchFamily="34" charset="-122"/>
                <a:cs typeface="Arial Unicode MS" pitchFamily="34" charset="-122"/>
              </a:rPr>
              <a:t>过滤器</a:t>
            </a:r>
            <a:r>
              <a:rPr lang="zh-CN" altLang="en-US" sz="2000" b="1" dirty="0">
                <a:latin typeface="Arial Unicode MS" pitchFamily="34" charset="-122"/>
                <a:ea typeface="Arial Unicode MS" pitchFamily="34" charset="-122"/>
                <a:cs typeface="Arial Unicode MS" pitchFamily="34" charset="-122"/>
              </a:rPr>
              <a:t>列表</a:t>
            </a:r>
            <a:r>
              <a:rPr lang="zh-CN" altLang="en-US" sz="2000" dirty="0">
                <a:latin typeface="Arial Unicode MS" pitchFamily="34" charset="-122"/>
                <a:ea typeface="Arial Unicode MS" pitchFamily="34" charset="-122"/>
                <a:cs typeface="Arial Unicode MS" pitchFamily="34" charset="-122"/>
              </a:rPr>
              <a:t>，用来执行匹配该路径的</a:t>
            </a:r>
            <a:r>
              <a:rPr lang="zh-CN" altLang="en-US" sz="2000" dirty="0" smtClean="0">
                <a:latin typeface="Arial Unicode MS" pitchFamily="34" charset="-122"/>
                <a:ea typeface="Arial Unicode MS" pitchFamily="34" charset="-122"/>
                <a:cs typeface="Arial Unicode MS" pitchFamily="34" charset="-122"/>
              </a:rPr>
              <a:t>请求</a:t>
            </a:r>
            <a:endParaRPr lang="en-US" altLang="zh-CN" sz="1600" dirty="0" smtClean="0">
              <a:latin typeface="Arial Unicode MS" pitchFamily="34" charset="-122"/>
              <a:ea typeface="Arial Unicode MS" pitchFamily="34" charset="-122"/>
              <a:cs typeface="Arial Unicode MS" pitchFamily="34" charset="-122"/>
            </a:endParaRPr>
          </a:p>
          <a:p>
            <a:r>
              <a:rPr lang="en-US" altLang="zh-CN" sz="2400" b="1" dirty="0">
                <a:solidFill>
                  <a:srgbClr val="0000FF"/>
                </a:solidFill>
                <a:latin typeface="Arial Unicode MS" pitchFamily="34" charset="-122"/>
                <a:ea typeface="Arial Unicode MS" pitchFamily="34" charset="-122"/>
                <a:cs typeface="Arial Unicode MS" pitchFamily="34" charset="-122"/>
              </a:rPr>
              <a:t>Ant </a:t>
            </a:r>
            <a:r>
              <a:rPr lang="zh-CN" altLang="en-US" sz="2400" b="1" dirty="0">
                <a:solidFill>
                  <a:srgbClr val="0000FF"/>
                </a:solidFill>
                <a:latin typeface="Arial Unicode MS" pitchFamily="34" charset="-122"/>
                <a:ea typeface="Arial Unicode MS" pitchFamily="34" charset="-122"/>
                <a:cs typeface="Arial Unicode MS" pitchFamily="34" charset="-122"/>
              </a:rPr>
              <a:t>风格资源地址支持 </a:t>
            </a:r>
            <a:r>
              <a:rPr lang="en-US" altLang="zh-CN" sz="2400" b="1" dirty="0">
                <a:solidFill>
                  <a:srgbClr val="0000FF"/>
                </a:solidFill>
                <a:latin typeface="Arial Unicode MS" pitchFamily="34" charset="-122"/>
                <a:ea typeface="Arial Unicode MS" pitchFamily="34" charset="-122"/>
                <a:cs typeface="Arial Unicode MS" pitchFamily="34" charset="-122"/>
              </a:rPr>
              <a:t>3 </a:t>
            </a:r>
            <a:r>
              <a:rPr lang="zh-CN" altLang="en-US" sz="2400" b="1" dirty="0">
                <a:solidFill>
                  <a:srgbClr val="0000FF"/>
                </a:solidFill>
                <a:latin typeface="Arial Unicode MS" pitchFamily="34" charset="-122"/>
                <a:ea typeface="Arial Unicode MS" pitchFamily="34" charset="-122"/>
                <a:cs typeface="Arial Unicode MS" pitchFamily="34" charset="-122"/>
              </a:rPr>
              <a:t>种匹配符</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：匹配文件名中的一个字符</a:t>
            </a:r>
          </a:p>
          <a:p>
            <a:pPr lvl="1"/>
            <a:r>
              <a:rPr lang="zh-CN" altLang="en-US" sz="2000" dirty="0">
                <a:latin typeface="Arial Unicode MS" pitchFamily="34" charset="-122"/>
                <a:ea typeface="Arial Unicode MS" pitchFamily="34" charset="-122"/>
                <a:cs typeface="Arial Unicode MS" pitchFamily="34" charset="-122"/>
              </a:rPr>
              <a:t>*：匹配文件名中的任意字符</a:t>
            </a:r>
          </a:p>
          <a:p>
            <a:pPr lvl="1"/>
            <a:r>
              <a:rPr lang="zh-CN" altLang="en-US" sz="2000" dirty="0">
                <a:latin typeface="Arial Unicode MS" pitchFamily="34" charset="-122"/>
                <a:ea typeface="Arial Unicode MS" pitchFamily="34" charset="-122"/>
                <a:cs typeface="Arial Unicode MS" pitchFamily="34" charset="-122"/>
              </a:rPr>
              <a:t>**：** 匹配多层路径</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9557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路径表达式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3"/>
            <a:ext cx="8229600" cy="316835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URL </a:t>
            </a:r>
            <a:r>
              <a:rPr lang="zh-CN" altLang="en-US" sz="2400" dirty="0" smtClean="0">
                <a:latin typeface="Arial Unicode MS" pitchFamily="34" charset="-122"/>
                <a:ea typeface="Arial Unicode MS" pitchFamily="34" charset="-122"/>
                <a:cs typeface="Arial Unicode MS" pitchFamily="34" charset="-122"/>
              </a:rPr>
              <a:t>权限采取</a:t>
            </a:r>
            <a:r>
              <a:rPr lang="zh-CN" altLang="en-US" sz="2400" b="1" dirty="0" smtClean="0">
                <a:solidFill>
                  <a:srgbClr val="0000FF"/>
                </a:solidFill>
                <a:latin typeface="Arial Unicode MS" pitchFamily="34" charset="-122"/>
                <a:ea typeface="Arial Unicode MS" pitchFamily="34" charset="-122"/>
                <a:cs typeface="Arial Unicode MS" pitchFamily="34" charset="-122"/>
              </a:rPr>
              <a:t>第一次</a:t>
            </a:r>
            <a:r>
              <a:rPr lang="zh-CN" altLang="en-US" sz="2400" b="1" dirty="0">
                <a:solidFill>
                  <a:srgbClr val="0000FF"/>
                </a:solidFill>
                <a:latin typeface="Arial Unicode MS" pitchFamily="34" charset="-122"/>
                <a:ea typeface="Arial Unicode MS" pitchFamily="34" charset="-122"/>
                <a:cs typeface="Arial Unicode MS" pitchFamily="34" charset="-122"/>
              </a:rPr>
              <a:t>匹配优先的</a:t>
            </a:r>
            <a:r>
              <a:rPr lang="zh-CN" altLang="en-US" sz="2400" b="1" dirty="0" smtClean="0">
                <a:solidFill>
                  <a:srgbClr val="0000FF"/>
                </a:solidFill>
                <a:latin typeface="Arial Unicode MS" pitchFamily="34" charset="-122"/>
                <a:ea typeface="Arial Unicode MS" pitchFamily="34" charset="-122"/>
                <a:cs typeface="Arial Unicode MS" pitchFamily="34" charset="-122"/>
              </a:rPr>
              <a:t>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比如</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account/** = </a:t>
            </a:r>
            <a:r>
              <a:rPr lang="en-US" altLang="zh-CN" sz="2000" dirty="0" err="1">
                <a:latin typeface="Arial Unicode MS" pitchFamily="34" charset="-122"/>
                <a:ea typeface="Arial Unicode MS" pitchFamily="34" charset="-122"/>
                <a:cs typeface="Arial Unicode MS" pitchFamily="34" charset="-122"/>
              </a:rPr>
              <a:t>ssl</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authc</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account/signup = </a:t>
            </a:r>
            <a:r>
              <a:rPr lang="en-US" altLang="zh-CN" sz="2000" dirty="0" smtClean="0">
                <a:latin typeface="Arial Unicode MS" pitchFamily="34" charset="-122"/>
                <a:ea typeface="Arial Unicode MS" pitchFamily="34" charset="-122"/>
                <a:cs typeface="Arial Unicode MS" pitchFamily="34" charset="-122"/>
              </a:rPr>
              <a:t>anon</a:t>
            </a:r>
          </a:p>
          <a:p>
            <a:pPr marL="342900" lvl="1" indent="-342900">
              <a:buFont typeface="Arial" pitchFamily="34" charset="0"/>
              <a:buChar char="•"/>
            </a:pPr>
            <a:r>
              <a:rPr lang="zh-CN" altLang="en-US" sz="2400" dirty="0" smtClean="0">
                <a:latin typeface="Arial Unicode MS" pitchFamily="34" charset="-122"/>
                <a:ea typeface="Arial Unicode MS" pitchFamily="34" charset="-122"/>
                <a:cs typeface="Arial Unicode MS" pitchFamily="34" charset="-122"/>
              </a:rPr>
              <a:t>如果</a:t>
            </a:r>
            <a:r>
              <a:rPr lang="zh-CN" altLang="en-US" sz="2400" dirty="0">
                <a:latin typeface="Arial Unicode MS" pitchFamily="34" charset="-122"/>
                <a:ea typeface="Arial Unicode MS" pitchFamily="34" charset="-122"/>
                <a:cs typeface="Arial Unicode MS" pitchFamily="34" charset="-122"/>
              </a:rPr>
              <a:t>传入的</a:t>
            </a:r>
            <a:r>
              <a:rPr lang="zh-CN" altLang="en-US" sz="2400" dirty="0" smtClean="0">
                <a:latin typeface="Arial Unicode MS" pitchFamily="34" charset="-122"/>
                <a:ea typeface="Arial Unicode MS" pitchFamily="34" charset="-122"/>
                <a:cs typeface="Arial Unicode MS" pitchFamily="34" charset="-122"/>
              </a:rPr>
              <a:t>请求访问是 </a:t>
            </a:r>
            <a:r>
              <a:rPr lang="en-US" altLang="zh-CN" sz="2400" b="1" dirty="0" smtClean="0">
                <a:solidFill>
                  <a:srgbClr val="FF0000"/>
                </a:solidFill>
                <a:latin typeface="Arial Unicode MS" pitchFamily="34" charset="-122"/>
                <a:ea typeface="Arial Unicode MS" pitchFamily="34" charset="-122"/>
                <a:cs typeface="Arial Unicode MS" pitchFamily="34" charset="-122"/>
              </a:rPr>
              <a:t>/account</a:t>
            </a:r>
            <a:r>
              <a:rPr lang="en-US" altLang="zh-CN" sz="2400" b="1" dirty="0" smtClean="0">
                <a:solidFill>
                  <a:srgbClr val="0000FF"/>
                </a:solidFill>
                <a:latin typeface="Arial Unicode MS" pitchFamily="34" charset="-122"/>
                <a:ea typeface="Arial Unicode MS" pitchFamily="34" charset="-122"/>
                <a:cs typeface="Arial Unicode MS" pitchFamily="34" charset="-122"/>
              </a:rPr>
              <a:t>/signup</a:t>
            </a:r>
            <a:r>
              <a:rPr lang="en-US" altLang="zh-CN" sz="2400" dirty="0" smtClean="0">
                <a:latin typeface="Arial Unicode MS" pitchFamily="34" charset="-122"/>
                <a:ea typeface="Arial Unicode MS" pitchFamily="34" charset="-122"/>
                <a:cs typeface="Arial Unicode MS" pitchFamily="34" charset="-122"/>
              </a:rPr>
              <a:t>/index.html</a:t>
            </a:r>
            <a:r>
              <a:rPr lang="zh-CN" altLang="en-US" sz="2400" dirty="0" smtClean="0">
                <a:latin typeface="Arial Unicode MS" pitchFamily="34" charset="-122"/>
                <a:ea typeface="Arial Unicode MS" pitchFamily="34" charset="-122"/>
                <a:cs typeface="Arial Unicode MS" pitchFamily="34" charset="-122"/>
              </a:rPr>
              <a:t>，则会匹配 </a:t>
            </a:r>
            <a:r>
              <a:rPr lang="en-US" altLang="zh-CN" sz="2400" dirty="0" err="1">
                <a:latin typeface="Arial Unicode MS" pitchFamily="34" charset="-122"/>
                <a:ea typeface="Arial Unicode MS" pitchFamily="34" charset="-122"/>
                <a:cs typeface="Arial Unicode MS" pitchFamily="34" charset="-122"/>
              </a:rPr>
              <a:t>ssl</a:t>
            </a:r>
            <a:r>
              <a:rPr lang="en-US" altLang="zh-CN" sz="2400" dirty="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authc</a:t>
            </a:r>
            <a:r>
              <a:rPr lang="zh-CN" altLang="en-US" sz="2400" dirty="0" smtClean="0">
                <a:latin typeface="Arial Unicode MS" pitchFamily="34" charset="-122"/>
                <a:ea typeface="Arial Unicode MS" pitchFamily="34" charset="-122"/>
                <a:cs typeface="Arial Unicode MS" pitchFamily="34" charset="-122"/>
              </a:rPr>
              <a:t> 权限，而 </a:t>
            </a:r>
            <a:r>
              <a:rPr lang="en-US" altLang="zh-CN" sz="2400" dirty="0" err="1" smtClean="0">
                <a:latin typeface="Arial Unicode MS" pitchFamily="34" charset="-122"/>
                <a:ea typeface="Arial Unicode MS" pitchFamily="34" charset="-122"/>
                <a:cs typeface="Arial Unicode MS" pitchFamily="34" charset="-122"/>
              </a:rPr>
              <a:t>annon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将</a:t>
            </a:r>
            <a:r>
              <a:rPr lang="zh-CN" altLang="en-US" sz="2400" dirty="0">
                <a:latin typeface="Arial Unicode MS" pitchFamily="34" charset="-122"/>
                <a:ea typeface="Arial Unicode MS" pitchFamily="34" charset="-122"/>
                <a:cs typeface="Arial Unicode MS" pitchFamily="34" charset="-122"/>
              </a:rPr>
              <a:t>永不会</a:t>
            </a:r>
            <a:r>
              <a:rPr lang="zh-CN" altLang="en-US" sz="2400" dirty="0" smtClean="0">
                <a:latin typeface="Arial Unicode MS" pitchFamily="34" charset="-122"/>
                <a:ea typeface="Arial Unicode MS" pitchFamily="34" charset="-122"/>
                <a:cs typeface="Arial Unicode MS" pitchFamily="34" charset="-122"/>
              </a:rPr>
              <a:t>被</a:t>
            </a:r>
            <a:r>
              <a:rPr lang="zh-CN" altLang="en-US" sz="2400" dirty="0">
                <a:latin typeface="Arial Unicode MS" pitchFamily="34" charset="-122"/>
                <a:ea typeface="Arial Unicode MS" pitchFamily="34" charset="-122"/>
                <a:cs typeface="Arial Unicode MS" pitchFamily="34" charset="-122"/>
              </a:rPr>
              <a:t>匹配</a:t>
            </a:r>
            <a:r>
              <a:rPr lang="zh-CN" altLang="en-US" sz="2400" dirty="0" smtClean="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/account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匹配  短路 了</a:t>
            </a:r>
            <a:r>
              <a:rPr lang="zh-CN" altLang="en-US" sz="2400" dirty="0">
                <a:latin typeface="Arial Unicode MS" pitchFamily="34" charset="-122"/>
                <a:ea typeface="Arial Unicode MS" pitchFamily="34" charset="-122"/>
                <a:cs typeface="Arial Unicode MS" pitchFamily="34" charset="-122"/>
              </a:rPr>
              <a:t>其余</a:t>
            </a:r>
            <a:r>
              <a:rPr lang="zh-CN" altLang="en-US" sz="2400" dirty="0" smtClean="0">
                <a:latin typeface="Arial Unicode MS" pitchFamily="34" charset="-122"/>
                <a:ea typeface="Arial Unicode MS" pitchFamily="34" charset="-122"/>
                <a:cs typeface="Arial Unicode MS" pitchFamily="34" charset="-122"/>
              </a:rPr>
              <a:t>的权限定义</a:t>
            </a:r>
            <a:endParaRPr lang="en-US" altLang="zh-CN" sz="2400" dirty="0" smtClean="0">
              <a:latin typeface="Arial Unicode MS" pitchFamily="34" charset="-122"/>
              <a:ea typeface="Arial Unicode MS" pitchFamily="34" charset="-122"/>
              <a:cs typeface="Arial Unicode MS" pitchFamily="34" charset="-122"/>
            </a:endParaRPr>
          </a:p>
          <a:p>
            <a:pPr marL="342900" lvl="1" indent="-342900">
              <a:buFont typeface="Arial" pitchFamily="34" charset="0"/>
              <a:buChar char="•"/>
            </a:pP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03967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简介</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772816"/>
            <a:ext cx="8229600" cy="4608512"/>
          </a:xfrm>
        </p:spPr>
        <p:txBody>
          <a:bodyPr>
            <a:noAutofit/>
          </a:bodyPr>
          <a:lstStyle/>
          <a:p>
            <a:r>
              <a:rPr lang="en-US" altLang="zh-CN" sz="2400" dirty="0">
                <a:latin typeface="Arial Unicode MS" pitchFamily="34" charset="-122"/>
                <a:ea typeface="Arial Unicode MS" pitchFamily="34" charset="-122"/>
                <a:cs typeface="Arial Unicode MS" pitchFamily="34" charset="-122"/>
              </a:rPr>
              <a:t>Apache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强大易用</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安全</a:t>
            </a:r>
            <a:r>
              <a:rPr lang="zh-CN" altLang="en-US" sz="2400" dirty="0">
                <a:latin typeface="Arial Unicode MS" pitchFamily="34" charset="-122"/>
                <a:ea typeface="Arial Unicode MS" pitchFamily="34" charset="-122"/>
                <a:cs typeface="Arial Unicode MS" pitchFamily="34" charset="-122"/>
              </a:rPr>
              <a:t>框架，提供了认证、授权、加密和会话管理等功能 </a:t>
            </a:r>
          </a:p>
          <a:p>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能</a:t>
            </a:r>
            <a:r>
              <a:rPr lang="zh-CN" altLang="en-US" sz="2400" dirty="0">
                <a:latin typeface="Arial Unicode MS" pitchFamily="34" charset="-122"/>
                <a:ea typeface="Arial Unicode MS" pitchFamily="34" charset="-122"/>
                <a:cs typeface="Arial Unicode MS" pitchFamily="34" charset="-122"/>
              </a:rPr>
              <a:t>做什么</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认证</a:t>
            </a:r>
            <a:r>
              <a:rPr lang="zh-CN" altLang="en-US" sz="2000" dirty="0">
                <a:latin typeface="Arial Unicode MS" pitchFamily="34" charset="-122"/>
                <a:ea typeface="Arial Unicode MS" pitchFamily="34" charset="-122"/>
                <a:cs typeface="Arial Unicode MS" pitchFamily="34" charset="-122"/>
              </a:rPr>
              <a:t>：验证</a:t>
            </a:r>
            <a:r>
              <a:rPr lang="zh-CN" altLang="en-US" sz="2000" dirty="0" smtClean="0">
                <a:latin typeface="Arial Unicode MS" pitchFamily="34" charset="-122"/>
                <a:ea typeface="Arial Unicode MS" pitchFamily="34" charset="-122"/>
                <a:cs typeface="Arial Unicode MS" pitchFamily="34" charset="-122"/>
              </a:rPr>
              <a:t>用户的</a:t>
            </a:r>
            <a:r>
              <a:rPr lang="zh-CN" altLang="en-US" sz="2000" dirty="0">
                <a:latin typeface="Arial Unicode MS" pitchFamily="34" charset="-122"/>
                <a:ea typeface="Arial Unicode MS" pitchFamily="34" charset="-122"/>
                <a:cs typeface="Arial Unicode MS" pitchFamily="34" charset="-122"/>
              </a:rPr>
              <a:t>身份</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授权</a:t>
            </a:r>
            <a:r>
              <a:rPr lang="zh-CN" altLang="en-US" sz="2000" dirty="0">
                <a:latin typeface="Arial Unicode MS" pitchFamily="34" charset="-122"/>
                <a:ea typeface="Arial Unicode MS" pitchFamily="34" charset="-122"/>
                <a:cs typeface="Arial Unicode MS" pitchFamily="34" charset="-122"/>
              </a:rPr>
              <a:t>：对用户执行访问</a:t>
            </a:r>
            <a:r>
              <a:rPr lang="zh-CN" altLang="en-US" sz="2000" dirty="0" smtClean="0">
                <a:latin typeface="Arial Unicode MS" pitchFamily="34" charset="-122"/>
                <a:ea typeface="Arial Unicode MS" pitchFamily="34" charset="-122"/>
                <a:cs typeface="Arial Unicode MS" pitchFamily="34" charset="-122"/>
              </a:rPr>
              <a:t>控制</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判断</a:t>
            </a:r>
            <a:r>
              <a:rPr lang="zh-CN" altLang="en-US" sz="2000" dirty="0">
                <a:latin typeface="Arial Unicode MS" pitchFamily="34" charset="-122"/>
                <a:ea typeface="Arial Unicode MS" pitchFamily="34" charset="-122"/>
                <a:cs typeface="Arial Unicode MS" pitchFamily="34" charset="-122"/>
              </a:rPr>
              <a:t>用户是否被允许做某事</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会话</a:t>
            </a:r>
            <a:r>
              <a:rPr lang="zh-CN" altLang="en-US" sz="2000" b="1" dirty="0">
                <a:solidFill>
                  <a:srgbClr val="0000FF"/>
                </a:solidFill>
                <a:latin typeface="Arial Unicode MS" pitchFamily="34" charset="-122"/>
                <a:ea typeface="Arial Unicode MS" pitchFamily="34" charset="-122"/>
                <a:cs typeface="Arial Unicode MS" pitchFamily="34" charset="-122"/>
              </a:rPr>
              <a:t>管理</a:t>
            </a:r>
            <a:r>
              <a:rPr lang="zh-CN" altLang="en-US" sz="2000" dirty="0">
                <a:latin typeface="Arial Unicode MS" pitchFamily="34" charset="-122"/>
                <a:ea typeface="Arial Unicode MS" pitchFamily="34" charset="-122"/>
                <a:cs typeface="Arial Unicode MS" pitchFamily="34" charset="-122"/>
              </a:rPr>
              <a:t>：在任何环境下</a:t>
            </a: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Session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，即使</a:t>
            </a:r>
            <a:r>
              <a:rPr lang="zh-CN" altLang="en-US" sz="2000" dirty="0" smtClean="0">
                <a:latin typeface="Arial Unicode MS" pitchFamily="34" charset="-122"/>
                <a:ea typeface="Arial Unicode MS" pitchFamily="34" charset="-122"/>
                <a:cs typeface="Arial Unicode MS" pitchFamily="34" charset="-122"/>
              </a:rPr>
              <a:t>没有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或</a:t>
            </a:r>
            <a:r>
              <a:rPr lang="en-US" altLang="zh-CN" sz="2000" dirty="0">
                <a:latin typeface="Arial Unicode MS" pitchFamily="34" charset="-122"/>
                <a:ea typeface="Arial Unicode MS" pitchFamily="34" charset="-122"/>
                <a:cs typeface="Arial Unicode MS" pitchFamily="34" charset="-122"/>
              </a:rPr>
              <a:t>EJB </a:t>
            </a:r>
            <a:r>
              <a:rPr lang="zh-CN" altLang="en-US" sz="2000" dirty="0">
                <a:latin typeface="Arial Unicode MS" pitchFamily="34" charset="-122"/>
                <a:ea typeface="Arial Unicode MS" pitchFamily="34" charset="-122"/>
                <a:cs typeface="Arial Unicode MS" pitchFamily="34" charset="-122"/>
              </a:rPr>
              <a:t>容器。</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加密</a:t>
            </a:r>
            <a:r>
              <a:rPr lang="zh-CN" altLang="en-US" sz="2000" dirty="0">
                <a:latin typeface="Arial Unicode MS" pitchFamily="34" charset="-122"/>
                <a:ea typeface="Arial Unicode MS" pitchFamily="34" charset="-122"/>
                <a:cs typeface="Arial Unicode MS" pitchFamily="34" charset="-122"/>
              </a:rPr>
              <a:t>：以更简洁易用的方式使用</a:t>
            </a:r>
            <a:r>
              <a:rPr lang="zh-CN" altLang="en-US" sz="2000" dirty="0" smtClean="0">
                <a:latin typeface="Arial Unicode MS" pitchFamily="34" charset="-122"/>
                <a:ea typeface="Arial Unicode MS" pitchFamily="34" charset="-122"/>
                <a:cs typeface="Arial Unicode MS" pitchFamily="34" charset="-122"/>
              </a:rPr>
              <a:t>加密功能</a:t>
            </a:r>
            <a:r>
              <a:rPr lang="zh-CN" altLang="en-US" sz="2000" dirty="0">
                <a:latin typeface="Arial Unicode MS" pitchFamily="34" charset="-122"/>
                <a:ea typeface="Arial Unicode MS" pitchFamily="34" charset="-122"/>
                <a:cs typeface="Arial Unicode MS" pitchFamily="34" charset="-122"/>
              </a:rPr>
              <a:t>，保护或隐藏数据防止被偷窥</a:t>
            </a: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Realms</a:t>
            </a:r>
            <a:r>
              <a:rPr lang="zh-CN" altLang="en-US" sz="2000" dirty="0">
                <a:latin typeface="Arial Unicode MS" pitchFamily="34" charset="-122"/>
                <a:ea typeface="Arial Unicode MS" pitchFamily="34" charset="-122"/>
                <a:cs typeface="Arial Unicode MS" pitchFamily="34" charset="-122"/>
              </a:rPr>
              <a:t>：聚集一个或多个用户安全数据的</a:t>
            </a:r>
            <a:r>
              <a:rPr lang="zh-CN" altLang="en-US" sz="2000" dirty="0" smtClean="0">
                <a:latin typeface="Arial Unicode MS" pitchFamily="34" charset="-122"/>
                <a:ea typeface="Arial Unicode MS" pitchFamily="34" charset="-122"/>
                <a:cs typeface="Arial Unicode MS" pitchFamily="34" charset="-122"/>
              </a:rPr>
              <a:t>数据源</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单点</a:t>
            </a:r>
            <a:r>
              <a:rPr lang="zh-CN" altLang="en-US" sz="2000" b="1" dirty="0">
                <a:solidFill>
                  <a:srgbClr val="0000FF"/>
                </a:solidFill>
                <a:latin typeface="Arial Unicode MS" pitchFamily="34" charset="-122"/>
                <a:ea typeface="Arial Unicode MS" pitchFamily="34" charset="-122"/>
                <a:cs typeface="Arial Unicode MS" pitchFamily="34" charset="-122"/>
              </a:rPr>
              <a:t>登录（</a:t>
            </a:r>
            <a:r>
              <a:rPr lang="en-US" altLang="zh-CN" sz="2000" b="1" dirty="0">
                <a:solidFill>
                  <a:srgbClr val="0000FF"/>
                </a:solidFill>
                <a:latin typeface="Arial Unicode MS" pitchFamily="34" charset="-122"/>
                <a:ea typeface="Arial Unicode MS" pitchFamily="34" charset="-122"/>
                <a:cs typeface="Arial Unicode MS" pitchFamily="34" charset="-122"/>
              </a:rPr>
              <a:t>SSO</a:t>
            </a:r>
            <a:r>
              <a:rPr lang="zh-CN" altLang="en-US" sz="2000" b="1" dirty="0">
                <a:solidFill>
                  <a:srgbClr val="0000FF"/>
                </a:solidFill>
                <a:latin typeface="Arial Unicode MS" pitchFamily="34" charset="-122"/>
                <a:ea typeface="Arial Unicode MS" pitchFamily="34" charset="-122"/>
                <a:cs typeface="Arial Unicode MS" pitchFamily="34" charset="-122"/>
              </a:rPr>
              <a:t>）功能</a:t>
            </a:r>
            <a:r>
              <a:rPr lang="zh-CN" altLang="en-US" sz="2000" dirty="0">
                <a:latin typeface="Arial Unicode MS" pitchFamily="34" charset="-122"/>
                <a:ea typeface="Arial Unicode MS" pitchFamily="34" charset="-122"/>
                <a:cs typeface="Arial Unicode MS" pitchFamily="34" charset="-122"/>
              </a:rPr>
              <a:t>。</a:t>
            </a:r>
          </a:p>
          <a:p>
            <a:pPr lvl="1"/>
            <a:r>
              <a:rPr lang="zh-CN" altLang="en-US" sz="2000" dirty="0" smtClean="0">
                <a:latin typeface="Arial Unicode MS" pitchFamily="34" charset="-122"/>
                <a:ea typeface="Arial Unicode MS" pitchFamily="34" charset="-122"/>
                <a:cs typeface="Arial Unicode MS" pitchFamily="34" charset="-122"/>
              </a:rPr>
              <a:t>为</a:t>
            </a:r>
            <a:r>
              <a:rPr lang="zh-CN" altLang="en-US" sz="2000" dirty="0">
                <a:latin typeface="Arial Unicode MS" pitchFamily="34" charset="-122"/>
                <a:ea typeface="Arial Unicode MS" pitchFamily="34" charset="-122"/>
                <a:cs typeface="Arial Unicode MS" pitchFamily="34" charset="-122"/>
              </a:rPr>
              <a:t>没有关联到登录的用户</a:t>
            </a:r>
            <a:r>
              <a:rPr lang="zh-CN" altLang="en-US" sz="2000" dirty="0" smtClean="0">
                <a:latin typeface="Arial Unicode MS" pitchFamily="34" charset="-122"/>
                <a:ea typeface="Arial Unicode MS" pitchFamily="34" charset="-122"/>
                <a:cs typeface="Arial Unicode MS" pitchFamily="34" charset="-122"/>
              </a:rPr>
              <a:t>启用 </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Remember </a:t>
            </a:r>
            <a:r>
              <a:rPr lang="en-US" altLang="zh-CN" sz="2000" b="1" dirty="0" smtClean="0">
                <a:solidFill>
                  <a:srgbClr val="0000FF"/>
                </a:solidFill>
                <a:latin typeface="Arial Unicode MS" pitchFamily="34" charset="-122"/>
                <a:ea typeface="Arial Unicode MS" pitchFamily="34" charset="-122"/>
                <a:cs typeface="Arial Unicode MS" pitchFamily="34" charset="-122"/>
              </a:rPr>
              <a:t>Me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服务</a:t>
            </a:r>
            <a:endParaRPr lang="zh-CN" altLang="en-US"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8090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权限信息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988841"/>
            <a:ext cx="8496944" cy="3672408"/>
          </a:xfrm>
        </p:spPr>
        <p:txBody>
          <a:bodyPr>
            <a:normAutofit/>
          </a:bodyPr>
          <a:lstStyle/>
          <a:p>
            <a:r>
              <a:rPr lang="zh-CN" altLang="en-US" sz="2800" dirty="0">
                <a:latin typeface="Arial Unicode MS" pitchFamily="34" charset="-122"/>
                <a:ea typeface="Arial Unicode MS" pitchFamily="34" charset="-122"/>
                <a:cs typeface="Arial Unicode MS" pitchFamily="34" charset="-122"/>
              </a:rPr>
              <a:t>权限</a:t>
            </a:r>
            <a:r>
              <a:rPr lang="zh-CN" altLang="en-US" sz="2800" dirty="0" smtClean="0">
                <a:latin typeface="Arial Unicode MS" pitchFamily="34" charset="-122"/>
                <a:ea typeface="Arial Unicode MS" pitchFamily="34" charset="-122"/>
                <a:cs typeface="Arial Unicode MS" pitchFamily="34" charset="-122"/>
              </a:rPr>
              <a:t>是用逗号</a:t>
            </a:r>
            <a:r>
              <a:rPr lang="zh-CN" altLang="en-US" sz="2800" dirty="0">
                <a:latin typeface="Arial Unicode MS" pitchFamily="34" charset="-122"/>
                <a:ea typeface="Arial Unicode MS" pitchFamily="34" charset="-122"/>
                <a:cs typeface="Arial Unicode MS" pitchFamily="34" charset="-122"/>
              </a:rPr>
              <a:t>隔开的</a:t>
            </a:r>
            <a:r>
              <a:rPr lang="zh-CN" altLang="en-US" sz="2800" b="1" dirty="0">
                <a:solidFill>
                  <a:srgbClr val="0000FF"/>
                </a:solidFill>
                <a:latin typeface="Arial Unicode MS" pitchFamily="34" charset="-122"/>
                <a:ea typeface="Arial Unicode MS" pitchFamily="34" charset="-122"/>
                <a:cs typeface="Arial Unicode MS" pitchFamily="34" charset="-122"/>
              </a:rPr>
              <a:t>过滤器列表</a:t>
            </a:r>
            <a:r>
              <a:rPr lang="zh-CN" altLang="en-US" sz="2800" dirty="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用来执行对该路径请求的</a:t>
            </a:r>
            <a:r>
              <a:rPr lang="zh-CN" altLang="en-US" sz="2800" dirty="0">
                <a:latin typeface="Arial Unicode MS" pitchFamily="34" charset="-122"/>
                <a:ea typeface="Arial Unicode MS" pitchFamily="34" charset="-122"/>
                <a:cs typeface="Arial Unicode MS" pitchFamily="34" charset="-122"/>
              </a:rPr>
              <a:t>匹配</a:t>
            </a:r>
            <a:r>
              <a:rPr lang="zh-CN" altLang="en-US"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必须</a:t>
            </a:r>
            <a:r>
              <a:rPr lang="zh-CN" altLang="en-US" sz="2800" dirty="0">
                <a:latin typeface="Arial Unicode MS" pitchFamily="34" charset="-122"/>
                <a:ea typeface="Arial Unicode MS" pitchFamily="34" charset="-122"/>
                <a:cs typeface="Arial Unicode MS" pitchFamily="34" charset="-122"/>
              </a:rPr>
              <a:t>符合以下格式：</a:t>
            </a:r>
            <a:r>
              <a:rPr lang="en-US" altLang="zh-CN" sz="2800" b="1" dirty="0">
                <a:solidFill>
                  <a:srgbClr val="0000FF"/>
                </a:solidFill>
                <a:latin typeface="Arial Unicode MS" pitchFamily="34" charset="-122"/>
                <a:ea typeface="Arial Unicode MS" pitchFamily="34" charset="-122"/>
                <a:cs typeface="Arial Unicode MS" pitchFamily="34" charset="-122"/>
              </a:rPr>
              <a:t>filter1[optional_config1</a:t>
            </a:r>
            <a:r>
              <a:rPr lang="en-US" altLang="zh-CN" sz="2800" b="1" dirty="0" smtClean="0">
                <a:solidFill>
                  <a:srgbClr val="0000FF"/>
                </a:solidFill>
                <a:latin typeface="Arial Unicode MS" pitchFamily="34" charset="-122"/>
                <a:ea typeface="Arial Unicode MS" pitchFamily="34" charset="-122"/>
                <a:cs typeface="Arial Unicode MS" pitchFamily="34" charset="-122"/>
              </a:rPr>
              <a:t>]</a:t>
            </a:r>
            <a:r>
              <a:rPr lang="zh-CN" altLang="en-US" sz="2800" b="1" dirty="0" smtClean="0">
                <a:solidFill>
                  <a:srgbClr val="0000FF"/>
                </a:solidFill>
                <a:latin typeface="Arial Unicode MS" pitchFamily="34" charset="-122"/>
                <a:ea typeface="Arial Unicode MS" pitchFamily="34" charset="-122"/>
                <a:cs typeface="Arial Unicode MS" pitchFamily="34" charset="-122"/>
              </a:rPr>
              <a:t>，</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en-US" altLang="zh-CN" sz="2800" b="1" dirty="0">
                <a:solidFill>
                  <a:srgbClr val="0000FF"/>
                </a:solidFill>
                <a:latin typeface="Arial Unicode MS" pitchFamily="34" charset="-122"/>
                <a:ea typeface="Arial Unicode MS" pitchFamily="34" charset="-122"/>
                <a:cs typeface="Arial Unicode MS" pitchFamily="34" charset="-122"/>
              </a:rPr>
              <a:t>filter2[optional_config2</a:t>
            </a:r>
            <a:r>
              <a:rPr lang="en-US" altLang="zh-CN" sz="2800" b="1" dirty="0" smtClean="0">
                <a:solidFill>
                  <a:srgbClr val="0000FF"/>
                </a:solidFill>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smtClean="0">
                <a:latin typeface="Arial Unicode MS" pitchFamily="34" charset="-122"/>
                <a:ea typeface="Arial Unicode MS" pitchFamily="34" charset="-122"/>
                <a:cs typeface="Arial Unicode MS" pitchFamily="34" charset="-122"/>
              </a:rPr>
              <a:t>filterN</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一个 </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中的过滤器的</a:t>
            </a:r>
            <a:r>
              <a:rPr lang="zh-CN" altLang="en-US" sz="2400" dirty="0">
                <a:latin typeface="Arial Unicode MS" pitchFamily="34" charset="-122"/>
                <a:ea typeface="Arial Unicode MS" pitchFamily="34" charset="-122"/>
                <a:cs typeface="Arial Unicode MS" pitchFamily="34" charset="-122"/>
              </a:rPr>
              <a:t>别名</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optional_configN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：可选的权限字符串。若该</a:t>
            </a:r>
            <a:r>
              <a:rPr lang="zh-CN" altLang="en-US" sz="2400" dirty="0">
                <a:latin typeface="Arial Unicode MS" pitchFamily="34" charset="-122"/>
                <a:ea typeface="Arial Unicode MS" pitchFamily="34" charset="-122"/>
                <a:cs typeface="Arial Unicode MS" pitchFamily="34" charset="-122"/>
              </a:rPr>
              <a:t>过滤器对</a:t>
            </a:r>
            <a:r>
              <a:rPr lang="zh-CN" altLang="en-US" sz="2400" dirty="0" smtClean="0">
                <a:latin typeface="Arial Unicode MS" pitchFamily="34" charset="-122"/>
                <a:ea typeface="Arial Unicode MS" pitchFamily="34" charset="-122"/>
                <a:cs typeface="Arial Unicode MS" pitchFamily="34" charset="-122"/>
              </a:rPr>
              <a:t>该 </a:t>
            </a:r>
            <a:r>
              <a:rPr lang="en-US" altLang="zh-CN" sz="2400" dirty="0" smtClean="0">
                <a:latin typeface="Arial Unicode MS" pitchFamily="34" charset="-122"/>
                <a:ea typeface="Arial Unicode MS" pitchFamily="34" charset="-122"/>
                <a:cs typeface="Arial Unicode MS" pitchFamily="34" charset="-122"/>
              </a:rPr>
              <a:t>URL  </a:t>
            </a:r>
            <a:r>
              <a:rPr lang="zh-CN" altLang="en-US" sz="2400" dirty="0" smtClean="0">
                <a:latin typeface="Arial Unicode MS" pitchFamily="34" charset="-122"/>
                <a:ea typeface="Arial Unicode MS" pitchFamily="34" charset="-122"/>
                <a:cs typeface="Arial Unicode MS" pitchFamily="34" charset="-122"/>
              </a:rPr>
              <a:t>路径不</a:t>
            </a:r>
            <a:r>
              <a:rPr lang="zh-CN" altLang="en-US" sz="2400" dirty="0">
                <a:latin typeface="Arial Unicode MS" pitchFamily="34" charset="-122"/>
                <a:ea typeface="Arial Unicode MS" pitchFamily="34" charset="-122"/>
                <a:cs typeface="Arial Unicode MS" pitchFamily="34" charset="-122"/>
              </a:rPr>
              <a:t>需要特定的配置</a:t>
            </a:r>
            <a:r>
              <a:rPr lang="zh-CN" altLang="en-US" sz="2400" dirty="0" smtClean="0">
                <a:latin typeface="Arial Unicode MS" pitchFamily="34" charset="-122"/>
                <a:ea typeface="Arial Unicode MS" pitchFamily="34" charset="-122"/>
                <a:cs typeface="Arial Unicode MS" pitchFamily="34" charset="-122"/>
              </a:rPr>
              <a:t>，可以</a:t>
            </a:r>
            <a:r>
              <a:rPr lang="zh-CN" altLang="en-US" sz="2400" dirty="0">
                <a:latin typeface="Arial Unicode MS" pitchFamily="34" charset="-122"/>
                <a:ea typeface="Arial Unicode MS" pitchFamily="34" charset="-122"/>
                <a:cs typeface="Arial Unicode MS" pitchFamily="34" charset="-122"/>
              </a:rPr>
              <a:t>忽略括号，</a:t>
            </a:r>
            <a:r>
              <a:rPr lang="zh-CN" altLang="en-US" sz="2400" dirty="0" smtClean="0">
                <a:latin typeface="Arial Unicode MS" pitchFamily="34" charset="-122"/>
                <a:ea typeface="Arial Unicode MS" pitchFamily="34" charset="-122"/>
                <a:cs typeface="Arial Unicode MS" pitchFamily="34" charset="-122"/>
              </a:rPr>
              <a:t>于是 </a:t>
            </a:r>
            <a:r>
              <a:rPr lang="en-US" altLang="zh-CN" sz="2400" dirty="0" err="1" smtClean="0">
                <a:latin typeface="Arial Unicode MS" pitchFamily="34" charset="-122"/>
                <a:ea typeface="Arial Unicode MS" pitchFamily="34" charset="-122"/>
                <a:cs typeface="Arial Unicode MS" pitchFamily="34" charset="-122"/>
              </a:rPr>
              <a:t>filteN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a:t>
            </a:r>
            <a:r>
              <a:rPr lang="zh-CN" altLang="en-US" sz="2400" dirty="0">
                <a:latin typeface="Arial Unicode MS" pitchFamily="34" charset="-122"/>
                <a:ea typeface="Arial Unicode MS" pitchFamily="34" charset="-122"/>
                <a:cs typeface="Arial Unicode MS" pitchFamily="34" charset="-122"/>
              </a:rPr>
              <a:t>变成了</a:t>
            </a:r>
            <a:r>
              <a:rPr lang="en-US" altLang="zh-CN" sz="2400" dirty="0" err="1">
                <a:latin typeface="Arial Unicode MS" pitchFamily="34" charset="-122"/>
                <a:ea typeface="Arial Unicode MS" pitchFamily="34" charset="-122"/>
                <a:cs typeface="Arial Unicode MS" pitchFamily="34" charset="-122"/>
              </a:rPr>
              <a:t>filterN</a:t>
            </a:r>
            <a:r>
              <a:rPr lang="en-US" altLang="zh-CN" sz="2400" dirty="0">
                <a:latin typeface="Arial Unicode MS" pitchFamily="34" charset="-122"/>
                <a:ea typeface="Arial Unicode MS" pitchFamily="34" charset="-122"/>
                <a:cs typeface="Arial Unicode MS" pitchFamily="34" charset="-122"/>
              </a:rPr>
              <a:t>.</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1971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53752"/>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shiro</a:t>
            </a:r>
            <a:r>
              <a:rPr lang="zh-CN" altLang="en-US" dirty="0">
                <a:latin typeface="Arial Unicode MS" pitchFamily="34" charset="-122"/>
                <a:ea typeface="Arial Unicode MS" pitchFamily="34" charset="-122"/>
                <a:cs typeface="Arial Unicode MS" pitchFamily="34" charset="-122"/>
              </a:rPr>
              <a:t>中默认的过滤器</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 y="980728"/>
            <a:ext cx="9136765"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087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1824"/>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authc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user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55365"/>
            <a:ext cx="8352928" cy="2581747"/>
          </a:xfrm>
        </p:spPr>
        <p:txBody>
          <a:bodyPr>
            <a:normAutofit/>
          </a:bodyPr>
          <a:lstStyle/>
          <a:p>
            <a:r>
              <a:rPr lang="en-US" altLang="zh-CN" sz="2200" dirty="0" smtClean="0">
                <a:latin typeface="Arial Unicode MS" pitchFamily="34" charset="-122"/>
                <a:ea typeface="Arial Unicode MS" pitchFamily="34" charset="-122"/>
                <a:cs typeface="Arial Unicode MS" pitchFamily="34" charset="-122"/>
              </a:rPr>
              <a:t>user </a:t>
            </a:r>
            <a:r>
              <a:rPr lang="zh-CN" altLang="en-US" sz="2200" dirty="0" smtClean="0">
                <a:latin typeface="Arial Unicode MS" pitchFamily="34" charset="-122"/>
                <a:ea typeface="Arial Unicode MS" pitchFamily="34" charset="-122"/>
                <a:cs typeface="Arial Unicode MS" pitchFamily="34" charset="-122"/>
              </a:rPr>
              <a:t>和 </a:t>
            </a:r>
            <a:r>
              <a:rPr lang="en-US" altLang="zh-CN" sz="2200" dirty="0" err="1" smtClean="0">
                <a:latin typeface="Arial Unicode MS" pitchFamily="34" charset="-122"/>
                <a:ea typeface="Arial Unicode MS" pitchFamily="34" charset="-122"/>
                <a:cs typeface="Arial Unicode MS" pitchFamily="34" charset="-122"/>
              </a:rPr>
              <a:t>authc</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当应用开启了</a:t>
            </a:r>
            <a:r>
              <a:rPr lang="en-US" altLang="zh-CN" sz="2200" dirty="0" err="1" smtClean="0">
                <a:latin typeface="Arial Unicode MS" pitchFamily="34" charset="-122"/>
                <a:ea typeface="Arial Unicode MS" pitchFamily="34" charset="-122"/>
                <a:cs typeface="Arial Unicode MS" pitchFamily="34" charset="-122"/>
              </a:rPr>
              <a:t>rememberMe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时</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用户</a:t>
            </a:r>
            <a:r>
              <a:rPr lang="zh-CN" altLang="en-US" sz="2200" dirty="0">
                <a:latin typeface="Arial Unicode MS" pitchFamily="34" charset="-122"/>
                <a:ea typeface="Arial Unicode MS" pitchFamily="34" charset="-122"/>
                <a:cs typeface="Arial Unicode MS" pitchFamily="34" charset="-122"/>
              </a:rPr>
              <a:t>下次访问</a:t>
            </a:r>
            <a:r>
              <a:rPr lang="zh-CN" altLang="en-US" sz="2200" dirty="0" smtClean="0">
                <a:latin typeface="Arial Unicode MS" pitchFamily="34" charset="-122"/>
                <a:ea typeface="Arial Unicode MS" pitchFamily="34" charset="-122"/>
                <a:cs typeface="Arial Unicode MS" pitchFamily="34" charset="-122"/>
              </a:rPr>
              <a:t>时是</a:t>
            </a:r>
            <a:r>
              <a:rPr lang="zh-CN" altLang="en-US" sz="2200" dirty="0">
                <a:latin typeface="Arial Unicode MS" pitchFamily="34" charset="-122"/>
                <a:ea typeface="Arial Unicode MS" pitchFamily="34" charset="-122"/>
                <a:cs typeface="Arial Unicode MS" pitchFamily="34" charset="-122"/>
              </a:rPr>
              <a:t>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user</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但不是 </a:t>
            </a:r>
            <a:r>
              <a:rPr lang="en-US" altLang="zh-CN" sz="2200" dirty="0" err="1" smtClean="0">
                <a:latin typeface="Arial Unicode MS" pitchFamily="34" charset="-122"/>
                <a:ea typeface="Arial Unicode MS" pitchFamily="34" charset="-122"/>
                <a:cs typeface="Arial Unicode MS" pitchFamily="34" charset="-122"/>
              </a:rPr>
              <a:t>authc</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因为</a:t>
            </a:r>
            <a:r>
              <a:rPr lang="en-US" altLang="zh-CN" sz="2200" dirty="0" err="1">
                <a:latin typeface="Arial Unicode MS" pitchFamily="34" charset="-122"/>
                <a:ea typeface="Arial Unicode MS" pitchFamily="34" charset="-122"/>
                <a:cs typeface="Arial Unicode MS" pitchFamily="34" charset="-122"/>
              </a:rPr>
              <a:t>authc</a:t>
            </a:r>
            <a:r>
              <a:rPr lang="zh-CN" altLang="en-US" sz="2200" dirty="0">
                <a:latin typeface="Arial Unicode MS" pitchFamily="34" charset="-122"/>
                <a:ea typeface="Arial Unicode MS" pitchFamily="34" charset="-122"/>
                <a:cs typeface="Arial Unicode MS" pitchFamily="34" charset="-122"/>
              </a:rPr>
              <a:t>是需要重新认证的 </a:t>
            </a:r>
          </a:p>
          <a:p>
            <a:r>
              <a:rPr lang="en-US" altLang="zh-CN" sz="2200" dirty="0" smtClean="0">
                <a:latin typeface="Arial Unicode MS" pitchFamily="34" charset="-122"/>
                <a:ea typeface="Arial Unicode MS" pitchFamily="34" charset="-122"/>
                <a:cs typeface="Arial Unicode MS" pitchFamily="34" charset="-122"/>
              </a:rPr>
              <a:t>user </a:t>
            </a:r>
            <a:r>
              <a:rPr lang="zh-CN" altLang="en-US" sz="2200" dirty="0" smtClean="0">
                <a:latin typeface="Arial Unicode MS" pitchFamily="34" charset="-122"/>
                <a:ea typeface="Arial Unicode MS" pitchFamily="34" charset="-122"/>
                <a:cs typeface="Arial Unicode MS" pitchFamily="34" charset="-122"/>
              </a:rPr>
              <a:t>表示</a:t>
            </a:r>
            <a:r>
              <a:rPr lang="zh-CN" altLang="en-US" sz="2200" dirty="0">
                <a:latin typeface="Arial Unicode MS" pitchFamily="34" charset="-122"/>
                <a:ea typeface="Arial Unicode MS" pitchFamily="34" charset="-122"/>
                <a:cs typeface="Arial Unicode MS" pitchFamily="34" charset="-122"/>
              </a:rPr>
              <a:t>用户不一定已通过</a:t>
            </a:r>
            <a:r>
              <a:rPr lang="zh-CN" altLang="en-US" sz="2200" dirty="0" smtClean="0">
                <a:latin typeface="Arial Unicode MS" pitchFamily="34" charset="-122"/>
                <a:ea typeface="Arial Unicode MS" pitchFamily="34" charset="-122"/>
                <a:cs typeface="Arial Unicode MS" pitchFamily="34" charset="-122"/>
              </a:rPr>
              <a:t>认证</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只要被 </a:t>
            </a:r>
            <a:r>
              <a:rPr lang="en-US" altLang="zh-CN" sz="2200" dirty="0" err="1" smtClean="0">
                <a:latin typeface="Arial Unicode MS" pitchFamily="34" charset="-122"/>
                <a:ea typeface="Arial Unicode MS" pitchFamily="34" charset="-122"/>
                <a:cs typeface="Arial Unicode MS" pitchFamily="34" charset="-122"/>
              </a:rPr>
              <a:t>Shiro</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记住</a:t>
            </a:r>
            <a:r>
              <a:rPr lang="zh-CN" altLang="en-US" sz="2200" dirty="0">
                <a:latin typeface="Arial Unicode MS" pitchFamily="34" charset="-122"/>
                <a:ea typeface="Arial Unicode MS" pitchFamily="34" charset="-122"/>
                <a:cs typeface="Arial Unicode MS" pitchFamily="34" charset="-122"/>
              </a:rPr>
              <a:t>过登录状态的用户就可以正常发起</a:t>
            </a:r>
            <a:r>
              <a:rPr lang="zh-CN" altLang="en-US" sz="2200" dirty="0" smtClean="0">
                <a:latin typeface="Arial Unicode MS" pitchFamily="34" charset="-122"/>
                <a:ea typeface="Arial Unicode MS" pitchFamily="34" charset="-122"/>
                <a:cs typeface="Arial Unicode MS" pitchFamily="34" charset="-122"/>
              </a:rPr>
              <a:t>请求</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比如</a:t>
            </a:r>
            <a:r>
              <a:rPr lang="en-US" altLang="zh-CN" sz="2200" dirty="0" err="1">
                <a:latin typeface="Arial Unicode MS" pitchFamily="34" charset="-122"/>
                <a:ea typeface="Arial Unicode MS" pitchFamily="34" charset="-122"/>
                <a:cs typeface="Arial Unicode MS" pitchFamily="34" charset="-122"/>
              </a:rPr>
              <a:t>rememberMe</a:t>
            </a:r>
            <a:r>
              <a:rPr lang="en-US" altLang="zh-CN" sz="2200" dirty="0">
                <a:latin typeface="Arial Unicode MS" pitchFamily="34" charset="-122"/>
                <a:ea typeface="Arial Unicode MS" pitchFamily="34" charset="-122"/>
                <a:cs typeface="Arial Unicode MS" pitchFamily="34" charset="-122"/>
              </a:rPr>
              <a:t> </a:t>
            </a:r>
          </a:p>
          <a:p>
            <a:r>
              <a:rPr lang="zh-CN" altLang="en-US" sz="2200" dirty="0" smtClean="0">
                <a:latin typeface="Arial Unicode MS" pitchFamily="34" charset="-122"/>
                <a:ea typeface="Arial Unicode MS" pitchFamily="34" charset="-122"/>
                <a:cs typeface="Arial Unicode MS" pitchFamily="34" charset="-122"/>
              </a:rPr>
              <a:t>简言之</a:t>
            </a:r>
            <a:r>
              <a:rPr lang="zh-CN" altLang="en-US" sz="2200" dirty="0">
                <a:latin typeface="Arial Unicode MS" pitchFamily="34" charset="-122"/>
                <a:ea typeface="Arial Unicode MS" pitchFamily="34" charset="-122"/>
                <a:cs typeface="Arial Unicode MS" pitchFamily="34" charset="-122"/>
              </a:rPr>
              <a:t>：</a:t>
            </a:r>
            <a:r>
              <a:rPr lang="zh-CN" altLang="en-US" sz="2200" b="1" dirty="0" smtClean="0">
                <a:solidFill>
                  <a:srgbClr val="0000FF"/>
                </a:solidFill>
                <a:latin typeface="Arial Unicode MS" pitchFamily="34" charset="-122"/>
                <a:ea typeface="Arial Unicode MS" pitchFamily="34" charset="-122"/>
                <a:cs typeface="Arial Unicode MS" pitchFamily="34" charset="-122"/>
              </a:rPr>
              <a:t>以前</a:t>
            </a:r>
            <a:r>
              <a:rPr lang="zh-CN" altLang="en-US" sz="2200" b="1" dirty="0">
                <a:solidFill>
                  <a:srgbClr val="0000FF"/>
                </a:solidFill>
                <a:latin typeface="Arial Unicode MS" pitchFamily="34" charset="-122"/>
                <a:ea typeface="Arial Unicode MS" pitchFamily="34" charset="-122"/>
                <a:cs typeface="Arial Unicode MS" pitchFamily="34" charset="-122"/>
              </a:rPr>
              <a:t>的一个用户登录时开启了</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rememberMe</a:t>
            </a:r>
            <a:r>
              <a:rPr lang="zh-CN" altLang="en-US" sz="2200" b="1" dirty="0">
                <a:solidFill>
                  <a:srgbClr val="0000FF"/>
                </a:solidFill>
                <a:latin typeface="Arial Unicode MS" pitchFamily="34" charset="-122"/>
                <a:ea typeface="Arial Unicode MS" pitchFamily="34" charset="-122"/>
                <a:cs typeface="Arial Unicode MS" pitchFamily="34" charset="-122"/>
              </a:rPr>
              <a:t>，</a:t>
            </a:r>
            <a:r>
              <a:rPr lang="zh-CN" altLang="en-US" sz="2200" b="1" dirty="0" smtClean="0">
                <a:solidFill>
                  <a:srgbClr val="0000FF"/>
                </a:solidFill>
                <a:latin typeface="Arial Unicode MS" pitchFamily="34" charset="-122"/>
                <a:ea typeface="Arial Unicode MS" pitchFamily="34" charset="-122"/>
                <a:cs typeface="Arial Unicode MS" pitchFamily="34" charset="-122"/>
              </a:rPr>
              <a:t>然后</a:t>
            </a:r>
            <a:r>
              <a:rPr lang="zh-CN" altLang="en-US" sz="2200" b="1" dirty="0">
                <a:solidFill>
                  <a:srgbClr val="0000FF"/>
                </a:solidFill>
                <a:latin typeface="Arial Unicode MS" pitchFamily="34" charset="-122"/>
                <a:ea typeface="Arial Unicode MS" pitchFamily="34" charset="-122"/>
                <a:cs typeface="Arial Unicode MS" pitchFamily="34" charset="-122"/>
              </a:rPr>
              <a:t>他关闭</a:t>
            </a:r>
            <a:r>
              <a:rPr lang="zh-CN" altLang="en-US" sz="2200" b="1" dirty="0" smtClean="0">
                <a:solidFill>
                  <a:srgbClr val="0000FF"/>
                </a:solidFill>
                <a:latin typeface="Arial Unicode MS" pitchFamily="34" charset="-122"/>
                <a:ea typeface="Arial Unicode MS" pitchFamily="34" charset="-122"/>
                <a:cs typeface="Arial Unicode MS" pitchFamily="34" charset="-122"/>
              </a:rPr>
              <a:t>浏览器</a:t>
            </a:r>
            <a:r>
              <a:rPr lang="zh-CN" altLang="en-US" sz="2200" b="1" dirty="0">
                <a:solidFill>
                  <a:srgbClr val="0000FF"/>
                </a:solidFill>
                <a:latin typeface="Arial Unicode MS" pitchFamily="34" charset="-122"/>
                <a:ea typeface="Arial Unicode MS" pitchFamily="34" charset="-122"/>
                <a:cs typeface="Arial Unicode MS" pitchFamily="34" charset="-122"/>
              </a:rPr>
              <a:t>，</a:t>
            </a:r>
            <a:r>
              <a:rPr lang="zh-CN" altLang="en-US" sz="2200" b="1" dirty="0" smtClean="0">
                <a:solidFill>
                  <a:srgbClr val="0000FF"/>
                </a:solidFill>
                <a:latin typeface="Arial Unicode MS" pitchFamily="34" charset="-122"/>
                <a:ea typeface="Arial Unicode MS" pitchFamily="34" charset="-122"/>
                <a:cs typeface="Arial Unicode MS" pitchFamily="34" charset="-122"/>
              </a:rPr>
              <a:t>下次</a:t>
            </a:r>
            <a:r>
              <a:rPr lang="zh-CN" altLang="en-US" sz="2200" b="1" dirty="0">
                <a:solidFill>
                  <a:srgbClr val="0000FF"/>
                </a:solidFill>
                <a:latin typeface="Arial Unicode MS" pitchFamily="34" charset="-122"/>
                <a:ea typeface="Arial Unicode MS" pitchFamily="34" charset="-122"/>
                <a:cs typeface="Arial Unicode MS" pitchFamily="34" charset="-122"/>
              </a:rPr>
              <a:t>再访问时他就是一个</a:t>
            </a:r>
            <a:r>
              <a:rPr lang="en-US" altLang="zh-CN" sz="2200" b="1" dirty="0" smtClean="0">
                <a:solidFill>
                  <a:srgbClr val="0000FF"/>
                </a:solidFill>
                <a:latin typeface="Arial Unicode MS" pitchFamily="34" charset="-122"/>
                <a:ea typeface="Arial Unicode MS" pitchFamily="34" charset="-122"/>
                <a:cs typeface="Arial Unicode MS" pitchFamily="34" charset="-122"/>
              </a:rPr>
              <a:t>user</a:t>
            </a:r>
            <a:r>
              <a:rPr lang="zh-CN" altLang="en-US" sz="2200" b="1" dirty="0" smtClean="0">
                <a:solidFill>
                  <a:srgbClr val="0000FF"/>
                </a:solidFill>
                <a:latin typeface="Arial Unicode MS" pitchFamily="34" charset="-122"/>
                <a:ea typeface="Arial Unicode MS" pitchFamily="34" charset="-122"/>
                <a:cs typeface="Arial Unicode MS" pitchFamily="34" charset="-122"/>
              </a:rPr>
              <a:t>，而不是</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authc</a:t>
            </a:r>
            <a:r>
              <a:rPr lang="en-US" altLang="zh-CN" sz="22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908025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Remembered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Authenticated</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78414" y="1876491"/>
            <a:ext cx="8496944" cy="4525963"/>
          </a:xfrm>
        </p:spPr>
        <p:txBody>
          <a:bodyPr>
            <a:noAutofit/>
          </a:bodyPr>
          <a:lstStyle/>
          <a:p>
            <a:r>
              <a:rPr lang="en-US" altLang="zh-CN" sz="2400" dirty="0">
                <a:latin typeface="Arial Unicode MS" pitchFamily="34" charset="-122"/>
                <a:ea typeface="Arial Unicode MS" pitchFamily="34" charset="-122"/>
                <a:cs typeface="Arial Unicode MS" pitchFamily="34" charset="-122"/>
              </a:rPr>
              <a:t>Remembered(</a:t>
            </a:r>
            <a:r>
              <a:rPr lang="zh-CN" altLang="en-US" sz="2400" dirty="0">
                <a:latin typeface="Arial Unicode MS" pitchFamily="34" charset="-122"/>
                <a:ea typeface="Arial Unicode MS" pitchFamily="34" charset="-122"/>
                <a:cs typeface="Arial Unicode MS" pitchFamily="34" charset="-122"/>
              </a:rPr>
              <a:t>记住我</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一个 </a:t>
            </a:r>
            <a:r>
              <a:rPr lang="zh-CN" altLang="en-US" sz="2000" b="1" dirty="0" smtClean="0">
                <a:solidFill>
                  <a:srgbClr val="FF0000"/>
                </a:solidFill>
                <a:latin typeface="Arial Unicode MS" pitchFamily="34" charset="-122"/>
                <a:ea typeface="Arial Unicode MS" pitchFamily="34" charset="-122"/>
                <a:cs typeface="Arial Unicode MS" pitchFamily="34" charset="-122"/>
              </a:rPr>
              <a:t>记住我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不是匿名的，是有一个已知的身份</a:t>
            </a:r>
            <a:r>
              <a:rPr lang="en-US" altLang="zh-CN" sz="2000" dirty="0" smtClean="0">
                <a:latin typeface="Arial Unicode MS" pitchFamily="34" charset="-122"/>
                <a:ea typeface="Arial Unicode MS" pitchFamily="34" charset="-122"/>
                <a:cs typeface="Arial Unicode MS" pitchFamily="34" charset="-122"/>
              </a:rPr>
              <a:t>ID</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也就是</a:t>
            </a:r>
            <a:r>
              <a:rPr lang="en-US" altLang="zh-CN" sz="2000" dirty="0" err="1">
                <a:latin typeface="Arial Unicode MS" pitchFamily="34" charset="-122"/>
                <a:ea typeface="Arial Unicode MS" pitchFamily="34" charset="-122"/>
                <a:cs typeface="Arial Unicode MS" pitchFamily="34" charset="-122"/>
              </a:rPr>
              <a:t>subject.getPrincipals</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是非空</a:t>
            </a:r>
            <a:r>
              <a:rPr lang="zh-CN" altLang="en-US" sz="2000" dirty="0" smtClean="0">
                <a:latin typeface="Arial Unicode MS" pitchFamily="34" charset="-122"/>
                <a:ea typeface="Arial Unicode MS" pitchFamily="34" charset="-122"/>
                <a:cs typeface="Arial Unicode MS" pitchFamily="34" charset="-122"/>
              </a:rPr>
              <a:t>的</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。即：这个</a:t>
            </a:r>
            <a:r>
              <a:rPr lang="zh-CN" altLang="en-US" sz="2000" b="1" dirty="0">
                <a:solidFill>
                  <a:srgbClr val="0000FF"/>
                </a:solidFill>
                <a:latin typeface="Arial Unicode MS" pitchFamily="34" charset="-122"/>
                <a:ea typeface="Arial Unicode MS" pitchFamily="34" charset="-122"/>
                <a:cs typeface="Arial Unicode MS" pitchFamily="34" charset="-122"/>
              </a:rPr>
              <a:t>被记住的</a:t>
            </a:r>
            <a:r>
              <a:rPr lang="zh-CN" altLang="en-US" sz="2000" b="1" dirty="0" smtClean="0">
                <a:solidFill>
                  <a:srgbClr val="0000FF"/>
                </a:solidFill>
                <a:latin typeface="Arial Unicode MS" pitchFamily="34" charset="-122"/>
                <a:ea typeface="Arial Unicode MS" pitchFamily="34" charset="-122"/>
                <a:cs typeface="Arial Unicode MS" pitchFamily="34" charset="-122"/>
              </a:rPr>
              <a:t>身份 </a:t>
            </a:r>
            <a:r>
              <a:rPr lang="en-US" altLang="zh-CN" sz="2000" b="1" dirty="0" smtClean="0">
                <a:solidFill>
                  <a:srgbClr val="0000FF"/>
                </a:solidFill>
                <a:latin typeface="Arial Unicode MS" pitchFamily="34" charset="-122"/>
                <a:ea typeface="Arial Unicode MS" pitchFamily="34" charset="-122"/>
                <a:cs typeface="Arial Unicode MS" pitchFamily="34" charset="-122"/>
              </a:rPr>
              <a:t>ID </a:t>
            </a:r>
            <a:r>
              <a:rPr lang="zh-CN" altLang="en-US" sz="2000" b="1" dirty="0">
                <a:solidFill>
                  <a:srgbClr val="0000FF"/>
                </a:solidFill>
                <a:latin typeface="Arial Unicode MS" pitchFamily="34" charset="-122"/>
                <a:ea typeface="Arial Unicode MS" pitchFamily="34" charset="-122"/>
                <a:cs typeface="Arial Unicode MS" pitchFamily="34" charset="-122"/>
              </a:rPr>
              <a:t>是在之前的</a:t>
            </a:r>
            <a:r>
              <a:rPr lang="en-US" altLang="zh-CN" sz="2000" b="1" dirty="0">
                <a:solidFill>
                  <a:srgbClr val="0000FF"/>
                </a:solidFill>
                <a:latin typeface="Arial Unicode MS" pitchFamily="34" charset="-122"/>
                <a:ea typeface="Arial Unicode MS" pitchFamily="34" charset="-122"/>
                <a:cs typeface="Arial Unicode MS" pitchFamily="34" charset="-122"/>
              </a:rPr>
              <a:t>session </a:t>
            </a:r>
            <a:r>
              <a:rPr lang="zh-CN" altLang="en-US" sz="2000" b="1" dirty="0">
                <a:solidFill>
                  <a:srgbClr val="0000FF"/>
                </a:solidFill>
                <a:latin typeface="Arial Unicode MS" pitchFamily="34" charset="-122"/>
                <a:ea typeface="Arial Unicode MS" pitchFamily="34" charset="-122"/>
                <a:cs typeface="Arial Unicode MS" pitchFamily="34" charset="-122"/>
              </a:rPr>
              <a:t>中被认证的</a:t>
            </a:r>
            <a:r>
              <a:rPr lang="zh-CN" altLang="en-US" sz="2000" b="1" dirty="0" smtClean="0">
                <a:solidFill>
                  <a:srgbClr val="0000FF"/>
                </a:solidFill>
                <a:latin typeface="Arial Unicode MS" pitchFamily="34" charset="-122"/>
                <a:ea typeface="Arial Unicode MS" pitchFamily="34" charset="-122"/>
                <a:cs typeface="Arial Unicode MS" pitchFamily="34" charset="-122"/>
              </a:rPr>
              <a:t>。</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 </a:t>
            </a:r>
            <a:r>
              <a:rPr lang="en-US" altLang="zh-CN" sz="2000" dirty="0" err="1" smtClean="0">
                <a:latin typeface="Arial Unicode MS" pitchFamily="34" charset="-122"/>
                <a:ea typeface="Arial Unicode MS" pitchFamily="34" charset="-122"/>
                <a:cs typeface="Arial Unicode MS" pitchFamily="34" charset="-122"/>
              </a:rPr>
              <a:t>subject.isRemembered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返回 </a:t>
            </a:r>
            <a:r>
              <a:rPr lang="en-US" altLang="zh-CN" sz="2000" dirty="0" smtClean="0">
                <a:latin typeface="Arial Unicode MS" pitchFamily="34" charset="-122"/>
                <a:ea typeface="Arial Unicode MS" pitchFamily="34" charset="-122"/>
                <a:cs typeface="Arial Unicode MS" pitchFamily="34" charset="-122"/>
              </a:rPr>
              <a:t>true</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被</a:t>
            </a:r>
            <a:r>
              <a:rPr lang="zh-CN" altLang="en-US" sz="2000" dirty="0">
                <a:latin typeface="Arial Unicode MS" pitchFamily="34" charset="-122"/>
                <a:ea typeface="Arial Unicode MS" pitchFamily="34" charset="-122"/>
                <a:cs typeface="Arial Unicode MS" pitchFamily="34" charset="-122"/>
              </a:rPr>
              <a:t>认为是被记住的</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Authenticated</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已认证</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一</a:t>
            </a:r>
            <a:r>
              <a:rPr lang="zh-CN" altLang="en-US" sz="2000" dirty="0">
                <a:latin typeface="Arial Unicode MS" pitchFamily="34" charset="-122"/>
                <a:ea typeface="Arial Unicode MS" pitchFamily="34" charset="-122"/>
                <a:cs typeface="Arial Unicode MS" pitchFamily="34" charset="-122"/>
              </a:rPr>
              <a:t>个已认证</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是指在</a:t>
            </a:r>
            <a:r>
              <a:rPr lang="zh-CN" altLang="en-US" sz="2000" dirty="0" smtClean="0">
                <a:latin typeface="Arial Unicode MS" pitchFamily="34" charset="-122"/>
                <a:ea typeface="Arial Unicode MS" pitchFamily="34" charset="-122"/>
                <a:cs typeface="Arial Unicode MS" pitchFamily="34" charset="-122"/>
              </a:rPr>
              <a:t>当前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中</a:t>
            </a:r>
            <a:r>
              <a:rPr lang="zh-CN" altLang="en-US" sz="2000" dirty="0">
                <a:latin typeface="Arial Unicode MS" pitchFamily="34" charset="-122"/>
                <a:ea typeface="Arial Unicode MS" pitchFamily="34" charset="-122"/>
                <a:cs typeface="Arial Unicode MS" pitchFamily="34" charset="-122"/>
              </a:rPr>
              <a:t>被成功地验证</a:t>
            </a:r>
            <a:r>
              <a:rPr lang="zh-CN" altLang="en-US" sz="2000" dirty="0" smtClean="0">
                <a:latin typeface="Arial Unicode MS" pitchFamily="34" charset="-122"/>
                <a:ea typeface="Arial Unicode MS" pitchFamily="34" charset="-122"/>
                <a:cs typeface="Arial Unicode MS" pitchFamily="34" charset="-122"/>
              </a:rPr>
              <a:t>过</a:t>
            </a:r>
            <a:r>
              <a:rPr lang="zh-CN" altLang="en-US" sz="2000" dirty="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login</a:t>
            </a:r>
            <a:r>
              <a:rPr lang="zh-CN" altLang="en-US" sz="2000" b="1" dirty="0">
                <a:solidFill>
                  <a:srgbClr val="0000FF"/>
                </a:solidFill>
                <a:latin typeface="Arial Unicode MS" pitchFamily="34" charset="-122"/>
                <a:ea typeface="Arial Unicode MS" pitchFamily="34" charset="-122"/>
                <a:cs typeface="Arial Unicode MS" pitchFamily="34" charset="-122"/>
              </a:rPr>
              <a:t>方法被调用并且没有抛出</a:t>
            </a:r>
            <a:r>
              <a:rPr lang="zh-CN" altLang="en-US" sz="2000" b="1" dirty="0" smtClean="0">
                <a:solidFill>
                  <a:srgbClr val="0000FF"/>
                </a:solidFill>
                <a:latin typeface="Arial Unicode MS" pitchFamily="34" charset="-122"/>
                <a:ea typeface="Arial Unicode MS" pitchFamily="34" charset="-122"/>
                <a:cs typeface="Arial Unicode MS" pitchFamily="34" charset="-122"/>
              </a:rPr>
              <a:t>异常</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 </a:t>
            </a:r>
            <a:r>
              <a:rPr lang="en-US" altLang="zh-CN" sz="2000" dirty="0" err="1" smtClean="0">
                <a:latin typeface="Arial Unicode MS" pitchFamily="34" charset="-122"/>
                <a:ea typeface="Arial Unicode MS" pitchFamily="34" charset="-122"/>
                <a:cs typeface="Arial Unicode MS" pitchFamily="34" charset="-122"/>
              </a:rPr>
              <a:t>subject.isAuthenticated</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返回 </a:t>
            </a:r>
            <a:r>
              <a:rPr lang="en-US" altLang="zh-CN" sz="2000" dirty="0" smtClean="0">
                <a:latin typeface="Arial Unicode MS" pitchFamily="34" charset="-122"/>
                <a:ea typeface="Arial Unicode MS" pitchFamily="34" charset="-122"/>
                <a:cs typeface="Arial Unicode MS" pitchFamily="34" charset="-122"/>
              </a:rPr>
              <a:t>true </a:t>
            </a:r>
            <a:r>
              <a:rPr lang="zh-CN" altLang="en-US" sz="2000" dirty="0">
                <a:latin typeface="Arial Unicode MS" pitchFamily="34" charset="-122"/>
                <a:ea typeface="Arial Unicode MS" pitchFamily="34" charset="-122"/>
                <a:cs typeface="Arial Unicode MS" pitchFamily="34" charset="-122"/>
              </a:rPr>
              <a:t>则</a:t>
            </a:r>
            <a:r>
              <a:rPr lang="zh-CN" altLang="en-US" sz="2000" dirty="0" smtClean="0">
                <a:latin typeface="Arial Unicode MS" pitchFamily="34" charset="-122"/>
                <a:ea typeface="Arial Unicode MS" pitchFamily="34" charset="-122"/>
                <a:cs typeface="Arial Unicode MS" pitchFamily="34" charset="-122"/>
              </a:rPr>
              <a:t>认为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已通过验证</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注意：</a:t>
            </a:r>
            <a:r>
              <a:rPr lang="en-US" altLang="zh-CN" sz="2400" dirty="0" smtClean="0">
                <a:latin typeface="Arial Unicode MS" pitchFamily="34" charset="-122"/>
                <a:ea typeface="Arial Unicode MS" pitchFamily="34" charset="-122"/>
                <a:cs typeface="Arial Unicode MS" pitchFamily="34" charset="-122"/>
              </a:rPr>
              <a:t>Remembered </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Authenticated </a:t>
            </a:r>
            <a:r>
              <a:rPr lang="zh-CN" altLang="en-US" sz="2400" dirty="0">
                <a:latin typeface="Arial Unicode MS" pitchFamily="34" charset="-122"/>
                <a:ea typeface="Arial Unicode MS" pitchFamily="34" charset="-122"/>
                <a:cs typeface="Arial Unicode MS" pitchFamily="34" charset="-122"/>
              </a:rPr>
              <a:t>是互斥的</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若其中一个为真则另一个为假，反之亦然</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5534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filterChainDefinitions</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案例</a:t>
            </a:r>
            <a:endParaRPr lang="zh-CN" altLang="en-US" dirty="0"/>
          </a:p>
        </p:txBody>
      </p:sp>
      <p:sp>
        <p:nvSpPr>
          <p:cNvPr id="3" name="内容占位符 2"/>
          <p:cNvSpPr>
            <a:spLocks noGrp="1"/>
          </p:cNvSpPr>
          <p:nvPr>
            <p:ph idx="1"/>
          </p:nvPr>
        </p:nvSpPr>
        <p:spPr>
          <a:xfrm>
            <a:off x="446856" y="1844824"/>
            <a:ext cx="8229600" cy="4525963"/>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admin=</a:t>
            </a:r>
            <a:r>
              <a:rPr lang="en-US" altLang="zh-CN" sz="2400" dirty="0" err="1">
                <a:latin typeface="Arial Unicode MS" pitchFamily="34" charset="-122"/>
                <a:ea typeface="Arial Unicode MS" pitchFamily="34" charset="-122"/>
                <a:cs typeface="Arial Unicode MS" pitchFamily="34" charset="-122"/>
              </a:rPr>
              <a:t>authc,roles</a:t>
            </a:r>
            <a:r>
              <a:rPr lang="en-US" altLang="zh-CN" sz="2400" dirty="0">
                <a:latin typeface="Arial Unicode MS" pitchFamily="34" charset="-122"/>
                <a:ea typeface="Arial Unicode MS" pitchFamily="34" charset="-122"/>
                <a:cs typeface="Arial Unicode MS" pitchFamily="34" charset="-122"/>
              </a:rPr>
              <a:t>[admin</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用户必需已通过</a:t>
            </a:r>
            <a:r>
              <a:rPr lang="zh-CN" altLang="en-US" sz="2400" dirty="0" smtClean="0">
                <a:latin typeface="Arial Unicode MS" pitchFamily="34" charset="-122"/>
                <a:ea typeface="Arial Unicode MS" pitchFamily="34" charset="-122"/>
                <a:cs typeface="Arial Unicode MS" pitchFamily="34" charset="-122"/>
              </a:rPr>
              <a:t>认证</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并拥有 </a:t>
            </a:r>
            <a:r>
              <a:rPr lang="en-US" altLang="zh-CN" sz="2400" dirty="0" smtClean="0">
                <a:latin typeface="Arial Unicode MS" pitchFamily="34" charset="-122"/>
                <a:ea typeface="Arial Unicode MS" pitchFamily="34" charset="-122"/>
                <a:cs typeface="Arial Unicode MS" pitchFamily="34" charset="-122"/>
              </a:rPr>
              <a:t>admin </a:t>
            </a:r>
            <a:r>
              <a:rPr lang="zh-CN" altLang="en-US" sz="2400" dirty="0" smtClean="0">
                <a:latin typeface="Arial Unicode MS" pitchFamily="34" charset="-122"/>
                <a:ea typeface="Arial Unicode MS" pitchFamily="34" charset="-122"/>
                <a:cs typeface="Arial Unicode MS" pitchFamily="34" charset="-122"/>
              </a:rPr>
              <a:t>角色</a:t>
            </a:r>
            <a:endParaRPr lang="zh-CN" altLang="en-US" sz="2400" dirty="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edit=</a:t>
            </a:r>
            <a:r>
              <a:rPr lang="en-US" altLang="zh-CN" sz="2400" dirty="0" err="1">
                <a:latin typeface="Arial Unicode MS" pitchFamily="34" charset="-122"/>
                <a:ea typeface="Arial Unicode MS" pitchFamily="34" charset="-122"/>
                <a:cs typeface="Arial Unicode MS" pitchFamily="34" charset="-122"/>
              </a:rPr>
              <a:t>authc,perms</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admin:edit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用户必需已通过</a:t>
            </a:r>
            <a:r>
              <a:rPr lang="zh-CN" altLang="en-US" sz="2400" dirty="0" smtClean="0">
                <a:latin typeface="Arial Unicode MS" pitchFamily="34" charset="-122"/>
                <a:ea typeface="Arial Unicode MS" pitchFamily="34" charset="-122"/>
                <a:cs typeface="Arial Unicode MS" pitchFamily="34" charset="-122"/>
              </a:rPr>
              <a:t>认证</a:t>
            </a:r>
            <a:r>
              <a:rPr lang="zh-CN" altLang="en-US"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并拥有 </a:t>
            </a:r>
            <a:r>
              <a:rPr lang="en-US" altLang="zh-CN" sz="2400" dirty="0" err="1" smtClean="0">
                <a:latin typeface="Arial Unicode MS" pitchFamily="34" charset="-122"/>
                <a:ea typeface="Arial Unicode MS" pitchFamily="34" charset="-122"/>
                <a:cs typeface="Arial Unicode MS" pitchFamily="34" charset="-122"/>
              </a:rPr>
              <a:t>admin:edit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权限</a:t>
            </a:r>
            <a:endParaRPr lang="zh-CN" altLang="en-US" sz="2400" dirty="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/home=user</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用户不一定需要已经通过认证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只需要曾经被</a:t>
            </a:r>
            <a:r>
              <a:rPr lang="en-US" altLang="zh-CN" sz="2400" dirty="0" err="1">
                <a:latin typeface="Arial Unicode MS" pitchFamily="34" charset="-122"/>
                <a:ea typeface="Arial Unicode MS" pitchFamily="34" charset="-122"/>
                <a:cs typeface="Arial Unicode MS" pitchFamily="34" charset="-122"/>
              </a:rPr>
              <a:t>Shiro</a:t>
            </a:r>
            <a:r>
              <a:rPr lang="zh-CN" altLang="en-US" sz="2400" dirty="0">
                <a:latin typeface="Arial Unicode MS" pitchFamily="34" charset="-122"/>
                <a:ea typeface="Arial Unicode MS" pitchFamily="34" charset="-122"/>
                <a:cs typeface="Arial Unicode MS" pitchFamily="34" charset="-122"/>
              </a:rPr>
              <a:t>记住过登录</a:t>
            </a:r>
            <a:r>
              <a:rPr lang="zh-CN" altLang="en-US" sz="2400" dirty="0" smtClean="0">
                <a:latin typeface="Arial Unicode MS" pitchFamily="34" charset="-122"/>
                <a:ea typeface="Arial Unicode MS" pitchFamily="34" charset="-122"/>
                <a:cs typeface="Arial Unicode MS" pitchFamily="34" charset="-122"/>
              </a:rPr>
              <a:t>状态</a:t>
            </a:r>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22592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dirty="0">
                <a:latin typeface="Arial Unicode MS" pitchFamily="34" charset="-122"/>
                <a:ea typeface="Arial Unicode MS" pitchFamily="34" charset="-122"/>
                <a:cs typeface="Arial Unicode MS" pitchFamily="34" charset="-122"/>
              </a:rPr>
              <a:t>基于注解的授权</a:t>
            </a:r>
          </a:p>
        </p:txBody>
      </p:sp>
      <p:sp>
        <p:nvSpPr>
          <p:cNvPr id="3" name="内容占位符 2"/>
          <p:cNvSpPr>
            <a:spLocks noGrp="1"/>
          </p:cNvSpPr>
          <p:nvPr>
            <p:ph idx="1"/>
          </p:nvPr>
        </p:nvSpPr>
        <p:spPr>
          <a:xfrm>
            <a:off x="323528" y="1628800"/>
            <a:ext cx="8424936" cy="5013176"/>
          </a:xfrm>
        </p:spPr>
        <p:txBody>
          <a:bodyPr>
            <a:no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Shiro</a:t>
            </a:r>
            <a:r>
              <a:rPr lang="zh-CN" altLang="en-US" sz="2400" b="1" dirty="0">
                <a:solidFill>
                  <a:srgbClr val="0000FF"/>
                </a:solidFill>
                <a:latin typeface="Arial Unicode MS" pitchFamily="34" charset="-122"/>
                <a:ea typeface="Arial Unicode MS" pitchFamily="34" charset="-122"/>
                <a:cs typeface="Arial Unicode MS" pitchFamily="34" charset="-122"/>
              </a:rPr>
              <a:t>提供的注解</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RequiresAuthentication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：要求</a:t>
            </a:r>
            <a:r>
              <a:rPr lang="zh-CN" altLang="en-US" sz="2000" dirty="0" smtClean="0">
                <a:latin typeface="Arial Unicode MS" pitchFamily="34" charset="-122"/>
                <a:ea typeface="Arial Unicode MS" pitchFamily="34" charset="-122"/>
                <a:cs typeface="Arial Unicode MS" pitchFamily="34" charset="-122"/>
              </a:rPr>
              <a:t>当前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已经在当前的</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中被验证通过才能被注解的类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方法访问或调用。</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RequiresGuest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：要求当前</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是一</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guest”</a:t>
            </a:r>
            <a:r>
              <a:rPr lang="zh-CN" altLang="en-US" sz="2000" dirty="0">
                <a:latin typeface="Arial Unicode MS" pitchFamily="34" charset="-122"/>
                <a:ea typeface="Arial Unicode MS" pitchFamily="34" charset="-122"/>
                <a:cs typeface="Arial Unicode MS" pitchFamily="34" charset="-122"/>
              </a:rPr>
              <a:t>，也就是他们必须是在之前</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中</a:t>
            </a:r>
            <a:r>
              <a:rPr lang="zh-CN" altLang="en-US" sz="2000" dirty="0">
                <a:latin typeface="Arial Unicode MS" pitchFamily="34" charset="-122"/>
                <a:ea typeface="Arial Unicode MS" pitchFamily="34" charset="-122"/>
                <a:cs typeface="Arial Unicode MS" pitchFamily="34" charset="-122"/>
              </a:rPr>
              <a:t>没有被验证或记住才能被注解的类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方法访问或调用。</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RequiresPermissions</a:t>
            </a:r>
            <a:r>
              <a:rPr lang="zh-CN" altLang="en-US" sz="2000" dirty="0">
                <a:latin typeface="Arial Unicode MS" pitchFamily="34" charset="-122"/>
                <a:ea typeface="Arial Unicode MS" pitchFamily="34" charset="-122"/>
                <a:cs typeface="Arial Unicode MS" pitchFamily="34" charset="-122"/>
              </a:rPr>
              <a:t>：要求当前</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被</a:t>
            </a:r>
            <a:r>
              <a:rPr lang="zh-CN" altLang="en-US" sz="2000" dirty="0">
                <a:latin typeface="Arial Unicode MS" pitchFamily="34" charset="-122"/>
                <a:ea typeface="Arial Unicode MS" pitchFamily="34" charset="-122"/>
                <a:cs typeface="Arial Unicode MS" pitchFamily="34" charset="-122"/>
              </a:rPr>
              <a:t>允许一个或多个权限，以便执行注解的方法，</a:t>
            </a:r>
            <a:r>
              <a:rPr lang="zh-CN" altLang="en-US" sz="2000" dirty="0" smtClean="0">
                <a:latin typeface="Arial Unicode MS" pitchFamily="34" charset="-122"/>
                <a:ea typeface="Arial Unicode MS" pitchFamily="34" charset="-122"/>
                <a:cs typeface="Arial Unicode MS" pitchFamily="34" charset="-122"/>
              </a:rPr>
              <a:t>比如：</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RequiresPermissions</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account:create</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RequiresRoles</a:t>
            </a:r>
            <a:r>
              <a:rPr lang="zh-CN" altLang="en-US" sz="2000" dirty="0">
                <a:latin typeface="Arial Unicode MS" pitchFamily="34" charset="-122"/>
                <a:ea typeface="Arial Unicode MS" pitchFamily="34" charset="-122"/>
                <a:cs typeface="Arial Unicode MS" pitchFamily="34" charset="-122"/>
              </a:rPr>
              <a:t>：要求当前</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拥有</a:t>
            </a:r>
            <a:r>
              <a:rPr lang="zh-CN" altLang="en-US" sz="2000" dirty="0">
                <a:latin typeface="Arial Unicode MS" pitchFamily="34" charset="-122"/>
                <a:ea typeface="Arial Unicode MS" pitchFamily="34" charset="-122"/>
                <a:cs typeface="Arial Unicode MS" pitchFamily="34" charset="-122"/>
              </a:rPr>
              <a:t>所有指定的角色。如果他们没有，则该方法将不会被执行，</a:t>
            </a:r>
            <a:r>
              <a:rPr lang="zh-CN" altLang="en-US" sz="2000" dirty="0" smtClean="0">
                <a:latin typeface="Arial Unicode MS" pitchFamily="34" charset="-122"/>
                <a:ea typeface="Arial Unicode MS" pitchFamily="34" charset="-122"/>
                <a:cs typeface="Arial Unicode MS" pitchFamily="34" charset="-122"/>
              </a:rPr>
              <a:t>而且 </a:t>
            </a:r>
            <a:r>
              <a:rPr lang="en-US" altLang="zh-CN" sz="2000" dirty="0" err="1" smtClean="0">
                <a:latin typeface="Arial Unicode MS" pitchFamily="34" charset="-122"/>
                <a:ea typeface="Arial Unicode MS" pitchFamily="34" charset="-122"/>
                <a:cs typeface="Arial Unicode MS" pitchFamily="34" charset="-122"/>
              </a:rPr>
              <a:t>AuthorizationException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异常将会被抛出。比如：</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RequiresRoles</a:t>
            </a:r>
            <a:r>
              <a:rPr lang="en-US" altLang="zh-CN" sz="2000" dirty="0">
                <a:latin typeface="Arial Unicode MS" pitchFamily="34" charset="-122"/>
                <a:ea typeface="Arial Unicode MS" pitchFamily="34" charset="-122"/>
                <a:cs typeface="Arial Unicode MS" pitchFamily="34" charset="-122"/>
              </a:rPr>
              <a:t>("administrator")</a:t>
            </a:r>
          </a:p>
          <a:p>
            <a:pPr lvl="1"/>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RequiresUser</a:t>
            </a:r>
            <a:r>
              <a:rPr lang="zh-CN" altLang="en-US" sz="2000" dirty="0">
                <a:latin typeface="Arial Unicode MS" pitchFamily="34" charset="-122"/>
                <a:ea typeface="Arial Unicode MS" pitchFamily="34" charset="-122"/>
                <a:cs typeface="Arial Unicode MS" pitchFamily="34" charset="-122"/>
              </a:rPr>
              <a:t>：需要当前的</a:t>
            </a:r>
            <a:r>
              <a:rPr lang="en-US" altLang="zh-CN" sz="2000" dirty="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是一个应用程序用户才能被注解的类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方法访问或调用。要么是通过验证被确认，或者在之前</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中</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RememberMe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服务</a:t>
            </a:r>
            <a:r>
              <a:rPr lang="zh-CN" altLang="en-US" sz="2000" dirty="0">
                <a:latin typeface="Arial Unicode MS" pitchFamily="34" charset="-122"/>
                <a:ea typeface="Arial Unicode MS" pitchFamily="34" charset="-122"/>
                <a:cs typeface="Arial Unicode MS" pitchFamily="34" charset="-122"/>
              </a:rPr>
              <a:t>被记住。</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75946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基于注解的授权</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17" y="2132856"/>
            <a:ext cx="8856985" cy="259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1820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基于标签库的授权：</a:t>
            </a:r>
            <a:r>
              <a:rPr lang="en-US" altLang="zh-CN" dirty="0" smtClean="0">
                <a:latin typeface="Arial Unicode MS" pitchFamily="34" charset="-122"/>
                <a:ea typeface="Arial Unicode MS" pitchFamily="34" charset="-122"/>
                <a:cs typeface="Arial Unicode MS" pitchFamily="34" charset="-122"/>
              </a:rPr>
              <a:t>guest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55365"/>
            <a:ext cx="8352928" cy="5002635"/>
          </a:xfrm>
        </p:spPr>
        <p:txBody>
          <a:bodyPr>
            <a:noAutofit/>
          </a:bodyPr>
          <a:lstStyle/>
          <a:p>
            <a:r>
              <a:rPr lang="en-US" altLang="zh-CN" sz="2800" dirty="0">
                <a:latin typeface="Arial Unicode MS" pitchFamily="34" charset="-122"/>
                <a:ea typeface="Arial Unicode MS" pitchFamily="34" charset="-122"/>
                <a:cs typeface="Arial Unicode MS" pitchFamily="34" charset="-122"/>
              </a:rPr>
              <a:t>guest </a:t>
            </a:r>
            <a:r>
              <a:rPr lang="zh-CN" altLang="en-US" sz="2800" dirty="0">
                <a:latin typeface="Arial Unicode MS" pitchFamily="34" charset="-122"/>
                <a:ea typeface="Arial Unicode MS" pitchFamily="34" charset="-122"/>
                <a:cs typeface="Arial Unicode MS" pitchFamily="34" charset="-122"/>
              </a:rPr>
              <a:t>标签将显示它包含的内容，仅当当前的</a:t>
            </a:r>
            <a:r>
              <a:rPr lang="en-US" altLang="zh-CN" sz="2800" dirty="0">
                <a:latin typeface="Arial Unicode MS" pitchFamily="34" charset="-122"/>
                <a:ea typeface="Arial Unicode MS" pitchFamily="34" charset="-122"/>
                <a:cs typeface="Arial Unicode MS" pitchFamily="34" charset="-122"/>
              </a:rPr>
              <a:t>Subject </a:t>
            </a:r>
            <a:r>
              <a:rPr lang="zh-CN" altLang="en-US" sz="2800" dirty="0">
                <a:latin typeface="Arial Unicode MS" pitchFamily="34" charset="-122"/>
                <a:ea typeface="Arial Unicode MS" pitchFamily="34" charset="-122"/>
                <a:cs typeface="Arial Unicode MS" pitchFamily="34" charset="-122"/>
              </a:rPr>
              <a:t>被认为</a:t>
            </a:r>
            <a:r>
              <a:rPr lang="zh-CN" altLang="en-US" sz="2800" dirty="0" smtClean="0">
                <a:latin typeface="Arial Unicode MS" pitchFamily="34" charset="-122"/>
                <a:ea typeface="Arial Unicode MS" pitchFamily="34" charset="-122"/>
                <a:cs typeface="Arial Unicode MS" pitchFamily="34" charset="-122"/>
              </a:rPr>
              <a:t>是 </a:t>
            </a:r>
            <a:r>
              <a:rPr lang="en-US" altLang="zh-CN" sz="2800" dirty="0" smtClean="0">
                <a:latin typeface="Arial Unicode MS" pitchFamily="34" charset="-122"/>
                <a:ea typeface="Arial Unicode MS" pitchFamily="34" charset="-122"/>
                <a:cs typeface="Arial Unicode MS" pitchFamily="34" charset="-122"/>
              </a:rPr>
              <a:t>guest </a:t>
            </a:r>
            <a:r>
              <a:rPr lang="zh-CN" altLang="en-US" sz="2800" dirty="0" smtClean="0">
                <a:latin typeface="Arial Unicode MS" pitchFamily="34" charset="-122"/>
                <a:ea typeface="Arial Unicode MS" pitchFamily="34" charset="-122"/>
                <a:cs typeface="Arial Unicode MS" pitchFamily="34" charset="-122"/>
              </a:rPr>
              <a:t>时。</a:t>
            </a:r>
            <a:endParaRPr lang="en-US" altLang="zh-CN" sz="2800" dirty="0" smtClean="0">
              <a:latin typeface="Arial Unicode MS" pitchFamily="34" charset="-122"/>
              <a:ea typeface="Arial Unicode MS" pitchFamily="34" charset="-122"/>
              <a:cs typeface="Arial Unicode MS" pitchFamily="34" charset="-122"/>
            </a:endParaRPr>
          </a:p>
          <a:p>
            <a:r>
              <a:rPr lang="en-US" altLang="zh-CN" sz="2800" dirty="0">
                <a:latin typeface="Arial Unicode MS" pitchFamily="34" charset="-122"/>
                <a:ea typeface="Arial Unicode MS" pitchFamily="34" charset="-122"/>
                <a:cs typeface="Arial Unicode MS" pitchFamily="34" charset="-122"/>
              </a:rPr>
              <a:t>g</a:t>
            </a:r>
            <a:r>
              <a:rPr lang="en-US" altLang="zh-CN" sz="2800" dirty="0" smtClean="0">
                <a:latin typeface="Arial Unicode MS" pitchFamily="34" charset="-122"/>
                <a:ea typeface="Arial Unicode MS" pitchFamily="34" charset="-122"/>
                <a:cs typeface="Arial Unicode MS" pitchFamily="34" charset="-122"/>
              </a:rPr>
              <a:t>uest </a:t>
            </a:r>
            <a:r>
              <a:rPr lang="zh-CN" altLang="en-US" sz="2800" dirty="0" smtClean="0">
                <a:latin typeface="Arial Unicode MS" pitchFamily="34" charset="-122"/>
                <a:ea typeface="Arial Unicode MS" pitchFamily="34" charset="-122"/>
                <a:cs typeface="Arial Unicode MS" pitchFamily="34" charset="-122"/>
              </a:rPr>
              <a:t>是</a:t>
            </a:r>
            <a:r>
              <a:rPr lang="zh-CN" altLang="en-US" sz="2800" dirty="0">
                <a:latin typeface="Arial Unicode MS" pitchFamily="34" charset="-122"/>
                <a:ea typeface="Arial Unicode MS" pitchFamily="34" charset="-122"/>
                <a:cs typeface="Arial Unicode MS" pitchFamily="34" charset="-122"/>
              </a:rPr>
              <a:t>指没有</a:t>
            </a:r>
            <a:r>
              <a:rPr lang="zh-CN" altLang="en-US" sz="2800" dirty="0" smtClean="0">
                <a:latin typeface="Arial Unicode MS" pitchFamily="34" charset="-122"/>
                <a:ea typeface="Arial Unicode MS" pitchFamily="34" charset="-122"/>
                <a:cs typeface="Arial Unicode MS" pitchFamily="34" charset="-122"/>
              </a:rPr>
              <a:t>身份 </a:t>
            </a:r>
            <a:r>
              <a:rPr lang="en-US" altLang="zh-CN" sz="2800" dirty="0" smtClean="0">
                <a:latin typeface="Arial Unicode MS" pitchFamily="34" charset="-122"/>
                <a:ea typeface="Arial Unicode MS" pitchFamily="34" charset="-122"/>
                <a:cs typeface="Arial Unicode MS" pitchFamily="34" charset="-122"/>
              </a:rPr>
              <a:t>ID </a:t>
            </a:r>
            <a:r>
              <a:rPr lang="zh-CN" altLang="en-US" sz="2800" dirty="0">
                <a:latin typeface="Arial Unicode MS" pitchFamily="34" charset="-122"/>
                <a:ea typeface="Arial Unicode MS" pitchFamily="34" charset="-122"/>
                <a:cs typeface="Arial Unicode MS" pitchFamily="34" charset="-122"/>
              </a:rPr>
              <a:t>的</a:t>
            </a:r>
            <a:r>
              <a:rPr lang="zh-CN" altLang="en-US" sz="2800" dirty="0" smtClean="0">
                <a:latin typeface="Arial Unicode MS" pitchFamily="34" charset="-122"/>
                <a:ea typeface="Arial Unicode MS" pitchFamily="34" charset="-122"/>
                <a:cs typeface="Arial Unicode MS" pitchFamily="34" charset="-122"/>
              </a:rPr>
              <a:t>任何 </a:t>
            </a:r>
            <a:r>
              <a:rPr lang="en-US" altLang="zh-CN" sz="2800" dirty="0" smtClean="0">
                <a:latin typeface="Arial Unicode MS" pitchFamily="34" charset="-122"/>
                <a:ea typeface="Arial Unicode MS" pitchFamily="34" charset="-122"/>
                <a:cs typeface="Arial Unicode MS" pitchFamily="34" charset="-122"/>
              </a:rPr>
              <a:t>Subject</a:t>
            </a:r>
            <a:r>
              <a:rPr lang="zh-CN" altLang="en-US" sz="2800" dirty="0" smtClean="0">
                <a:latin typeface="Arial Unicode MS" pitchFamily="34" charset="-122"/>
                <a:ea typeface="Arial Unicode MS" pitchFamily="34" charset="-122"/>
                <a:cs typeface="Arial Unicode MS" pitchFamily="34" charset="-122"/>
              </a:rPr>
              <a:t>：没有登录</a:t>
            </a:r>
            <a:r>
              <a:rPr lang="zh-CN" altLang="en-US" sz="2800" dirty="0">
                <a:latin typeface="Arial Unicode MS" pitchFamily="34" charset="-122"/>
                <a:ea typeface="Arial Unicode MS" pitchFamily="34" charset="-122"/>
                <a:cs typeface="Arial Unicode MS" pitchFamily="34" charset="-122"/>
              </a:rPr>
              <a:t>也</a:t>
            </a:r>
            <a:r>
              <a:rPr lang="zh-CN" altLang="en-US" sz="2800" dirty="0" smtClean="0">
                <a:latin typeface="Arial Unicode MS" pitchFamily="34" charset="-122"/>
                <a:ea typeface="Arial Unicode MS" pitchFamily="34" charset="-122"/>
                <a:cs typeface="Arial Unicode MS" pitchFamily="34" charset="-122"/>
              </a:rPr>
              <a:t>没有</a:t>
            </a:r>
            <a:r>
              <a:rPr lang="zh-CN" altLang="en-US" sz="2800" dirty="0">
                <a:latin typeface="Arial Unicode MS" pitchFamily="34" charset="-122"/>
                <a:ea typeface="Arial Unicode MS" pitchFamily="34" charset="-122"/>
                <a:cs typeface="Arial Unicode MS" pitchFamily="34" charset="-122"/>
              </a:rPr>
              <a:t>在上一次的访问中被记住（</a:t>
            </a:r>
            <a:r>
              <a:rPr lang="en-US" altLang="zh-CN" sz="2800" dirty="0" err="1">
                <a:latin typeface="Arial Unicode MS" pitchFamily="34" charset="-122"/>
                <a:ea typeface="Arial Unicode MS" pitchFamily="34" charset="-122"/>
                <a:cs typeface="Arial Unicode MS" pitchFamily="34" charset="-122"/>
              </a:rPr>
              <a:t>RememberMe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服务</a:t>
            </a:r>
            <a:r>
              <a:rPr lang="zh-CN" altLang="en-US"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r>
              <a:rPr lang="en-US" altLang="zh-CN" sz="2800" b="1" dirty="0" smtClean="0">
                <a:solidFill>
                  <a:srgbClr val="0000FF"/>
                </a:solidFill>
                <a:latin typeface="Arial Unicode MS" pitchFamily="34" charset="-122"/>
                <a:ea typeface="Arial Unicode MS" pitchFamily="34" charset="-122"/>
                <a:cs typeface="Arial Unicode MS" pitchFamily="34" charset="-122"/>
              </a:rPr>
              <a:t>guest </a:t>
            </a:r>
            <a:r>
              <a:rPr lang="zh-CN" altLang="en-US" sz="2800" b="1" dirty="0">
                <a:solidFill>
                  <a:srgbClr val="0000FF"/>
                </a:solidFill>
                <a:latin typeface="Arial Unicode MS" pitchFamily="34" charset="-122"/>
                <a:ea typeface="Arial Unicode MS" pitchFamily="34" charset="-122"/>
                <a:cs typeface="Arial Unicode MS" pitchFamily="34" charset="-122"/>
              </a:rPr>
              <a:t>标签与</a:t>
            </a:r>
            <a:r>
              <a:rPr lang="en-US" altLang="zh-CN" sz="2800" b="1" dirty="0">
                <a:solidFill>
                  <a:srgbClr val="0000FF"/>
                </a:solidFill>
                <a:latin typeface="Arial Unicode MS" pitchFamily="34" charset="-122"/>
                <a:ea typeface="Arial Unicode MS" pitchFamily="34" charset="-122"/>
                <a:cs typeface="Arial Unicode MS" pitchFamily="34" charset="-122"/>
              </a:rPr>
              <a:t>user </a:t>
            </a:r>
            <a:r>
              <a:rPr lang="zh-CN" altLang="en-US" sz="2800" b="1" dirty="0">
                <a:solidFill>
                  <a:srgbClr val="0000FF"/>
                </a:solidFill>
                <a:latin typeface="Arial Unicode MS" pitchFamily="34" charset="-122"/>
                <a:ea typeface="Arial Unicode MS" pitchFamily="34" charset="-122"/>
                <a:cs typeface="Arial Unicode MS" pitchFamily="34" charset="-122"/>
              </a:rPr>
              <a:t>标签逻辑相反</a:t>
            </a:r>
            <a:r>
              <a:rPr lang="zh-CN" altLang="en-US"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例子</a:t>
            </a:r>
            <a:r>
              <a:rPr lang="zh-CN" altLang="en-US" sz="28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shiro:guest</a:t>
            </a:r>
            <a:r>
              <a:rPr lang="en-US" altLang="zh-CN" sz="2000" dirty="0">
                <a:latin typeface="Arial Unicode MS" pitchFamily="34" charset="-122"/>
                <a:ea typeface="Arial Unicode MS" pitchFamily="34" charset="-122"/>
                <a:cs typeface="Arial Unicode MS" pitchFamily="34" charset="-122"/>
              </a:rPr>
              <a:t>&gt;</a:t>
            </a:r>
          </a:p>
          <a:p>
            <a:r>
              <a:rPr lang="en-US" altLang="zh-CN" sz="2000" dirty="0">
                <a:latin typeface="Arial Unicode MS" pitchFamily="34" charset="-122"/>
                <a:ea typeface="Arial Unicode MS" pitchFamily="34" charset="-122"/>
                <a:cs typeface="Arial Unicode MS" pitchFamily="34" charset="-122"/>
              </a:rPr>
              <a:t>  Hi there! Please &lt;a </a:t>
            </a:r>
            <a:r>
              <a:rPr lang="en-US" altLang="zh-CN" sz="2000" dirty="0" err="1">
                <a:latin typeface="Arial Unicode MS" pitchFamily="34" charset="-122"/>
                <a:ea typeface="Arial Unicode MS" pitchFamily="34" charset="-122"/>
                <a:cs typeface="Arial Unicode MS" pitchFamily="34" charset="-122"/>
              </a:rPr>
              <a:t>href</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login.jsp</a:t>
            </a:r>
            <a:r>
              <a:rPr lang="en-US" altLang="zh-CN" sz="2000" dirty="0">
                <a:latin typeface="Arial Unicode MS" pitchFamily="34" charset="-122"/>
                <a:ea typeface="Arial Unicode MS" pitchFamily="34" charset="-122"/>
                <a:cs typeface="Arial Unicode MS" pitchFamily="34" charset="-122"/>
              </a:rPr>
              <a:t>"&gt;Login&lt;/a&gt; or &lt;a   </a:t>
            </a:r>
            <a:r>
              <a:rPr lang="en-US" altLang="zh-CN" sz="2000" dirty="0" err="1">
                <a:latin typeface="Arial Unicode MS" pitchFamily="34" charset="-122"/>
                <a:ea typeface="Arial Unicode MS" pitchFamily="34" charset="-122"/>
                <a:cs typeface="Arial Unicode MS" pitchFamily="34" charset="-122"/>
              </a:rPr>
              <a:t>href</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signup.jsp</a:t>
            </a:r>
            <a:r>
              <a:rPr lang="en-US" altLang="zh-CN" sz="2000" dirty="0">
                <a:latin typeface="Arial Unicode MS" pitchFamily="34" charset="-122"/>
                <a:ea typeface="Arial Unicode MS" pitchFamily="34" charset="-122"/>
                <a:cs typeface="Arial Unicode MS" pitchFamily="34" charset="-122"/>
              </a:rPr>
              <a:t>"&gt;Signup&lt;/a&gt;today!</a:t>
            </a:r>
          </a:p>
          <a:p>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shiro:guest</a:t>
            </a:r>
            <a:r>
              <a:rPr lang="en-US" altLang="zh-CN" sz="2000" dirty="0">
                <a:latin typeface="Arial Unicode MS" pitchFamily="34" charset="-122"/>
                <a:ea typeface="Arial Unicode MS" pitchFamily="34" charset="-122"/>
                <a:cs typeface="Arial Unicode MS" pitchFamily="34" charset="-122"/>
              </a:rPr>
              <a:t>&gt;</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67773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基于标签库的</a:t>
            </a:r>
            <a:r>
              <a:rPr lang="zh-CN" altLang="en-US" dirty="0" smtClean="0">
                <a:latin typeface="Arial Unicode MS" pitchFamily="34" charset="-122"/>
                <a:ea typeface="Arial Unicode MS" pitchFamily="34" charset="-122"/>
                <a:cs typeface="Arial Unicode MS" pitchFamily="34" charset="-122"/>
              </a:rPr>
              <a:t>授权：</a:t>
            </a:r>
            <a:r>
              <a:rPr lang="en-US" altLang="zh-CN" dirty="0" smtClean="0">
                <a:latin typeface="Arial Unicode MS" pitchFamily="34" charset="-122"/>
                <a:ea typeface="Arial Unicode MS" pitchFamily="34" charset="-122"/>
                <a:cs typeface="Arial Unicode MS" pitchFamily="34" charset="-122"/>
              </a:rPr>
              <a:t>user</a:t>
            </a:r>
            <a:endParaRPr lang="zh-CN" altLang="en-US" dirty="0"/>
          </a:p>
        </p:txBody>
      </p:sp>
      <p:sp>
        <p:nvSpPr>
          <p:cNvPr id="3" name="内容占位符 2"/>
          <p:cNvSpPr>
            <a:spLocks noGrp="1"/>
          </p:cNvSpPr>
          <p:nvPr>
            <p:ph idx="1"/>
          </p:nvPr>
        </p:nvSpPr>
        <p:spPr>
          <a:xfrm>
            <a:off x="457200" y="2018258"/>
            <a:ext cx="8229600" cy="4525963"/>
          </a:xfrm>
        </p:spPr>
        <p:txBody>
          <a:bodyPr>
            <a:norm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user </a:t>
            </a:r>
            <a:r>
              <a:rPr lang="zh-CN" altLang="en-US" sz="2400" b="1" dirty="0">
                <a:solidFill>
                  <a:srgbClr val="0000FF"/>
                </a:solidFill>
                <a:latin typeface="Arial Unicode MS" pitchFamily="34" charset="-122"/>
                <a:ea typeface="Arial Unicode MS" pitchFamily="34" charset="-122"/>
                <a:cs typeface="Arial Unicode MS" pitchFamily="34" charset="-122"/>
              </a:rPr>
              <a:t>标签</a:t>
            </a:r>
            <a:r>
              <a:rPr lang="zh-CN" altLang="en-US" sz="2400" dirty="0">
                <a:latin typeface="Arial Unicode MS" pitchFamily="34" charset="-122"/>
                <a:ea typeface="Arial Unicode MS" pitchFamily="34" charset="-122"/>
                <a:cs typeface="Arial Unicode MS" pitchFamily="34" charset="-122"/>
              </a:rPr>
              <a:t>将显示它包含的内容，仅当当前</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Subject  </a:t>
            </a:r>
            <a:r>
              <a:rPr lang="zh-CN" altLang="en-US" sz="2400" dirty="0" smtClean="0">
                <a:latin typeface="Arial Unicode MS" pitchFamily="34" charset="-122"/>
                <a:ea typeface="Arial Unicode MS" pitchFamily="34" charset="-122"/>
                <a:cs typeface="Arial Unicode MS" pitchFamily="34" charset="-122"/>
              </a:rPr>
              <a:t>被</a:t>
            </a:r>
            <a:r>
              <a:rPr lang="zh-CN" altLang="en-US" sz="2400" dirty="0">
                <a:latin typeface="Arial Unicode MS" pitchFamily="34" charset="-122"/>
                <a:ea typeface="Arial Unicode MS" pitchFamily="34" charset="-122"/>
                <a:cs typeface="Arial Unicode MS" pitchFamily="34" charset="-122"/>
              </a:rPr>
              <a:t>认为</a:t>
            </a:r>
            <a:r>
              <a:rPr lang="zh-CN" altLang="en-US" sz="2400" dirty="0" smtClean="0">
                <a:latin typeface="Arial Unicode MS" pitchFamily="34" charset="-122"/>
                <a:ea typeface="Arial Unicode MS" pitchFamily="34" charset="-122"/>
                <a:cs typeface="Arial Unicode MS" pitchFamily="34" charset="-122"/>
              </a:rPr>
              <a:t>是 </a:t>
            </a:r>
            <a:r>
              <a:rPr lang="en-US" altLang="zh-CN" sz="2400" dirty="0" smtClean="0">
                <a:latin typeface="Arial Unicode MS" pitchFamily="34" charset="-122"/>
                <a:ea typeface="Arial Unicode MS" pitchFamily="34" charset="-122"/>
                <a:cs typeface="Arial Unicode MS" pitchFamily="34" charset="-122"/>
              </a:rPr>
              <a:t>user</a:t>
            </a:r>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User </a:t>
            </a:r>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上下文中被定义为一个已知</a:t>
            </a:r>
            <a:r>
              <a:rPr lang="zh-CN" altLang="en-US" sz="2400" dirty="0" smtClean="0">
                <a:latin typeface="Arial Unicode MS" pitchFamily="34" charset="-122"/>
                <a:ea typeface="Arial Unicode MS" pitchFamily="34" charset="-122"/>
                <a:cs typeface="Arial Unicode MS" pitchFamily="34" charset="-122"/>
              </a:rPr>
              <a:t>身份 </a:t>
            </a:r>
            <a:r>
              <a:rPr lang="en-US" altLang="zh-CN" sz="2400" dirty="0" smtClean="0">
                <a:latin typeface="Arial Unicode MS" pitchFamily="34" charset="-122"/>
                <a:ea typeface="Arial Unicode MS" pitchFamily="34" charset="-122"/>
                <a:cs typeface="Arial Unicode MS" pitchFamily="34" charset="-122"/>
              </a:rPr>
              <a:t>ID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Subject</a:t>
            </a:r>
            <a:r>
              <a:rPr lang="zh-CN" altLang="en-US" sz="2400" dirty="0">
                <a:latin typeface="Arial Unicode MS" pitchFamily="34" charset="-122"/>
                <a:ea typeface="Arial Unicode MS" pitchFamily="34" charset="-122"/>
                <a:cs typeface="Arial Unicode MS" pitchFamily="34" charset="-122"/>
              </a:rPr>
              <a:t>，或是成功通过身份验证及</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RememberMe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服务</a:t>
            </a:r>
            <a:r>
              <a:rPr lang="zh-CN" altLang="en-US" sz="2400" dirty="0">
                <a:latin typeface="Arial Unicode MS" pitchFamily="34" charset="-122"/>
                <a:ea typeface="Arial Unicode MS" pitchFamily="34" charset="-122"/>
                <a:cs typeface="Arial Unicode MS" pitchFamily="34" charset="-122"/>
              </a:rPr>
              <a:t>的</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该</a:t>
            </a:r>
            <a:r>
              <a:rPr lang="zh-CN" altLang="en-US" sz="2400" dirty="0" smtClean="0">
                <a:latin typeface="Arial Unicode MS" pitchFamily="34" charset="-122"/>
                <a:ea typeface="Arial Unicode MS" pitchFamily="34" charset="-122"/>
                <a:cs typeface="Arial Unicode MS" pitchFamily="34" charset="-122"/>
              </a:rPr>
              <a:t>标签</a:t>
            </a:r>
            <a:r>
              <a:rPr lang="zh-CN" altLang="en-US" sz="2400" dirty="0">
                <a:latin typeface="Arial Unicode MS" pitchFamily="34" charset="-122"/>
                <a:ea typeface="Arial Unicode MS" pitchFamily="34" charset="-122"/>
                <a:cs typeface="Arial Unicode MS" pitchFamily="34" charset="-122"/>
              </a:rPr>
              <a:t>在语义上与</a:t>
            </a:r>
            <a:r>
              <a:rPr lang="en-US" altLang="zh-CN" sz="2400" dirty="0">
                <a:latin typeface="Arial Unicode MS" pitchFamily="34" charset="-122"/>
                <a:ea typeface="Arial Unicode MS" pitchFamily="34" charset="-122"/>
                <a:cs typeface="Arial Unicode MS" pitchFamily="34" charset="-122"/>
              </a:rPr>
              <a:t>authenticated </a:t>
            </a:r>
            <a:r>
              <a:rPr lang="zh-CN" altLang="en-US" sz="2400" dirty="0">
                <a:latin typeface="Arial Unicode MS" pitchFamily="34" charset="-122"/>
                <a:ea typeface="Arial Unicode MS" pitchFamily="34" charset="-122"/>
                <a:cs typeface="Arial Unicode MS" pitchFamily="34" charset="-122"/>
              </a:rPr>
              <a:t>标签是不同的，</a:t>
            </a:r>
            <a:r>
              <a:rPr lang="en-US" altLang="zh-CN" sz="2400" dirty="0">
                <a:latin typeface="Arial Unicode MS" pitchFamily="34" charset="-122"/>
                <a:ea typeface="Arial Unicode MS" pitchFamily="34" charset="-122"/>
                <a:cs typeface="Arial Unicode MS" pitchFamily="34" charset="-122"/>
              </a:rPr>
              <a:t>authenticated </a:t>
            </a:r>
            <a:r>
              <a:rPr lang="zh-CN" altLang="en-US" sz="2400" dirty="0">
                <a:latin typeface="Arial Unicode MS" pitchFamily="34" charset="-122"/>
                <a:ea typeface="Arial Unicode MS" pitchFamily="34" charset="-122"/>
                <a:cs typeface="Arial Unicode MS" pitchFamily="34" charset="-122"/>
              </a:rPr>
              <a:t>标签更为严格</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err="1" smtClean="0">
                <a:latin typeface="Arial Unicode MS" pitchFamily="34" charset="-122"/>
                <a:ea typeface="Arial Unicode MS" pitchFamily="34" charset="-122"/>
                <a:cs typeface="Arial Unicode MS" pitchFamily="34" charset="-122"/>
              </a:rPr>
              <a:t>usre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标签与</a:t>
            </a:r>
            <a:r>
              <a:rPr lang="en-US" altLang="zh-CN" sz="2400" dirty="0">
                <a:latin typeface="Arial Unicode MS" pitchFamily="34" charset="-122"/>
                <a:ea typeface="Arial Unicode MS" pitchFamily="34" charset="-122"/>
                <a:cs typeface="Arial Unicode MS" pitchFamily="34" charset="-122"/>
              </a:rPr>
              <a:t>guest </a:t>
            </a:r>
            <a:r>
              <a:rPr lang="zh-CN" altLang="en-US" sz="2400" dirty="0">
                <a:latin typeface="Arial Unicode MS" pitchFamily="34" charset="-122"/>
                <a:ea typeface="Arial Unicode MS" pitchFamily="34" charset="-122"/>
                <a:cs typeface="Arial Unicode MS" pitchFamily="34" charset="-122"/>
              </a:rPr>
              <a:t>标签逻辑相反。</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7691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基于标签库的</a:t>
            </a:r>
            <a:r>
              <a:rPr lang="zh-CN" altLang="en-US" dirty="0" smtClean="0">
                <a:latin typeface="Arial Unicode MS" pitchFamily="34" charset="-122"/>
                <a:ea typeface="Arial Unicode MS" pitchFamily="34" charset="-122"/>
                <a:cs typeface="Arial Unicode MS" pitchFamily="34" charset="-122"/>
              </a:rPr>
              <a:t>授权</a:t>
            </a:r>
            <a:endParaRPr lang="zh-CN" altLang="en-US" dirty="0"/>
          </a:p>
        </p:txBody>
      </p:sp>
      <p:sp>
        <p:nvSpPr>
          <p:cNvPr id="3" name="内容占位符 2"/>
          <p:cNvSpPr>
            <a:spLocks noGrp="1"/>
          </p:cNvSpPr>
          <p:nvPr>
            <p:ph idx="1"/>
          </p:nvPr>
        </p:nvSpPr>
        <p:spPr>
          <a:xfrm>
            <a:off x="446856" y="1916832"/>
            <a:ext cx="8229600" cy="4680520"/>
          </a:xfrm>
        </p:spPr>
        <p:txBody>
          <a:bodyPr>
            <a:noAutofit/>
          </a:bodyPr>
          <a:lstStyle/>
          <a:p>
            <a:r>
              <a:rPr lang="en-US" altLang="zh-CN" sz="2200" b="1" dirty="0" smtClean="0">
                <a:solidFill>
                  <a:srgbClr val="0000FF"/>
                </a:solidFill>
                <a:latin typeface="Arial Unicode MS" pitchFamily="34" charset="-122"/>
                <a:ea typeface="Arial Unicode MS" pitchFamily="34" charset="-122"/>
                <a:cs typeface="Arial Unicode MS" pitchFamily="34" charset="-122"/>
              </a:rPr>
              <a:t>authenticated</a:t>
            </a:r>
            <a:r>
              <a:rPr lang="zh-CN" altLang="en-US" sz="2200" dirty="0" smtClean="0">
                <a:latin typeface="Arial Unicode MS" pitchFamily="34" charset="-122"/>
                <a:ea typeface="Arial Unicode MS" pitchFamily="34" charset="-122"/>
                <a:cs typeface="Arial Unicode MS" pitchFamily="34" charset="-122"/>
              </a:rPr>
              <a:t>：当</a:t>
            </a:r>
            <a:r>
              <a:rPr lang="zh-CN" altLang="en-US" sz="2200" dirty="0">
                <a:latin typeface="Arial Unicode MS" pitchFamily="34" charset="-122"/>
                <a:ea typeface="Arial Unicode MS" pitchFamily="34" charset="-122"/>
                <a:cs typeface="Arial Unicode MS" pitchFamily="34" charset="-122"/>
              </a:rPr>
              <a:t>当前用户在当前会话中成功地通过了身份</a:t>
            </a:r>
            <a:r>
              <a:rPr lang="zh-CN" altLang="en-US" sz="2200" dirty="0" smtClean="0">
                <a:latin typeface="Arial Unicode MS" pitchFamily="34" charset="-122"/>
                <a:ea typeface="Arial Unicode MS" pitchFamily="34" charset="-122"/>
                <a:cs typeface="Arial Unicode MS" pitchFamily="34" charset="-122"/>
              </a:rPr>
              <a:t>验证 </a:t>
            </a:r>
            <a:r>
              <a:rPr lang="en-US" altLang="zh-CN" sz="2200" dirty="0" smtClean="0">
                <a:latin typeface="Arial Unicode MS" pitchFamily="34" charset="-122"/>
                <a:ea typeface="Arial Unicode MS" pitchFamily="34" charset="-122"/>
                <a:cs typeface="Arial Unicode MS" pitchFamily="34" charset="-122"/>
              </a:rPr>
              <a:t>authenticated  </a:t>
            </a:r>
            <a:r>
              <a:rPr lang="zh-CN" altLang="en-US" sz="2200" dirty="0" smtClean="0">
                <a:latin typeface="Arial Unicode MS" pitchFamily="34" charset="-122"/>
                <a:ea typeface="Arial Unicode MS" pitchFamily="34" charset="-122"/>
                <a:cs typeface="Arial Unicode MS" pitchFamily="34" charset="-122"/>
              </a:rPr>
              <a:t>标签</a:t>
            </a:r>
            <a:r>
              <a:rPr lang="zh-CN" altLang="en-US" sz="2200" dirty="0">
                <a:latin typeface="Arial Unicode MS" pitchFamily="34" charset="-122"/>
                <a:ea typeface="Arial Unicode MS" pitchFamily="34" charset="-122"/>
                <a:cs typeface="Arial Unicode MS" pitchFamily="34" charset="-122"/>
              </a:rPr>
              <a:t>才会显示包含的内容</a:t>
            </a:r>
            <a:r>
              <a:rPr lang="zh-CN" altLang="en-US" sz="2200" dirty="0" smtClean="0">
                <a:latin typeface="Arial Unicode MS" pitchFamily="34" charset="-122"/>
                <a:ea typeface="Arial Unicode MS" pitchFamily="34" charset="-122"/>
                <a:cs typeface="Arial Unicode MS" pitchFamily="34" charset="-122"/>
              </a:rPr>
              <a:t>。比</a:t>
            </a:r>
            <a:r>
              <a:rPr lang="zh-CN" altLang="en-US"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user</a:t>
            </a:r>
            <a:r>
              <a:rPr lang="en-US" altLang="zh-CN" sz="2200" dirty="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标签</a:t>
            </a:r>
            <a:r>
              <a:rPr lang="zh-CN" altLang="en-US" sz="2200" dirty="0">
                <a:latin typeface="Arial Unicode MS" pitchFamily="34" charset="-122"/>
                <a:ea typeface="Arial Unicode MS" pitchFamily="34" charset="-122"/>
                <a:cs typeface="Arial Unicode MS" pitchFamily="34" charset="-122"/>
              </a:rPr>
              <a:t>更为严格</a:t>
            </a:r>
            <a:r>
              <a:rPr lang="zh-CN" altLang="en-US" sz="2200" dirty="0" smtClean="0">
                <a:latin typeface="Arial Unicode MS" pitchFamily="34" charset="-122"/>
                <a:ea typeface="Arial Unicode MS" pitchFamily="34" charset="-122"/>
                <a:cs typeface="Arial Unicode MS" pitchFamily="34" charset="-122"/>
              </a:rPr>
              <a:t>。在</a:t>
            </a:r>
            <a:r>
              <a:rPr lang="zh-CN" altLang="en-US" sz="2200" dirty="0">
                <a:latin typeface="Arial Unicode MS" pitchFamily="34" charset="-122"/>
                <a:ea typeface="Arial Unicode MS" pitchFamily="34" charset="-122"/>
                <a:cs typeface="Arial Unicode MS" pitchFamily="34" charset="-122"/>
              </a:rPr>
              <a:t>逻辑上</a:t>
            </a:r>
            <a:r>
              <a:rPr lang="zh-CN" altLang="en-US" sz="2200" dirty="0" smtClean="0">
                <a:latin typeface="Arial Unicode MS" pitchFamily="34" charset="-122"/>
                <a:ea typeface="Arial Unicode MS" pitchFamily="34" charset="-122"/>
                <a:cs typeface="Arial Unicode MS" pitchFamily="34" charset="-122"/>
              </a:rPr>
              <a:t>与 </a:t>
            </a:r>
            <a:r>
              <a:rPr lang="en-US" altLang="zh-CN" sz="2200" dirty="0" err="1" smtClean="0">
                <a:latin typeface="Arial Unicode MS" pitchFamily="34" charset="-122"/>
                <a:ea typeface="Arial Unicode MS" pitchFamily="34" charset="-122"/>
                <a:cs typeface="Arial Unicode MS" pitchFamily="34" charset="-122"/>
              </a:rPr>
              <a:t>notAuthenticated</a:t>
            </a:r>
            <a:r>
              <a:rPr lang="en-US" altLang="zh-CN" sz="2200" dirty="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标签</a:t>
            </a:r>
            <a:r>
              <a:rPr lang="zh-CN" altLang="en-US" sz="2200" dirty="0">
                <a:latin typeface="Arial Unicode MS" pitchFamily="34" charset="-122"/>
                <a:ea typeface="Arial Unicode MS" pitchFamily="34" charset="-122"/>
                <a:cs typeface="Arial Unicode MS" pitchFamily="34" charset="-122"/>
              </a:rPr>
              <a:t>相反。</a:t>
            </a:r>
          </a:p>
          <a:p>
            <a:r>
              <a:rPr lang="en-US" altLang="zh-CN" sz="2200" dirty="0" err="1" smtClean="0">
                <a:latin typeface="Arial Unicode MS" pitchFamily="34" charset="-122"/>
                <a:ea typeface="Arial Unicode MS" pitchFamily="34" charset="-122"/>
                <a:cs typeface="Arial Unicode MS" pitchFamily="34" charset="-122"/>
              </a:rPr>
              <a:t>notAuthenticated</a:t>
            </a:r>
            <a:r>
              <a:rPr lang="zh-CN" altLang="en-US" sz="2200" dirty="0" smtClean="0">
                <a:latin typeface="Arial Unicode MS" pitchFamily="34" charset="-122"/>
                <a:ea typeface="Arial Unicode MS" pitchFamily="34" charset="-122"/>
                <a:cs typeface="Arial Unicode MS" pitchFamily="34" charset="-122"/>
              </a:rPr>
              <a:t>：当前 </a:t>
            </a:r>
            <a:r>
              <a:rPr lang="en-US" altLang="zh-CN" sz="2200" dirty="0" smtClean="0">
                <a:latin typeface="Arial Unicode MS" pitchFamily="34" charset="-122"/>
                <a:ea typeface="Arial Unicode MS" pitchFamily="34" charset="-122"/>
                <a:cs typeface="Arial Unicode MS" pitchFamily="34" charset="-122"/>
              </a:rPr>
              <a:t>Subject  </a:t>
            </a:r>
            <a:r>
              <a:rPr lang="zh-CN" altLang="en-US" sz="2200" dirty="0">
                <a:latin typeface="Arial Unicode MS" pitchFamily="34" charset="-122"/>
                <a:ea typeface="Arial Unicode MS" pitchFamily="34" charset="-122"/>
                <a:cs typeface="Arial Unicode MS" pitchFamily="34" charset="-122"/>
              </a:rPr>
              <a:t>还没有在其当前会话中成功地通过</a:t>
            </a:r>
            <a:r>
              <a:rPr lang="zh-CN" altLang="en-US" sz="2200" dirty="0" smtClean="0">
                <a:latin typeface="Arial Unicode MS" pitchFamily="34" charset="-122"/>
                <a:ea typeface="Arial Unicode MS" pitchFamily="34" charset="-122"/>
                <a:cs typeface="Arial Unicode MS" pitchFamily="34" charset="-122"/>
              </a:rPr>
              <a:t>验证，</a:t>
            </a:r>
            <a:r>
              <a:rPr lang="zh-CN" altLang="en-US" sz="2200" dirty="0">
                <a:latin typeface="Arial Unicode MS" pitchFamily="34" charset="-122"/>
                <a:ea typeface="Arial Unicode MS" pitchFamily="34" charset="-122"/>
                <a:cs typeface="Arial Unicode MS" pitchFamily="34" charset="-122"/>
              </a:rPr>
              <a:t>将会显示它所包含的内容</a:t>
            </a:r>
          </a:p>
          <a:p>
            <a:r>
              <a:rPr lang="en-US" altLang="zh-CN" sz="2200" b="1" dirty="0" smtClean="0">
                <a:solidFill>
                  <a:srgbClr val="0000FF"/>
                </a:solidFill>
                <a:latin typeface="Arial Unicode MS" pitchFamily="34" charset="-122"/>
                <a:ea typeface="Arial Unicode MS" pitchFamily="34" charset="-122"/>
                <a:cs typeface="Arial Unicode MS" pitchFamily="34" charset="-122"/>
              </a:rPr>
              <a:t>principal</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标签将会输出</a:t>
            </a:r>
            <a:r>
              <a:rPr lang="en-US" altLang="zh-CN" sz="2200" dirty="0">
                <a:latin typeface="Arial Unicode MS" pitchFamily="34" charset="-122"/>
                <a:ea typeface="Arial Unicode MS" pitchFamily="34" charset="-122"/>
                <a:cs typeface="Arial Unicode MS" pitchFamily="34" charset="-122"/>
              </a:rPr>
              <a:t>Subject </a:t>
            </a:r>
            <a:r>
              <a:rPr lang="zh-CN" altLang="en-US" sz="2200" dirty="0">
                <a:latin typeface="Arial Unicode MS" pitchFamily="34" charset="-122"/>
                <a:ea typeface="Arial Unicode MS" pitchFamily="34" charset="-122"/>
                <a:cs typeface="Arial Unicode MS" pitchFamily="34" charset="-122"/>
              </a:rPr>
              <a:t>的主体（标识属性）或主要的</a:t>
            </a:r>
            <a:r>
              <a:rPr lang="zh-CN" altLang="en-US" sz="2200" dirty="0" smtClean="0">
                <a:latin typeface="Arial Unicode MS" pitchFamily="34" charset="-122"/>
                <a:ea typeface="Arial Unicode MS" pitchFamily="34" charset="-122"/>
                <a:cs typeface="Arial Unicode MS" pitchFamily="34" charset="-122"/>
              </a:rPr>
              <a:t>属性</a:t>
            </a:r>
            <a:endParaRPr lang="en-US" altLang="zh-CN" sz="2200" dirty="0" smtClean="0">
              <a:latin typeface="Arial Unicode MS" pitchFamily="34" charset="-122"/>
              <a:ea typeface="Arial Unicode MS" pitchFamily="34" charset="-122"/>
              <a:cs typeface="Arial Unicode MS" pitchFamily="34" charset="-122"/>
            </a:endParaRPr>
          </a:p>
          <a:p>
            <a:r>
              <a:rPr lang="en-US" altLang="zh-CN" sz="2200" b="1" dirty="0" err="1">
                <a:solidFill>
                  <a:srgbClr val="0000FF"/>
                </a:solidFill>
                <a:latin typeface="Arial Unicode MS" pitchFamily="34" charset="-122"/>
                <a:ea typeface="Arial Unicode MS" pitchFamily="34" charset="-122"/>
                <a:cs typeface="Arial Unicode MS" pitchFamily="34" charset="-122"/>
              </a:rPr>
              <a:t>hasRole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当</a:t>
            </a:r>
            <a:r>
              <a:rPr lang="zh-CN" altLang="en-US" sz="2200" dirty="0">
                <a:latin typeface="Arial Unicode MS" pitchFamily="34" charset="-122"/>
                <a:ea typeface="Arial Unicode MS" pitchFamily="34" charset="-122"/>
                <a:cs typeface="Arial Unicode MS" pitchFamily="34" charset="-122"/>
              </a:rPr>
              <a:t>当前</a:t>
            </a:r>
            <a:r>
              <a:rPr lang="en-US" altLang="zh-CN" sz="2200" dirty="0">
                <a:latin typeface="Arial Unicode MS" pitchFamily="34" charset="-122"/>
                <a:ea typeface="Arial Unicode MS" pitchFamily="34" charset="-122"/>
                <a:cs typeface="Arial Unicode MS" pitchFamily="34" charset="-122"/>
              </a:rPr>
              <a:t>Subject </a:t>
            </a:r>
            <a:r>
              <a:rPr lang="zh-CN" altLang="en-US" sz="2200" dirty="0">
                <a:latin typeface="Arial Unicode MS" pitchFamily="34" charset="-122"/>
                <a:ea typeface="Arial Unicode MS" pitchFamily="34" charset="-122"/>
                <a:cs typeface="Arial Unicode MS" pitchFamily="34" charset="-122"/>
              </a:rPr>
              <a:t>被分配了具体的</a:t>
            </a:r>
            <a:r>
              <a:rPr lang="zh-CN" altLang="en-US" sz="2200" dirty="0" smtClean="0">
                <a:latin typeface="Arial Unicode MS" pitchFamily="34" charset="-122"/>
                <a:ea typeface="Arial Unicode MS" pitchFamily="34" charset="-122"/>
                <a:cs typeface="Arial Unicode MS" pitchFamily="34" charset="-122"/>
              </a:rPr>
              <a:t>角色时显示</a:t>
            </a:r>
            <a:r>
              <a:rPr lang="zh-CN" altLang="en-US" sz="2200" dirty="0">
                <a:latin typeface="Arial Unicode MS" pitchFamily="34" charset="-122"/>
                <a:ea typeface="Arial Unicode MS" pitchFamily="34" charset="-122"/>
                <a:cs typeface="Arial Unicode MS" pitchFamily="34" charset="-122"/>
              </a:rPr>
              <a:t>它所包含的</a:t>
            </a:r>
            <a:r>
              <a:rPr lang="zh-CN" altLang="en-US" sz="2200" dirty="0" smtClean="0">
                <a:latin typeface="Arial Unicode MS" pitchFamily="34" charset="-122"/>
                <a:ea typeface="Arial Unicode MS" pitchFamily="34" charset="-122"/>
                <a:cs typeface="Arial Unicode MS" pitchFamily="34" charset="-122"/>
              </a:rPr>
              <a:t>内容。</a:t>
            </a:r>
            <a:r>
              <a:rPr lang="en-US" altLang="zh-CN" sz="2200" dirty="0" err="1" smtClean="0">
                <a:latin typeface="Arial Unicode MS" pitchFamily="34" charset="-122"/>
                <a:ea typeface="Arial Unicode MS" pitchFamily="34" charset="-122"/>
                <a:cs typeface="Arial Unicode MS" pitchFamily="34" charset="-122"/>
              </a:rPr>
              <a:t>hasRole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标签与</a:t>
            </a:r>
            <a:r>
              <a:rPr lang="en-US" altLang="zh-CN" sz="2200" dirty="0" err="1">
                <a:latin typeface="Arial Unicode MS" pitchFamily="34" charset="-122"/>
                <a:ea typeface="Arial Unicode MS" pitchFamily="34" charset="-122"/>
                <a:cs typeface="Arial Unicode MS" pitchFamily="34" charset="-122"/>
              </a:rPr>
              <a:t>lacksRole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标签逻辑相反。 例如：</a:t>
            </a:r>
          </a:p>
          <a:p>
            <a:pPr lvl="1"/>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shiro:hasRole</a:t>
            </a:r>
            <a:r>
              <a:rPr lang="en-US" altLang="zh-CN" sz="1800" dirty="0">
                <a:latin typeface="Arial Unicode MS" pitchFamily="34" charset="-122"/>
                <a:ea typeface="Arial Unicode MS" pitchFamily="34" charset="-122"/>
                <a:cs typeface="Arial Unicode MS" pitchFamily="34" charset="-122"/>
              </a:rPr>
              <a:t> name="administrator"&gt;</a:t>
            </a:r>
          </a:p>
          <a:p>
            <a:pPr lvl="1"/>
            <a:r>
              <a:rPr lang="en-US" altLang="zh-CN" sz="1800" dirty="0">
                <a:latin typeface="Arial Unicode MS" pitchFamily="34" charset="-122"/>
                <a:ea typeface="Arial Unicode MS" pitchFamily="34" charset="-122"/>
                <a:cs typeface="Arial Unicode MS" pitchFamily="34" charset="-122"/>
              </a:rPr>
              <a:t>&lt;a </a:t>
            </a:r>
            <a:r>
              <a:rPr lang="en-US" altLang="zh-CN" sz="1800" dirty="0" err="1">
                <a:latin typeface="Arial Unicode MS" pitchFamily="34" charset="-122"/>
                <a:ea typeface="Arial Unicode MS" pitchFamily="34" charset="-122"/>
                <a:cs typeface="Arial Unicode MS" pitchFamily="34" charset="-122"/>
              </a:rPr>
              <a:t>href</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admin.jsp</a:t>
            </a:r>
            <a:r>
              <a:rPr lang="en-US" altLang="zh-CN" sz="1800" dirty="0">
                <a:latin typeface="Arial Unicode MS" pitchFamily="34" charset="-122"/>
                <a:ea typeface="Arial Unicode MS" pitchFamily="34" charset="-122"/>
                <a:cs typeface="Arial Unicode MS" pitchFamily="34" charset="-122"/>
              </a:rPr>
              <a:t>"&gt;Administer the system&lt;/a&gt;</a:t>
            </a:r>
          </a:p>
          <a:p>
            <a:pPr lvl="1"/>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shiro:hasRole</a:t>
            </a:r>
            <a:r>
              <a:rPr lang="en-US" altLang="zh-CN" sz="1800" dirty="0">
                <a:latin typeface="Arial Unicode MS" pitchFamily="34" charset="-122"/>
                <a:ea typeface="Arial Unicode MS" pitchFamily="34" charset="-122"/>
                <a:cs typeface="Arial Unicode MS" pitchFamily="34" charset="-122"/>
              </a:rPr>
              <a:t>&gt;</a:t>
            </a:r>
            <a:endParaRPr lang="zh-CN" altLang="en-US" sz="1800" dirty="0" smtClean="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43386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的主要功能</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41055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4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基于标签库的授权</a:t>
            </a:r>
            <a:endParaRPr lang="zh-CN" altLang="en-US" dirty="0"/>
          </a:p>
        </p:txBody>
      </p:sp>
      <p:sp>
        <p:nvSpPr>
          <p:cNvPr id="3" name="内容占位符 2"/>
          <p:cNvSpPr>
            <a:spLocks noGrp="1"/>
          </p:cNvSpPr>
          <p:nvPr>
            <p:ph idx="1"/>
          </p:nvPr>
        </p:nvSpPr>
        <p:spPr>
          <a:xfrm>
            <a:off x="323528" y="1772816"/>
            <a:ext cx="8496944" cy="5085184"/>
          </a:xfrm>
        </p:spPr>
        <p:txBody>
          <a:bodyPr>
            <a:noAutofit/>
          </a:bodyPr>
          <a:lstStyle/>
          <a:p>
            <a:r>
              <a:rPr lang="en-US" altLang="zh-CN" sz="2000" dirty="0" err="1">
                <a:latin typeface="Arial Unicode MS" pitchFamily="34" charset="-122"/>
                <a:ea typeface="Arial Unicode MS" pitchFamily="34" charset="-122"/>
                <a:cs typeface="Arial Unicode MS" pitchFamily="34" charset="-122"/>
              </a:rPr>
              <a:t>lacksRole</a:t>
            </a:r>
            <a:r>
              <a:rPr lang="en-US" altLang="zh-CN"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标签：当</a:t>
            </a:r>
            <a:r>
              <a:rPr lang="zh-CN" altLang="en-US" sz="2000" dirty="0">
                <a:latin typeface="Arial Unicode MS" pitchFamily="34" charset="-122"/>
                <a:ea typeface="Arial Unicode MS" pitchFamily="34" charset="-122"/>
                <a:cs typeface="Arial Unicode MS" pitchFamily="34" charset="-122"/>
              </a:rPr>
              <a:t>当前</a:t>
            </a:r>
            <a:r>
              <a:rPr lang="en-US" altLang="zh-CN" sz="2000" dirty="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未被分配具体的</a:t>
            </a:r>
            <a:r>
              <a:rPr lang="zh-CN" altLang="en-US" sz="2000" dirty="0" smtClean="0">
                <a:latin typeface="Arial Unicode MS" pitchFamily="34" charset="-122"/>
                <a:ea typeface="Arial Unicode MS" pitchFamily="34" charset="-122"/>
                <a:cs typeface="Arial Unicode MS" pitchFamily="34" charset="-122"/>
              </a:rPr>
              <a:t>角色，显示</a:t>
            </a:r>
            <a:r>
              <a:rPr lang="zh-CN" altLang="en-US" sz="2000" dirty="0">
                <a:latin typeface="Arial Unicode MS" pitchFamily="34" charset="-122"/>
                <a:ea typeface="Arial Unicode MS" pitchFamily="34" charset="-122"/>
                <a:cs typeface="Arial Unicode MS" pitchFamily="34" charset="-122"/>
              </a:rPr>
              <a:t>它所包含的内容</a:t>
            </a: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hasAnyRole</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标签：当前的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被分配了任意一个来自于逗号分隔的角色名列表中的具体</a:t>
            </a:r>
            <a:r>
              <a:rPr lang="zh-CN" altLang="en-US" sz="2000" dirty="0" smtClean="0">
                <a:latin typeface="Arial Unicode MS" pitchFamily="34" charset="-122"/>
                <a:ea typeface="Arial Unicode MS" pitchFamily="34" charset="-122"/>
                <a:cs typeface="Arial Unicode MS" pitchFamily="34" charset="-122"/>
              </a:rPr>
              <a:t>角色，将</a:t>
            </a:r>
            <a:r>
              <a:rPr lang="zh-CN" altLang="en-US" sz="2000" dirty="0">
                <a:latin typeface="Arial Unicode MS" pitchFamily="34" charset="-122"/>
                <a:ea typeface="Arial Unicode MS" pitchFamily="34" charset="-122"/>
                <a:cs typeface="Arial Unicode MS" pitchFamily="34" charset="-122"/>
              </a:rPr>
              <a:t>会显示它所包含的</a:t>
            </a:r>
            <a:r>
              <a:rPr lang="zh-CN" altLang="en-US" sz="2000" dirty="0" smtClean="0">
                <a:latin typeface="Arial Unicode MS" pitchFamily="34" charset="-122"/>
                <a:ea typeface="Arial Unicode MS" pitchFamily="34" charset="-122"/>
                <a:cs typeface="Arial Unicode MS" pitchFamily="34" charset="-122"/>
              </a:rPr>
              <a:t>内容</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例如</a:t>
            </a:r>
            <a:r>
              <a:rPr lang="zh-CN" altLang="en-US" sz="2000" dirty="0">
                <a:latin typeface="Arial Unicode MS" pitchFamily="34" charset="-122"/>
                <a:ea typeface="Arial Unicode MS" pitchFamily="34" charset="-122"/>
                <a:cs typeface="Arial Unicode MS" pitchFamily="34" charset="-122"/>
              </a:rPr>
              <a:t>：</a:t>
            </a:r>
          </a:p>
          <a:p>
            <a:pPr lvl="1"/>
            <a:r>
              <a:rPr lang="en-US" altLang="zh-CN" sz="1600" dirty="0">
                <a:latin typeface="Arial Unicode MS" pitchFamily="34" charset="-122"/>
                <a:ea typeface="Arial Unicode MS" pitchFamily="34" charset="-122"/>
                <a:cs typeface="Arial Unicode MS" pitchFamily="34" charset="-122"/>
              </a:rPr>
              <a:t>&lt;</a:t>
            </a:r>
            <a:r>
              <a:rPr lang="en-US" altLang="zh-CN" sz="1600" dirty="0" err="1">
                <a:latin typeface="Arial Unicode MS" pitchFamily="34" charset="-122"/>
                <a:ea typeface="Arial Unicode MS" pitchFamily="34" charset="-122"/>
                <a:cs typeface="Arial Unicode MS" pitchFamily="34" charset="-122"/>
              </a:rPr>
              <a:t>shiro:hasAnyRoles</a:t>
            </a:r>
            <a:r>
              <a:rPr lang="en-US" altLang="zh-CN" sz="1600" dirty="0">
                <a:latin typeface="Arial Unicode MS" pitchFamily="34" charset="-122"/>
                <a:ea typeface="Arial Unicode MS" pitchFamily="34" charset="-122"/>
                <a:cs typeface="Arial Unicode MS" pitchFamily="34" charset="-122"/>
              </a:rPr>
              <a:t> name="developer, project manager, administrator"&gt;</a:t>
            </a:r>
          </a:p>
          <a:p>
            <a:pPr lvl="1"/>
            <a:r>
              <a:rPr lang="en-US" altLang="zh-CN" sz="1600" dirty="0">
                <a:latin typeface="Arial Unicode MS" pitchFamily="34" charset="-122"/>
                <a:ea typeface="Arial Unicode MS" pitchFamily="34" charset="-122"/>
                <a:cs typeface="Arial Unicode MS" pitchFamily="34" charset="-122"/>
              </a:rPr>
              <a:t>You are either a developer, project manager, or </a:t>
            </a:r>
            <a:r>
              <a:rPr lang="en-US" altLang="zh-CN" sz="1600" dirty="0" err="1">
                <a:latin typeface="Arial Unicode MS" pitchFamily="34" charset="-122"/>
                <a:ea typeface="Arial Unicode MS" pitchFamily="34" charset="-122"/>
                <a:cs typeface="Arial Unicode MS" pitchFamily="34" charset="-122"/>
              </a:rPr>
              <a:t>administrater</a:t>
            </a:r>
            <a:r>
              <a:rPr lang="en-US" altLang="zh-CN" sz="1600" dirty="0">
                <a:latin typeface="Arial Unicode MS" pitchFamily="34" charset="-122"/>
                <a:ea typeface="Arial Unicode MS" pitchFamily="34" charset="-122"/>
                <a:cs typeface="Arial Unicode MS" pitchFamily="34" charset="-122"/>
              </a:rPr>
              <a:t>.</a:t>
            </a:r>
          </a:p>
          <a:p>
            <a:pPr lvl="1"/>
            <a:r>
              <a:rPr lang="en-US" altLang="zh-CN" sz="1600" dirty="0">
                <a:latin typeface="Arial Unicode MS" pitchFamily="34" charset="-122"/>
                <a:ea typeface="Arial Unicode MS" pitchFamily="34" charset="-122"/>
                <a:cs typeface="Arial Unicode MS" pitchFamily="34" charset="-122"/>
              </a:rPr>
              <a:t>&lt;/</a:t>
            </a:r>
            <a:r>
              <a:rPr lang="en-US" altLang="zh-CN" sz="1600" dirty="0" err="1">
                <a:latin typeface="Arial Unicode MS" pitchFamily="34" charset="-122"/>
                <a:ea typeface="Arial Unicode MS" pitchFamily="34" charset="-122"/>
                <a:cs typeface="Arial Unicode MS" pitchFamily="34" charset="-122"/>
              </a:rPr>
              <a:t>shiro:hasAnyRoles</a:t>
            </a:r>
            <a:r>
              <a:rPr lang="en-US" altLang="zh-CN" sz="1600" dirty="0" smtClean="0">
                <a:latin typeface="Arial Unicode MS" pitchFamily="34" charset="-122"/>
                <a:ea typeface="Arial Unicode MS" pitchFamily="34" charset="-122"/>
                <a:cs typeface="Arial Unicode MS" pitchFamily="34" charset="-122"/>
              </a:rPr>
              <a:t>&gt;</a:t>
            </a:r>
            <a:endParaRPr lang="en-US" altLang="zh-CN" sz="2000" dirty="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hasPermission</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标签：当前 </a:t>
            </a:r>
            <a:r>
              <a:rPr lang="en-US" altLang="zh-CN" sz="2000" dirty="0" smtClean="0">
                <a:latin typeface="Arial Unicode MS" pitchFamily="34" charset="-122"/>
                <a:ea typeface="Arial Unicode MS" pitchFamily="34" charset="-122"/>
                <a:cs typeface="Arial Unicode MS" pitchFamily="34" charset="-122"/>
              </a:rPr>
              <a:t>Subject </a:t>
            </a:r>
            <a:r>
              <a:rPr lang="zh-CN" altLang="en-US" sz="2000" dirty="0" smtClean="0">
                <a:latin typeface="Arial Unicode MS" pitchFamily="34" charset="-122"/>
                <a:ea typeface="Arial Unicode MS" pitchFamily="34" charset="-122"/>
                <a:cs typeface="Arial Unicode MS" pitchFamily="34" charset="-122"/>
              </a:rPr>
              <a:t>拥有特定</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权限时，会</a:t>
            </a:r>
            <a:r>
              <a:rPr lang="zh-CN" altLang="en-US" sz="2000" dirty="0">
                <a:latin typeface="Arial Unicode MS" pitchFamily="34" charset="-122"/>
                <a:ea typeface="Arial Unicode MS" pitchFamily="34" charset="-122"/>
                <a:cs typeface="Arial Unicode MS" pitchFamily="34" charset="-122"/>
              </a:rPr>
              <a:t>显示它所包含的</a:t>
            </a:r>
            <a:r>
              <a:rPr lang="zh-CN" altLang="en-US" sz="2000" dirty="0" smtClean="0">
                <a:latin typeface="Arial Unicode MS" pitchFamily="34" charset="-122"/>
                <a:ea typeface="Arial Unicode MS" pitchFamily="34" charset="-122"/>
                <a:cs typeface="Arial Unicode MS" pitchFamily="34" charset="-122"/>
              </a:rPr>
              <a:t>内容。</a:t>
            </a:r>
            <a:r>
              <a:rPr lang="en-US" altLang="zh-CN" sz="2000" dirty="0" err="1">
                <a:latin typeface="Arial Unicode MS" pitchFamily="34" charset="-122"/>
                <a:ea typeface="Arial Unicode MS" pitchFamily="34" charset="-122"/>
                <a:cs typeface="Arial Unicode MS" pitchFamily="34" charset="-122"/>
              </a:rPr>
              <a:t>hasPermission</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标签</a:t>
            </a:r>
            <a:r>
              <a:rPr lang="zh-CN" altLang="en-US" sz="2000" dirty="0" smtClean="0">
                <a:latin typeface="Arial Unicode MS" pitchFamily="34" charset="-122"/>
                <a:ea typeface="Arial Unicode MS" pitchFamily="34" charset="-122"/>
                <a:cs typeface="Arial Unicode MS" pitchFamily="34" charset="-122"/>
              </a:rPr>
              <a:t>与 </a:t>
            </a:r>
            <a:r>
              <a:rPr lang="en-US" altLang="zh-CN" sz="2000" dirty="0" err="1" smtClean="0">
                <a:latin typeface="Arial Unicode MS" pitchFamily="34" charset="-122"/>
                <a:ea typeface="Arial Unicode MS" pitchFamily="34" charset="-122"/>
                <a:cs typeface="Arial Unicode MS" pitchFamily="34" charset="-122"/>
              </a:rPr>
              <a:t>lacksPermission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标签逻辑相反。例如：</a:t>
            </a:r>
          </a:p>
          <a:p>
            <a:pPr lvl="1"/>
            <a:r>
              <a:rPr lang="en-US" altLang="zh-CN" sz="1600" dirty="0">
                <a:latin typeface="Arial Unicode MS" pitchFamily="34" charset="-122"/>
                <a:ea typeface="Arial Unicode MS" pitchFamily="34" charset="-122"/>
                <a:cs typeface="Arial Unicode MS" pitchFamily="34" charset="-122"/>
              </a:rPr>
              <a:t>&lt;</a:t>
            </a:r>
            <a:r>
              <a:rPr lang="en-US" altLang="zh-CN" sz="1600" dirty="0" err="1">
                <a:latin typeface="Arial Unicode MS" pitchFamily="34" charset="-122"/>
                <a:ea typeface="Arial Unicode MS" pitchFamily="34" charset="-122"/>
                <a:cs typeface="Arial Unicode MS" pitchFamily="34" charset="-122"/>
              </a:rPr>
              <a:t>shiro:hasPermission</a:t>
            </a:r>
            <a:r>
              <a:rPr lang="en-US" altLang="zh-CN" sz="1600" dirty="0">
                <a:latin typeface="Arial Unicode MS" pitchFamily="34" charset="-122"/>
                <a:ea typeface="Arial Unicode MS" pitchFamily="34" charset="-122"/>
                <a:cs typeface="Arial Unicode MS" pitchFamily="34" charset="-122"/>
              </a:rPr>
              <a:t> name="</a:t>
            </a:r>
            <a:r>
              <a:rPr lang="en-US" altLang="zh-CN" sz="1600" dirty="0" err="1">
                <a:latin typeface="Arial Unicode MS" pitchFamily="34" charset="-122"/>
                <a:ea typeface="Arial Unicode MS" pitchFamily="34" charset="-122"/>
                <a:cs typeface="Arial Unicode MS" pitchFamily="34" charset="-122"/>
              </a:rPr>
              <a:t>user:create</a:t>
            </a:r>
            <a:r>
              <a:rPr lang="en-US" altLang="zh-CN" sz="1600" dirty="0">
                <a:latin typeface="Arial Unicode MS" pitchFamily="34" charset="-122"/>
                <a:ea typeface="Arial Unicode MS" pitchFamily="34" charset="-122"/>
                <a:cs typeface="Arial Unicode MS" pitchFamily="34" charset="-122"/>
              </a:rPr>
              <a:t>"&gt;</a:t>
            </a:r>
          </a:p>
          <a:p>
            <a:pPr lvl="1"/>
            <a:r>
              <a:rPr lang="en-US" altLang="zh-CN" sz="1600" dirty="0">
                <a:latin typeface="Arial Unicode MS" pitchFamily="34" charset="-122"/>
                <a:ea typeface="Arial Unicode MS" pitchFamily="34" charset="-122"/>
                <a:cs typeface="Arial Unicode MS" pitchFamily="34" charset="-122"/>
              </a:rPr>
              <a:t>&lt;a </a:t>
            </a:r>
            <a:r>
              <a:rPr lang="en-US" altLang="zh-CN" sz="1600" dirty="0" err="1">
                <a:latin typeface="Arial Unicode MS" pitchFamily="34" charset="-122"/>
                <a:ea typeface="Arial Unicode MS" pitchFamily="34" charset="-122"/>
                <a:cs typeface="Arial Unicode MS" pitchFamily="34" charset="-122"/>
              </a:rPr>
              <a:t>href</a:t>
            </a:r>
            <a:r>
              <a:rPr lang="en-US" altLang="zh-CN" sz="1600" dirty="0">
                <a:latin typeface="Arial Unicode MS" pitchFamily="34" charset="-122"/>
                <a:ea typeface="Arial Unicode MS" pitchFamily="34" charset="-122"/>
                <a:cs typeface="Arial Unicode MS" pitchFamily="34" charset="-122"/>
              </a:rPr>
              <a:t>="</a:t>
            </a:r>
            <a:r>
              <a:rPr lang="en-US" altLang="zh-CN" sz="1600" dirty="0" err="1">
                <a:latin typeface="Arial Unicode MS" pitchFamily="34" charset="-122"/>
                <a:ea typeface="Arial Unicode MS" pitchFamily="34" charset="-122"/>
                <a:cs typeface="Arial Unicode MS" pitchFamily="34" charset="-122"/>
              </a:rPr>
              <a:t>createUser.jsp</a:t>
            </a:r>
            <a:r>
              <a:rPr lang="en-US" altLang="zh-CN" sz="1600" dirty="0">
                <a:latin typeface="Arial Unicode MS" pitchFamily="34" charset="-122"/>
                <a:ea typeface="Arial Unicode MS" pitchFamily="34" charset="-122"/>
                <a:cs typeface="Arial Unicode MS" pitchFamily="34" charset="-122"/>
              </a:rPr>
              <a:t>"&gt;Create a new User&lt;/a&gt;</a:t>
            </a:r>
          </a:p>
          <a:p>
            <a:pPr lvl="1"/>
            <a:r>
              <a:rPr lang="en-US" altLang="zh-CN" sz="1600" dirty="0">
                <a:latin typeface="Arial Unicode MS" pitchFamily="34" charset="-122"/>
                <a:ea typeface="Arial Unicode MS" pitchFamily="34" charset="-122"/>
                <a:cs typeface="Arial Unicode MS" pitchFamily="34" charset="-122"/>
              </a:rPr>
              <a:t>&lt;/</a:t>
            </a:r>
            <a:r>
              <a:rPr lang="en-US" altLang="zh-CN" sz="1600" dirty="0" err="1">
                <a:latin typeface="Arial Unicode MS" pitchFamily="34" charset="-122"/>
                <a:ea typeface="Arial Unicode MS" pitchFamily="34" charset="-122"/>
                <a:cs typeface="Arial Unicode MS" pitchFamily="34" charset="-122"/>
              </a:rPr>
              <a:t>shiro:hasPermission</a:t>
            </a:r>
            <a:r>
              <a:rPr lang="en-US" altLang="zh-CN" sz="1600" dirty="0" smtClean="0">
                <a:latin typeface="Arial Unicode MS" pitchFamily="34" charset="-122"/>
                <a:ea typeface="Arial Unicode MS" pitchFamily="34" charset="-122"/>
                <a:cs typeface="Arial Unicode MS" pitchFamily="34" charset="-122"/>
              </a:rPr>
              <a:t>&gt;</a:t>
            </a:r>
            <a:endParaRPr lang="en-US" altLang="zh-CN" sz="2000" dirty="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lacksPermission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标签：当前</a:t>
            </a:r>
            <a:r>
              <a:rPr lang="en-US" altLang="zh-CN" sz="2000" dirty="0">
                <a:latin typeface="Arial Unicode MS" pitchFamily="34" charset="-122"/>
                <a:ea typeface="Arial Unicode MS" pitchFamily="34" charset="-122"/>
                <a:cs typeface="Arial Unicode MS" pitchFamily="34" charset="-122"/>
              </a:rPr>
              <a:t>Subject </a:t>
            </a:r>
            <a:r>
              <a:rPr lang="zh-CN" altLang="en-US" sz="2000" dirty="0">
                <a:latin typeface="Arial Unicode MS" pitchFamily="34" charset="-122"/>
                <a:ea typeface="Arial Unicode MS" pitchFamily="34" charset="-122"/>
                <a:cs typeface="Arial Unicode MS" pitchFamily="34" charset="-122"/>
              </a:rPr>
              <a:t>没有拥有（蕴含）特定的</a:t>
            </a:r>
            <a:r>
              <a:rPr lang="zh-CN" altLang="en-US" sz="2000" dirty="0" smtClean="0">
                <a:latin typeface="Arial Unicode MS" pitchFamily="34" charset="-122"/>
                <a:ea typeface="Arial Unicode MS" pitchFamily="34" charset="-122"/>
                <a:cs typeface="Arial Unicode MS" pitchFamily="34" charset="-122"/>
              </a:rPr>
              <a:t>权限，</a:t>
            </a:r>
            <a:r>
              <a:rPr lang="zh-CN" altLang="en-US" sz="2000" dirty="0">
                <a:latin typeface="Arial Unicode MS" pitchFamily="34" charset="-122"/>
                <a:ea typeface="Arial Unicode MS" pitchFamily="34" charset="-122"/>
                <a:cs typeface="Arial Unicode MS" pitchFamily="34" charset="-122"/>
              </a:rPr>
              <a:t>将会显示它所包含的</a:t>
            </a:r>
            <a:r>
              <a:rPr lang="zh-CN" altLang="en-US" sz="2000" dirty="0" smtClean="0">
                <a:latin typeface="Arial Unicode MS" pitchFamily="34" charset="-122"/>
                <a:ea typeface="Arial Unicode MS" pitchFamily="34" charset="-122"/>
                <a:cs typeface="Arial Unicode MS" pitchFamily="34" charset="-122"/>
              </a:rPr>
              <a:t>内容。也就是说</a:t>
            </a:r>
            <a:r>
              <a:rPr lang="zh-CN" altLang="en-US" sz="2000" dirty="0">
                <a:latin typeface="Arial Unicode MS" pitchFamily="34" charset="-122"/>
                <a:ea typeface="Arial Unicode MS" pitchFamily="34" charset="-122"/>
                <a:cs typeface="Arial Unicode MS" pitchFamily="34" charset="-122"/>
              </a:rPr>
              <a:t>，用户没有特定的能力。</a:t>
            </a: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053276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56471"/>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密码加密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23419"/>
            <a:ext cx="8229600" cy="4525963"/>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1. </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Realm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init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方法中设置凭证匹配器</a:t>
            </a:r>
            <a:endParaRPr lang="en-US" altLang="zh-CN" sz="2000" dirty="0" smtClean="0">
              <a:latin typeface="Arial Unicode MS" pitchFamily="34" charset="-122"/>
              <a:ea typeface="Arial Unicode MS" pitchFamily="34" charset="-122"/>
              <a:cs typeface="Arial Unicode MS" pitchFamily="34" charset="-122"/>
            </a:endParaRPr>
          </a:p>
          <a:p>
            <a:pPr marL="0" indent="0">
              <a:buNone/>
            </a:pP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   </a:t>
            </a:r>
          </a:p>
          <a:p>
            <a:pPr marL="0" indent="0">
              <a:buNone/>
            </a:pPr>
            <a:endParaRPr lang="en-US" altLang="zh-CN" sz="2000" dirty="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2. </a:t>
            </a:r>
            <a:r>
              <a:rPr lang="zh-CN" altLang="en-US" sz="2000" dirty="0" smtClean="0">
                <a:latin typeface="Arial Unicode MS" pitchFamily="34" charset="-122"/>
                <a:ea typeface="Arial Unicode MS" pitchFamily="34" charset="-122"/>
                <a:cs typeface="Arial Unicode MS" pitchFamily="34" charset="-122"/>
              </a:rPr>
              <a:t>认证时返回的 </a:t>
            </a:r>
            <a:r>
              <a:rPr lang="en-US" altLang="zh-CN" sz="2000" dirty="0" err="1" smtClean="0"/>
              <a:t>SimpleAuthenticationInfo</a:t>
            </a:r>
            <a:r>
              <a:rPr lang="en-US" altLang="zh-CN" sz="2000" dirty="0" smtClean="0"/>
              <a:t> </a:t>
            </a:r>
            <a:r>
              <a:rPr lang="zh-CN" altLang="en-US" sz="2000" dirty="0" smtClean="0"/>
              <a:t> </a:t>
            </a:r>
            <a:r>
              <a:rPr lang="zh-CN" altLang="en-US" sz="2000" dirty="0" smtClean="0">
                <a:latin typeface="Arial Unicode MS" pitchFamily="34" charset="-122"/>
                <a:ea typeface="Arial Unicode MS" pitchFamily="34" charset="-122"/>
                <a:cs typeface="Arial Unicode MS" pitchFamily="34" charset="-122"/>
              </a:rPr>
              <a:t>包含的密码若是需要是经过加密后的密码。若有盐值，需要包含 </a:t>
            </a:r>
            <a:r>
              <a:rPr lang="en-US" altLang="zh-CN" sz="2000" dirty="0" err="1" smtClean="0"/>
              <a:t>credentialsSalt</a:t>
            </a:r>
            <a:r>
              <a:rPr lang="en-US" altLang="zh-CN" sz="2000" dirty="0" smtClean="0"/>
              <a:t>  </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3. </a:t>
            </a:r>
            <a:r>
              <a:rPr lang="zh-CN" altLang="en-US" sz="2000" dirty="0" smtClean="0">
                <a:latin typeface="Arial Unicode MS" pitchFamily="34" charset="-122"/>
                <a:ea typeface="Arial Unicode MS" pitchFamily="34" charset="-122"/>
                <a:cs typeface="Arial Unicode MS" pitchFamily="34" charset="-122"/>
              </a:rPr>
              <a:t>向数据库中保存密码时需要保存加密后的密码</a:t>
            </a:r>
            <a:endParaRPr lang="zh-CN" altLang="en-US"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27475"/>
            <a:ext cx="8568952" cy="128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4330478"/>
            <a:ext cx="7560840" cy="89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5790392"/>
            <a:ext cx="6768232" cy="825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56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Shiro</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的主要功能</a:t>
            </a:r>
          </a:p>
        </p:txBody>
      </p:sp>
      <p:sp>
        <p:nvSpPr>
          <p:cNvPr id="3" name="内容占位符 2"/>
          <p:cNvSpPr>
            <a:spLocks noGrp="1"/>
          </p:cNvSpPr>
          <p:nvPr>
            <p:ph idx="1"/>
          </p:nvPr>
        </p:nvSpPr>
        <p:spPr>
          <a:xfrm>
            <a:off x="323528" y="1628800"/>
            <a:ext cx="8496944" cy="5229200"/>
          </a:xfrm>
        </p:spPr>
        <p:txBody>
          <a:bodyPr>
            <a:noAutofit/>
          </a:bodyPr>
          <a:lstStyle/>
          <a:p>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四</a:t>
            </a:r>
            <a:r>
              <a:rPr lang="zh-CN" altLang="en-US" sz="2400" dirty="0" smtClean="0">
                <a:latin typeface="Arial Unicode MS" pitchFamily="34" charset="-122"/>
                <a:ea typeface="Arial Unicode MS" pitchFamily="34" charset="-122"/>
                <a:cs typeface="Arial Unicode MS" pitchFamily="34" charset="-122"/>
              </a:rPr>
              <a:t>大核心部分</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Authentication(</a:t>
            </a:r>
            <a:r>
              <a:rPr lang="zh-CN" altLang="en-US" sz="1800" b="1" dirty="0">
                <a:solidFill>
                  <a:srgbClr val="0000FF"/>
                </a:solidFill>
                <a:latin typeface="Arial Unicode MS" pitchFamily="34" charset="-122"/>
                <a:ea typeface="Arial Unicode MS" pitchFamily="34" charset="-122"/>
                <a:cs typeface="Arial Unicode MS" pitchFamily="34" charset="-122"/>
              </a:rPr>
              <a:t>身份验证</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：简称</a:t>
            </a:r>
            <a:r>
              <a:rPr lang="zh-CN" altLang="en-US" sz="1800" dirty="0">
                <a:latin typeface="Arial Unicode MS" pitchFamily="34" charset="-122"/>
                <a:ea typeface="Arial Unicode MS" pitchFamily="34" charset="-122"/>
                <a:cs typeface="Arial Unicode MS" pitchFamily="34" charset="-122"/>
              </a:rPr>
              <a:t>为“登录”</a:t>
            </a:r>
            <a:r>
              <a:rPr lang="zh-CN" altLang="en-US" sz="1800" dirty="0" smtClean="0">
                <a:latin typeface="Arial Unicode MS" pitchFamily="34" charset="-122"/>
                <a:ea typeface="Arial Unicode MS" pitchFamily="34" charset="-122"/>
                <a:cs typeface="Arial Unicode MS" pitchFamily="34" charset="-122"/>
              </a:rPr>
              <a:t>，即证明</a:t>
            </a:r>
            <a:r>
              <a:rPr lang="zh-CN" altLang="en-US" sz="1800" dirty="0">
                <a:latin typeface="Arial Unicode MS" pitchFamily="34" charset="-122"/>
                <a:ea typeface="Arial Unicode MS" pitchFamily="34" charset="-122"/>
                <a:cs typeface="Arial Unicode MS" pitchFamily="34" charset="-122"/>
              </a:rPr>
              <a:t>用户</a:t>
            </a:r>
            <a:r>
              <a:rPr lang="zh-CN" altLang="en-US" sz="1800" dirty="0" smtClean="0">
                <a:latin typeface="Arial Unicode MS" pitchFamily="34" charset="-122"/>
                <a:ea typeface="Arial Unicode MS" pitchFamily="34" charset="-122"/>
                <a:cs typeface="Arial Unicode MS" pitchFamily="34" charset="-122"/>
              </a:rPr>
              <a:t>是谁。</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Authorization(</a:t>
            </a:r>
            <a:r>
              <a:rPr lang="zh-CN" altLang="en-US" sz="1800" b="1" dirty="0">
                <a:solidFill>
                  <a:srgbClr val="0000FF"/>
                </a:solidFill>
                <a:latin typeface="Arial Unicode MS" pitchFamily="34" charset="-122"/>
                <a:ea typeface="Arial Unicode MS" pitchFamily="34" charset="-122"/>
                <a:cs typeface="Arial Unicode MS" pitchFamily="34" charset="-122"/>
              </a:rPr>
              <a:t>授权</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访问控制的过程</a:t>
            </a:r>
            <a:r>
              <a:rPr lang="zh-CN" altLang="en-US" sz="1800" dirty="0" smtClean="0">
                <a:latin typeface="Arial Unicode MS" pitchFamily="34" charset="-122"/>
                <a:ea typeface="Arial Unicode MS" pitchFamily="34" charset="-122"/>
                <a:cs typeface="Arial Unicode MS" pitchFamily="34" charset="-122"/>
              </a:rPr>
              <a:t>，即决定是否有权限去访问受保护的资源。</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Session Management(</a:t>
            </a:r>
            <a:r>
              <a:rPr lang="zh-CN" altLang="en-US" sz="1800" b="1" dirty="0">
                <a:solidFill>
                  <a:srgbClr val="0000FF"/>
                </a:solidFill>
                <a:latin typeface="Arial Unicode MS" pitchFamily="34" charset="-122"/>
                <a:ea typeface="Arial Unicode MS" pitchFamily="34" charset="-122"/>
                <a:cs typeface="Arial Unicode MS" pitchFamily="34" charset="-122"/>
              </a:rPr>
              <a:t>会话管理</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管理用户特定的会话，即使在</a:t>
            </a:r>
            <a:r>
              <a:rPr lang="zh-CN" altLang="en-US" sz="1800" dirty="0" smtClean="0">
                <a:latin typeface="Arial Unicode MS" pitchFamily="34" charset="-122"/>
                <a:ea typeface="Arial Unicode MS" pitchFamily="34" charset="-122"/>
                <a:cs typeface="Arial Unicode MS" pitchFamily="34" charset="-122"/>
              </a:rPr>
              <a:t>非 </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smtClean="0">
                <a:latin typeface="Arial Unicode MS" pitchFamily="34" charset="-122"/>
                <a:ea typeface="Arial Unicode MS" pitchFamily="34" charset="-122"/>
                <a:cs typeface="Arial Unicode MS" pitchFamily="34" charset="-122"/>
              </a:rPr>
              <a:t>EJB </a:t>
            </a:r>
            <a:r>
              <a:rPr lang="zh-CN" altLang="en-US" sz="1800" dirty="0">
                <a:latin typeface="Arial Unicode MS" pitchFamily="34" charset="-122"/>
                <a:ea typeface="Arial Unicode MS" pitchFamily="34" charset="-122"/>
                <a:cs typeface="Arial Unicode MS" pitchFamily="34" charset="-122"/>
              </a:rPr>
              <a:t>应用程序。</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Cryptography(</a:t>
            </a:r>
            <a:r>
              <a:rPr lang="zh-CN" altLang="en-US" sz="1800" b="1" dirty="0">
                <a:solidFill>
                  <a:srgbClr val="0000FF"/>
                </a:solidFill>
                <a:latin typeface="Arial Unicode MS" pitchFamily="34" charset="-122"/>
                <a:ea typeface="Arial Unicode MS" pitchFamily="34" charset="-122"/>
                <a:cs typeface="Arial Unicode MS" pitchFamily="34" charset="-122"/>
              </a:rPr>
              <a:t>加密</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通过使用加密算法保持</a:t>
            </a:r>
            <a:r>
              <a:rPr lang="zh-CN" altLang="en-US" sz="1800" dirty="0" smtClean="0">
                <a:latin typeface="Arial Unicode MS" pitchFamily="34" charset="-122"/>
                <a:ea typeface="Arial Unicode MS" pitchFamily="34" charset="-122"/>
                <a:cs typeface="Arial Unicode MS" pitchFamily="34" charset="-122"/>
              </a:rPr>
              <a:t>数据安全</a:t>
            </a:r>
            <a:endParaRPr lang="zh-CN" altLang="en-US" sz="1800" dirty="0">
              <a:latin typeface="Arial Unicode MS" pitchFamily="34" charset="-122"/>
              <a:ea typeface="Arial Unicode MS" pitchFamily="34" charset="-122"/>
              <a:cs typeface="Arial Unicode MS" pitchFamily="34" charset="-122"/>
            </a:endParaRPr>
          </a:p>
          <a:p>
            <a:r>
              <a:rPr lang="zh-CN" altLang="en-US" sz="1800" dirty="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shiro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还提供以下扩展：</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en-US" altLang="zh-CN" sz="1800" b="1" dirty="0">
                <a:solidFill>
                  <a:srgbClr val="0000FF"/>
                </a:solidFill>
                <a:latin typeface="Arial Unicode MS" pitchFamily="34" charset="-122"/>
                <a:ea typeface="Arial Unicode MS" pitchFamily="34" charset="-122"/>
                <a:cs typeface="Arial Unicode MS" pitchFamily="34" charset="-122"/>
              </a:rPr>
              <a:t>Support</a:t>
            </a:r>
            <a:r>
              <a:rPr lang="zh-CN" altLang="en-US" sz="1800" dirty="0">
                <a:latin typeface="Arial Unicode MS" pitchFamily="34" charset="-122"/>
                <a:ea typeface="Arial Unicode MS" pitchFamily="34" charset="-122"/>
                <a:cs typeface="Arial Unicode MS" pitchFamily="34" charset="-122"/>
              </a:rPr>
              <a:t>：主要针对</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应用提供一些常用功能。</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Caching</a:t>
            </a:r>
            <a:r>
              <a:rPr lang="zh-CN" altLang="en-US" sz="1800" dirty="0">
                <a:latin typeface="Arial Unicode MS" pitchFamily="34" charset="-122"/>
                <a:ea typeface="Arial Unicode MS" pitchFamily="34" charset="-122"/>
                <a:cs typeface="Arial Unicode MS" pitchFamily="34" charset="-122"/>
              </a:rPr>
              <a:t>：缓存可以使应用程序运行更有效率。</a:t>
            </a:r>
          </a:p>
          <a:p>
            <a:pPr lvl="1"/>
            <a:r>
              <a:rPr lang="en-US" altLang="zh-CN" sz="1800" dirty="0" smtClean="0">
                <a:latin typeface="Arial Unicode MS" pitchFamily="34" charset="-122"/>
                <a:ea typeface="Arial Unicode MS" pitchFamily="34" charset="-122"/>
                <a:cs typeface="Arial Unicode MS" pitchFamily="34" charset="-122"/>
              </a:rPr>
              <a:t>Concurrency</a:t>
            </a:r>
            <a:r>
              <a:rPr lang="zh-CN" altLang="en-US" sz="1800" dirty="0">
                <a:latin typeface="Arial Unicode MS" pitchFamily="34" charset="-122"/>
                <a:ea typeface="Arial Unicode MS" pitchFamily="34" charset="-122"/>
                <a:cs typeface="Arial Unicode MS" pitchFamily="34" charset="-122"/>
              </a:rPr>
              <a:t>：多线程相关功能。</a:t>
            </a:r>
          </a:p>
          <a:p>
            <a:pPr lvl="1"/>
            <a:r>
              <a:rPr lang="en-US" altLang="zh-CN" sz="1800" dirty="0" smtClean="0">
                <a:latin typeface="Arial Unicode MS" pitchFamily="34" charset="-122"/>
                <a:ea typeface="Arial Unicode MS" pitchFamily="34" charset="-122"/>
                <a:cs typeface="Arial Unicode MS" pitchFamily="34" charset="-122"/>
              </a:rPr>
              <a:t>Testing</a:t>
            </a:r>
            <a:r>
              <a:rPr lang="zh-CN" altLang="en-US" sz="1800" dirty="0">
                <a:latin typeface="Arial Unicode MS" pitchFamily="34" charset="-122"/>
                <a:ea typeface="Arial Unicode MS" pitchFamily="34" charset="-122"/>
                <a:cs typeface="Arial Unicode MS" pitchFamily="34" charset="-122"/>
              </a:rPr>
              <a:t>：帮助我们进行测试相关功能</a:t>
            </a:r>
          </a:p>
          <a:p>
            <a:pPr lvl="1"/>
            <a:r>
              <a:rPr lang="en-US" altLang="zh-CN" sz="1800" dirty="0" smtClean="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Run As"</a:t>
            </a:r>
            <a:r>
              <a:rPr lang="zh-CN" altLang="en-US" sz="1800" dirty="0">
                <a:latin typeface="Arial Unicode MS" pitchFamily="34" charset="-122"/>
                <a:ea typeface="Arial Unicode MS" pitchFamily="34" charset="-122"/>
                <a:cs typeface="Arial Unicode MS" pitchFamily="34" charset="-122"/>
              </a:rPr>
              <a:t>：一个允许用户假设为另一个用户身份（如果允许）的功能，有时候在管理脚本很有用。</a:t>
            </a:r>
          </a:p>
          <a:p>
            <a:pPr lvl="1"/>
            <a:r>
              <a:rPr lang="en-US" altLang="zh-CN" sz="1800" dirty="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Remember Me</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记住用户身份，提供类似购物车功能。</a:t>
            </a:r>
          </a:p>
          <a:p>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49333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架构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个核心组件</a:t>
            </a:r>
            <a:endParaRPr lang="zh-CN" altLang="en-US"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27309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3419872" y="2060848"/>
            <a:ext cx="2232248" cy="40324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538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10916"/>
            <a:ext cx="8928992"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Shiro</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架构 </a:t>
            </a:r>
            <a:r>
              <a:rPr lang="en-US" altLang="zh-CN" dirty="0">
                <a:latin typeface="Arial Unicode MS" pitchFamily="34" charset="-122"/>
                <a:ea typeface="Arial Unicode MS" pitchFamily="34" charset="-122"/>
                <a:cs typeface="Arial Unicode MS" pitchFamily="34" charset="-122"/>
              </a:rPr>
              <a:t>3 </a:t>
            </a:r>
            <a:r>
              <a:rPr lang="zh-CN" altLang="en-US" dirty="0">
                <a:latin typeface="Arial Unicode MS" pitchFamily="34" charset="-122"/>
                <a:ea typeface="Arial Unicode MS" pitchFamily="34" charset="-122"/>
                <a:cs typeface="Arial Unicode MS" pitchFamily="34" charset="-122"/>
              </a:rPr>
              <a:t>个核心组件</a:t>
            </a:r>
          </a:p>
        </p:txBody>
      </p:sp>
      <p:sp>
        <p:nvSpPr>
          <p:cNvPr id="3" name="内容占位符 2"/>
          <p:cNvSpPr>
            <a:spLocks noGrp="1"/>
          </p:cNvSpPr>
          <p:nvPr>
            <p:ph idx="1"/>
          </p:nvPr>
        </p:nvSpPr>
        <p:spPr>
          <a:xfrm>
            <a:off x="323528" y="1844824"/>
            <a:ext cx="8424936" cy="4941168"/>
          </a:xfrm>
        </p:spPr>
        <p:txBody>
          <a:bodyPr>
            <a:normAutofit/>
          </a:bodyPr>
          <a:lstStyle/>
          <a:p>
            <a:r>
              <a:rPr lang="en-US" altLang="zh-CN" sz="2300" b="1" dirty="0">
                <a:solidFill>
                  <a:srgbClr val="0000FF"/>
                </a:solidFill>
                <a:latin typeface="Arial Unicode MS" pitchFamily="34" charset="-122"/>
                <a:ea typeface="Arial Unicode MS" pitchFamily="34" charset="-122"/>
                <a:cs typeface="Arial Unicode MS" pitchFamily="34" charset="-122"/>
              </a:rPr>
              <a:t>Subject</a:t>
            </a:r>
            <a:r>
              <a:rPr lang="en-US" altLang="zh-CN" sz="2300" dirty="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a:t>
            </a:r>
            <a:r>
              <a:rPr lang="zh-CN" altLang="en-US" sz="2300" b="1" dirty="0">
                <a:solidFill>
                  <a:srgbClr val="0000FF"/>
                </a:solidFill>
                <a:latin typeface="Arial Unicode MS" pitchFamily="34" charset="-122"/>
                <a:ea typeface="Arial Unicode MS" pitchFamily="34" charset="-122"/>
                <a:cs typeface="Arial Unicode MS" pitchFamily="34" charset="-122"/>
              </a:rPr>
              <a:t>正与系统进行交互</a:t>
            </a:r>
            <a:r>
              <a:rPr lang="zh-CN" altLang="en-US" sz="2300" b="1" dirty="0" smtClean="0">
                <a:solidFill>
                  <a:srgbClr val="0000FF"/>
                </a:solidFill>
                <a:latin typeface="Arial Unicode MS" pitchFamily="34" charset="-122"/>
                <a:ea typeface="Arial Unicode MS" pitchFamily="34" charset="-122"/>
                <a:cs typeface="Arial Unicode MS" pitchFamily="34" charset="-122"/>
              </a:rPr>
              <a:t>的人，或某一个第三</a:t>
            </a:r>
            <a:r>
              <a:rPr lang="zh-CN" altLang="en-US" sz="2300" b="1" dirty="0">
                <a:solidFill>
                  <a:srgbClr val="0000FF"/>
                </a:solidFill>
                <a:latin typeface="Arial Unicode MS" pitchFamily="34" charset="-122"/>
                <a:ea typeface="Arial Unicode MS" pitchFamily="34" charset="-122"/>
                <a:cs typeface="Arial Unicode MS" pitchFamily="34" charset="-122"/>
              </a:rPr>
              <a:t>方</a:t>
            </a:r>
            <a:r>
              <a:rPr lang="zh-CN" altLang="en-US" sz="2300" b="1" dirty="0" smtClean="0">
                <a:solidFill>
                  <a:srgbClr val="0000FF"/>
                </a:solidFill>
                <a:latin typeface="Arial Unicode MS" pitchFamily="34" charset="-122"/>
                <a:ea typeface="Arial Unicode MS" pitchFamily="34" charset="-122"/>
                <a:cs typeface="Arial Unicode MS" pitchFamily="34" charset="-122"/>
              </a:rPr>
              <a:t>服务</a:t>
            </a:r>
            <a:r>
              <a:rPr lang="zh-CN" altLang="en-US" sz="2300" dirty="0" smtClean="0">
                <a:latin typeface="Arial Unicode MS" pitchFamily="34" charset="-122"/>
                <a:ea typeface="Arial Unicode MS" pitchFamily="34" charset="-122"/>
                <a:cs typeface="Arial Unicode MS" pitchFamily="34" charset="-122"/>
              </a:rPr>
              <a:t>。所有 </a:t>
            </a:r>
            <a:r>
              <a:rPr lang="en-US" altLang="zh-CN" sz="2300" dirty="0" smtClean="0">
                <a:latin typeface="Arial Unicode MS" pitchFamily="34" charset="-122"/>
                <a:ea typeface="Arial Unicode MS" pitchFamily="34" charset="-122"/>
                <a:cs typeface="Arial Unicode MS" pitchFamily="34" charset="-122"/>
              </a:rPr>
              <a:t>Subject  </a:t>
            </a:r>
            <a:r>
              <a:rPr lang="zh-CN" altLang="en-US" sz="2300" dirty="0" smtClean="0">
                <a:latin typeface="Arial Unicode MS" pitchFamily="34" charset="-122"/>
                <a:ea typeface="Arial Unicode MS" pitchFamily="34" charset="-122"/>
                <a:cs typeface="Arial Unicode MS" pitchFamily="34" charset="-122"/>
              </a:rPr>
              <a:t>实例</a:t>
            </a:r>
            <a:r>
              <a:rPr lang="zh-CN" altLang="en-US" sz="2300" dirty="0">
                <a:latin typeface="Arial Unicode MS" pitchFamily="34" charset="-122"/>
                <a:ea typeface="Arial Unicode MS" pitchFamily="34" charset="-122"/>
                <a:cs typeface="Arial Unicode MS" pitchFamily="34" charset="-122"/>
              </a:rPr>
              <a:t>都被绑定到（且这是必须的）一个</a:t>
            </a:r>
            <a:r>
              <a:rPr lang="en-US" altLang="zh-CN" sz="2300" dirty="0" err="1">
                <a:latin typeface="Arial Unicode MS" pitchFamily="34" charset="-122"/>
                <a:ea typeface="Arial Unicode MS" pitchFamily="34" charset="-122"/>
                <a:cs typeface="Arial Unicode MS" pitchFamily="34" charset="-122"/>
              </a:rPr>
              <a:t>SecurityManager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上</a:t>
            </a:r>
            <a:r>
              <a:rPr lang="zh-CN" altLang="en-US" sz="2300" dirty="0" smtClean="0">
                <a:latin typeface="Arial Unicode MS" pitchFamily="34" charset="-122"/>
                <a:ea typeface="Arial Unicode MS" pitchFamily="34" charset="-122"/>
                <a:cs typeface="Arial Unicode MS" pitchFamily="34" charset="-122"/>
              </a:rPr>
              <a:t>。</a:t>
            </a:r>
            <a:endParaRPr lang="en-US" altLang="zh-CN" sz="2300" dirty="0" smtClean="0">
              <a:latin typeface="Arial Unicode MS" pitchFamily="34" charset="-122"/>
              <a:ea typeface="Arial Unicode MS" pitchFamily="34" charset="-122"/>
              <a:cs typeface="Arial Unicode MS" pitchFamily="34" charset="-122"/>
            </a:endParaRPr>
          </a:p>
          <a:p>
            <a:r>
              <a:rPr lang="en-US" altLang="zh-CN" sz="2300" b="1" dirty="0" err="1" smtClean="0">
                <a:solidFill>
                  <a:srgbClr val="0000FF"/>
                </a:solidFill>
                <a:latin typeface="Arial Unicode MS" pitchFamily="34" charset="-122"/>
                <a:ea typeface="Arial Unicode MS" pitchFamily="34" charset="-122"/>
                <a:cs typeface="Arial Unicode MS" pitchFamily="34" charset="-122"/>
              </a:rPr>
              <a:t>SecurityManager</a:t>
            </a:r>
            <a:r>
              <a:rPr lang="zh-CN" altLang="en-US" sz="2300" dirty="0" smtClean="0">
                <a:latin typeface="Arial Unicode MS" pitchFamily="34" charset="-122"/>
                <a:ea typeface="Arial Unicode MS" pitchFamily="34" charset="-122"/>
                <a:cs typeface="Arial Unicode MS" pitchFamily="34" charset="-122"/>
              </a:rPr>
              <a:t>：</a:t>
            </a:r>
            <a:r>
              <a:rPr lang="en-US" altLang="zh-CN" sz="2300" dirty="0" err="1" smtClean="0">
                <a:latin typeface="Arial Unicode MS" pitchFamily="34" charset="-122"/>
                <a:ea typeface="Arial Unicode MS" pitchFamily="34" charset="-122"/>
                <a:cs typeface="Arial Unicode MS" pitchFamily="34" charset="-122"/>
              </a:rPr>
              <a:t>Shiro</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架构的心脏，用来协调</a:t>
            </a:r>
            <a:r>
              <a:rPr lang="zh-CN" altLang="en-US" sz="2300" dirty="0" smtClean="0">
                <a:latin typeface="Arial Unicode MS" pitchFamily="34" charset="-122"/>
                <a:ea typeface="Arial Unicode MS" pitchFamily="34" charset="-122"/>
                <a:cs typeface="Arial Unicode MS" pitchFamily="34" charset="-122"/>
              </a:rPr>
              <a:t>内部各安全组件，</a:t>
            </a:r>
            <a:r>
              <a:rPr lang="zh-CN" altLang="en-US" sz="2300" dirty="0">
                <a:latin typeface="Arial Unicode MS" pitchFamily="34" charset="-122"/>
                <a:ea typeface="Arial Unicode MS" pitchFamily="34" charset="-122"/>
                <a:cs typeface="Arial Unicode MS" pitchFamily="34" charset="-122"/>
              </a:rPr>
              <a:t>管理内部组件实例，并通过它来提供安全管理的各种服务</a:t>
            </a:r>
            <a:r>
              <a:rPr lang="zh-CN" altLang="en-US" sz="2300" dirty="0" smtClean="0">
                <a:latin typeface="Arial Unicode MS" pitchFamily="34" charset="-122"/>
                <a:ea typeface="Arial Unicode MS" pitchFamily="34" charset="-122"/>
                <a:cs typeface="Arial Unicode MS" pitchFamily="34" charset="-122"/>
              </a:rPr>
              <a:t>。</a:t>
            </a:r>
            <a:r>
              <a:rPr lang="zh-CN" altLang="en-US" sz="2300" b="1" dirty="0" smtClean="0">
                <a:solidFill>
                  <a:srgbClr val="0000FF"/>
                </a:solidFill>
                <a:latin typeface="Arial Unicode MS" pitchFamily="34" charset="-122"/>
                <a:ea typeface="Arial Unicode MS" pitchFamily="34" charset="-122"/>
                <a:cs typeface="Arial Unicode MS" pitchFamily="34" charset="-122"/>
              </a:rPr>
              <a:t>当 </a:t>
            </a:r>
            <a:r>
              <a:rPr lang="en-US" altLang="zh-CN" sz="2300" b="1" dirty="0" err="1" smtClean="0">
                <a:solidFill>
                  <a:srgbClr val="0000FF"/>
                </a:solidFill>
                <a:latin typeface="Arial Unicode MS" pitchFamily="34" charset="-122"/>
                <a:ea typeface="Arial Unicode MS" pitchFamily="34" charset="-122"/>
                <a:cs typeface="Arial Unicode MS" pitchFamily="34" charset="-122"/>
              </a:rPr>
              <a:t>Shiro</a:t>
            </a:r>
            <a:r>
              <a:rPr lang="en-US" altLang="zh-CN" sz="2300" b="1" dirty="0" smtClean="0">
                <a:solidFill>
                  <a:srgbClr val="0000FF"/>
                </a:solidFill>
                <a:latin typeface="Arial Unicode MS" pitchFamily="34" charset="-122"/>
                <a:ea typeface="Arial Unicode MS" pitchFamily="34" charset="-122"/>
                <a:cs typeface="Arial Unicode MS" pitchFamily="34" charset="-122"/>
              </a:rPr>
              <a:t> </a:t>
            </a:r>
            <a:r>
              <a:rPr lang="zh-CN" altLang="en-US" sz="2300" b="1" dirty="0" smtClean="0">
                <a:solidFill>
                  <a:srgbClr val="0000FF"/>
                </a:solidFill>
                <a:latin typeface="Arial Unicode MS" pitchFamily="34" charset="-122"/>
                <a:ea typeface="Arial Unicode MS" pitchFamily="34" charset="-122"/>
                <a:cs typeface="Arial Unicode MS" pitchFamily="34" charset="-122"/>
              </a:rPr>
              <a:t>与</a:t>
            </a:r>
            <a:r>
              <a:rPr lang="zh-CN" altLang="en-US" sz="2300" b="1" dirty="0">
                <a:solidFill>
                  <a:srgbClr val="0000FF"/>
                </a:solidFill>
                <a:latin typeface="Arial Unicode MS" pitchFamily="34" charset="-122"/>
                <a:ea typeface="Arial Unicode MS" pitchFamily="34" charset="-122"/>
                <a:cs typeface="Arial Unicode MS" pitchFamily="34" charset="-122"/>
              </a:rPr>
              <a:t>一</a:t>
            </a:r>
            <a:r>
              <a:rPr lang="zh-CN" altLang="en-US" sz="2300" b="1" dirty="0" smtClean="0">
                <a:solidFill>
                  <a:srgbClr val="0000FF"/>
                </a:solidFill>
                <a:latin typeface="Arial Unicode MS" pitchFamily="34" charset="-122"/>
                <a:ea typeface="Arial Unicode MS" pitchFamily="34" charset="-122"/>
                <a:cs typeface="Arial Unicode MS" pitchFamily="34" charset="-122"/>
              </a:rPr>
              <a:t>个 </a:t>
            </a:r>
            <a:r>
              <a:rPr lang="en-US" altLang="zh-CN" sz="2300" b="1" dirty="0" smtClean="0">
                <a:solidFill>
                  <a:srgbClr val="0000FF"/>
                </a:solidFill>
                <a:latin typeface="Arial Unicode MS" pitchFamily="34" charset="-122"/>
                <a:ea typeface="Arial Unicode MS" pitchFamily="34" charset="-122"/>
                <a:cs typeface="Arial Unicode MS" pitchFamily="34" charset="-122"/>
              </a:rPr>
              <a:t>Subject  </a:t>
            </a:r>
            <a:r>
              <a:rPr lang="zh-CN" altLang="en-US" sz="2300" b="1" dirty="0" smtClean="0">
                <a:solidFill>
                  <a:srgbClr val="0000FF"/>
                </a:solidFill>
                <a:latin typeface="Arial Unicode MS" pitchFamily="34" charset="-122"/>
                <a:ea typeface="Arial Unicode MS" pitchFamily="34" charset="-122"/>
                <a:cs typeface="Arial Unicode MS" pitchFamily="34" charset="-122"/>
              </a:rPr>
              <a:t>进行</a:t>
            </a:r>
            <a:r>
              <a:rPr lang="zh-CN" altLang="en-US" sz="2300" b="1" dirty="0">
                <a:solidFill>
                  <a:srgbClr val="0000FF"/>
                </a:solidFill>
                <a:latin typeface="Arial Unicode MS" pitchFamily="34" charset="-122"/>
                <a:ea typeface="Arial Unicode MS" pitchFamily="34" charset="-122"/>
                <a:cs typeface="Arial Unicode MS" pitchFamily="34" charset="-122"/>
              </a:rPr>
              <a:t>交互时，实质上是幕后</a:t>
            </a:r>
            <a:r>
              <a:rPr lang="zh-CN" altLang="en-US" sz="2300" b="1" dirty="0" smtClean="0">
                <a:solidFill>
                  <a:srgbClr val="0000FF"/>
                </a:solidFill>
                <a:latin typeface="Arial Unicode MS" pitchFamily="34" charset="-122"/>
                <a:ea typeface="Arial Unicode MS" pitchFamily="34" charset="-122"/>
                <a:cs typeface="Arial Unicode MS" pitchFamily="34" charset="-122"/>
              </a:rPr>
              <a:t>的 </a:t>
            </a:r>
            <a:r>
              <a:rPr lang="en-US" altLang="zh-CN" sz="2300" b="1" dirty="0" err="1" smtClean="0">
                <a:solidFill>
                  <a:srgbClr val="0000FF"/>
                </a:solidFill>
                <a:latin typeface="Arial Unicode MS" pitchFamily="34" charset="-122"/>
                <a:ea typeface="Arial Unicode MS" pitchFamily="34" charset="-122"/>
                <a:cs typeface="Arial Unicode MS" pitchFamily="34" charset="-122"/>
              </a:rPr>
              <a:t>SecurityManager</a:t>
            </a:r>
            <a:r>
              <a:rPr lang="en-US" altLang="zh-CN" sz="2300" b="1" dirty="0" smtClean="0">
                <a:solidFill>
                  <a:srgbClr val="0000FF"/>
                </a:solidFill>
                <a:latin typeface="Arial Unicode MS" pitchFamily="34" charset="-122"/>
                <a:ea typeface="Arial Unicode MS" pitchFamily="34" charset="-122"/>
                <a:cs typeface="Arial Unicode MS" pitchFamily="34" charset="-122"/>
              </a:rPr>
              <a:t>  </a:t>
            </a:r>
            <a:r>
              <a:rPr lang="zh-CN" altLang="en-US" sz="2300" b="1" dirty="0" smtClean="0">
                <a:solidFill>
                  <a:srgbClr val="0000FF"/>
                </a:solidFill>
                <a:latin typeface="Arial Unicode MS" pitchFamily="34" charset="-122"/>
                <a:ea typeface="Arial Unicode MS" pitchFamily="34" charset="-122"/>
                <a:cs typeface="Arial Unicode MS" pitchFamily="34" charset="-122"/>
              </a:rPr>
              <a:t>处理</a:t>
            </a:r>
            <a:r>
              <a:rPr lang="zh-CN" altLang="en-US" sz="2300" b="1" dirty="0">
                <a:solidFill>
                  <a:srgbClr val="0000FF"/>
                </a:solidFill>
                <a:latin typeface="Arial Unicode MS" pitchFamily="34" charset="-122"/>
                <a:ea typeface="Arial Unicode MS" pitchFamily="34" charset="-122"/>
                <a:cs typeface="Arial Unicode MS" pitchFamily="34" charset="-122"/>
              </a:rPr>
              <a:t>所有繁重</a:t>
            </a:r>
            <a:r>
              <a:rPr lang="zh-CN" altLang="en-US" sz="2300" b="1" dirty="0" smtClean="0">
                <a:solidFill>
                  <a:srgbClr val="0000FF"/>
                </a:solidFill>
                <a:latin typeface="Arial Unicode MS" pitchFamily="34" charset="-122"/>
                <a:ea typeface="Arial Unicode MS" pitchFamily="34" charset="-122"/>
                <a:cs typeface="Arial Unicode MS" pitchFamily="34" charset="-122"/>
              </a:rPr>
              <a:t>的 </a:t>
            </a:r>
            <a:r>
              <a:rPr lang="en-US" altLang="zh-CN" sz="2300" b="1" dirty="0" smtClean="0">
                <a:solidFill>
                  <a:srgbClr val="0000FF"/>
                </a:solidFill>
                <a:latin typeface="Arial Unicode MS" pitchFamily="34" charset="-122"/>
                <a:ea typeface="Arial Unicode MS" pitchFamily="34" charset="-122"/>
                <a:cs typeface="Arial Unicode MS" pitchFamily="34" charset="-122"/>
              </a:rPr>
              <a:t>Subject </a:t>
            </a:r>
            <a:r>
              <a:rPr lang="zh-CN" altLang="en-US" sz="2300" b="1" dirty="0">
                <a:solidFill>
                  <a:srgbClr val="0000FF"/>
                </a:solidFill>
                <a:latin typeface="Arial Unicode MS" pitchFamily="34" charset="-122"/>
                <a:ea typeface="Arial Unicode MS" pitchFamily="34" charset="-122"/>
                <a:cs typeface="Arial Unicode MS" pitchFamily="34" charset="-122"/>
              </a:rPr>
              <a:t>安全操作</a:t>
            </a:r>
            <a:r>
              <a:rPr lang="zh-CN" altLang="en-US" sz="2300" dirty="0" smtClean="0">
                <a:latin typeface="Arial Unicode MS" pitchFamily="34" charset="-122"/>
                <a:ea typeface="Arial Unicode MS" pitchFamily="34" charset="-122"/>
                <a:cs typeface="Arial Unicode MS" pitchFamily="34" charset="-122"/>
              </a:rPr>
              <a:t>。</a:t>
            </a:r>
            <a:endParaRPr lang="en-US" altLang="zh-CN" sz="2300" dirty="0" smtClean="0">
              <a:latin typeface="Arial Unicode MS" pitchFamily="34" charset="-122"/>
              <a:ea typeface="Arial Unicode MS" pitchFamily="34" charset="-122"/>
              <a:cs typeface="Arial Unicode MS" pitchFamily="34" charset="-122"/>
            </a:endParaRPr>
          </a:p>
          <a:p>
            <a:r>
              <a:rPr lang="en-US" altLang="zh-CN" sz="2300" b="1" dirty="0">
                <a:solidFill>
                  <a:srgbClr val="0000FF"/>
                </a:solidFill>
                <a:latin typeface="Arial Unicode MS" pitchFamily="34" charset="-122"/>
                <a:ea typeface="Arial Unicode MS" pitchFamily="34" charset="-122"/>
                <a:cs typeface="Arial Unicode MS" pitchFamily="34" charset="-122"/>
              </a:rPr>
              <a:t>Realms</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：本质上是一个特定安全的 </a:t>
            </a:r>
            <a:r>
              <a:rPr lang="en-US" altLang="zh-CN" sz="2300" dirty="0">
                <a:latin typeface="Arial Unicode MS" pitchFamily="34" charset="-122"/>
                <a:ea typeface="Arial Unicode MS" pitchFamily="34" charset="-122"/>
                <a:cs typeface="Arial Unicode MS" pitchFamily="34" charset="-122"/>
              </a:rPr>
              <a:t>DAO</a:t>
            </a:r>
            <a:r>
              <a:rPr lang="zh-CN" altLang="en-US" sz="2300" dirty="0">
                <a:latin typeface="Arial Unicode MS" pitchFamily="34" charset="-122"/>
                <a:ea typeface="Arial Unicode MS" pitchFamily="34" charset="-122"/>
                <a:cs typeface="Arial Unicode MS" pitchFamily="34" charset="-122"/>
              </a:rPr>
              <a:t>。</a:t>
            </a:r>
            <a:r>
              <a:rPr lang="zh-CN" altLang="en-US" sz="2300" b="1" dirty="0">
                <a:solidFill>
                  <a:srgbClr val="0000FF"/>
                </a:solidFill>
                <a:latin typeface="Arial Unicode MS" pitchFamily="34" charset="-122"/>
                <a:ea typeface="Arial Unicode MS" pitchFamily="34" charset="-122"/>
                <a:cs typeface="Arial Unicode MS" pitchFamily="34" charset="-122"/>
              </a:rPr>
              <a:t>当配置 </a:t>
            </a:r>
            <a:r>
              <a:rPr lang="en-US" altLang="zh-CN" sz="2300" b="1" dirty="0" err="1">
                <a:solidFill>
                  <a:srgbClr val="0000FF"/>
                </a:solidFill>
                <a:latin typeface="Arial Unicode MS" pitchFamily="34" charset="-122"/>
                <a:ea typeface="Arial Unicode MS" pitchFamily="34" charset="-122"/>
                <a:cs typeface="Arial Unicode MS" pitchFamily="34" charset="-122"/>
              </a:rPr>
              <a:t>Shiro</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时，必须指定至少一个 </a:t>
            </a:r>
            <a:r>
              <a:rPr lang="en-US" altLang="zh-CN" sz="2300" b="1" dirty="0">
                <a:solidFill>
                  <a:srgbClr val="0000FF"/>
                </a:solidFill>
                <a:latin typeface="Arial Unicode MS" pitchFamily="34" charset="-122"/>
                <a:ea typeface="Arial Unicode MS" pitchFamily="34" charset="-122"/>
                <a:cs typeface="Arial Unicode MS" pitchFamily="34" charset="-122"/>
              </a:rPr>
              <a:t>Realm  </a:t>
            </a:r>
            <a:r>
              <a:rPr lang="zh-CN" altLang="en-US" sz="2300" b="1" dirty="0">
                <a:solidFill>
                  <a:srgbClr val="0000FF"/>
                </a:solidFill>
                <a:latin typeface="Arial Unicode MS" pitchFamily="34" charset="-122"/>
                <a:ea typeface="Arial Unicode MS" pitchFamily="34" charset="-122"/>
                <a:cs typeface="Arial Unicode MS" pitchFamily="34" charset="-122"/>
              </a:rPr>
              <a:t>用来进行身份验证和</a:t>
            </a:r>
            <a:r>
              <a:rPr lang="en-US" altLang="zh-CN" sz="2300" b="1" dirty="0">
                <a:solidFill>
                  <a:srgbClr val="0000FF"/>
                </a:solidFill>
                <a:latin typeface="Arial Unicode MS" pitchFamily="34" charset="-122"/>
                <a:ea typeface="Arial Unicode MS" pitchFamily="34" charset="-122"/>
                <a:cs typeface="Arial Unicode MS" pitchFamily="34" charset="-122"/>
              </a:rPr>
              <a:t>/</a:t>
            </a:r>
            <a:r>
              <a:rPr lang="zh-CN" altLang="en-US" sz="2300" b="1" dirty="0">
                <a:solidFill>
                  <a:srgbClr val="0000FF"/>
                </a:solidFill>
                <a:latin typeface="Arial Unicode MS" pitchFamily="34" charset="-122"/>
                <a:ea typeface="Arial Unicode MS" pitchFamily="34" charset="-122"/>
                <a:cs typeface="Arial Unicode MS" pitchFamily="34" charset="-122"/>
              </a:rPr>
              <a:t>或授权</a:t>
            </a:r>
            <a:r>
              <a:rPr lang="zh-CN" altLang="en-US" sz="2300" dirty="0">
                <a:latin typeface="Arial Unicode MS" pitchFamily="34" charset="-122"/>
                <a:ea typeface="Arial Unicode MS" pitchFamily="34" charset="-122"/>
                <a:cs typeface="Arial Unicode MS" pitchFamily="34" charset="-122"/>
              </a:rPr>
              <a:t>。</a:t>
            </a:r>
            <a:r>
              <a:rPr lang="en-US" altLang="zh-CN" sz="2300" dirty="0" err="1">
                <a:latin typeface="Arial Unicode MS" pitchFamily="34" charset="-122"/>
                <a:ea typeface="Arial Unicode MS" pitchFamily="34" charset="-122"/>
                <a:cs typeface="Arial Unicode MS" pitchFamily="34" charset="-122"/>
              </a:rPr>
              <a:t>Shiro</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提供了多种可用的 </a:t>
            </a:r>
            <a:r>
              <a:rPr lang="en-US" altLang="zh-CN" sz="2300" dirty="0">
                <a:latin typeface="Arial Unicode MS" pitchFamily="34" charset="-122"/>
                <a:ea typeface="Arial Unicode MS" pitchFamily="34" charset="-122"/>
                <a:cs typeface="Arial Unicode MS" pitchFamily="34" charset="-122"/>
              </a:rPr>
              <a:t>Realms </a:t>
            </a:r>
            <a:r>
              <a:rPr lang="zh-CN" altLang="en-US" sz="2300" dirty="0">
                <a:latin typeface="Arial Unicode MS" pitchFamily="34" charset="-122"/>
                <a:ea typeface="Arial Unicode MS" pitchFamily="34" charset="-122"/>
                <a:cs typeface="Arial Unicode MS" pitchFamily="34" charset="-122"/>
              </a:rPr>
              <a:t>来获取</a:t>
            </a:r>
            <a:r>
              <a:rPr lang="zh-CN" altLang="en-US" sz="2300" dirty="0" smtClean="0">
                <a:latin typeface="Arial Unicode MS" pitchFamily="34" charset="-122"/>
                <a:ea typeface="Arial Unicode MS" pitchFamily="34" charset="-122"/>
                <a:cs typeface="Arial Unicode MS" pitchFamily="34" charset="-122"/>
              </a:rPr>
              <a:t>安全相关的数据。</a:t>
            </a:r>
            <a:r>
              <a:rPr lang="zh-CN" altLang="en-US" sz="2300" dirty="0">
                <a:latin typeface="Arial Unicode MS" pitchFamily="34" charset="-122"/>
                <a:ea typeface="Arial Unicode MS" pitchFamily="34" charset="-122"/>
                <a:cs typeface="Arial Unicode MS" pitchFamily="34" charset="-122"/>
              </a:rPr>
              <a:t>如关系数据库</a:t>
            </a:r>
            <a:r>
              <a:rPr lang="en-US" altLang="zh-CN" sz="2300" dirty="0">
                <a:latin typeface="Arial Unicode MS" pitchFamily="34" charset="-122"/>
                <a:ea typeface="Arial Unicode MS" pitchFamily="34" charset="-122"/>
                <a:cs typeface="Arial Unicode MS" pitchFamily="34" charset="-122"/>
              </a:rPr>
              <a:t>(JDBC)</a:t>
            </a:r>
            <a:r>
              <a:rPr lang="zh-CN" altLang="en-US" sz="2300" dirty="0">
                <a:latin typeface="Arial Unicode MS" pitchFamily="34" charset="-122"/>
                <a:ea typeface="Arial Unicode MS" pitchFamily="34" charset="-122"/>
                <a:cs typeface="Arial Unicode MS" pitchFamily="34" charset="-122"/>
              </a:rPr>
              <a:t>，</a:t>
            </a:r>
            <a:r>
              <a:rPr lang="en-US" altLang="zh-CN" sz="2300" dirty="0">
                <a:latin typeface="Arial Unicode MS" pitchFamily="34" charset="-122"/>
                <a:ea typeface="Arial Unicode MS" pitchFamily="34" charset="-122"/>
                <a:cs typeface="Arial Unicode MS" pitchFamily="34" charset="-122"/>
              </a:rPr>
              <a:t>INI </a:t>
            </a:r>
            <a:r>
              <a:rPr lang="zh-CN" altLang="en-US" sz="2300" dirty="0">
                <a:latin typeface="Arial Unicode MS" pitchFamily="34" charset="-122"/>
                <a:ea typeface="Arial Unicode MS" pitchFamily="34" charset="-122"/>
                <a:cs typeface="Arial Unicode MS" pitchFamily="34" charset="-122"/>
              </a:rPr>
              <a:t>及属性文件等</a:t>
            </a:r>
            <a:r>
              <a:rPr lang="zh-CN" altLang="en-US" sz="2300" dirty="0" smtClean="0">
                <a:latin typeface="Arial Unicode MS" pitchFamily="34" charset="-122"/>
                <a:ea typeface="Arial Unicode MS" pitchFamily="34" charset="-122"/>
                <a:cs typeface="Arial Unicode MS" pitchFamily="34" charset="-122"/>
              </a:rPr>
              <a:t>。可以</a:t>
            </a:r>
            <a:r>
              <a:rPr lang="zh-CN" altLang="en-US" sz="2300" dirty="0">
                <a:latin typeface="Arial Unicode MS" pitchFamily="34" charset="-122"/>
                <a:ea typeface="Arial Unicode MS" pitchFamily="34" charset="-122"/>
                <a:cs typeface="Arial Unicode MS" pitchFamily="34" charset="-122"/>
              </a:rPr>
              <a:t>定义</a:t>
            </a:r>
            <a:r>
              <a:rPr lang="zh-CN" altLang="en-US" sz="2300" dirty="0" smtClean="0">
                <a:latin typeface="Arial Unicode MS" pitchFamily="34" charset="-122"/>
                <a:ea typeface="Arial Unicode MS" pitchFamily="34" charset="-122"/>
                <a:cs typeface="Arial Unicode MS" pitchFamily="34" charset="-122"/>
              </a:rPr>
              <a:t>自己 </a:t>
            </a:r>
            <a:r>
              <a:rPr lang="en-US" altLang="zh-CN" sz="2300" dirty="0">
                <a:latin typeface="Arial Unicode MS" pitchFamily="34" charset="-122"/>
                <a:ea typeface="Arial Unicode MS" pitchFamily="34" charset="-122"/>
                <a:cs typeface="Arial Unicode MS" pitchFamily="34" charset="-122"/>
              </a:rPr>
              <a:t>Realm  </a:t>
            </a:r>
            <a:r>
              <a:rPr lang="zh-CN" altLang="en-US" sz="2300" dirty="0">
                <a:latin typeface="Arial Unicode MS" pitchFamily="34" charset="-122"/>
                <a:ea typeface="Arial Unicode MS" pitchFamily="34" charset="-122"/>
                <a:cs typeface="Arial Unicode MS" pitchFamily="34" charset="-122"/>
              </a:rPr>
              <a:t>实现来代表自定义的数据源。</a:t>
            </a:r>
          </a:p>
          <a:p>
            <a:endParaRPr lang="zh-CN" altLang="en-US" sz="23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94569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Shiro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架构</a:t>
            </a:r>
            <a:endParaRPr lang="zh-CN" altLang="en-US"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5806991" cy="485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750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3625</Words>
  <Application>Microsoft Office PowerPoint</Application>
  <PresentationFormat>全屏显示(4:3)</PresentationFormat>
  <Paragraphs>280</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Shiro</vt:lpstr>
      <vt:lpstr>权限基础</vt:lpstr>
      <vt:lpstr>权限基础</vt:lpstr>
      <vt:lpstr>Shiro 简介</vt:lpstr>
      <vt:lpstr>Shiro 的主要功能</vt:lpstr>
      <vt:lpstr>Shiro 的主要功能</vt:lpstr>
      <vt:lpstr>Shiro 架构 3 个核心组件</vt:lpstr>
      <vt:lpstr>Shiro 架构 3 个核心组件</vt:lpstr>
      <vt:lpstr>Shiro 架构</vt:lpstr>
      <vt:lpstr>Shiro 架构</vt:lpstr>
      <vt:lpstr>HelloWorld</vt:lpstr>
      <vt:lpstr>Shiro 配置基础：users</vt:lpstr>
      <vt:lpstr>Shiro 配置基础：roles</vt:lpstr>
      <vt:lpstr>Shiro 的 Permissions</vt:lpstr>
      <vt:lpstr>Shiro 的 Permissions</vt:lpstr>
      <vt:lpstr>身份认证：Authentication </vt:lpstr>
      <vt:lpstr>身份认证 – 示例代码</vt:lpstr>
      <vt:lpstr>身份认证：Authentication</vt:lpstr>
      <vt:lpstr>认证顺序</vt:lpstr>
      <vt:lpstr>认证过程</vt:lpstr>
      <vt:lpstr>认证过程</vt:lpstr>
      <vt:lpstr>注销</vt:lpstr>
      <vt:lpstr>授权： Authorization</vt:lpstr>
      <vt:lpstr>角色：Role</vt:lpstr>
      <vt:lpstr>编程授权(1)</vt:lpstr>
      <vt:lpstr>编程授权(2)</vt:lpstr>
      <vt:lpstr>授权的顺序</vt:lpstr>
      <vt:lpstr>授权的顺序</vt:lpstr>
      <vt:lpstr>授权的顺序</vt:lpstr>
      <vt:lpstr>Realm</vt:lpstr>
      <vt:lpstr>Realms的认证实现</vt:lpstr>
      <vt:lpstr>Realms的认证实现</vt:lpstr>
      <vt:lpstr>Realms的授权实现</vt:lpstr>
      <vt:lpstr>Realms的授权实现</vt:lpstr>
      <vt:lpstr>Spring 集成 Shiro</vt:lpstr>
      <vt:lpstr>配置 web.xml 文件</vt:lpstr>
      <vt:lpstr>在 Spring 的配置文件中配置 Shiro</vt:lpstr>
      <vt:lpstr>配置 Shiro Filter</vt:lpstr>
      <vt:lpstr>路径表达式</vt:lpstr>
      <vt:lpstr>权限信息</vt:lpstr>
      <vt:lpstr>shiro中默认的过滤器</vt:lpstr>
      <vt:lpstr>authc 和 user</vt:lpstr>
      <vt:lpstr>Remembered 和 Authenticated</vt:lpstr>
      <vt:lpstr>filterChainDefinitions 案例</vt:lpstr>
      <vt:lpstr>基于注解的授权</vt:lpstr>
      <vt:lpstr>基于注解的授权</vt:lpstr>
      <vt:lpstr>基于标签库的授权：guest</vt:lpstr>
      <vt:lpstr>基于标签库的授权：user</vt:lpstr>
      <vt:lpstr>基于标签库的授权</vt:lpstr>
      <vt:lpstr>基于标签库的授权</vt:lpstr>
      <vt:lpstr>密码加密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297</cp:revision>
  <dcterms:created xsi:type="dcterms:W3CDTF">2013-03-04T07:19:04Z</dcterms:created>
  <dcterms:modified xsi:type="dcterms:W3CDTF">2014-10-06T08:46:28Z</dcterms:modified>
</cp:coreProperties>
</file>