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2"/>
  </p:notesMasterIdLst>
  <p:handoutMasterIdLst>
    <p:handoutMasterId r:id="rId193"/>
  </p:handoutMasterIdLst>
  <p:sldIdLst>
    <p:sldId id="256" r:id="rId2"/>
    <p:sldId id="552" r:id="rId3"/>
    <p:sldId id="261" r:id="rId4"/>
    <p:sldId id="262" r:id="rId5"/>
    <p:sldId id="263" r:id="rId6"/>
    <p:sldId id="264" r:id="rId7"/>
    <p:sldId id="266" r:id="rId8"/>
    <p:sldId id="267" r:id="rId9"/>
    <p:sldId id="270" r:id="rId10"/>
    <p:sldId id="271" r:id="rId11"/>
    <p:sldId id="272" r:id="rId12"/>
    <p:sldId id="530" r:id="rId13"/>
    <p:sldId id="273" r:id="rId14"/>
    <p:sldId id="274" r:id="rId15"/>
    <p:sldId id="275" r:id="rId16"/>
    <p:sldId id="276" r:id="rId17"/>
    <p:sldId id="277" r:id="rId18"/>
    <p:sldId id="531" r:id="rId19"/>
    <p:sldId id="466" r:id="rId20"/>
    <p:sldId id="477" r:id="rId21"/>
    <p:sldId id="478" r:id="rId22"/>
    <p:sldId id="479" r:id="rId23"/>
    <p:sldId id="473" r:id="rId24"/>
    <p:sldId id="474" r:id="rId25"/>
    <p:sldId id="475" r:id="rId26"/>
    <p:sldId id="480" r:id="rId27"/>
    <p:sldId id="532" r:id="rId28"/>
    <p:sldId id="481" r:id="rId29"/>
    <p:sldId id="482" r:id="rId30"/>
    <p:sldId id="553" r:id="rId31"/>
    <p:sldId id="483" r:id="rId32"/>
    <p:sldId id="484" r:id="rId33"/>
    <p:sldId id="485" r:id="rId34"/>
    <p:sldId id="490" r:id="rId35"/>
    <p:sldId id="491" r:id="rId36"/>
    <p:sldId id="486" r:id="rId37"/>
    <p:sldId id="536" r:id="rId38"/>
    <p:sldId id="492" r:id="rId39"/>
    <p:sldId id="493" r:id="rId40"/>
    <p:sldId id="538" r:id="rId41"/>
    <p:sldId id="494" r:id="rId42"/>
    <p:sldId id="487" r:id="rId43"/>
    <p:sldId id="539" r:id="rId44"/>
    <p:sldId id="489" r:id="rId45"/>
    <p:sldId id="540" r:id="rId46"/>
    <p:sldId id="497" r:id="rId47"/>
    <p:sldId id="498" r:id="rId48"/>
    <p:sldId id="541" r:id="rId49"/>
    <p:sldId id="476" r:id="rId50"/>
    <p:sldId id="499" r:id="rId51"/>
    <p:sldId id="500" r:id="rId52"/>
    <p:sldId id="502" r:id="rId53"/>
    <p:sldId id="503" r:id="rId54"/>
    <p:sldId id="501" r:id="rId55"/>
    <p:sldId id="542" r:id="rId56"/>
    <p:sldId id="514" r:id="rId57"/>
    <p:sldId id="515" r:id="rId58"/>
    <p:sldId id="516" r:id="rId59"/>
    <p:sldId id="517" r:id="rId60"/>
    <p:sldId id="518" r:id="rId61"/>
    <p:sldId id="521" r:id="rId62"/>
    <p:sldId id="547" r:id="rId63"/>
    <p:sldId id="522" r:id="rId64"/>
    <p:sldId id="543" r:id="rId65"/>
    <p:sldId id="545" r:id="rId66"/>
    <p:sldId id="546" r:id="rId67"/>
    <p:sldId id="548" r:id="rId68"/>
    <p:sldId id="549" r:id="rId69"/>
    <p:sldId id="525" r:id="rId70"/>
    <p:sldId id="526" r:id="rId71"/>
    <p:sldId id="544" r:id="rId72"/>
    <p:sldId id="505" r:id="rId73"/>
    <p:sldId id="537" r:id="rId74"/>
    <p:sldId id="332" r:id="rId75"/>
    <p:sldId id="550" r:id="rId76"/>
    <p:sldId id="334" r:id="rId77"/>
    <p:sldId id="335" r:id="rId78"/>
    <p:sldId id="337" r:id="rId79"/>
    <p:sldId id="338" r:id="rId80"/>
    <p:sldId id="339" r:id="rId81"/>
    <p:sldId id="340" r:id="rId82"/>
    <p:sldId id="341" r:id="rId83"/>
    <p:sldId id="554" r:id="rId84"/>
    <p:sldId id="342" r:id="rId85"/>
    <p:sldId id="344" r:id="rId86"/>
    <p:sldId id="345" r:id="rId87"/>
    <p:sldId id="346" r:id="rId88"/>
    <p:sldId id="347" r:id="rId89"/>
    <p:sldId id="556" r:id="rId90"/>
    <p:sldId id="557" r:id="rId91"/>
    <p:sldId id="348" r:id="rId92"/>
    <p:sldId id="349" r:id="rId93"/>
    <p:sldId id="350" r:id="rId94"/>
    <p:sldId id="351" r:id="rId95"/>
    <p:sldId id="352" r:id="rId96"/>
    <p:sldId id="353" r:id="rId97"/>
    <p:sldId id="354" r:id="rId98"/>
    <p:sldId id="355" r:id="rId99"/>
    <p:sldId id="356" r:id="rId100"/>
    <p:sldId id="357"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453" r:id="rId115"/>
    <p:sldId id="454" r:id="rId116"/>
    <p:sldId id="455" r:id="rId117"/>
    <p:sldId id="377" r:id="rId118"/>
    <p:sldId id="378" r:id="rId119"/>
    <p:sldId id="379" r:id="rId120"/>
    <p:sldId id="384" r:id="rId121"/>
    <p:sldId id="385" r:id="rId122"/>
    <p:sldId id="386" r:id="rId123"/>
    <p:sldId id="387" r:id="rId124"/>
    <p:sldId id="388" r:id="rId125"/>
    <p:sldId id="389" r:id="rId126"/>
    <p:sldId id="390" r:id="rId127"/>
    <p:sldId id="391" r:id="rId128"/>
    <p:sldId id="392" r:id="rId129"/>
    <p:sldId id="393" r:id="rId130"/>
    <p:sldId id="394" r:id="rId131"/>
    <p:sldId id="395" r:id="rId132"/>
    <p:sldId id="397" r:id="rId133"/>
    <p:sldId id="398" r:id="rId134"/>
    <p:sldId id="399" r:id="rId135"/>
    <p:sldId id="400" r:id="rId136"/>
    <p:sldId id="401" r:id="rId137"/>
    <p:sldId id="402" r:id="rId138"/>
    <p:sldId id="403" r:id="rId139"/>
    <p:sldId id="404" r:id="rId140"/>
    <p:sldId id="405" r:id="rId141"/>
    <p:sldId id="406" r:id="rId142"/>
    <p:sldId id="407" r:id="rId143"/>
    <p:sldId id="408" r:id="rId144"/>
    <p:sldId id="409" r:id="rId145"/>
    <p:sldId id="410" r:id="rId146"/>
    <p:sldId id="411" r:id="rId147"/>
    <p:sldId id="412" r:id="rId148"/>
    <p:sldId id="413" r:id="rId149"/>
    <p:sldId id="414" r:id="rId150"/>
    <p:sldId id="415" r:id="rId151"/>
    <p:sldId id="416" r:id="rId152"/>
    <p:sldId id="417" r:id="rId153"/>
    <p:sldId id="418" r:id="rId154"/>
    <p:sldId id="419" r:id="rId155"/>
    <p:sldId id="420" r:id="rId156"/>
    <p:sldId id="421" r:id="rId157"/>
    <p:sldId id="422" r:id="rId158"/>
    <p:sldId id="423" r:id="rId159"/>
    <p:sldId id="424" r:id="rId160"/>
    <p:sldId id="425" r:id="rId161"/>
    <p:sldId id="426" r:id="rId162"/>
    <p:sldId id="427" r:id="rId163"/>
    <p:sldId id="428" r:id="rId164"/>
    <p:sldId id="429" r:id="rId165"/>
    <p:sldId id="430" r:id="rId166"/>
    <p:sldId id="431" r:id="rId167"/>
    <p:sldId id="432" r:id="rId168"/>
    <p:sldId id="433" r:id="rId169"/>
    <p:sldId id="434" r:id="rId170"/>
    <p:sldId id="435" r:id="rId171"/>
    <p:sldId id="436" r:id="rId172"/>
    <p:sldId id="437" r:id="rId173"/>
    <p:sldId id="438" r:id="rId174"/>
    <p:sldId id="439" r:id="rId175"/>
    <p:sldId id="440" r:id="rId176"/>
    <p:sldId id="441" r:id="rId177"/>
    <p:sldId id="442" r:id="rId178"/>
    <p:sldId id="443" r:id="rId179"/>
    <p:sldId id="444" r:id="rId180"/>
    <p:sldId id="445" r:id="rId181"/>
    <p:sldId id="446" r:id="rId182"/>
    <p:sldId id="558" r:id="rId183"/>
    <p:sldId id="559" r:id="rId184"/>
    <p:sldId id="560" r:id="rId185"/>
    <p:sldId id="561" r:id="rId186"/>
    <p:sldId id="447" r:id="rId187"/>
    <p:sldId id="448" r:id="rId188"/>
    <p:sldId id="449" r:id="rId189"/>
    <p:sldId id="450" r:id="rId190"/>
    <p:sldId id="260" r:id="rId19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49724" autoAdjust="0"/>
  </p:normalViewPr>
  <p:slideViewPr>
    <p:cSldViewPr>
      <p:cViewPr varScale="1">
        <p:scale>
          <a:sx n="61" d="100"/>
          <a:sy n="61" d="100"/>
        </p:scale>
        <p:origin x="636" y="66"/>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handoutMaster" Target="handoutMasters/handoutMaster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viewProps" Target="view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2016/12/5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2016/12/5</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807088-CE91-4AC0-B6CC-99EC56E19EC3}" type="slidenum">
              <a:rPr lang="en-US" altLang="zh-CN"/>
              <a:pPr/>
              <a:t>6</a:t>
            </a:fld>
            <a:endParaRPr lang="en-US" altLang="zh-CN"/>
          </a:p>
        </p:txBody>
      </p:sp>
      <p:sp>
        <p:nvSpPr>
          <p:cNvPr id="741378" name="Rectangle 2"/>
          <p:cNvSpPr>
            <a:spLocks noGrp="1" noRot="1" noChangeAspect="1" noChangeArrowheads="1" noTextEdit="1"/>
          </p:cNvSpPr>
          <p:nvPr>
            <p:ph type="sldImg"/>
          </p:nvPr>
        </p:nvSpPr>
        <p:spPr>
          <a:xfrm>
            <a:off x="1143000" y="685800"/>
            <a:ext cx="4572000" cy="3429000"/>
          </a:xfrm>
          <a:prstGeom prst="rect">
            <a:avLst/>
          </a:prstGeom>
          <a:ln/>
        </p:spPr>
      </p:sp>
      <p:sp>
        <p:nvSpPr>
          <p:cNvPr id="741379" name="Rectangle 3"/>
          <p:cNvSpPr>
            <a:spLocks noGrp="1" noChangeArrowheads="1"/>
          </p:cNvSpPr>
          <p:nvPr>
            <p:ph type="body" idx="1"/>
          </p:nvPr>
        </p:nvSpPr>
        <p:spPr/>
        <p:txBody>
          <a:bodyPr/>
          <a:lstStyle/>
          <a:p>
            <a:r>
              <a:rPr lang="zh-CN" altLang="en-US"/>
              <a:t>具体介绍参看 </a:t>
            </a:r>
            <a:r>
              <a:rPr lang="en-US" altLang="zh-CN"/>
              <a:t>&lt;&lt;Spring </a:t>
            </a:r>
            <a:r>
              <a:rPr lang="zh-CN" altLang="en-US"/>
              <a:t>开发参考手册</a:t>
            </a:r>
            <a:r>
              <a:rPr lang="en-US" altLang="zh-CN"/>
              <a:t>&gt;&gt;</a:t>
            </a:r>
          </a:p>
        </p:txBody>
      </p:sp>
    </p:spTree>
    <p:extLst>
      <p:ext uri="{BB962C8B-B14F-4D97-AF65-F5344CB8AC3E}">
        <p14:creationId xmlns:p14="http://schemas.microsoft.com/office/powerpoint/2010/main" val="213568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AB0B21-2FF0-4B83-AAEC-133D7DA5C9A5}" type="slidenum">
              <a:rPr lang="en-US" altLang="zh-CN"/>
              <a:pPr/>
              <a:t>128</a:t>
            </a:fld>
            <a:endParaRPr lang="en-US" altLang="zh-CN"/>
          </a:p>
        </p:txBody>
      </p:sp>
      <p:sp>
        <p:nvSpPr>
          <p:cNvPr id="780290" name="Rectangle 2"/>
          <p:cNvSpPr>
            <a:spLocks noGrp="1" noRot="1" noChangeAspect="1" noChangeArrowheads="1" noTextEdit="1"/>
          </p:cNvSpPr>
          <p:nvPr>
            <p:ph type="sldImg"/>
          </p:nvPr>
        </p:nvSpPr>
        <p:spPr>
          <a:xfrm>
            <a:off x="1143000" y="685800"/>
            <a:ext cx="4572000" cy="3429000"/>
          </a:xfrm>
          <a:prstGeom prst="rect">
            <a:avLst/>
          </a:prstGeom>
          <a:ln/>
        </p:spPr>
      </p:sp>
      <p:sp>
        <p:nvSpPr>
          <p:cNvPr id="780291" name="Rectangle 3"/>
          <p:cNvSpPr>
            <a:spLocks noGrp="1" noChangeArrowheads="1"/>
          </p:cNvSpPr>
          <p:nvPr>
            <p:ph type="body" idx="1"/>
          </p:nvPr>
        </p:nvSpPr>
        <p:spPr/>
        <p:txBody>
          <a:bodyPr/>
          <a:lstStyle/>
          <a:p>
            <a:pPr>
              <a:lnSpc>
                <a:spcPct val="90000"/>
              </a:lnSpc>
            </a:pPr>
            <a:r>
              <a:rPr lang="en-US" altLang="zh-CN" dirty="0"/>
              <a:t>use spring;</a:t>
            </a:r>
          </a:p>
          <a:p>
            <a:pPr>
              <a:lnSpc>
                <a:spcPct val="90000"/>
              </a:lnSpc>
            </a:pPr>
            <a:r>
              <a:rPr lang="en-US" altLang="zh-CN" dirty="0"/>
              <a:t>create table book(</a:t>
            </a:r>
          </a:p>
          <a:p>
            <a:pPr>
              <a:lnSpc>
                <a:spcPct val="90000"/>
              </a:lnSpc>
            </a:pPr>
            <a:r>
              <a:rPr lang="en-US" altLang="zh-CN" dirty="0"/>
              <a:t>       </a:t>
            </a:r>
            <a:r>
              <a:rPr lang="en-US" altLang="zh-CN" dirty="0" err="1"/>
              <a:t>isbn</a:t>
            </a:r>
            <a:r>
              <a:rPr lang="en-US" altLang="zh-CN" dirty="0"/>
              <a:t> </a:t>
            </a:r>
            <a:r>
              <a:rPr lang="en-US" altLang="zh-CN" dirty="0" err="1"/>
              <a:t>varchar</a:t>
            </a:r>
            <a:r>
              <a:rPr lang="en-US" altLang="zh-CN" dirty="0"/>
              <a:t>(50) primary key,</a:t>
            </a:r>
          </a:p>
          <a:p>
            <a:pPr>
              <a:lnSpc>
                <a:spcPct val="90000"/>
              </a:lnSpc>
            </a:pPr>
            <a:r>
              <a:rPr lang="en-US" altLang="zh-CN" dirty="0"/>
              <a:t>       </a:t>
            </a:r>
            <a:r>
              <a:rPr lang="en-US" altLang="zh-CN" dirty="0" err="1"/>
              <a:t>book_name</a:t>
            </a:r>
            <a:r>
              <a:rPr lang="en-US" altLang="zh-CN" dirty="0"/>
              <a:t> </a:t>
            </a:r>
            <a:r>
              <a:rPr lang="en-US" altLang="zh-CN" dirty="0" err="1"/>
              <a:t>varchar</a:t>
            </a:r>
            <a:r>
              <a:rPr lang="en-US" altLang="zh-CN" dirty="0"/>
              <a:t>(100),</a:t>
            </a:r>
          </a:p>
          <a:p>
            <a:pPr>
              <a:lnSpc>
                <a:spcPct val="90000"/>
              </a:lnSpc>
            </a:pPr>
            <a:r>
              <a:rPr lang="en-US" altLang="zh-CN" dirty="0"/>
              <a:t>       price </a:t>
            </a:r>
            <a:r>
              <a:rPr lang="en-US" altLang="zh-CN" dirty="0" err="1"/>
              <a:t>int</a:t>
            </a:r>
            <a:endParaRPr lang="en-US" altLang="zh-CN" dirty="0"/>
          </a:p>
          <a:p>
            <a:pPr>
              <a:lnSpc>
                <a:spcPct val="90000"/>
              </a:lnSpc>
            </a:pPr>
            <a:r>
              <a:rPr lang="en-US" altLang="zh-CN" dirty="0"/>
              <a:t>);</a:t>
            </a:r>
          </a:p>
          <a:p>
            <a:pPr>
              <a:lnSpc>
                <a:spcPct val="90000"/>
              </a:lnSpc>
            </a:pPr>
            <a:endParaRPr lang="en-US" altLang="zh-CN" dirty="0"/>
          </a:p>
          <a:p>
            <a:pPr>
              <a:lnSpc>
                <a:spcPct val="90000"/>
              </a:lnSpc>
            </a:pPr>
            <a:r>
              <a:rPr lang="en-US" altLang="zh-CN" dirty="0"/>
              <a:t>create table </a:t>
            </a:r>
            <a:r>
              <a:rPr lang="en-US" altLang="zh-CN" dirty="0" err="1"/>
              <a:t>book_stock</a:t>
            </a:r>
            <a:r>
              <a:rPr lang="en-US" altLang="zh-CN" dirty="0"/>
              <a:t>(</a:t>
            </a:r>
          </a:p>
          <a:p>
            <a:pPr>
              <a:lnSpc>
                <a:spcPct val="90000"/>
              </a:lnSpc>
            </a:pPr>
            <a:r>
              <a:rPr lang="en-US" altLang="zh-CN" dirty="0"/>
              <a:t>       </a:t>
            </a:r>
            <a:r>
              <a:rPr lang="en-US" altLang="zh-CN" dirty="0" err="1"/>
              <a:t>isbn</a:t>
            </a:r>
            <a:r>
              <a:rPr lang="en-US" altLang="zh-CN" dirty="0"/>
              <a:t> </a:t>
            </a:r>
            <a:r>
              <a:rPr lang="en-US" altLang="zh-CN" dirty="0" err="1"/>
              <a:t>varchar</a:t>
            </a:r>
            <a:r>
              <a:rPr lang="en-US" altLang="zh-CN" dirty="0"/>
              <a:t>(50) primary key,</a:t>
            </a:r>
          </a:p>
          <a:p>
            <a:pPr>
              <a:lnSpc>
                <a:spcPct val="90000"/>
              </a:lnSpc>
            </a:pPr>
            <a:r>
              <a:rPr lang="en-US" altLang="zh-CN" dirty="0"/>
              <a:t>       stock </a:t>
            </a:r>
            <a:r>
              <a:rPr lang="en-US" altLang="zh-CN" dirty="0" err="1"/>
              <a:t>int</a:t>
            </a:r>
            <a:r>
              <a:rPr lang="en-US" altLang="zh-CN" dirty="0"/>
              <a:t>,</a:t>
            </a:r>
          </a:p>
          <a:p>
            <a:pPr>
              <a:lnSpc>
                <a:spcPct val="90000"/>
              </a:lnSpc>
            </a:pPr>
            <a:r>
              <a:rPr lang="en-US" altLang="zh-CN" dirty="0"/>
              <a:t>       check(stock &gt; 0)       </a:t>
            </a:r>
          </a:p>
          <a:p>
            <a:pPr>
              <a:lnSpc>
                <a:spcPct val="90000"/>
              </a:lnSpc>
            </a:pPr>
            <a:r>
              <a:rPr lang="en-US" altLang="zh-CN" dirty="0"/>
              <a:t>);</a:t>
            </a:r>
          </a:p>
          <a:p>
            <a:pPr>
              <a:lnSpc>
                <a:spcPct val="90000"/>
              </a:lnSpc>
            </a:pPr>
            <a:endParaRPr lang="en-US" altLang="zh-CN" dirty="0"/>
          </a:p>
          <a:p>
            <a:pPr>
              <a:lnSpc>
                <a:spcPct val="90000"/>
              </a:lnSpc>
            </a:pPr>
            <a:r>
              <a:rPr lang="en-US" altLang="zh-CN" dirty="0"/>
              <a:t>create table account(</a:t>
            </a:r>
          </a:p>
          <a:p>
            <a:pPr>
              <a:lnSpc>
                <a:spcPct val="90000"/>
              </a:lnSpc>
            </a:pPr>
            <a:r>
              <a:rPr lang="en-US" altLang="zh-CN" dirty="0"/>
              <a:t>       username </a:t>
            </a:r>
            <a:r>
              <a:rPr lang="en-US" altLang="zh-CN" dirty="0" err="1"/>
              <a:t>varchar</a:t>
            </a:r>
            <a:r>
              <a:rPr lang="en-US" altLang="zh-CN" dirty="0"/>
              <a:t>(50) primary key,</a:t>
            </a:r>
          </a:p>
          <a:p>
            <a:pPr>
              <a:lnSpc>
                <a:spcPct val="90000"/>
              </a:lnSpc>
            </a:pPr>
            <a:r>
              <a:rPr lang="en-US" altLang="zh-CN" dirty="0"/>
              <a:t>       balance </a:t>
            </a:r>
            <a:r>
              <a:rPr lang="en-US" altLang="zh-CN" dirty="0" err="1"/>
              <a:t>int</a:t>
            </a:r>
            <a:r>
              <a:rPr lang="en-US" altLang="zh-CN" dirty="0"/>
              <a:t>,</a:t>
            </a:r>
          </a:p>
          <a:p>
            <a:pPr>
              <a:lnSpc>
                <a:spcPct val="90000"/>
              </a:lnSpc>
            </a:pPr>
            <a:r>
              <a:rPr lang="en-US" altLang="zh-CN" dirty="0"/>
              <a:t>       check(balance &gt; 0)</a:t>
            </a:r>
          </a:p>
          <a:p>
            <a:pPr>
              <a:lnSpc>
                <a:spcPct val="90000"/>
              </a:lnSpc>
            </a:pPr>
            <a:r>
              <a:rPr lang="en-US" altLang="zh-CN" dirty="0"/>
              <a:t>);</a:t>
            </a:r>
          </a:p>
        </p:txBody>
      </p:sp>
    </p:spTree>
    <p:extLst>
      <p:ext uri="{BB962C8B-B14F-4D97-AF65-F5344CB8AC3E}">
        <p14:creationId xmlns:p14="http://schemas.microsoft.com/office/powerpoint/2010/main" val="2811253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t>129</a:t>
            </a:fld>
            <a:endParaRPr lang="zh-CN" altLang="en-US"/>
          </a:p>
        </p:txBody>
      </p:sp>
    </p:spTree>
    <p:extLst>
      <p:ext uri="{BB962C8B-B14F-4D97-AF65-F5344CB8AC3E}">
        <p14:creationId xmlns:p14="http://schemas.microsoft.com/office/powerpoint/2010/main" val="2108803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5A154-8A4E-4296-A84B-99CC3A53405D}" type="slidenum">
              <a:rPr lang="en-US" altLang="zh-CN"/>
              <a:pPr/>
              <a:t>137</a:t>
            </a:fld>
            <a:endParaRPr lang="en-US" altLang="zh-CN"/>
          </a:p>
        </p:txBody>
      </p:sp>
      <p:sp>
        <p:nvSpPr>
          <p:cNvPr id="805890" name="Rectangle 2"/>
          <p:cNvSpPr>
            <a:spLocks noGrp="1" noRot="1" noChangeAspect="1" noChangeArrowheads="1" noTextEdit="1"/>
          </p:cNvSpPr>
          <p:nvPr>
            <p:ph type="sldImg"/>
          </p:nvPr>
        </p:nvSpPr>
        <p:spPr>
          <a:xfrm>
            <a:off x="1143000" y="685800"/>
            <a:ext cx="4572000" cy="3429000"/>
          </a:xfrm>
          <a:prstGeom prst="rect">
            <a:avLst/>
          </a:prstGeom>
          <a:ln/>
        </p:spPr>
      </p:sp>
      <p:sp>
        <p:nvSpPr>
          <p:cNvPr id="8058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47189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DEB416-BE2D-4AA5-B57A-CE5A28DD88FF}" type="slidenum">
              <a:rPr lang="en-US" altLang="zh-CN"/>
              <a:pPr/>
              <a:t>148</a:t>
            </a:fld>
            <a:endParaRPr lang="en-US" altLang="zh-CN"/>
          </a:p>
        </p:txBody>
      </p:sp>
      <p:sp>
        <p:nvSpPr>
          <p:cNvPr id="807938" name="Rectangle 2"/>
          <p:cNvSpPr>
            <a:spLocks noGrp="1" noRot="1" noChangeAspect="1" noChangeArrowheads="1" noTextEdit="1"/>
          </p:cNvSpPr>
          <p:nvPr>
            <p:ph type="sldImg"/>
          </p:nvPr>
        </p:nvSpPr>
        <p:spPr>
          <a:xfrm>
            <a:off x="1143000" y="685800"/>
            <a:ext cx="4572000" cy="3429000"/>
          </a:xfrm>
          <a:prstGeom prst="rect">
            <a:avLst/>
          </a:prstGeom>
          <a:ln/>
        </p:spPr>
      </p:sp>
      <p:sp>
        <p:nvSpPr>
          <p:cNvPr id="807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36971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751F4E-F625-41B8-8A6F-5BA747DB23FD}" type="slidenum">
              <a:rPr lang="en-US" altLang="zh-CN"/>
              <a:pPr/>
              <a:t>164</a:t>
            </a:fld>
            <a:endParaRPr lang="en-US" altLang="zh-CN"/>
          </a:p>
        </p:txBody>
      </p:sp>
      <p:sp>
        <p:nvSpPr>
          <p:cNvPr id="828418" name="Rectangle 2"/>
          <p:cNvSpPr>
            <a:spLocks noGrp="1" noRot="1" noChangeAspect="1" noChangeArrowheads="1" noTextEdit="1"/>
          </p:cNvSpPr>
          <p:nvPr>
            <p:ph type="sldImg"/>
          </p:nvPr>
        </p:nvSpPr>
        <p:spPr>
          <a:xfrm>
            <a:off x="1143000" y="685800"/>
            <a:ext cx="4572000" cy="3429000"/>
          </a:xfrm>
          <a:prstGeom prst="rect">
            <a:avLst/>
          </a:prstGeom>
          <a:ln/>
        </p:spPr>
      </p:sp>
      <p:sp>
        <p:nvSpPr>
          <p:cNvPr id="828419" name="Rectangle 3"/>
          <p:cNvSpPr>
            <a:spLocks noGrp="1" noChangeArrowheads="1"/>
          </p:cNvSpPr>
          <p:nvPr>
            <p:ph type="body" idx="1"/>
          </p:nvPr>
        </p:nvSpPr>
        <p:spPr/>
        <p:txBody>
          <a:bodyPr/>
          <a:lstStyle/>
          <a:p>
            <a:r>
              <a:rPr lang="en-US" altLang="zh-CN"/>
              <a:t>No Hibernate Session bound to thread, and configuration does not allow creation of non-transactional one here: </a:t>
            </a:r>
          </a:p>
          <a:p>
            <a:r>
              <a:rPr lang="en-US" altLang="zh-CN"/>
              <a:t>getCurrentSession() : </a:t>
            </a:r>
            <a:r>
              <a:rPr lang="zh-CN" altLang="en-US"/>
              <a:t>得到当前线程绑定的</a:t>
            </a:r>
            <a:r>
              <a:rPr lang="en-US" altLang="zh-CN"/>
              <a:t>session, </a:t>
            </a:r>
            <a:r>
              <a:rPr lang="zh-CN" altLang="en-US"/>
              <a:t>而当前线程绑定的</a:t>
            </a:r>
            <a:r>
              <a:rPr lang="en-US" altLang="zh-CN"/>
              <a:t>session</a:t>
            </a:r>
            <a:r>
              <a:rPr lang="zh-CN" altLang="en-US"/>
              <a:t>是通过当前的事务产生的</a:t>
            </a:r>
            <a:r>
              <a:rPr lang="en-US" altLang="zh-CN"/>
              <a:t>. </a:t>
            </a:r>
          </a:p>
          <a:p>
            <a:r>
              <a:rPr lang="en-US" altLang="zh-CN"/>
              <a:t>                                </a:t>
            </a:r>
            <a:r>
              <a:rPr lang="zh-CN" altLang="en-US"/>
              <a:t>如果没有配置事务，当前线程</a:t>
            </a:r>
            <a:r>
              <a:rPr lang="en-US" altLang="zh-CN"/>
              <a:t>threadlocal</a:t>
            </a:r>
            <a:r>
              <a:rPr lang="zh-CN" altLang="en-US"/>
              <a:t>中就不存在 </a:t>
            </a:r>
            <a:r>
              <a:rPr lang="en-US" altLang="zh-CN"/>
              <a:t>session</a:t>
            </a:r>
            <a:r>
              <a:rPr lang="zh-CN" altLang="en-US"/>
              <a:t>，这样就出现</a:t>
            </a:r>
            <a:r>
              <a:rPr lang="en-US" altLang="zh-CN"/>
              <a:t>no session</a:t>
            </a:r>
            <a:r>
              <a:rPr lang="zh-CN" altLang="en-US"/>
              <a:t>错误。 </a:t>
            </a:r>
            <a:br>
              <a:rPr lang="zh-CN" altLang="en-US"/>
            </a:br>
            <a:endParaRPr lang="zh-CN" altLang="en-US"/>
          </a:p>
        </p:txBody>
      </p:sp>
    </p:spTree>
    <p:extLst>
      <p:ext uri="{BB962C8B-B14F-4D97-AF65-F5344CB8AC3E}">
        <p14:creationId xmlns:p14="http://schemas.microsoft.com/office/powerpoint/2010/main" val="3274224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831A11-65FE-41A5-93DC-165D77E83922}" type="slidenum">
              <a:rPr lang="en-US" altLang="zh-CN"/>
              <a:pPr/>
              <a:t>168</a:t>
            </a:fld>
            <a:endParaRPr lang="en-US" altLang="zh-CN"/>
          </a:p>
        </p:txBody>
      </p:sp>
      <p:sp>
        <p:nvSpPr>
          <p:cNvPr id="830466" name="Rectangle 2"/>
          <p:cNvSpPr>
            <a:spLocks noGrp="1" noRot="1" noChangeAspect="1" noChangeArrowheads="1" noTextEdit="1"/>
          </p:cNvSpPr>
          <p:nvPr>
            <p:ph type="sldImg"/>
          </p:nvPr>
        </p:nvSpPr>
        <p:spPr>
          <a:xfrm>
            <a:off x="1143000" y="685800"/>
            <a:ext cx="4572000" cy="3429000"/>
          </a:xfrm>
          <a:prstGeom prst="rect">
            <a:avLst/>
          </a:prstGeom>
          <a:ln/>
        </p:spPr>
      </p:sp>
      <p:sp>
        <p:nvSpPr>
          <p:cNvPr id="8304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6400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normAutofit fontScale="40000" lnSpcReduction="20000"/>
          </a:bodyPr>
          <a:lstStyle/>
          <a:p>
            <a:r>
              <a:rPr lang="en-US" altLang="zh-CN" sz="1200" b="1" kern="1200" dirty="0" smtClean="0">
                <a:solidFill>
                  <a:schemeClr val="tx1"/>
                </a:solidFill>
                <a:latin typeface="+mn-lt"/>
                <a:ea typeface="+mn-ea"/>
                <a:cs typeface="+mn-cs"/>
              </a:rPr>
              <a:t>public class Car {</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private String brand;</a:t>
            </a:r>
          </a:p>
          <a:p>
            <a:r>
              <a:rPr lang="en-US" altLang="zh-CN" sz="1200" b="1" kern="1200" dirty="0" smtClean="0">
                <a:solidFill>
                  <a:schemeClr val="tx1"/>
                </a:solidFill>
                <a:latin typeface="+mn-lt"/>
                <a:ea typeface="+mn-ea"/>
                <a:cs typeface="+mn-cs"/>
              </a:rPr>
              <a:t>private double price;</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private 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b="1" kern="1200" dirty="0" smtClean="0">
                <a:solidFill>
                  <a:schemeClr val="tx1"/>
                </a:solidFill>
                <a:latin typeface="+mn-lt"/>
                <a:ea typeface="+mn-ea"/>
                <a:cs typeface="+mn-cs"/>
              </a:rPr>
              <a:t>private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Car(String brand, double price) {</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b="1" kern="1200" dirty="0" err="1" smtClean="0">
                <a:solidFill>
                  <a:schemeClr val="tx1"/>
                </a:solidFill>
                <a:latin typeface="+mn-lt"/>
                <a:ea typeface="+mn-ea"/>
                <a:cs typeface="+mn-cs"/>
              </a:rPr>
              <a:t>this.price</a:t>
            </a:r>
            <a:r>
              <a:rPr lang="en-US" altLang="zh-CN" sz="1200" b="1" kern="1200" dirty="0" smtClean="0">
                <a:solidFill>
                  <a:schemeClr val="tx1"/>
                </a:solidFill>
                <a:latin typeface="+mn-lt"/>
                <a:ea typeface="+mn-ea"/>
                <a:cs typeface="+mn-cs"/>
              </a:rPr>
              <a:t> =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Car(String brand, 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 double price) {</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b="1" kern="1200" dirty="0" err="1" smtClean="0">
                <a:solidFill>
                  <a:schemeClr val="tx1"/>
                </a:solidFill>
                <a:latin typeface="+mn-lt"/>
                <a:ea typeface="+mn-ea"/>
                <a:cs typeface="+mn-cs"/>
              </a:rPr>
              <a:t>this.corp</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b="1" kern="1200" dirty="0" err="1" smtClean="0">
                <a:solidFill>
                  <a:schemeClr val="tx1"/>
                </a:solidFill>
                <a:latin typeface="+mn-lt"/>
                <a:ea typeface="+mn-ea"/>
                <a:cs typeface="+mn-cs"/>
              </a:rPr>
              <a:t>this.price</a:t>
            </a:r>
            <a:r>
              <a:rPr lang="en-US" altLang="zh-CN" sz="1200" b="1" kern="1200" dirty="0" smtClean="0">
                <a:solidFill>
                  <a:schemeClr val="tx1"/>
                </a:solidFill>
                <a:latin typeface="+mn-lt"/>
                <a:ea typeface="+mn-ea"/>
                <a:cs typeface="+mn-cs"/>
              </a:rPr>
              <a:t> =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Car(String brand, 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super();</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b="1" kern="1200" dirty="0" err="1" smtClean="0">
                <a:solidFill>
                  <a:schemeClr val="tx1"/>
                </a:solidFill>
                <a:latin typeface="+mn-lt"/>
                <a:ea typeface="+mn-ea"/>
                <a:cs typeface="+mn-cs"/>
              </a:rPr>
              <a:t>this.corp</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b="1" kern="1200" dirty="0" err="1" smtClean="0">
                <a:solidFill>
                  <a:schemeClr val="tx1"/>
                </a:solidFill>
                <a:latin typeface="+mn-lt"/>
                <a:ea typeface="+mn-ea"/>
                <a:cs typeface="+mn-cs"/>
              </a:rPr>
              <a:t>this.maxSpeed</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String </a:t>
            </a:r>
            <a:r>
              <a:rPr lang="en-US" altLang="zh-CN" sz="1200" b="1" kern="1200" dirty="0" err="1" smtClean="0">
                <a:solidFill>
                  <a:schemeClr val="tx1"/>
                </a:solidFill>
                <a:latin typeface="+mn-lt"/>
                <a:ea typeface="+mn-ea"/>
                <a:cs typeface="+mn-cs"/>
              </a:rPr>
              <a:t>getCorp</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setCorp</a:t>
            </a:r>
            <a:r>
              <a:rPr lang="en-US" altLang="zh-CN" sz="1200" b="1" kern="1200" dirty="0" smtClean="0">
                <a:solidFill>
                  <a:schemeClr val="tx1"/>
                </a:solidFill>
                <a:latin typeface="+mn-lt"/>
                <a:ea typeface="+mn-ea"/>
                <a:cs typeface="+mn-cs"/>
              </a:rPr>
              <a:t>(String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 {</a:t>
            </a:r>
          </a:p>
          <a:p>
            <a:r>
              <a:rPr lang="en-US" altLang="zh-CN" sz="1200" b="1" kern="1200" dirty="0" err="1" smtClean="0">
                <a:solidFill>
                  <a:schemeClr val="tx1"/>
                </a:solidFill>
                <a:latin typeface="+mn-lt"/>
                <a:ea typeface="+mn-ea"/>
                <a:cs typeface="+mn-cs"/>
              </a:rPr>
              <a:t>this.corp</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getMaxSpeed</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setMaxSpeed</a:t>
            </a:r>
            <a:r>
              <a:rPr lang="en-US" altLang="zh-CN" sz="1200" b="1" kern="1200" dirty="0" smtClean="0">
                <a:solidFill>
                  <a:schemeClr val="tx1"/>
                </a:solidFill>
                <a:latin typeface="+mn-lt"/>
                <a:ea typeface="+mn-ea"/>
                <a:cs typeface="+mn-cs"/>
              </a:rPr>
              <a:t>(</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 {</a:t>
            </a:r>
          </a:p>
          <a:p>
            <a:r>
              <a:rPr lang="en-US" altLang="zh-CN" sz="1200" b="1" kern="1200" dirty="0" err="1" smtClean="0">
                <a:solidFill>
                  <a:schemeClr val="tx1"/>
                </a:solidFill>
                <a:latin typeface="+mn-lt"/>
                <a:ea typeface="+mn-ea"/>
                <a:cs typeface="+mn-cs"/>
              </a:rPr>
              <a:t>this.maxSpeed</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String </a:t>
            </a:r>
            <a:r>
              <a:rPr lang="en-US" altLang="zh-CN" sz="1200" b="1" kern="1200" dirty="0" err="1" smtClean="0">
                <a:solidFill>
                  <a:schemeClr val="tx1"/>
                </a:solidFill>
                <a:latin typeface="+mn-lt"/>
                <a:ea typeface="+mn-ea"/>
                <a:cs typeface="+mn-cs"/>
              </a:rPr>
              <a:t>getBrand</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brand;</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setBrand</a:t>
            </a:r>
            <a:r>
              <a:rPr lang="en-US" altLang="zh-CN" sz="1200" b="1" kern="1200" dirty="0" smtClean="0">
                <a:solidFill>
                  <a:schemeClr val="tx1"/>
                </a:solidFill>
                <a:latin typeface="+mn-lt"/>
                <a:ea typeface="+mn-ea"/>
                <a:cs typeface="+mn-cs"/>
              </a:rPr>
              <a:t>(String brand) {</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double </a:t>
            </a:r>
            <a:r>
              <a:rPr lang="en-US" altLang="zh-CN" sz="1200" b="1" kern="1200" dirty="0" err="1" smtClean="0">
                <a:solidFill>
                  <a:schemeClr val="tx1"/>
                </a:solidFill>
                <a:latin typeface="+mn-lt"/>
                <a:ea typeface="+mn-ea"/>
                <a:cs typeface="+mn-cs"/>
              </a:rPr>
              <a:t>getPrice</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setPrice</a:t>
            </a:r>
            <a:r>
              <a:rPr lang="en-US" altLang="zh-CN" sz="1200" b="1" kern="1200" dirty="0" smtClean="0">
                <a:solidFill>
                  <a:schemeClr val="tx1"/>
                </a:solidFill>
                <a:latin typeface="+mn-lt"/>
                <a:ea typeface="+mn-ea"/>
                <a:cs typeface="+mn-cs"/>
              </a:rPr>
              <a:t>(double price) {</a:t>
            </a:r>
          </a:p>
          <a:p>
            <a:r>
              <a:rPr lang="en-US" altLang="zh-CN" sz="1200" b="1" kern="1200" dirty="0" err="1" smtClean="0">
                <a:solidFill>
                  <a:schemeClr val="tx1"/>
                </a:solidFill>
                <a:latin typeface="+mn-lt"/>
                <a:ea typeface="+mn-ea"/>
                <a:cs typeface="+mn-cs"/>
              </a:rPr>
              <a:t>this.price</a:t>
            </a:r>
            <a:r>
              <a:rPr lang="en-US" altLang="zh-CN" sz="1200" b="1" kern="1200" dirty="0" smtClean="0">
                <a:solidFill>
                  <a:schemeClr val="tx1"/>
                </a:solidFill>
                <a:latin typeface="+mn-lt"/>
                <a:ea typeface="+mn-ea"/>
                <a:cs typeface="+mn-cs"/>
              </a:rPr>
              <a:t> =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t>25</a:t>
            </a:fld>
            <a:endParaRPr lang="zh-CN" altLang="en-US"/>
          </a:p>
        </p:txBody>
      </p:sp>
    </p:spTree>
    <p:extLst>
      <p:ext uri="{BB962C8B-B14F-4D97-AF65-F5344CB8AC3E}">
        <p14:creationId xmlns:p14="http://schemas.microsoft.com/office/powerpoint/2010/main" val="706872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F747E3-4BF7-4335-B16C-2D7DD011CEB7}" type="slidenum">
              <a:rPr lang="en-US" altLang="zh-CN"/>
              <a:pPr/>
              <a:t>38</a:t>
            </a:fld>
            <a:endParaRPr lang="en-US" altLang="zh-CN"/>
          </a:p>
        </p:txBody>
      </p:sp>
      <p:sp>
        <p:nvSpPr>
          <p:cNvPr id="744450" name="Rectangle 2"/>
          <p:cNvSpPr>
            <a:spLocks noGrp="1" noRot="1" noChangeAspect="1" noChangeArrowheads="1" noTextEdit="1"/>
          </p:cNvSpPr>
          <p:nvPr>
            <p:ph type="sldImg"/>
          </p:nvPr>
        </p:nvSpPr>
        <p:spPr>
          <a:xfrm>
            <a:off x="1143000" y="685800"/>
            <a:ext cx="4572000" cy="3429000"/>
          </a:xfrm>
          <a:prstGeom prst="rect">
            <a:avLst/>
          </a:prstGeom>
          <a:ln/>
        </p:spPr>
      </p:sp>
      <p:sp>
        <p:nvSpPr>
          <p:cNvPr id="744451" name="Rectangle 3"/>
          <p:cNvSpPr>
            <a:spLocks noGrp="1" noChangeArrowheads="1"/>
          </p:cNvSpPr>
          <p:nvPr>
            <p:ph type="body" idx="1"/>
          </p:nvPr>
        </p:nvSpPr>
        <p:spPr/>
        <p:txBody>
          <a:bodyPr/>
          <a:lstStyle/>
          <a:p>
            <a:r>
              <a:rPr lang="zh-CN" altLang="en-US"/>
              <a:t>关于 </a:t>
            </a:r>
            <a:r>
              <a:rPr lang="en-US" altLang="zh-CN" sz="1100">
                <a:ea typeface="楷体_GB2312" pitchFamily="49" charset="-122"/>
              </a:rPr>
              <a:t>autowire</a:t>
            </a:r>
            <a:r>
              <a:rPr lang="en-US" altLang="zh-CN"/>
              <a:t> </a:t>
            </a:r>
            <a:r>
              <a:rPr lang="zh-CN" altLang="en-US"/>
              <a:t>的取值可以参考 </a:t>
            </a:r>
            <a:r>
              <a:rPr lang="en-US" altLang="zh-CN"/>
              <a:t>&lt;&lt;Spring </a:t>
            </a:r>
            <a:r>
              <a:rPr lang="zh-CN" altLang="en-US"/>
              <a:t>开发参考手册</a:t>
            </a:r>
            <a:r>
              <a:rPr lang="en-US" altLang="zh-CN"/>
              <a:t>&gt;&gt;</a:t>
            </a:r>
          </a:p>
          <a:p>
            <a:r>
              <a:rPr lang="zh-CN" altLang="en-US"/>
              <a:t>默认值为 </a:t>
            </a:r>
            <a:r>
              <a:rPr lang="en-US" altLang="zh-CN"/>
              <a:t>no.</a:t>
            </a:r>
          </a:p>
          <a:p>
            <a:r>
              <a:rPr lang="zh-CN" altLang="en-US"/>
              <a:t>可以通过设置 </a:t>
            </a:r>
            <a:r>
              <a:rPr lang="en-US" altLang="zh-CN"/>
              <a:t>&lt;beans&gt; </a:t>
            </a:r>
            <a:r>
              <a:rPr lang="zh-CN" altLang="en-US"/>
              <a:t>根元素的 </a:t>
            </a:r>
            <a:r>
              <a:rPr lang="en-US" altLang="zh-CN"/>
              <a:t>default- </a:t>
            </a:r>
            <a:r>
              <a:rPr lang="en-US" altLang="zh-CN" sz="1100">
                <a:ea typeface="楷体_GB2312" pitchFamily="49" charset="-122"/>
              </a:rPr>
              <a:t>autowire</a:t>
            </a:r>
            <a:r>
              <a:rPr lang="en-US" altLang="zh-CN"/>
              <a:t> </a:t>
            </a:r>
            <a:r>
              <a:rPr lang="zh-CN" altLang="en-US"/>
              <a:t>属性改变默认值</a:t>
            </a:r>
            <a:r>
              <a:rPr lang="en-US" altLang="zh-CN"/>
              <a:t>.</a:t>
            </a:r>
          </a:p>
          <a:p>
            <a:endParaRPr lang="en-US" altLang="zh-CN"/>
          </a:p>
        </p:txBody>
      </p:sp>
    </p:spTree>
    <p:extLst>
      <p:ext uri="{BB962C8B-B14F-4D97-AF65-F5344CB8AC3E}">
        <p14:creationId xmlns:p14="http://schemas.microsoft.com/office/powerpoint/2010/main" val="4248234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25713-679B-408E-B6D7-A3B96DE8FB60}" type="slidenum">
              <a:rPr lang="en-US" altLang="zh-CN"/>
              <a:pPr/>
              <a:t>46</a:t>
            </a:fld>
            <a:endParaRPr lang="en-US" altLang="zh-CN"/>
          </a:p>
        </p:txBody>
      </p:sp>
      <p:sp>
        <p:nvSpPr>
          <p:cNvPr id="756738" name="Rectangle 2"/>
          <p:cNvSpPr>
            <a:spLocks noGrp="1" noRot="1" noChangeAspect="1" noChangeArrowheads="1" noTextEdit="1"/>
          </p:cNvSpPr>
          <p:nvPr>
            <p:ph type="sldImg"/>
          </p:nvPr>
        </p:nvSpPr>
        <p:spPr>
          <a:xfrm>
            <a:off x="1143000" y="685800"/>
            <a:ext cx="4572000" cy="3429000"/>
          </a:xfrm>
          <a:prstGeom prst="rect">
            <a:avLst/>
          </a:prstGeom>
          <a:ln/>
        </p:spPr>
      </p:sp>
      <p:sp>
        <p:nvSpPr>
          <p:cNvPr id="756739" name="Rectangle 3"/>
          <p:cNvSpPr>
            <a:spLocks noGrp="1" noChangeArrowheads="1"/>
          </p:cNvSpPr>
          <p:nvPr>
            <p:ph type="body" idx="1"/>
          </p:nvPr>
        </p:nvSpPr>
        <p:spPr/>
        <p:txBody>
          <a:bodyPr/>
          <a:lstStyle/>
          <a:p>
            <a:r>
              <a:rPr lang="en-US" altLang="zh-CN"/>
              <a:t>BeanFactory </a:t>
            </a:r>
            <a:r>
              <a:rPr lang="zh-CN" altLang="en-US"/>
              <a:t>后置处理器</a:t>
            </a:r>
            <a:r>
              <a:rPr lang="en-US" altLang="zh-CN"/>
              <a:t>: </a:t>
            </a:r>
            <a:r>
              <a:rPr lang="zh-CN" altLang="en-US"/>
              <a:t>它的目标是 </a:t>
            </a:r>
            <a:r>
              <a:rPr lang="en-US" altLang="zh-CN"/>
              <a:t>IOC </a:t>
            </a:r>
            <a:r>
              <a:rPr lang="zh-CN" altLang="en-US"/>
              <a:t>容器</a:t>
            </a:r>
            <a:r>
              <a:rPr lang="en-US" altLang="zh-CN"/>
              <a:t>, </a:t>
            </a:r>
            <a:r>
              <a:rPr lang="zh-CN" altLang="en-US"/>
              <a:t>这个容器可以是 </a:t>
            </a:r>
            <a:r>
              <a:rPr lang="en-US" altLang="zh-CN"/>
              <a:t>BeanFactory, </a:t>
            </a:r>
            <a:r>
              <a:rPr lang="zh-CN" altLang="en-US"/>
              <a:t>也可以是 </a:t>
            </a:r>
            <a:r>
              <a:rPr lang="en-US" altLang="zh-CN"/>
              <a:t>ApplicationContext.</a:t>
            </a:r>
          </a:p>
          <a:p>
            <a:r>
              <a:rPr lang="zh-CN" altLang="en-US"/>
              <a:t>它会在 </a:t>
            </a:r>
            <a:r>
              <a:rPr lang="en-US" altLang="zh-CN"/>
              <a:t>IOC </a:t>
            </a:r>
            <a:r>
              <a:rPr lang="zh-CN" altLang="en-US"/>
              <a:t>容器加载 </a:t>
            </a:r>
            <a:r>
              <a:rPr lang="en-US" altLang="zh-CN"/>
              <a:t>Bean </a:t>
            </a:r>
            <a:r>
              <a:rPr lang="zh-CN" altLang="en-US"/>
              <a:t>配置之后</a:t>
            </a:r>
            <a:r>
              <a:rPr lang="en-US" altLang="zh-CN"/>
              <a:t>, </a:t>
            </a:r>
            <a:r>
              <a:rPr lang="zh-CN" altLang="en-US"/>
              <a:t>创建任何 </a:t>
            </a:r>
            <a:r>
              <a:rPr lang="en-US" altLang="zh-CN"/>
              <a:t>Bean </a:t>
            </a:r>
            <a:r>
              <a:rPr lang="zh-CN" altLang="en-US"/>
              <a:t>实例之前起作用</a:t>
            </a:r>
            <a:r>
              <a:rPr lang="en-US" altLang="zh-CN"/>
              <a:t>. </a:t>
            </a:r>
          </a:p>
          <a:p>
            <a:r>
              <a:rPr lang="en-US" altLang="zh-CN"/>
              <a:t>BeanFactory </a:t>
            </a:r>
            <a:r>
              <a:rPr lang="zh-CN" altLang="en-US"/>
              <a:t>后置处理器的典型用途是在 </a:t>
            </a:r>
            <a:r>
              <a:rPr lang="en-US" altLang="zh-CN"/>
              <a:t>Bean </a:t>
            </a:r>
            <a:r>
              <a:rPr lang="zh-CN" altLang="en-US"/>
              <a:t>被实例化之前改变 </a:t>
            </a:r>
            <a:r>
              <a:rPr lang="en-US" altLang="zh-CN"/>
              <a:t>Bean </a:t>
            </a:r>
            <a:r>
              <a:rPr lang="zh-CN" altLang="en-US"/>
              <a:t>的配置</a:t>
            </a:r>
            <a:r>
              <a:rPr lang="en-US" altLang="zh-CN"/>
              <a:t>.</a:t>
            </a:r>
          </a:p>
          <a:p>
            <a:r>
              <a:rPr lang="zh-CN" altLang="en-US"/>
              <a:t>实际开发中</a:t>
            </a:r>
            <a:r>
              <a:rPr lang="en-US" altLang="zh-CN"/>
              <a:t>, </a:t>
            </a:r>
            <a:r>
              <a:rPr lang="zh-CN" altLang="en-US"/>
              <a:t>几乎不需要自己编写 </a:t>
            </a:r>
            <a:r>
              <a:rPr lang="en-US" altLang="zh-CN"/>
              <a:t>BeanFactory </a:t>
            </a:r>
            <a:r>
              <a:rPr lang="zh-CN" altLang="en-US"/>
              <a:t>后置处理器</a:t>
            </a:r>
            <a:r>
              <a:rPr lang="en-US" altLang="zh-CN"/>
              <a:t>.</a:t>
            </a:r>
          </a:p>
        </p:txBody>
      </p:sp>
    </p:spTree>
    <p:extLst>
      <p:ext uri="{BB962C8B-B14F-4D97-AF65-F5344CB8AC3E}">
        <p14:creationId xmlns:p14="http://schemas.microsoft.com/office/powerpoint/2010/main" val="2520990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0EFF96-A9A3-4920-BA3E-50EE17C21589}" type="slidenum">
              <a:rPr lang="en-US" altLang="zh-CN"/>
              <a:pPr/>
              <a:t>75</a:t>
            </a:fld>
            <a:endParaRPr lang="en-US" altLang="zh-CN"/>
          </a:p>
        </p:txBody>
      </p:sp>
      <p:sp>
        <p:nvSpPr>
          <p:cNvPr id="770050" name="Rectangle 2"/>
          <p:cNvSpPr>
            <a:spLocks noGrp="1" noRot="1" noChangeAspect="1" noChangeArrowheads="1" noTextEdit="1"/>
          </p:cNvSpPr>
          <p:nvPr>
            <p:ph type="sldImg"/>
          </p:nvPr>
        </p:nvSpPr>
        <p:spPr>
          <a:xfrm>
            <a:off x="1143000" y="685800"/>
            <a:ext cx="4572000" cy="3429000"/>
          </a:xfrm>
          <a:prstGeom prst="rect">
            <a:avLst/>
          </a:prstGeom>
          <a:ln/>
        </p:spPr>
      </p:sp>
      <p:sp>
        <p:nvSpPr>
          <p:cNvPr id="770051" name="Rectangle 3"/>
          <p:cNvSpPr>
            <a:spLocks noGrp="1" noChangeArrowheads="1"/>
          </p:cNvSpPr>
          <p:nvPr>
            <p:ph type="body" idx="1"/>
          </p:nvPr>
        </p:nvSpPr>
        <p:spPr/>
        <p:txBody>
          <a:bodyPr/>
          <a:lstStyle/>
          <a:p>
            <a:r>
              <a:rPr lang="en-US" altLang="zh-CN"/>
              <a:t>double pound = kilogram * 2.2;</a:t>
            </a:r>
          </a:p>
          <a:p>
            <a:r>
              <a:rPr lang="en-US" altLang="zh-CN"/>
              <a:t>double mile = kilometer * 0.62;</a:t>
            </a:r>
          </a:p>
        </p:txBody>
      </p:sp>
    </p:spTree>
    <p:extLst>
      <p:ext uri="{BB962C8B-B14F-4D97-AF65-F5344CB8AC3E}">
        <p14:creationId xmlns:p14="http://schemas.microsoft.com/office/powerpoint/2010/main" val="1439134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3E211-81B7-4F03-93F0-7BF771992C11}" type="slidenum">
              <a:rPr lang="en-US" altLang="zh-CN"/>
              <a:pPr/>
              <a:t>101</a:t>
            </a:fld>
            <a:endParaRPr lang="en-US" altLang="zh-CN"/>
          </a:p>
        </p:txBody>
      </p:sp>
      <p:sp>
        <p:nvSpPr>
          <p:cNvPr id="774146" name="Rectangle 2"/>
          <p:cNvSpPr>
            <a:spLocks noGrp="1" noRot="1" noChangeAspect="1" noChangeArrowheads="1" noTextEdit="1"/>
          </p:cNvSpPr>
          <p:nvPr>
            <p:ph type="sldImg"/>
          </p:nvPr>
        </p:nvSpPr>
        <p:spPr>
          <a:xfrm>
            <a:off x="1143000" y="685800"/>
            <a:ext cx="4572000" cy="3429000"/>
          </a:xfrm>
          <a:prstGeom prst="rect">
            <a:avLst/>
          </a:prstGeom>
          <a:ln/>
        </p:spPr>
      </p:sp>
      <p:sp>
        <p:nvSpPr>
          <p:cNvPr id="774147" name="Rectangle 3"/>
          <p:cNvSpPr>
            <a:spLocks noGrp="1" noChangeArrowheads="1"/>
          </p:cNvSpPr>
          <p:nvPr>
            <p:ph type="body" idx="1"/>
          </p:nvPr>
        </p:nvSpPr>
        <p:spPr/>
        <p:txBody>
          <a:bodyPr/>
          <a:lstStyle/>
          <a:p>
            <a:r>
              <a:rPr lang="en-US" altLang="zh-CN"/>
              <a:t>Java </a:t>
            </a:r>
            <a:r>
              <a:rPr lang="zh-CN" altLang="en-US"/>
              <a:t>只支持单继承</a:t>
            </a:r>
            <a:r>
              <a:rPr lang="en-US" altLang="zh-CN"/>
              <a:t>, </a:t>
            </a:r>
            <a:r>
              <a:rPr lang="zh-CN" altLang="en-US"/>
              <a:t>不可能让 </a:t>
            </a:r>
            <a:r>
              <a:rPr lang="en-US" altLang="zh-CN"/>
              <a:t>ArithmeticCalculatorImpl </a:t>
            </a:r>
            <a:r>
              <a:rPr lang="zh-CN" altLang="en-US"/>
              <a:t>类既扩展 </a:t>
            </a:r>
            <a:r>
              <a:rPr lang="en-US" altLang="zh-CN"/>
              <a:t>MaxCalculatorImpl, </a:t>
            </a:r>
            <a:r>
              <a:rPr lang="zh-CN" altLang="en-US"/>
              <a:t>又扩展 </a:t>
            </a:r>
            <a:r>
              <a:rPr lang="en-US" altLang="zh-CN"/>
              <a:t>MinCalculatorImpl</a:t>
            </a:r>
          </a:p>
        </p:txBody>
      </p:sp>
    </p:spTree>
    <p:extLst>
      <p:ext uri="{BB962C8B-B14F-4D97-AF65-F5344CB8AC3E}">
        <p14:creationId xmlns:p14="http://schemas.microsoft.com/office/powerpoint/2010/main" val="260251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002D10-A311-4D44-86BC-3AE98B3D8441}" type="slidenum">
              <a:rPr lang="en-US" altLang="zh-CN"/>
              <a:pPr/>
              <a:t>112</a:t>
            </a:fld>
            <a:endParaRPr lang="en-US" altLang="zh-CN"/>
          </a:p>
        </p:txBody>
      </p:sp>
      <p:sp>
        <p:nvSpPr>
          <p:cNvPr id="776194" name="Rectangle 2"/>
          <p:cNvSpPr>
            <a:spLocks noGrp="1" noRot="1" noChangeAspect="1" noChangeArrowheads="1" noTextEdit="1"/>
          </p:cNvSpPr>
          <p:nvPr>
            <p:ph type="sldImg"/>
          </p:nvPr>
        </p:nvSpPr>
        <p:spPr>
          <a:xfrm>
            <a:off x="1143000" y="685800"/>
            <a:ext cx="4572000" cy="3429000"/>
          </a:xfrm>
          <a:prstGeom prst="rect">
            <a:avLst/>
          </a:prstGeom>
          <a:ln/>
        </p:spPr>
      </p:sp>
      <p:sp>
        <p:nvSpPr>
          <p:cNvPr id="776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40289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149831-41A6-4501-9E46-C9321BF1FCDF}" type="slidenum">
              <a:rPr lang="en-US" altLang="zh-CN"/>
              <a:pPr/>
              <a:t>121</a:t>
            </a:fld>
            <a:endParaRPr lang="en-US" altLang="zh-CN"/>
          </a:p>
        </p:txBody>
      </p:sp>
      <p:sp>
        <p:nvSpPr>
          <p:cNvPr id="777218" name="Rectangle 2"/>
          <p:cNvSpPr>
            <a:spLocks noGrp="1" noRot="1" noChangeAspect="1" noChangeArrowheads="1" noTextEdit="1"/>
          </p:cNvSpPr>
          <p:nvPr>
            <p:ph type="sldImg"/>
          </p:nvPr>
        </p:nvSpPr>
        <p:spPr>
          <a:xfrm>
            <a:off x="1143000" y="685800"/>
            <a:ext cx="4572000" cy="3429000"/>
          </a:xfrm>
          <a:prstGeom prst="rect">
            <a:avLst/>
          </a:prstGeom>
          <a:ln/>
        </p:spPr>
      </p:sp>
      <p:sp>
        <p:nvSpPr>
          <p:cNvPr id="777219" name="Rectangle 3"/>
          <p:cNvSpPr>
            <a:spLocks noGrp="1" noChangeArrowheads="1"/>
          </p:cNvSpPr>
          <p:nvPr>
            <p:ph type="body" idx="1"/>
          </p:nvPr>
        </p:nvSpPr>
        <p:spPr/>
        <p:txBody>
          <a:bodyPr/>
          <a:lstStyle/>
          <a:p>
            <a:r>
              <a:rPr lang="en-US" altLang="zh-CN"/>
              <a:t>String sql = </a:t>
            </a:r>
            <a:r>
              <a:rPr lang="en-US" altLang="zh-CN">
                <a:latin typeface="Arial"/>
              </a:rPr>
              <a:t>“</a:t>
            </a:r>
            <a:r>
              <a:rPr lang="en-US" altLang="en-US"/>
              <a:t>INSERT INTO person(age, firstname, lastname) VALUES(</a:t>
            </a:r>
            <a:r>
              <a:rPr lang="en-US" altLang="zh-CN"/>
              <a:t>:age</a:t>
            </a:r>
            <a:r>
              <a:rPr lang="en-US" altLang="en-US"/>
              <a:t>, </a:t>
            </a:r>
            <a:r>
              <a:rPr lang="en-US" altLang="zh-CN"/>
              <a:t>:firstname</a:t>
            </a:r>
            <a:r>
              <a:rPr lang="en-US" altLang="en-US"/>
              <a:t>, </a:t>
            </a:r>
            <a:r>
              <a:rPr lang="en-US" altLang="zh-CN"/>
              <a:t>:lastname</a:t>
            </a:r>
            <a:r>
              <a:rPr lang="en-US" altLang="en-US"/>
              <a:t>)</a:t>
            </a:r>
            <a:r>
              <a:rPr lang="en-US" altLang="zh-CN">
                <a:latin typeface="Arial"/>
              </a:rPr>
              <a:t>”</a:t>
            </a:r>
            <a:endParaRPr lang="en-US" altLang="zh-CN"/>
          </a:p>
        </p:txBody>
      </p:sp>
    </p:spTree>
    <p:extLst>
      <p:ext uri="{BB962C8B-B14F-4D97-AF65-F5344CB8AC3E}">
        <p14:creationId xmlns:p14="http://schemas.microsoft.com/office/powerpoint/2010/main" val="1257450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A04D5-AC6F-4C32-9E3A-7E6E06D69D50}" type="slidenum">
              <a:rPr lang="en-US" altLang="zh-CN"/>
              <a:pPr/>
              <a:t>122</a:t>
            </a:fld>
            <a:endParaRPr lang="en-US" altLang="zh-CN"/>
          </a:p>
        </p:txBody>
      </p:sp>
      <p:sp>
        <p:nvSpPr>
          <p:cNvPr id="779266" name="Rectangle 2"/>
          <p:cNvSpPr>
            <a:spLocks noGrp="1" noRot="1" noChangeAspect="1" noChangeArrowheads="1" noTextEdit="1"/>
          </p:cNvSpPr>
          <p:nvPr>
            <p:ph type="sldImg"/>
          </p:nvPr>
        </p:nvSpPr>
        <p:spPr>
          <a:xfrm>
            <a:off x="1143000" y="685800"/>
            <a:ext cx="4572000" cy="3429000"/>
          </a:xfrm>
          <a:prstGeom prst="rect">
            <a:avLst/>
          </a:prstGeom>
          <a:ln/>
        </p:spPr>
      </p:sp>
      <p:sp>
        <p:nvSpPr>
          <p:cNvPr id="7792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69487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2016/12/5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12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12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 Id="rId5" Type="http://schemas.openxmlformats.org/officeDocument/2006/relationships/image" Target="../media/image96.png"/><Relationship Id="rId4" Type="http://schemas.openxmlformats.org/officeDocument/2006/relationships/image" Target="../media/image95.png"/></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173.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3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副标题 2"/>
          <p:cNvSpPr>
            <a:spLocks noGrp="1"/>
          </p:cNvSpPr>
          <p:nvPr>
            <p:ph type="subTitle" idx="1"/>
          </p:nvPr>
        </p:nvSpPr>
        <p:spPr>
          <a:xfrm>
            <a:off x="0" y="5572116"/>
            <a:ext cx="6072230" cy="1285884"/>
          </a:xfrm>
        </p:spPr>
        <p:txBody>
          <a:bodyPr>
            <a:noAutofit/>
          </a:bodyPr>
          <a:lstStyle/>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新浪微博：尚硅谷</a:t>
            </a: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636912"/>
            <a:ext cx="4178522" cy="1266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971600" y="548680"/>
            <a:ext cx="7696200" cy="1439863"/>
          </a:xfrm>
        </p:spPr>
        <p:txBody>
          <a:bodyPr/>
          <a:lstStyle/>
          <a:p>
            <a:r>
              <a:rPr lang="zh-CN" altLang="en-US" dirty="0">
                <a:latin typeface="Arial Unicode MS" pitchFamily="34" charset="-122"/>
                <a:ea typeface="Arial Unicode MS" pitchFamily="34" charset="-122"/>
                <a:cs typeface="Arial Unicode MS" pitchFamily="34" charset="-122"/>
              </a:rPr>
              <a:t>建立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项目</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22" y="2132856"/>
            <a:ext cx="836295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62789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重用切入点定义示例代码</a:t>
            </a:r>
          </a:p>
        </p:txBody>
      </p:sp>
      <p:pic>
        <p:nvPicPr>
          <p:cNvPr id="701444" name="Picture 4"/>
          <p:cNvPicPr>
            <a:picLocks noChangeAspect="1" noChangeArrowheads="1"/>
          </p:cNvPicPr>
          <p:nvPr/>
        </p:nvPicPr>
        <p:blipFill>
          <a:blip r:embed="rId2"/>
          <a:srcRect/>
          <a:stretch>
            <a:fillRect/>
          </a:stretch>
        </p:blipFill>
        <p:spPr bwMode="auto">
          <a:xfrm>
            <a:off x="684213" y="1989138"/>
            <a:ext cx="6696075" cy="3873500"/>
          </a:xfrm>
          <a:prstGeom prst="rect">
            <a:avLst/>
          </a:prstGeom>
          <a:noFill/>
        </p:spPr>
      </p:pic>
      <p:sp>
        <p:nvSpPr>
          <p:cNvPr id="701445" name="Line 5"/>
          <p:cNvSpPr>
            <a:spLocks noChangeShapeType="1"/>
          </p:cNvSpPr>
          <p:nvPr/>
        </p:nvSpPr>
        <p:spPr bwMode="auto">
          <a:xfrm>
            <a:off x="1403350" y="2768600"/>
            <a:ext cx="2016125" cy="0"/>
          </a:xfrm>
          <a:prstGeom prst="line">
            <a:avLst/>
          </a:prstGeom>
          <a:noFill/>
          <a:ln w="19050">
            <a:solidFill>
              <a:srgbClr val="FF0000"/>
            </a:solidFill>
            <a:prstDash val="dash"/>
            <a:round/>
            <a:headEnd/>
            <a:tailEnd/>
          </a:ln>
          <a:effectLst/>
        </p:spPr>
        <p:txBody>
          <a:bodyPr/>
          <a:lstStyle/>
          <a:p>
            <a:endParaRPr lang="zh-CN" altLang="en-US"/>
          </a:p>
        </p:txBody>
      </p:sp>
      <p:sp>
        <p:nvSpPr>
          <p:cNvPr id="701446" name="Line 6"/>
          <p:cNvSpPr>
            <a:spLocks noChangeShapeType="1"/>
          </p:cNvSpPr>
          <p:nvPr/>
        </p:nvSpPr>
        <p:spPr bwMode="auto">
          <a:xfrm flipV="1">
            <a:off x="2924175" y="3908425"/>
            <a:ext cx="1838325" cy="12700"/>
          </a:xfrm>
          <a:prstGeom prst="line">
            <a:avLst/>
          </a:prstGeom>
          <a:noFill/>
          <a:ln w="19050">
            <a:solidFill>
              <a:srgbClr val="FF0000"/>
            </a:solidFill>
            <a:prstDash val="dash"/>
            <a:round/>
            <a:headEnd/>
            <a:tailEnd/>
          </a:ln>
          <a:effectLst/>
        </p:spPr>
        <p:txBody>
          <a:bodyPr/>
          <a:lstStyle/>
          <a:p>
            <a:endParaRPr lang="zh-CN" altLang="en-US"/>
          </a:p>
        </p:txBody>
      </p:sp>
      <p:sp>
        <p:nvSpPr>
          <p:cNvPr id="701447" name="Line 7"/>
          <p:cNvSpPr>
            <a:spLocks noChangeShapeType="1"/>
          </p:cNvSpPr>
          <p:nvPr/>
        </p:nvSpPr>
        <p:spPr bwMode="auto">
          <a:xfrm flipV="1">
            <a:off x="2878138" y="5059363"/>
            <a:ext cx="1838325" cy="12700"/>
          </a:xfrm>
          <a:prstGeom prst="line">
            <a:avLst/>
          </a:prstGeom>
          <a:noFill/>
          <a:ln w="19050">
            <a:solidFill>
              <a:srgbClr val="FF00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22118815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1641828" y="692696"/>
            <a:ext cx="7696200" cy="720725"/>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引入通知</a:t>
            </a:r>
          </a:p>
        </p:txBody>
      </p:sp>
      <p:sp>
        <p:nvSpPr>
          <p:cNvPr id="698371" name="Rectangle 3"/>
          <p:cNvSpPr>
            <a:spLocks noGrp="1" noChangeArrowheads="1"/>
          </p:cNvSpPr>
          <p:nvPr>
            <p:ph type="body" idx="1"/>
          </p:nvPr>
        </p:nvSpPr>
        <p:spPr>
          <a:xfrm>
            <a:off x="611560" y="1692828"/>
            <a:ext cx="7696200" cy="1263650"/>
          </a:xfrm>
        </p:spPr>
        <p:txBody>
          <a:bodyPr/>
          <a:lstStyle/>
          <a:p>
            <a:r>
              <a:rPr lang="zh-CN" altLang="en-US" sz="2400" dirty="0">
                <a:latin typeface="Arial Unicode MS" pitchFamily="34" charset="-122"/>
                <a:ea typeface="Arial Unicode MS" pitchFamily="34" charset="-122"/>
                <a:cs typeface="Arial Unicode MS" pitchFamily="34" charset="-122"/>
              </a:rPr>
              <a:t>引入通知是一种特殊的通知类型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它通过为接口提供实现类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允许对象动态地实现接口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就像对象已经在运行时扩展了实现类一样</a:t>
            </a:r>
            <a:r>
              <a:rPr lang="en-US" altLang="zh-CN" sz="2400" dirty="0">
                <a:latin typeface="Arial Unicode MS" pitchFamily="34" charset="-122"/>
                <a:ea typeface="Arial Unicode MS" pitchFamily="34" charset="-122"/>
                <a:cs typeface="Arial Unicode MS" pitchFamily="34" charset="-122"/>
              </a:rPr>
              <a:t>.</a:t>
            </a:r>
          </a:p>
        </p:txBody>
      </p:sp>
      <p:pic>
        <p:nvPicPr>
          <p:cNvPr id="698372" name="Picture 4"/>
          <p:cNvPicPr>
            <a:picLocks noChangeAspect="1" noChangeArrowheads="1"/>
          </p:cNvPicPr>
          <p:nvPr/>
        </p:nvPicPr>
        <p:blipFill>
          <a:blip r:embed="rId3"/>
          <a:srcRect/>
          <a:stretch>
            <a:fillRect/>
          </a:stretch>
        </p:blipFill>
        <p:spPr bwMode="auto">
          <a:xfrm>
            <a:off x="539750" y="3027915"/>
            <a:ext cx="8018463" cy="3048000"/>
          </a:xfrm>
          <a:prstGeom prst="rect">
            <a:avLst/>
          </a:prstGeom>
          <a:noFill/>
        </p:spPr>
      </p:pic>
      <p:sp>
        <p:nvSpPr>
          <p:cNvPr id="698375" name="Line 7"/>
          <p:cNvSpPr>
            <a:spLocks noChangeShapeType="1"/>
          </p:cNvSpPr>
          <p:nvPr/>
        </p:nvSpPr>
        <p:spPr bwMode="auto">
          <a:xfrm flipH="1">
            <a:off x="2555875" y="5259940"/>
            <a:ext cx="287338" cy="360363"/>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8376" name="Line 8"/>
          <p:cNvSpPr>
            <a:spLocks noChangeShapeType="1"/>
          </p:cNvSpPr>
          <p:nvPr/>
        </p:nvSpPr>
        <p:spPr bwMode="auto">
          <a:xfrm>
            <a:off x="2555875" y="5331378"/>
            <a:ext cx="287338" cy="21590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8377" name="Line 9"/>
          <p:cNvSpPr>
            <a:spLocks noChangeShapeType="1"/>
          </p:cNvSpPr>
          <p:nvPr/>
        </p:nvSpPr>
        <p:spPr bwMode="auto">
          <a:xfrm flipH="1">
            <a:off x="5940425" y="5259940"/>
            <a:ext cx="287338" cy="360363"/>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8378" name="Line 10"/>
          <p:cNvSpPr>
            <a:spLocks noChangeShapeType="1"/>
          </p:cNvSpPr>
          <p:nvPr/>
        </p:nvSpPr>
        <p:spPr bwMode="auto">
          <a:xfrm>
            <a:off x="5940425" y="5331378"/>
            <a:ext cx="287338" cy="21590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94855589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a:xfrm>
            <a:off x="611560" y="725698"/>
            <a:ext cx="8229600" cy="857256"/>
          </a:xfrm>
        </p:spPr>
        <p:txBody>
          <a:bodyPr/>
          <a:lstStyle/>
          <a:p>
            <a:r>
              <a:rPr lang="zh-CN" altLang="en-US" dirty="0">
                <a:latin typeface="Arial Unicode MS" pitchFamily="34" charset="-122"/>
                <a:ea typeface="Arial Unicode MS" pitchFamily="34" charset="-122"/>
                <a:cs typeface="Arial Unicode MS" pitchFamily="34" charset="-122"/>
              </a:rPr>
              <a:t>引入通知</a:t>
            </a:r>
          </a:p>
        </p:txBody>
      </p:sp>
      <p:sp>
        <p:nvSpPr>
          <p:cNvPr id="707587" name="Rectangle 3"/>
          <p:cNvSpPr>
            <a:spLocks noGrp="1" noChangeArrowheads="1"/>
          </p:cNvSpPr>
          <p:nvPr>
            <p:ph type="body" idx="1"/>
          </p:nvPr>
        </p:nvSpPr>
        <p:spPr>
          <a:xfrm>
            <a:off x="247944" y="1556792"/>
            <a:ext cx="8572528" cy="4929882"/>
          </a:xfrm>
          <a:solidFill>
            <a:schemeClr val="bg1"/>
          </a:solidFill>
        </p:spPr>
        <p:txBody>
          <a:bodyPr>
            <a:normAutofit/>
          </a:bodyPr>
          <a:lstStyle/>
          <a:p>
            <a:r>
              <a:rPr lang="zh-CN" altLang="en-US" sz="2400" dirty="0">
                <a:latin typeface="Arial Unicode MS" pitchFamily="34" charset="-122"/>
                <a:ea typeface="Arial Unicode MS" pitchFamily="34" charset="-122"/>
                <a:cs typeface="Arial Unicode MS" pitchFamily="34" charset="-122"/>
              </a:rPr>
              <a:t>引入通知可以使用两个实现类 </a:t>
            </a:r>
            <a:r>
              <a:rPr lang="en-US" altLang="zh-CN" sz="2400" dirty="0" err="1">
                <a:latin typeface="Arial Unicode MS" pitchFamily="34" charset="-122"/>
                <a:ea typeface="Arial Unicode MS" pitchFamily="34" charset="-122"/>
                <a:cs typeface="Arial Unicode MS" pitchFamily="34" charset="-122"/>
              </a:rPr>
              <a:t>MaxCalculatorImpl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MinCalculatorImpl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让 </a:t>
            </a:r>
            <a:r>
              <a:rPr lang="en-US" altLang="zh-CN" sz="2400" dirty="0" err="1">
                <a:latin typeface="Arial Unicode MS" pitchFamily="34" charset="-122"/>
                <a:ea typeface="Arial Unicode MS" pitchFamily="34" charset="-122"/>
                <a:cs typeface="Arial Unicode MS" pitchFamily="34" charset="-122"/>
              </a:rPr>
              <a:t>ArithmeticCalculatorImpl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动态地实现 </a:t>
            </a:r>
            <a:r>
              <a:rPr lang="en-US" altLang="zh-CN" sz="2400" dirty="0" err="1">
                <a:latin typeface="Arial Unicode MS" pitchFamily="34" charset="-122"/>
                <a:ea typeface="Arial Unicode MS" pitchFamily="34" charset="-122"/>
                <a:cs typeface="Arial Unicode MS" pitchFamily="34" charset="-122"/>
              </a:rPr>
              <a:t>MaxCalculator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MinCalculator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而这与从 </a:t>
            </a:r>
            <a:r>
              <a:rPr lang="en-US" altLang="zh-CN" sz="2400" dirty="0" err="1">
                <a:latin typeface="Arial Unicode MS" pitchFamily="34" charset="-122"/>
                <a:ea typeface="Arial Unicode MS" pitchFamily="34" charset="-122"/>
                <a:cs typeface="Arial Unicode MS" pitchFamily="34" charset="-122"/>
              </a:rPr>
              <a:t>MaxCalculatorImpl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MinCalculatorImpl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中实现多继承的效果相同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但却不需要修改 </a:t>
            </a:r>
            <a:r>
              <a:rPr lang="en-US" altLang="zh-CN" sz="2400" dirty="0" err="1">
                <a:latin typeface="Arial Unicode MS" pitchFamily="34" charset="-122"/>
                <a:ea typeface="Arial Unicode MS" pitchFamily="34" charset="-122"/>
                <a:cs typeface="Arial Unicode MS" pitchFamily="34" charset="-122"/>
              </a:rPr>
              <a:t>ArithmeticCalculatorImpl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的源代码</a:t>
            </a:r>
          </a:p>
          <a:p>
            <a:r>
              <a:rPr lang="zh-CN" altLang="en-US" sz="2400" dirty="0">
                <a:latin typeface="Arial Unicode MS" pitchFamily="34" charset="-122"/>
                <a:ea typeface="Arial Unicode MS" pitchFamily="34" charset="-122"/>
                <a:cs typeface="Arial Unicode MS" pitchFamily="34" charset="-122"/>
              </a:rPr>
              <a:t>引入通知也必须在切面中声明</a:t>
            </a:r>
          </a:p>
          <a:p>
            <a:r>
              <a:rPr lang="zh-CN" altLang="en-US" sz="2400" dirty="0">
                <a:latin typeface="Arial Unicode MS" pitchFamily="34" charset="-122"/>
                <a:ea typeface="Arial Unicode MS" pitchFamily="34" charset="-122"/>
                <a:cs typeface="Arial Unicode MS" pitchFamily="34" charset="-122"/>
              </a:rPr>
              <a:t>在切面中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通过为</a:t>
            </a:r>
            <a:r>
              <a:rPr lang="zh-CN" altLang="en-US" sz="2400" b="1" dirty="0">
                <a:solidFill>
                  <a:srgbClr val="0000FF"/>
                </a:solidFill>
                <a:latin typeface="Arial Unicode MS" pitchFamily="34" charset="-122"/>
                <a:ea typeface="Arial Unicode MS" pitchFamily="34" charset="-122"/>
                <a:cs typeface="Arial Unicode MS" pitchFamily="34" charset="-122"/>
              </a:rPr>
              <a:t>任意字段</a:t>
            </a:r>
            <a:r>
              <a:rPr lang="zh-CN" altLang="en-US" sz="2400" dirty="0">
                <a:latin typeface="Arial Unicode MS" pitchFamily="34" charset="-122"/>
                <a:ea typeface="Arial Unicode MS" pitchFamily="34" charset="-122"/>
                <a:cs typeface="Arial Unicode MS" pitchFamily="34" charset="-122"/>
              </a:rPr>
              <a:t>添加</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DeclareParents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注解来引入声明</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注解类型的 </a:t>
            </a:r>
            <a:r>
              <a:rPr lang="en-US" altLang="zh-CN" sz="2400" b="1" dirty="0">
                <a:solidFill>
                  <a:srgbClr val="0000FF"/>
                </a:solidFill>
                <a:latin typeface="Arial Unicode MS" pitchFamily="34" charset="-122"/>
                <a:ea typeface="Arial Unicode MS" pitchFamily="34" charset="-122"/>
                <a:cs typeface="Arial Unicode MS" pitchFamily="34" charset="-122"/>
              </a:rPr>
              <a:t>value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属性表示哪些类是当前引入通知的目标</a:t>
            </a:r>
            <a:r>
              <a:rPr lang="en-US" altLang="zh-CN" sz="2400" dirty="0">
                <a:latin typeface="Arial Unicode MS" pitchFamily="34" charset="-122"/>
                <a:ea typeface="Arial Unicode MS" pitchFamily="34" charset="-122"/>
                <a:cs typeface="Arial Unicode MS" pitchFamily="34" charset="-122"/>
              </a:rPr>
              <a:t>. value </a:t>
            </a:r>
            <a:r>
              <a:rPr lang="zh-CN" altLang="en-US" sz="2400" dirty="0">
                <a:latin typeface="Arial Unicode MS" pitchFamily="34" charset="-122"/>
                <a:ea typeface="Arial Unicode MS" pitchFamily="34" charset="-122"/>
                <a:cs typeface="Arial Unicode MS" pitchFamily="34" charset="-122"/>
              </a:rPr>
              <a:t>属性值也可以是一个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类型的表达式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以将一个即可引入到多个类中</a:t>
            </a:r>
            <a:r>
              <a:rPr lang="en-US" altLang="zh-CN" sz="2400" dirty="0">
                <a:latin typeface="Arial Unicode MS" pitchFamily="34" charset="-122"/>
                <a:ea typeface="Arial Unicode MS" pitchFamily="34" charset="-122"/>
                <a:cs typeface="Arial Unicode MS" pitchFamily="34" charset="-122"/>
              </a:rPr>
              <a:t>.  </a:t>
            </a:r>
            <a:r>
              <a:rPr lang="en-US" altLang="zh-CN" sz="2400" b="1" dirty="0" err="1">
                <a:solidFill>
                  <a:srgbClr val="0000FF"/>
                </a:solidFill>
                <a:latin typeface="Arial Unicode MS" pitchFamily="34" charset="-122"/>
                <a:ea typeface="Arial Unicode MS" pitchFamily="34" charset="-122"/>
                <a:cs typeface="Arial Unicode MS" pitchFamily="34" charset="-122"/>
              </a:rPr>
              <a:t>defaultImpl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属性中指定这个接口使用的实现类</a:t>
            </a:r>
          </a:p>
        </p:txBody>
      </p:sp>
    </p:spTree>
    <p:extLst>
      <p:ext uri="{BB962C8B-B14F-4D97-AF65-F5344CB8AC3E}">
        <p14:creationId xmlns:p14="http://schemas.microsoft.com/office/powerpoint/2010/main" val="303455990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a:xfrm>
            <a:off x="73488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引入通知示例代码</a:t>
            </a:r>
          </a:p>
        </p:txBody>
      </p:sp>
      <p:pic>
        <p:nvPicPr>
          <p:cNvPr id="706565" name="Picture 5"/>
          <p:cNvPicPr>
            <a:picLocks noChangeAspect="1" noChangeArrowheads="1"/>
          </p:cNvPicPr>
          <p:nvPr/>
        </p:nvPicPr>
        <p:blipFill>
          <a:blip r:embed="rId2"/>
          <a:srcRect/>
          <a:stretch>
            <a:fillRect/>
          </a:stretch>
        </p:blipFill>
        <p:spPr bwMode="auto">
          <a:xfrm>
            <a:off x="755650" y="1714488"/>
            <a:ext cx="7777163" cy="1931987"/>
          </a:xfrm>
          <a:prstGeom prst="rect">
            <a:avLst/>
          </a:prstGeom>
          <a:noFill/>
        </p:spPr>
      </p:pic>
      <p:pic>
        <p:nvPicPr>
          <p:cNvPr id="706566" name="Picture 6"/>
          <p:cNvPicPr>
            <a:picLocks noChangeAspect="1" noChangeArrowheads="1"/>
          </p:cNvPicPr>
          <p:nvPr/>
        </p:nvPicPr>
        <p:blipFill>
          <a:blip r:embed="rId3"/>
          <a:srcRect/>
          <a:stretch>
            <a:fillRect/>
          </a:stretch>
        </p:blipFill>
        <p:spPr bwMode="auto">
          <a:xfrm>
            <a:off x="785786" y="4071942"/>
            <a:ext cx="5616575" cy="817563"/>
          </a:xfrm>
          <a:prstGeom prst="rect">
            <a:avLst/>
          </a:prstGeom>
          <a:noFill/>
        </p:spPr>
      </p:pic>
    </p:spTree>
    <p:extLst>
      <p:ext uri="{BB962C8B-B14F-4D97-AF65-F5344CB8AC3E}">
        <p14:creationId xmlns:p14="http://schemas.microsoft.com/office/powerpoint/2010/main" val="38231949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827584" y="476969"/>
            <a:ext cx="7696200" cy="1439863"/>
          </a:xfrm>
        </p:spPr>
        <p:txBody>
          <a:bodyPr/>
          <a:lstStyle/>
          <a:p>
            <a:r>
              <a:rPr lang="zh-CN" altLang="en-US" dirty="0">
                <a:latin typeface="Arial Unicode MS" pitchFamily="34" charset="-122"/>
                <a:ea typeface="Arial Unicode MS" pitchFamily="34" charset="-122"/>
                <a:cs typeface="Arial Unicode MS" pitchFamily="34" charset="-122"/>
              </a:rPr>
              <a:t>用基于 </a:t>
            </a:r>
            <a:r>
              <a:rPr lang="en-US" altLang="zh-CN" dirty="0">
                <a:latin typeface="Arial Unicode MS" pitchFamily="34" charset="-122"/>
                <a:ea typeface="Arial Unicode MS" pitchFamily="34" charset="-122"/>
                <a:cs typeface="Arial Unicode MS" pitchFamily="34" charset="-122"/>
              </a:rPr>
              <a:t>XML </a:t>
            </a:r>
            <a:r>
              <a:rPr lang="zh-CN" altLang="en-US" dirty="0">
                <a:latin typeface="Arial Unicode MS" pitchFamily="34" charset="-122"/>
                <a:ea typeface="Arial Unicode MS" pitchFamily="34" charset="-122"/>
                <a:cs typeface="Arial Unicode MS" pitchFamily="34" charset="-122"/>
              </a:rPr>
              <a:t>的配置声明切面</a:t>
            </a:r>
          </a:p>
        </p:txBody>
      </p:sp>
      <p:sp>
        <p:nvSpPr>
          <p:cNvPr id="705539" name="Rectangle 3"/>
          <p:cNvSpPr>
            <a:spLocks noGrp="1" noChangeArrowheads="1"/>
          </p:cNvSpPr>
          <p:nvPr>
            <p:ph type="body" idx="1"/>
          </p:nvPr>
        </p:nvSpPr>
        <p:spPr>
          <a:xfrm>
            <a:off x="323528" y="1628800"/>
            <a:ext cx="8352928" cy="4098925"/>
          </a:xfrm>
        </p:spPr>
        <p:txBody>
          <a:bodyPr/>
          <a:lstStyle/>
          <a:p>
            <a:r>
              <a:rPr lang="zh-CN" altLang="en-US" sz="2400" dirty="0">
                <a:latin typeface="Arial Unicode MS" pitchFamily="34" charset="-122"/>
                <a:ea typeface="Arial Unicode MS" pitchFamily="34" charset="-122"/>
                <a:cs typeface="Arial Unicode MS" pitchFamily="34" charset="-122"/>
              </a:rPr>
              <a:t>除了使用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注解声明切面</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也支持在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配置文件中声明切面</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这种声明是通过 </a:t>
            </a:r>
            <a:r>
              <a:rPr lang="en-US" altLang="zh-CN" sz="2400" dirty="0" err="1">
                <a:latin typeface="Arial Unicode MS" pitchFamily="34" charset="-122"/>
                <a:ea typeface="Arial Unicode MS" pitchFamily="34" charset="-122"/>
                <a:cs typeface="Arial Unicode MS" pitchFamily="34" charset="-122"/>
              </a:rPr>
              <a:t>aop</a:t>
            </a:r>
            <a:r>
              <a:rPr lang="en-US" altLang="zh-CN" sz="2400" dirty="0">
                <a:latin typeface="Arial Unicode MS" pitchFamily="34" charset="-122"/>
                <a:ea typeface="Arial Unicode MS" pitchFamily="34" charset="-122"/>
                <a:cs typeface="Arial Unicode MS" pitchFamily="34" charset="-122"/>
              </a:rPr>
              <a:t> schema </a:t>
            </a:r>
            <a:r>
              <a:rPr lang="zh-CN" altLang="en-US" sz="2400" dirty="0">
                <a:latin typeface="Arial Unicode MS" pitchFamily="34" charset="-122"/>
                <a:ea typeface="Arial Unicode MS" pitchFamily="34" charset="-122"/>
                <a:cs typeface="Arial Unicode MS" pitchFamily="34" charset="-122"/>
              </a:rPr>
              <a:t>中的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元素完成的</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正常情况下</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基于注解的声明要优先于基于 </a:t>
            </a:r>
            <a:r>
              <a:rPr lang="en-US" altLang="zh-CN" sz="2400" b="1" dirty="0">
                <a:solidFill>
                  <a:srgbClr val="0000FF"/>
                </a:solidFill>
                <a:latin typeface="Arial Unicode MS" pitchFamily="34" charset="-122"/>
                <a:ea typeface="Arial Unicode MS" pitchFamily="34" charset="-122"/>
                <a:cs typeface="Arial Unicode MS" pitchFamily="34" charset="-122"/>
              </a:rPr>
              <a:t>XML </a:t>
            </a:r>
            <a:r>
              <a:rPr lang="zh-CN" altLang="en-US" sz="2400" b="1" dirty="0">
                <a:solidFill>
                  <a:srgbClr val="0000FF"/>
                </a:solidFill>
                <a:latin typeface="Arial Unicode MS" pitchFamily="34" charset="-122"/>
                <a:ea typeface="Arial Unicode MS" pitchFamily="34" charset="-122"/>
                <a:cs typeface="Arial Unicode MS" pitchFamily="34" charset="-122"/>
              </a:rPr>
              <a:t>的声明</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切面可以与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兼容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而基于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的配置则是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专有的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由于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得到越来越多的 </a:t>
            </a:r>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框架支持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所以以注解风格编写的切面将会有更多重用的机会</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1953110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a:xfrm>
            <a:off x="61156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基于 </a:t>
            </a:r>
            <a:r>
              <a:rPr lang="en-US" altLang="zh-CN" dirty="0">
                <a:latin typeface="Arial Unicode MS" pitchFamily="34" charset="-122"/>
                <a:ea typeface="Arial Unicode MS" pitchFamily="34" charset="-122"/>
                <a:cs typeface="Arial Unicode MS" pitchFamily="34" charset="-122"/>
              </a:rPr>
              <a:t>XML ---- </a:t>
            </a:r>
            <a:r>
              <a:rPr lang="zh-CN" altLang="en-US" dirty="0">
                <a:latin typeface="Arial Unicode MS" pitchFamily="34" charset="-122"/>
                <a:ea typeface="Arial Unicode MS" pitchFamily="34" charset="-122"/>
                <a:cs typeface="Arial Unicode MS" pitchFamily="34" charset="-122"/>
              </a:rPr>
              <a:t>声明切面</a:t>
            </a:r>
          </a:p>
        </p:txBody>
      </p:sp>
      <p:sp>
        <p:nvSpPr>
          <p:cNvPr id="704515" name="Rectangle 3"/>
          <p:cNvSpPr>
            <a:spLocks noGrp="1" noChangeArrowheads="1"/>
          </p:cNvSpPr>
          <p:nvPr>
            <p:ph type="body" idx="1"/>
          </p:nvPr>
        </p:nvSpPr>
        <p:spPr>
          <a:xfrm>
            <a:off x="395536" y="1714488"/>
            <a:ext cx="8319868" cy="4098925"/>
          </a:xfrm>
        </p:spPr>
        <p:txBody>
          <a:bodyPr/>
          <a:lstStyle/>
          <a:p>
            <a:r>
              <a:rPr lang="zh-CN" altLang="en-US" sz="2400" dirty="0">
                <a:latin typeface="Arial Unicode MS" pitchFamily="34" charset="-122"/>
                <a:ea typeface="Arial Unicode MS" pitchFamily="34" charset="-122"/>
                <a:cs typeface="Arial Unicode MS" pitchFamily="34" charset="-122"/>
              </a:rPr>
              <a:t>当使用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声明切面时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需要在 </a:t>
            </a:r>
            <a:r>
              <a:rPr lang="en-US" altLang="zh-CN" sz="2400" dirty="0">
                <a:latin typeface="Arial Unicode MS" pitchFamily="34" charset="-122"/>
                <a:ea typeface="Arial Unicode MS" pitchFamily="34" charset="-122"/>
                <a:cs typeface="Arial Unicode MS" pitchFamily="34" charset="-122"/>
              </a:rPr>
              <a:t>&lt;beans&gt; </a:t>
            </a:r>
            <a:r>
              <a:rPr lang="zh-CN" altLang="en-US" sz="2400" dirty="0">
                <a:latin typeface="Arial Unicode MS" pitchFamily="34" charset="-122"/>
                <a:ea typeface="Arial Unicode MS" pitchFamily="34" charset="-122"/>
                <a:cs typeface="Arial Unicode MS" pitchFamily="34" charset="-122"/>
              </a:rPr>
              <a:t>根元素中导入 </a:t>
            </a:r>
            <a:r>
              <a:rPr lang="en-US" altLang="zh-CN" sz="2400" dirty="0" err="1">
                <a:latin typeface="Arial Unicode MS" pitchFamily="34" charset="-122"/>
                <a:ea typeface="Arial Unicode MS" pitchFamily="34" charset="-122"/>
                <a:cs typeface="Arial Unicode MS" pitchFamily="34" charset="-122"/>
              </a:rPr>
              <a:t>aop</a:t>
            </a:r>
            <a:r>
              <a:rPr lang="en-US" altLang="zh-CN" sz="2400" dirty="0">
                <a:latin typeface="Arial Unicode MS" pitchFamily="34" charset="-122"/>
                <a:ea typeface="Arial Unicode MS" pitchFamily="34" charset="-122"/>
                <a:cs typeface="Arial Unicode MS" pitchFamily="34" charset="-122"/>
              </a:rPr>
              <a:t> Schema</a:t>
            </a:r>
          </a:p>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所有的 </a:t>
            </a:r>
            <a:r>
              <a:rPr lang="en-US" altLang="zh-CN" sz="2400" dirty="0">
                <a:latin typeface="Arial Unicode MS" pitchFamily="34" charset="-122"/>
                <a:ea typeface="Arial Unicode MS" pitchFamily="34" charset="-122"/>
                <a:cs typeface="Arial Unicode MS" pitchFamily="34" charset="-122"/>
              </a:rPr>
              <a:t>Spring AOP </a:t>
            </a:r>
            <a:r>
              <a:rPr lang="zh-CN" altLang="en-US" sz="2400" dirty="0">
                <a:latin typeface="Arial Unicode MS" pitchFamily="34" charset="-122"/>
                <a:ea typeface="Arial Unicode MS" pitchFamily="34" charset="-122"/>
                <a:cs typeface="Arial Unicode MS" pitchFamily="34" charset="-122"/>
              </a:rPr>
              <a:t>配置都必须定义在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aop:config</a:t>
            </a:r>
            <a:r>
              <a:rPr lang="en-US" altLang="zh-CN" sz="2400" b="1" dirty="0">
                <a:solidFill>
                  <a:srgbClr val="0000FF"/>
                </a:solidFill>
                <a:latin typeface="Arial Unicode MS" pitchFamily="34" charset="-122"/>
                <a:ea typeface="Arial Unicode MS" pitchFamily="34" charset="-122"/>
                <a:cs typeface="Arial Unicode MS" pitchFamily="34" charset="-122"/>
              </a:rPr>
              <a: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元素内部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对于每个切面而言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都要创建一个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aop:aspect</a:t>
            </a:r>
            <a:r>
              <a:rPr lang="en-US" altLang="zh-CN" sz="2400" b="1" dirty="0">
                <a:solidFill>
                  <a:srgbClr val="0000FF"/>
                </a:solidFill>
                <a:latin typeface="Arial Unicode MS" pitchFamily="34" charset="-122"/>
                <a:ea typeface="Arial Unicode MS" pitchFamily="34" charset="-122"/>
                <a:cs typeface="Arial Unicode MS" pitchFamily="34" charset="-122"/>
              </a:rPr>
              <a: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元素来为具体的切面实现引用后端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切面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必须有一个标示符</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供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aop:aspect</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元素引用</a:t>
            </a:r>
          </a:p>
        </p:txBody>
      </p:sp>
    </p:spTree>
    <p:extLst>
      <p:ext uri="{BB962C8B-B14F-4D97-AF65-F5344CB8AC3E}">
        <p14:creationId xmlns:p14="http://schemas.microsoft.com/office/powerpoint/2010/main" val="161593351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a:xfrm>
            <a:off x="755576"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声明切面的实例代码</a:t>
            </a:r>
          </a:p>
        </p:txBody>
      </p:sp>
      <p:pic>
        <p:nvPicPr>
          <p:cNvPr id="703492" name="Picture 4"/>
          <p:cNvPicPr>
            <a:picLocks noChangeAspect="1" noChangeArrowheads="1"/>
          </p:cNvPicPr>
          <p:nvPr/>
        </p:nvPicPr>
        <p:blipFill>
          <a:blip r:embed="rId2"/>
          <a:srcRect/>
          <a:stretch>
            <a:fillRect/>
          </a:stretch>
        </p:blipFill>
        <p:spPr bwMode="auto">
          <a:xfrm>
            <a:off x="827088" y="1857364"/>
            <a:ext cx="6769100" cy="3087688"/>
          </a:xfrm>
          <a:prstGeom prst="rect">
            <a:avLst/>
          </a:prstGeom>
          <a:noFill/>
        </p:spPr>
      </p:pic>
      <p:sp>
        <p:nvSpPr>
          <p:cNvPr id="703493" name="Rectangle 5"/>
          <p:cNvSpPr>
            <a:spLocks noChangeArrowheads="1"/>
          </p:cNvSpPr>
          <p:nvPr/>
        </p:nvSpPr>
        <p:spPr bwMode="auto">
          <a:xfrm>
            <a:off x="1258888" y="3535352"/>
            <a:ext cx="5257800" cy="503237"/>
          </a:xfrm>
          <a:prstGeom prst="rect">
            <a:avLst/>
          </a:prstGeom>
          <a:noFill/>
          <a:ln w="9525" algn="ctr">
            <a:solidFill>
              <a:srgbClr val="FF0000"/>
            </a:solidFill>
            <a:miter lim="800000"/>
            <a:headEnd/>
            <a:tailEnd/>
          </a:ln>
          <a:effectLst/>
        </p:spPr>
        <p:txBody>
          <a:bodyPr wrap="none" anchor="ctr"/>
          <a:lstStyle/>
          <a:p>
            <a:endParaRPr lang="zh-CN" altLang="en-US"/>
          </a:p>
        </p:txBody>
      </p:sp>
      <p:sp>
        <p:nvSpPr>
          <p:cNvPr id="703494" name="Rectangle 6"/>
          <p:cNvSpPr>
            <a:spLocks noChangeArrowheads="1"/>
          </p:cNvSpPr>
          <p:nvPr/>
        </p:nvSpPr>
        <p:spPr bwMode="auto">
          <a:xfrm>
            <a:off x="1258888" y="4221152"/>
            <a:ext cx="5618162" cy="504825"/>
          </a:xfrm>
          <a:prstGeom prst="rect">
            <a:avLst/>
          </a:prstGeom>
          <a:noFill/>
          <a:ln w="9525" algn="ctr">
            <a:solidFill>
              <a:srgbClr val="FF0000"/>
            </a:solidFill>
            <a:miter lim="800000"/>
            <a:headEnd/>
            <a:tailEnd/>
          </a:ln>
          <a:effectLst/>
        </p:spPr>
        <p:txBody>
          <a:bodyPr wrap="none" anchor="ctr"/>
          <a:lstStyle/>
          <a:p>
            <a:endParaRPr lang="zh-CN" altLang="en-US"/>
          </a:p>
        </p:txBody>
      </p:sp>
      <p:sp>
        <p:nvSpPr>
          <p:cNvPr id="703495" name="Line 7"/>
          <p:cNvSpPr>
            <a:spLocks noChangeShapeType="1"/>
          </p:cNvSpPr>
          <p:nvPr/>
        </p:nvSpPr>
        <p:spPr bwMode="auto">
          <a:xfrm flipV="1">
            <a:off x="2843213" y="2073264"/>
            <a:ext cx="649287" cy="1800225"/>
          </a:xfrm>
          <a:prstGeom prst="line">
            <a:avLst/>
          </a:prstGeom>
          <a:noFill/>
          <a:ln w="9525">
            <a:solidFill>
              <a:schemeClr val="tx1"/>
            </a:solidFill>
            <a:prstDash val="dash"/>
            <a:round/>
            <a:headEnd/>
            <a:tailEnd type="triangle" w="med" len="med"/>
          </a:ln>
          <a:effectLst/>
        </p:spPr>
        <p:txBody>
          <a:bodyPr/>
          <a:lstStyle/>
          <a:p>
            <a:endParaRPr lang="zh-CN" altLang="en-US"/>
          </a:p>
        </p:txBody>
      </p:sp>
    </p:spTree>
    <p:extLst>
      <p:ext uri="{BB962C8B-B14F-4D97-AF65-F5344CB8AC3E}">
        <p14:creationId xmlns:p14="http://schemas.microsoft.com/office/powerpoint/2010/main" val="390653091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a:xfrm>
            <a:off x="611560" y="730162"/>
            <a:ext cx="8229600" cy="857256"/>
          </a:xfrm>
        </p:spPr>
        <p:txBody>
          <a:bodyPr/>
          <a:lstStyle/>
          <a:p>
            <a:r>
              <a:rPr lang="zh-CN" altLang="en-US" dirty="0">
                <a:latin typeface="Arial Unicode MS" pitchFamily="34" charset="-122"/>
                <a:ea typeface="Arial Unicode MS" pitchFamily="34" charset="-122"/>
                <a:cs typeface="Arial Unicode MS" pitchFamily="34" charset="-122"/>
              </a:rPr>
              <a:t>基于 </a:t>
            </a:r>
            <a:r>
              <a:rPr lang="en-US" altLang="zh-CN" dirty="0">
                <a:latin typeface="Arial Unicode MS" pitchFamily="34" charset="-122"/>
                <a:ea typeface="Arial Unicode MS" pitchFamily="34" charset="-122"/>
                <a:cs typeface="Arial Unicode MS" pitchFamily="34" charset="-122"/>
              </a:rPr>
              <a:t>XML ---- </a:t>
            </a:r>
            <a:r>
              <a:rPr lang="zh-CN" altLang="en-US" dirty="0">
                <a:latin typeface="Arial Unicode MS" pitchFamily="34" charset="-122"/>
                <a:ea typeface="Arial Unicode MS" pitchFamily="34" charset="-122"/>
                <a:cs typeface="Arial Unicode MS" pitchFamily="34" charset="-122"/>
              </a:rPr>
              <a:t>声明切入点</a:t>
            </a:r>
          </a:p>
        </p:txBody>
      </p:sp>
      <p:sp>
        <p:nvSpPr>
          <p:cNvPr id="712707" name="Rectangle 3"/>
          <p:cNvSpPr>
            <a:spLocks noGrp="1" noChangeArrowheads="1"/>
          </p:cNvSpPr>
          <p:nvPr>
            <p:ph type="body" idx="1"/>
          </p:nvPr>
        </p:nvSpPr>
        <p:spPr>
          <a:xfrm>
            <a:off x="539552" y="1772816"/>
            <a:ext cx="8064896" cy="3054350"/>
          </a:xfrm>
        </p:spPr>
        <p:txBody>
          <a:bodyPr/>
          <a:lstStyle/>
          <a:p>
            <a:r>
              <a:rPr lang="zh-CN" altLang="en-US" sz="2400" dirty="0">
                <a:latin typeface="Arial Unicode MS" pitchFamily="34" charset="-122"/>
                <a:ea typeface="Arial Unicode MS" pitchFamily="34" charset="-122"/>
                <a:cs typeface="Arial Unicode MS" pitchFamily="34" charset="-122"/>
              </a:rPr>
              <a:t>切入点使用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aop:pointcut</a:t>
            </a:r>
            <a:r>
              <a:rPr lang="en-US" altLang="zh-CN" sz="2400" b="1" dirty="0">
                <a:solidFill>
                  <a:srgbClr val="0000FF"/>
                </a:solidFill>
                <a:latin typeface="Arial Unicode MS" pitchFamily="34" charset="-122"/>
                <a:ea typeface="Arial Unicode MS" pitchFamily="34" charset="-122"/>
                <a:cs typeface="Arial Unicode MS" pitchFamily="34" charset="-122"/>
              </a:rPr>
              <a: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元素声明</a:t>
            </a:r>
          </a:p>
          <a:p>
            <a:r>
              <a:rPr lang="zh-CN" altLang="en-US" sz="2400" dirty="0">
                <a:latin typeface="Arial Unicode MS" pitchFamily="34" charset="-122"/>
                <a:ea typeface="Arial Unicode MS" pitchFamily="34" charset="-122"/>
                <a:cs typeface="Arial Unicode MS" pitchFamily="34" charset="-122"/>
              </a:rPr>
              <a:t>切入点必须定义在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aop:aspect</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或者直接定义在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aop:config</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定义在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aop:aspect</a:t>
            </a:r>
            <a:r>
              <a:rPr lang="en-US" altLang="zh-CN" sz="2000" dirty="0">
                <a:latin typeface="Arial Unicode MS" pitchFamily="34" charset="-122"/>
                <a:ea typeface="Arial Unicode MS" pitchFamily="34" charset="-122"/>
                <a:cs typeface="Arial Unicode MS" pitchFamily="34" charset="-122"/>
              </a:rPr>
              <a:t>&gt; </a:t>
            </a:r>
            <a:r>
              <a:rPr lang="zh-CN" altLang="en-US" sz="2000" dirty="0">
                <a:latin typeface="Arial Unicode MS" pitchFamily="34" charset="-122"/>
                <a:ea typeface="Arial Unicode MS" pitchFamily="34" charset="-122"/>
                <a:cs typeface="Arial Unicode MS" pitchFamily="34" charset="-122"/>
              </a:rPr>
              <a:t>元素下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只对当前切面有效</a:t>
            </a:r>
          </a:p>
          <a:p>
            <a:pPr lvl="1"/>
            <a:r>
              <a:rPr lang="zh-CN" altLang="en-US" sz="2000" dirty="0">
                <a:latin typeface="Arial Unicode MS" pitchFamily="34" charset="-122"/>
                <a:ea typeface="Arial Unicode MS" pitchFamily="34" charset="-122"/>
                <a:cs typeface="Arial Unicode MS" pitchFamily="34" charset="-122"/>
              </a:rPr>
              <a:t>定义在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aop:config</a:t>
            </a:r>
            <a:r>
              <a:rPr lang="en-US" altLang="zh-CN" sz="2000" dirty="0">
                <a:latin typeface="Arial Unicode MS" pitchFamily="34" charset="-122"/>
                <a:ea typeface="Arial Unicode MS" pitchFamily="34" charset="-122"/>
                <a:cs typeface="Arial Unicode MS" pitchFamily="34" charset="-122"/>
              </a:rPr>
              <a:t>&gt; </a:t>
            </a:r>
            <a:r>
              <a:rPr lang="zh-CN" altLang="en-US" sz="2000" dirty="0">
                <a:latin typeface="Arial Unicode MS" pitchFamily="34" charset="-122"/>
                <a:ea typeface="Arial Unicode MS" pitchFamily="34" charset="-122"/>
                <a:cs typeface="Arial Unicode MS" pitchFamily="34" charset="-122"/>
              </a:rPr>
              <a:t>元素下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对所有切面都有效</a:t>
            </a:r>
          </a:p>
          <a:p>
            <a:r>
              <a:rPr lang="zh-CN" altLang="en-US" sz="2500" dirty="0">
                <a:latin typeface="Arial Unicode MS" pitchFamily="34" charset="-122"/>
                <a:ea typeface="Arial Unicode MS" pitchFamily="34" charset="-122"/>
                <a:cs typeface="Arial Unicode MS" pitchFamily="34" charset="-122"/>
              </a:rPr>
              <a:t>基于 </a:t>
            </a:r>
            <a:r>
              <a:rPr lang="en-US" altLang="zh-CN" sz="2500" dirty="0">
                <a:latin typeface="Arial Unicode MS" pitchFamily="34" charset="-122"/>
                <a:ea typeface="Arial Unicode MS" pitchFamily="34" charset="-122"/>
                <a:cs typeface="Arial Unicode MS" pitchFamily="34" charset="-122"/>
              </a:rPr>
              <a:t>XML </a:t>
            </a:r>
            <a:r>
              <a:rPr lang="zh-CN" altLang="en-US" sz="2500" dirty="0">
                <a:latin typeface="Arial Unicode MS" pitchFamily="34" charset="-122"/>
                <a:ea typeface="Arial Unicode MS" pitchFamily="34" charset="-122"/>
                <a:cs typeface="Arial Unicode MS" pitchFamily="34" charset="-122"/>
              </a:rPr>
              <a:t>的 </a:t>
            </a:r>
            <a:r>
              <a:rPr lang="en-US" altLang="zh-CN" sz="2500" dirty="0">
                <a:latin typeface="Arial Unicode MS" pitchFamily="34" charset="-122"/>
                <a:ea typeface="Arial Unicode MS" pitchFamily="34" charset="-122"/>
                <a:cs typeface="Arial Unicode MS" pitchFamily="34" charset="-122"/>
              </a:rPr>
              <a:t>AOP </a:t>
            </a:r>
            <a:r>
              <a:rPr lang="zh-CN" altLang="en-US" sz="2500" dirty="0">
                <a:latin typeface="Arial Unicode MS" pitchFamily="34" charset="-122"/>
                <a:ea typeface="Arial Unicode MS" pitchFamily="34" charset="-122"/>
                <a:cs typeface="Arial Unicode MS" pitchFamily="34" charset="-122"/>
              </a:rPr>
              <a:t>配置不允许在切入点表达式中用名称引用其他切入点</a:t>
            </a:r>
            <a:r>
              <a:rPr lang="en-US" altLang="zh-CN" sz="25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36031203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a:xfrm>
            <a:off x="75557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声明切入点的示例代码</a:t>
            </a:r>
          </a:p>
        </p:txBody>
      </p:sp>
      <p:pic>
        <p:nvPicPr>
          <p:cNvPr id="711685" name="Picture 5"/>
          <p:cNvPicPr>
            <a:picLocks noChangeAspect="1" noChangeArrowheads="1"/>
          </p:cNvPicPr>
          <p:nvPr/>
        </p:nvPicPr>
        <p:blipFill>
          <a:blip r:embed="rId2"/>
          <a:srcRect/>
          <a:stretch>
            <a:fillRect/>
          </a:stretch>
        </p:blipFill>
        <p:spPr bwMode="auto">
          <a:xfrm>
            <a:off x="755650" y="1722444"/>
            <a:ext cx="7416800" cy="2635250"/>
          </a:xfrm>
          <a:prstGeom prst="rect">
            <a:avLst/>
          </a:prstGeom>
          <a:noFill/>
        </p:spPr>
      </p:pic>
      <p:sp>
        <p:nvSpPr>
          <p:cNvPr id="711686" name="Rectangle 6"/>
          <p:cNvSpPr>
            <a:spLocks noChangeArrowheads="1"/>
          </p:cNvSpPr>
          <p:nvPr/>
        </p:nvSpPr>
        <p:spPr bwMode="auto">
          <a:xfrm>
            <a:off x="1162050" y="1960569"/>
            <a:ext cx="7056438" cy="503238"/>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13411157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基于 </a:t>
            </a:r>
            <a:r>
              <a:rPr lang="en-US" altLang="zh-CN" dirty="0">
                <a:latin typeface="Arial Unicode MS" pitchFamily="34" charset="-122"/>
                <a:ea typeface="Arial Unicode MS" pitchFamily="34" charset="-122"/>
                <a:cs typeface="Arial Unicode MS" pitchFamily="34" charset="-122"/>
              </a:rPr>
              <a:t>XML ---- </a:t>
            </a:r>
            <a:r>
              <a:rPr lang="zh-CN" altLang="en-US" dirty="0">
                <a:latin typeface="Arial Unicode MS" pitchFamily="34" charset="-122"/>
                <a:ea typeface="Arial Unicode MS" pitchFamily="34" charset="-122"/>
                <a:cs typeface="Arial Unicode MS" pitchFamily="34" charset="-122"/>
              </a:rPr>
              <a:t>声明通知</a:t>
            </a:r>
          </a:p>
        </p:txBody>
      </p:sp>
      <p:sp>
        <p:nvSpPr>
          <p:cNvPr id="710659" name="Rectangle 3"/>
          <p:cNvSpPr>
            <a:spLocks noGrp="1" noChangeArrowheads="1"/>
          </p:cNvSpPr>
          <p:nvPr>
            <p:ph type="body" idx="1"/>
          </p:nvPr>
        </p:nvSpPr>
        <p:spPr>
          <a:xfrm>
            <a:off x="395536" y="1844824"/>
            <a:ext cx="8352928" cy="2402383"/>
          </a:xfrm>
        </p:spPr>
        <p:txBody>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err="1">
                <a:latin typeface="Arial Unicode MS" pitchFamily="34" charset="-122"/>
                <a:ea typeface="Arial Unicode MS" pitchFamily="34" charset="-122"/>
                <a:cs typeface="Arial Unicode MS" pitchFamily="34" charset="-122"/>
              </a:rPr>
              <a:t>aop</a:t>
            </a:r>
            <a:r>
              <a:rPr lang="en-US" altLang="zh-CN" sz="2400" dirty="0">
                <a:latin typeface="Arial Unicode MS" pitchFamily="34" charset="-122"/>
                <a:ea typeface="Arial Unicode MS" pitchFamily="34" charset="-122"/>
                <a:cs typeface="Arial Unicode MS" pitchFamily="34" charset="-122"/>
              </a:rPr>
              <a:t> Schema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每种通知类型都对应一个特定的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元素</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通知元素需要使用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pointcut</a:t>
            </a:r>
            <a:r>
              <a:rPr lang="en-US" altLang="zh-CN" sz="2400" dirty="0">
                <a:latin typeface="Arial Unicode MS" pitchFamily="34" charset="-122"/>
                <a:ea typeface="Arial Unicode MS" pitchFamily="34" charset="-122"/>
                <a:cs typeface="Arial Unicode MS" pitchFamily="34" charset="-122"/>
              </a:rPr>
              <a:t>-ref&gt; </a:t>
            </a:r>
            <a:r>
              <a:rPr lang="zh-CN" altLang="en-US" sz="2400" dirty="0">
                <a:latin typeface="Arial Unicode MS" pitchFamily="34" charset="-122"/>
                <a:ea typeface="Arial Unicode MS" pitchFamily="34" charset="-122"/>
                <a:cs typeface="Arial Unicode MS" pitchFamily="34" charset="-122"/>
              </a:rPr>
              <a:t>来引用切入点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pointcut</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直接嵌入切入点表达式</a:t>
            </a:r>
            <a:r>
              <a:rPr lang="en-US" altLang="zh-CN" sz="2400" dirty="0">
                <a:latin typeface="Arial Unicode MS" pitchFamily="34" charset="-122"/>
                <a:ea typeface="Arial Unicode MS" pitchFamily="34" charset="-122"/>
                <a:cs typeface="Arial Unicode MS" pitchFamily="34" charset="-122"/>
              </a:rPr>
              <a:t>.  method </a:t>
            </a:r>
            <a:r>
              <a:rPr lang="zh-CN" altLang="en-US" sz="2400" dirty="0">
                <a:latin typeface="Arial Unicode MS" pitchFamily="34" charset="-122"/>
                <a:ea typeface="Arial Unicode MS" pitchFamily="34" charset="-122"/>
                <a:cs typeface="Arial Unicode MS" pitchFamily="34" charset="-122"/>
              </a:rPr>
              <a:t>属性指定切面类中通知方法的名称</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113539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800" dirty="0" smtClean="0">
                <a:latin typeface="Arial Unicode MS" pitchFamily="34" charset="-122"/>
                <a:ea typeface="Arial Unicode MS" pitchFamily="34" charset="-122"/>
                <a:cs typeface="Arial Unicode MS" pitchFamily="34" charset="-122"/>
              </a:rPr>
              <a:t>Spring </a:t>
            </a:r>
            <a:r>
              <a:rPr lang="zh-CN" altLang="en-US" sz="4800" dirty="0" smtClean="0">
                <a:latin typeface="Arial Unicode MS" pitchFamily="34" charset="-122"/>
                <a:ea typeface="Arial Unicode MS" pitchFamily="34" charset="-122"/>
                <a:cs typeface="Arial Unicode MS" pitchFamily="34" charset="-122"/>
              </a:rPr>
              <a:t>中的 </a:t>
            </a:r>
            <a:r>
              <a:rPr lang="en-US" altLang="zh-CN" sz="4800" dirty="0" smtClean="0">
                <a:latin typeface="Arial Unicode MS" pitchFamily="34" charset="-122"/>
                <a:ea typeface="Arial Unicode MS" pitchFamily="34" charset="-122"/>
                <a:cs typeface="Arial Unicode MS" pitchFamily="34" charset="-122"/>
              </a:rPr>
              <a:t>Bean </a:t>
            </a:r>
            <a:r>
              <a:rPr lang="zh-CN" altLang="en-US" sz="4800" dirty="0" smtClean="0">
                <a:latin typeface="Arial Unicode MS" pitchFamily="34" charset="-122"/>
                <a:ea typeface="Arial Unicode MS" pitchFamily="34" charset="-122"/>
                <a:cs typeface="Arial Unicode MS" pitchFamily="34" charset="-122"/>
              </a:rPr>
              <a:t>配置</a:t>
            </a:r>
            <a:endParaRPr lang="zh-CN" altLang="en-US" sz="48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299970" y="5671508"/>
            <a:ext cx="6072230" cy="1285884"/>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87997769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a:xfrm>
            <a:off x="755576"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声明通知示例代码</a:t>
            </a:r>
          </a:p>
        </p:txBody>
      </p:sp>
      <p:pic>
        <p:nvPicPr>
          <p:cNvPr id="709636" name="Picture 4"/>
          <p:cNvPicPr>
            <a:picLocks noChangeAspect="1" noChangeArrowheads="1"/>
          </p:cNvPicPr>
          <p:nvPr/>
        </p:nvPicPr>
        <p:blipFill>
          <a:blip r:embed="rId2"/>
          <a:srcRect/>
          <a:stretch>
            <a:fillRect/>
          </a:stretch>
        </p:blipFill>
        <p:spPr bwMode="auto">
          <a:xfrm>
            <a:off x="827088" y="1857364"/>
            <a:ext cx="7129462" cy="3375025"/>
          </a:xfrm>
          <a:prstGeom prst="rect">
            <a:avLst/>
          </a:prstGeom>
          <a:noFill/>
        </p:spPr>
      </p:pic>
      <p:sp>
        <p:nvSpPr>
          <p:cNvPr id="709637" name="Rectangle 5"/>
          <p:cNvSpPr>
            <a:spLocks noChangeArrowheads="1"/>
          </p:cNvSpPr>
          <p:nvPr/>
        </p:nvSpPr>
        <p:spPr bwMode="auto">
          <a:xfrm>
            <a:off x="1692275" y="3127364"/>
            <a:ext cx="3384550" cy="431800"/>
          </a:xfrm>
          <a:prstGeom prst="rect">
            <a:avLst/>
          </a:prstGeom>
          <a:noFill/>
          <a:ln w="9525" algn="ctr">
            <a:solidFill>
              <a:srgbClr val="FF0000"/>
            </a:solidFill>
            <a:miter lim="800000"/>
            <a:headEnd/>
            <a:tailEnd/>
          </a:ln>
          <a:effectLst/>
        </p:spPr>
        <p:txBody>
          <a:bodyPr wrap="none" anchor="ctr"/>
          <a:lstStyle/>
          <a:p>
            <a:endParaRPr lang="zh-CN" altLang="en-US"/>
          </a:p>
        </p:txBody>
      </p:sp>
      <p:sp>
        <p:nvSpPr>
          <p:cNvPr id="709638" name="Rectangle 6"/>
          <p:cNvSpPr>
            <a:spLocks noChangeArrowheads="1"/>
          </p:cNvSpPr>
          <p:nvPr/>
        </p:nvSpPr>
        <p:spPr bwMode="auto">
          <a:xfrm>
            <a:off x="1666875" y="4373551"/>
            <a:ext cx="3552825" cy="457200"/>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133829544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a:xfrm>
            <a:off x="82758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声明引入</a:t>
            </a:r>
          </a:p>
        </p:txBody>
      </p:sp>
      <p:sp>
        <p:nvSpPr>
          <p:cNvPr id="708611" name="Rectangle 3"/>
          <p:cNvSpPr>
            <a:spLocks noGrp="1" noChangeArrowheads="1"/>
          </p:cNvSpPr>
          <p:nvPr>
            <p:ph type="body" idx="1"/>
          </p:nvPr>
        </p:nvSpPr>
        <p:spPr>
          <a:xfrm>
            <a:off x="714348" y="1714488"/>
            <a:ext cx="7696200" cy="969963"/>
          </a:xfrm>
        </p:spPr>
        <p:txBody>
          <a:bodyPr/>
          <a:lstStyle/>
          <a:p>
            <a:r>
              <a:rPr lang="zh-CN" altLang="en-US" sz="2400">
                <a:latin typeface="Arial Unicode MS" pitchFamily="34" charset="-122"/>
                <a:ea typeface="Arial Unicode MS" pitchFamily="34" charset="-122"/>
                <a:cs typeface="Arial Unicode MS" pitchFamily="34" charset="-122"/>
              </a:rPr>
              <a:t>可以利用 </a:t>
            </a:r>
            <a:r>
              <a:rPr lang="en-US" altLang="zh-CN" sz="2400">
                <a:latin typeface="Arial Unicode MS" pitchFamily="34" charset="-122"/>
                <a:ea typeface="Arial Unicode MS" pitchFamily="34" charset="-122"/>
                <a:cs typeface="Arial Unicode MS" pitchFamily="34" charset="-122"/>
              </a:rPr>
              <a:t>&lt;aop:declare-parents&gt; </a:t>
            </a:r>
            <a:r>
              <a:rPr lang="zh-CN" altLang="en-US" sz="2400">
                <a:latin typeface="Arial Unicode MS" pitchFamily="34" charset="-122"/>
                <a:ea typeface="Arial Unicode MS" pitchFamily="34" charset="-122"/>
                <a:cs typeface="Arial Unicode MS" pitchFamily="34" charset="-122"/>
              </a:rPr>
              <a:t>元素在切面内部声明引入</a:t>
            </a:r>
          </a:p>
        </p:txBody>
      </p:sp>
      <p:pic>
        <p:nvPicPr>
          <p:cNvPr id="708612" name="Picture 4"/>
          <p:cNvPicPr>
            <a:picLocks noChangeAspect="1" noChangeArrowheads="1"/>
          </p:cNvPicPr>
          <p:nvPr/>
        </p:nvPicPr>
        <p:blipFill>
          <a:blip r:embed="rId2"/>
          <a:srcRect/>
          <a:stretch>
            <a:fillRect/>
          </a:stretch>
        </p:blipFill>
        <p:spPr bwMode="auto">
          <a:xfrm>
            <a:off x="1146148" y="2684451"/>
            <a:ext cx="6408738" cy="2416175"/>
          </a:xfrm>
          <a:prstGeom prst="rect">
            <a:avLst/>
          </a:prstGeom>
          <a:noFill/>
        </p:spPr>
      </p:pic>
      <p:sp>
        <p:nvSpPr>
          <p:cNvPr id="708613" name="Rectangle 5"/>
          <p:cNvSpPr>
            <a:spLocks noChangeArrowheads="1"/>
          </p:cNvSpPr>
          <p:nvPr/>
        </p:nvSpPr>
        <p:spPr bwMode="auto">
          <a:xfrm>
            <a:off x="1506511" y="3765538"/>
            <a:ext cx="6119812" cy="935038"/>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26284140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5170"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en-US" altLang="zh-CN" sz="4400" b="1" dirty="0">
                <a:latin typeface="Arial Unicode MS" pitchFamily="34" charset="-122"/>
                <a:ea typeface="Arial Unicode MS" pitchFamily="34" charset="-122"/>
                <a:cs typeface="Arial Unicode MS" pitchFamily="34" charset="-122"/>
              </a:rPr>
              <a:t>Spring </a:t>
            </a:r>
            <a:r>
              <a:rPr lang="zh-CN" altLang="en-US" sz="4400" b="1" dirty="0">
                <a:latin typeface="Arial Unicode MS" pitchFamily="34" charset="-122"/>
                <a:ea typeface="Arial Unicode MS" pitchFamily="34" charset="-122"/>
                <a:cs typeface="Arial Unicode MS" pitchFamily="34" charset="-122"/>
              </a:rPr>
              <a:t>对 </a:t>
            </a:r>
            <a:r>
              <a:rPr lang="en-US" altLang="zh-CN" sz="4400" b="1" dirty="0">
                <a:latin typeface="Arial Unicode MS" pitchFamily="34" charset="-122"/>
                <a:ea typeface="Arial Unicode MS" pitchFamily="34" charset="-122"/>
                <a:cs typeface="Arial Unicode MS" pitchFamily="34" charset="-122"/>
              </a:rPr>
              <a:t>JDBC </a:t>
            </a:r>
            <a:r>
              <a:rPr lang="zh-CN" altLang="en-US" sz="4400" b="1" dirty="0">
                <a:latin typeface="Arial Unicode MS" pitchFamily="34" charset="-122"/>
                <a:ea typeface="Arial Unicode MS" pitchFamily="34" charset="-122"/>
                <a:cs typeface="Arial Unicode MS" pitchFamily="34" charset="-122"/>
              </a:rPr>
              <a:t>的支持</a:t>
            </a:r>
          </a:p>
        </p:txBody>
      </p:sp>
      <p:pic>
        <p:nvPicPr>
          <p:cNvPr id="775172" name="Picture 4"/>
          <p:cNvPicPr>
            <a:picLocks noChangeAspect="1" noChangeArrowheads="1"/>
          </p:cNvPicPr>
          <p:nvPr/>
        </p:nvPicPr>
        <p:blipFill>
          <a:blip r:embed="rId3"/>
          <a:srcRect/>
          <a:stretch>
            <a:fillRect/>
          </a:stretch>
        </p:blipFill>
        <p:spPr bwMode="auto">
          <a:xfrm>
            <a:off x="1403648" y="1844824"/>
            <a:ext cx="1943100" cy="842962"/>
          </a:xfrm>
          <a:prstGeom prst="rect">
            <a:avLst/>
          </a:prstGeom>
          <a:noFill/>
        </p:spPr>
      </p:pic>
    </p:spTree>
    <p:extLst>
      <p:ext uri="{BB962C8B-B14F-4D97-AF65-F5344CB8AC3E}">
        <p14:creationId xmlns:p14="http://schemas.microsoft.com/office/powerpoint/2010/main" val="2868517670"/>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xfrm>
            <a:off x="683568" y="699536"/>
            <a:ext cx="8229600" cy="857256"/>
          </a:xfrm>
        </p:spPr>
        <p:txBody>
          <a:bodyPr/>
          <a:lstStyle/>
          <a:p>
            <a:r>
              <a:rPr lang="en-US" altLang="zh-CN" dirty="0" err="1">
                <a:latin typeface="Arial Unicode MS" pitchFamily="34" charset="-122"/>
                <a:ea typeface="Arial Unicode MS" pitchFamily="34" charset="-122"/>
                <a:cs typeface="Arial Unicode MS" pitchFamily="34" charset="-122"/>
              </a:rPr>
              <a:t>JdbcTemplate</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简介</a:t>
            </a:r>
          </a:p>
        </p:txBody>
      </p:sp>
      <p:sp>
        <p:nvSpPr>
          <p:cNvPr id="716803" name="Rectangle 3"/>
          <p:cNvSpPr>
            <a:spLocks noGrp="1" noChangeArrowheads="1"/>
          </p:cNvSpPr>
          <p:nvPr>
            <p:ph type="body" idx="1"/>
          </p:nvPr>
        </p:nvSpPr>
        <p:spPr>
          <a:xfrm>
            <a:off x="611560" y="1895475"/>
            <a:ext cx="8064896" cy="2829669"/>
          </a:xfrm>
        </p:spPr>
        <p:txBody>
          <a:bodyPr/>
          <a:lstStyle/>
          <a:p>
            <a:r>
              <a:rPr lang="zh-CN" altLang="en-US" sz="2400" dirty="0">
                <a:latin typeface="Arial Unicode MS" pitchFamily="34" charset="-122"/>
                <a:ea typeface="Arial Unicode MS" pitchFamily="34" charset="-122"/>
                <a:cs typeface="Arial Unicode MS" pitchFamily="34" charset="-122"/>
              </a:rPr>
              <a:t>为了使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更加易于使用</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JDBC API </a:t>
            </a:r>
            <a:r>
              <a:rPr lang="zh-CN" altLang="en-US" sz="2400" dirty="0">
                <a:latin typeface="Arial Unicode MS" pitchFamily="34" charset="-122"/>
                <a:ea typeface="Arial Unicode MS" pitchFamily="34" charset="-122"/>
                <a:cs typeface="Arial Unicode MS" pitchFamily="34" charset="-122"/>
              </a:rPr>
              <a:t>上定义了一个抽象层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以此建立一个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存取框架</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作为 </a:t>
            </a:r>
            <a:r>
              <a:rPr lang="en-US" altLang="zh-CN" sz="2400" dirty="0">
                <a:latin typeface="Arial Unicode MS" pitchFamily="34" charset="-122"/>
                <a:ea typeface="Arial Unicode MS" pitchFamily="34" charset="-122"/>
                <a:cs typeface="Arial Unicode MS" pitchFamily="34" charset="-122"/>
              </a:rPr>
              <a:t>Spring JDBC </a:t>
            </a:r>
            <a:r>
              <a:rPr lang="zh-CN" altLang="en-US" sz="2400" dirty="0">
                <a:latin typeface="Arial Unicode MS" pitchFamily="34" charset="-122"/>
                <a:ea typeface="Arial Unicode MS" pitchFamily="34" charset="-122"/>
                <a:cs typeface="Arial Unicode MS" pitchFamily="34" charset="-122"/>
              </a:rPr>
              <a:t>框架的核心</a:t>
            </a:r>
            <a:r>
              <a:rPr lang="en-US" altLang="zh-CN" sz="2400" dirty="0">
                <a:latin typeface="Arial Unicode MS" pitchFamily="34" charset="-122"/>
                <a:ea typeface="Arial Unicode MS" pitchFamily="34" charset="-122"/>
                <a:cs typeface="Arial Unicode MS" pitchFamily="34" charset="-122"/>
              </a:rPr>
              <a:t>, </a:t>
            </a:r>
            <a:r>
              <a:rPr lang="en-US" altLang="zh-CN" sz="2400" b="1" dirty="0">
                <a:solidFill>
                  <a:srgbClr val="0000FF"/>
                </a:solidFill>
                <a:latin typeface="Arial Unicode MS" pitchFamily="34" charset="-122"/>
                <a:ea typeface="Arial Unicode MS" pitchFamily="34" charset="-122"/>
                <a:cs typeface="Arial Unicode MS" pitchFamily="34" charset="-122"/>
              </a:rPr>
              <a:t>JDBC </a:t>
            </a:r>
            <a:r>
              <a:rPr lang="zh-CN" altLang="en-US" sz="2400" b="1" dirty="0">
                <a:solidFill>
                  <a:srgbClr val="0000FF"/>
                </a:solidFill>
                <a:latin typeface="Arial Unicode MS" pitchFamily="34" charset="-122"/>
                <a:ea typeface="Arial Unicode MS" pitchFamily="34" charset="-122"/>
                <a:cs typeface="Arial Unicode MS" pitchFamily="34" charset="-122"/>
              </a:rPr>
              <a:t>模板</a:t>
            </a:r>
            <a:r>
              <a:rPr lang="zh-CN" altLang="en-US" sz="2400" dirty="0">
                <a:latin typeface="Arial Unicode MS" pitchFamily="34" charset="-122"/>
                <a:ea typeface="Arial Unicode MS" pitchFamily="34" charset="-122"/>
                <a:cs typeface="Arial Unicode MS" pitchFamily="34" charset="-122"/>
              </a:rPr>
              <a:t>的设计目的是为不同类型的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操作提供</a:t>
            </a:r>
            <a:r>
              <a:rPr lang="zh-CN" altLang="en-US" sz="2400" b="1" dirty="0">
                <a:solidFill>
                  <a:srgbClr val="0000FF"/>
                </a:solidFill>
                <a:latin typeface="Arial Unicode MS" pitchFamily="34" charset="-122"/>
                <a:ea typeface="Arial Unicode MS" pitchFamily="34" charset="-122"/>
                <a:cs typeface="Arial Unicode MS" pitchFamily="34" charset="-122"/>
              </a:rPr>
              <a:t>模板方法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每个模板方法都能控制整个过程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并允许覆盖过程中的特定任务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通过这种方式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可以在尽可能保留灵活性的情况下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将数据库存取的工作量降到最低</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09288892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a:xfrm>
            <a:off x="129184" y="836712"/>
            <a:ext cx="897932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err="1" smtClean="0">
                <a:latin typeface="Arial Unicode MS" pitchFamily="34" charset="-122"/>
                <a:ea typeface="Arial Unicode MS" pitchFamily="34" charset="-122"/>
                <a:cs typeface="Arial Unicode MS" pitchFamily="34" charset="-122"/>
              </a:rPr>
              <a:t>JdbcTemplate</a:t>
            </a:r>
            <a:r>
              <a:rPr lang="en-US" altLang="zh-CN" dirty="0" smtClean="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更新数据库</a:t>
            </a:r>
          </a:p>
        </p:txBody>
      </p:sp>
      <p:sp>
        <p:nvSpPr>
          <p:cNvPr id="723971" name="Rectangle 3"/>
          <p:cNvSpPr>
            <a:spLocks noGrp="1" noChangeArrowheads="1"/>
          </p:cNvSpPr>
          <p:nvPr>
            <p:ph type="body" idx="1"/>
          </p:nvPr>
        </p:nvSpPr>
        <p:spPr>
          <a:xfrm>
            <a:off x="755650" y="1890713"/>
            <a:ext cx="7696200" cy="4098925"/>
          </a:xfrm>
        </p:spPr>
        <p:txBody>
          <a:bodyPr/>
          <a:lstStyle/>
          <a:p>
            <a:r>
              <a:rPr lang="zh-CN" altLang="en-US" sz="2400">
                <a:latin typeface="Arial Unicode MS" pitchFamily="34" charset="-122"/>
                <a:ea typeface="Arial Unicode MS" pitchFamily="34" charset="-122"/>
                <a:cs typeface="Arial Unicode MS" pitchFamily="34" charset="-122"/>
              </a:rPr>
              <a:t>用 </a:t>
            </a:r>
            <a:r>
              <a:rPr lang="en-US" altLang="zh-CN" sz="2400">
                <a:latin typeface="Arial Unicode MS" pitchFamily="34" charset="-122"/>
                <a:ea typeface="Arial Unicode MS" pitchFamily="34" charset="-122"/>
                <a:cs typeface="Arial Unicode MS" pitchFamily="34" charset="-122"/>
              </a:rPr>
              <a:t>sql </a:t>
            </a:r>
            <a:r>
              <a:rPr lang="zh-CN" altLang="en-US" sz="2400">
                <a:latin typeface="Arial Unicode MS" pitchFamily="34" charset="-122"/>
                <a:ea typeface="Arial Unicode MS" pitchFamily="34" charset="-122"/>
                <a:cs typeface="Arial Unicode MS" pitchFamily="34" charset="-122"/>
              </a:rPr>
              <a:t>语句和参数更新数据库</a:t>
            </a:r>
            <a:r>
              <a:rPr lang="en-US" altLang="zh-CN" sz="2400">
                <a:latin typeface="Arial Unicode MS" pitchFamily="34" charset="-122"/>
                <a:ea typeface="Arial Unicode MS" pitchFamily="34" charset="-122"/>
                <a:cs typeface="Arial Unicode MS" pitchFamily="34" charset="-122"/>
              </a:rPr>
              <a:t>:</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批量更新数据库</a:t>
            </a:r>
            <a:r>
              <a:rPr lang="en-US" altLang="zh-CN" sz="2400">
                <a:latin typeface="Arial Unicode MS" pitchFamily="34" charset="-122"/>
                <a:ea typeface="Arial Unicode MS" pitchFamily="34" charset="-122"/>
                <a:cs typeface="Arial Unicode MS" pitchFamily="34" charset="-122"/>
              </a:rPr>
              <a:t>: </a:t>
            </a:r>
          </a:p>
        </p:txBody>
      </p:sp>
      <p:pic>
        <p:nvPicPr>
          <p:cNvPr id="723972" name="Picture 4"/>
          <p:cNvPicPr>
            <a:picLocks noChangeAspect="1" noChangeArrowheads="1"/>
          </p:cNvPicPr>
          <p:nvPr/>
        </p:nvPicPr>
        <p:blipFill>
          <a:blip r:embed="rId2"/>
          <a:srcRect/>
          <a:stretch>
            <a:fillRect/>
          </a:stretch>
        </p:blipFill>
        <p:spPr bwMode="auto">
          <a:xfrm>
            <a:off x="1187450" y="2492375"/>
            <a:ext cx="3673475" cy="1122363"/>
          </a:xfrm>
          <a:prstGeom prst="rect">
            <a:avLst/>
          </a:prstGeom>
          <a:noFill/>
        </p:spPr>
      </p:pic>
      <p:pic>
        <p:nvPicPr>
          <p:cNvPr id="723973" name="Picture 5"/>
          <p:cNvPicPr>
            <a:picLocks noChangeAspect="1" noChangeArrowheads="1"/>
          </p:cNvPicPr>
          <p:nvPr/>
        </p:nvPicPr>
        <p:blipFill>
          <a:blip r:embed="rId3"/>
          <a:srcRect/>
          <a:stretch>
            <a:fillRect/>
          </a:stretch>
        </p:blipFill>
        <p:spPr bwMode="auto">
          <a:xfrm>
            <a:off x="1187450" y="4652963"/>
            <a:ext cx="4464050" cy="922337"/>
          </a:xfrm>
          <a:prstGeom prst="rect">
            <a:avLst/>
          </a:prstGeom>
          <a:noFill/>
        </p:spPr>
      </p:pic>
    </p:spTree>
    <p:extLst>
      <p:ext uri="{BB962C8B-B14F-4D97-AF65-F5344CB8AC3E}">
        <p14:creationId xmlns:p14="http://schemas.microsoft.com/office/powerpoint/2010/main" val="2299316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93118" y="764704"/>
            <a:ext cx="9015386"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err="1" smtClean="0">
                <a:latin typeface="Arial Unicode MS" pitchFamily="34" charset="-122"/>
                <a:ea typeface="Arial Unicode MS" pitchFamily="34" charset="-122"/>
                <a:cs typeface="Arial Unicode MS" pitchFamily="34" charset="-122"/>
              </a:rPr>
              <a:t>JdbcTemplate</a:t>
            </a:r>
            <a:r>
              <a:rPr lang="en-US" altLang="zh-CN" dirty="0" smtClean="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查询数据库</a:t>
            </a:r>
          </a:p>
        </p:txBody>
      </p:sp>
      <p:sp>
        <p:nvSpPr>
          <p:cNvPr id="722947" name="Rectangle 3"/>
          <p:cNvSpPr>
            <a:spLocks noGrp="1" noChangeArrowheads="1"/>
          </p:cNvSpPr>
          <p:nvPr>
            <p:ph type="body" idx="1"/>
          </p:nvPr>
        </p:nvSpPr>
        <p:spPr>
          <a:xfrm>
            <a:off x="755650" y="1895475"/>
            <a:ext cx="7696200" cy="4098925"/>
          </a:xfrm>
        </p:spPr>
        <p:txBody>
          <a:bodyPr/>
          <a:lstStyle/>
          <a:p>
            <a:r>
              <a:rPr lang="zh-CN" altLang="en-US" sz="2400">
                <a:latin typeface="Arial Unicode MS" pitchFamily="34" charset="-122"/>
                <a:ea typeface="Arial Unicode MS" pitchFamily="34" charset="-122"/>
                <a:cs typeface="Arial Unicode MS" pitchFamily="34" charset="-122"/>
              </a:rPr>
              <a:t>查询单行</a:t>
            </a:r>
            <a:r>
              <a:rPr lang="en-US" altLang="zh-CN" sz="2400">
                <a:latin typeface="Arial Unicode MS" pitchFamily="34" charset="-122"/>
                <a:ea typeface="Arial Unicode MS" pitchFamily="34" charset="-122"/>
                <a:cs typeface="Arial Unicode MS" pitchFamily="34" charset="-122"/>
              </a:rPr>
              <a:t>: </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便利的 </a:t>
            </a:r>
            <a:r>
              <a:rPr lang="en-US" altLang="en-US" sz="2400">
                <a:latin typeface="Arial Unicode MS" pitchFamily="34" charset="-122"/>
                <a:ea typeface="Arial Unicode MS" pitchFamily="34" charset="-122"/>
                <a:cs typeface="Arial Unicode MS" pitchFamily="34" charset="-122"/>
              </a:rPr>
              <a:t>BeanPropertyRowMapper</a:t>
            </a:r>
            <a:r>
              <a:rPr lang="en-US" altLang="zh-CN" sz="2400">
                <a:latin typeface="Arial Unicode MS" pitchFamily="34" charset="-122"/>
                <a:ea typeface="Arial Unicode MS" pitchFamily="34" charset="-122"/>
                <a:cs typeface="Arial Unicode MS" pitchFamily="34" charset="-122"/>
              </a:rPr>
              <a:t> </a:t>
            </a:r>
            <a:r>
              <a:rPr lang="zh-CN" altLang="en-US" sz="2400">
                <a:latin typeface="Arial Unicode MS" pitchFamily="34" charset="-122"/>
                <a:ea typeface="Arial Unicode MS" pitchFamily="34" charset="-122"/>
                <a:cs typeface="Arial Unicode MS" pitchFamily="34" charset="-122"/>
              </a:rPr>
              <a:t>实现</a:t>
            </a:r>
          </a:p>
        </p:txBody>
      </p:sp>
      <p:pic>
        <p:nvPicPr>
          <p:cNvPr id="722948" name="Picture 4"/>
          <p:cNvPicPr>
            <a:picLocks noChangeAspect="1" noChangeArrowheads="1"/>
          </p:cNvPicPr>
          <p:nvPr/>
        </p:nvPicPr>
        <p:blipFill>
          <a:blip r:embed="rId2"/>
          <a:srcRect/>
          <a:stretch>
            <a:fillRect/>
          </a:stretch>
        </p:blipFill>
        <p:spPr bwMode="auto">
          <a:xfrm>
            <a:off x="1258888" y="2471738"/>
            <a:ext cx="4968875" cy="1214437"/>
          </a:xfrm>
          <a:prstGeom prst="rect">
            <a:avLst/>
          </a:prstGeom>
          <a:noFill/>
        </p:spPr>
      </p:pic>
      <p:pic>
        <p:nvPicPr>
          <p:cNvPr id="722949" name="Picture 5"/>
          <p:cNvPicPr>
            <a:picLocks noChangeAspect="1" noChangeArrowheads="1"/>
          </p:cNvPicPr>
          <p:nvPr/>
        </p:nvPicPr>
        <p:blipFill>
          <a:blip r:embed="rId3"/>
          <a:srcRect/>
          <a:stretch>
            <a:fillRect/>
          </a:stretch>
        </p:blipFill>
        <p:spPr bwMode="auto">
          <a:xfrm>
            <a:off x="1258888" y="4724400"/>
            <a:ext cx="7200900" cy="1309688"/>
          </a:xfrm>
          <a:prstGeom prst="rect">
            <a:avLst/>
          </a:prstGeom>
          <a:noFill/>
        </p:spPr>
      </p:pic>
    </p:spTree>
    <p:extLst>
      <p:ext uri="{BB962C8B-B14F-4D97-AF65-F5344CB8AC3E}">
        <p14:creationId xmlns:p14="http://schemas.microsoft.com/office/powerpoint/2010/main" val="211157190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a:xfrm>
            <a:off x="179512" y="836712"/>
            <a:ext cx="8784976"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err="1" smtClean="0">
                <a:latin typeface="Arial Unicode MS" pitchFamily="34" charset="-122"/>
                <a:ea typeface="Arial Unicode MS" pitchFamily="34" charset="-122"/>
                <a:cs typeface="Arial Unicode MS" pitchFamily="34" charset="-122"/>
              </a:rPr>
              <a:t>JdbcTemplate</a:t>
            </a:r>
            <a:r>
              <a:rPr lang="en-US" altLang="zh-CN" dirty="0" smtClean="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查询数据库</a:t>
            </a:r>
          </a:p>
        </p:txBody>
      </p:sp>
      <p:sp>
        <p:nvSpPr>
          <p:cNvPr id="721923" name="Rectangle 3"/>
          <p:cNvSpPr>
            <a:spLocks noGrp="1" noChangeArrowheads="1"/>
          </p:cNvSpPr>
          <p:nvPr>
            <p:ph type="body" idx="1"/>
          </p:nvPr>
        </p:nvSpPr>
        <p:spPr>
          <a:xfrm>
            <a:off x="755650" y="1882775"/>
            <a:ext cx="7696200" cy="4098925"/>
          </a:xfrm>
        </p:spPr>
        <p:txBody>
          <a:bodyPr/>
          <a:lstStyle/>
          <a:p>
            <a:r>
              <a:rPr lang="zh-CN" altLang="en-US" sz="2400">
                <a:latin typeface="Arial Unicode MS" pitchFamily="34" charset="-122"/>
                <a:ea typeface="Arial Unicode MS" pitchFamily="34" charset="-122"/>
                <a:cs typeface="Arial Unicode MS" pitchFamily="34" charset="-122"/>
              </a:rPr>
              <a:t>查询多行</a:t>
            </a:r>
            <a:r>
              <a:rPr lang="en-US" altLang="zh-CN" sz="2400">
                <a:latin typeface="Arial Unicode MS" pitchFamily="34" charset="-122"/>
                <a:ea typeface="Arial Unicode MS" pitchFamily="34" charset="-122"/>
                <a:cs typeface="Arial Unicode MS" pitchFamily="34" charset="-122"/>
              </a:rPr>
              <a:t>:</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单值查询</a:t>
            </a:r>
            <a:r>
              <a:rPr lang="en-US" altLang="zh-CN" sz="2400">
                <a:latin typeface="Arial Unicode MS" pitchFamily="34" charset="-122"/>
                <a:ea typeface="Arial Unicode MS" pitchFamily="34" charset="-122"/>
                <a:cs typeface="Arial Unicode MS" pitchFamily="34" charset="-122"/>
              </a:rPr>
              <a:t>:</a:t>
            </a:r>
          </a:p>
        </p:txBody>
      </p:sp>
      <p:pic>
        <p:nvPicPr>
          <p:cNvPr id="721924" name="Picture 4"/>
          <p:cNvPicPr>
            <a:picLocks noChangeAspect="1" noChangeArrowheads="1"/>
          </p:cNvPicPr>
          <p:nvPr/>
        </p:nvPicPr>
        <p:blipFill>
          <a:blip r:embed="rId2"/>
          <a:srcRect/>
          <a:stretch>
            <a:fillRect/>
          </a:stretch>
        </p:blipFill>
        <p:spPr bwMode="auto">
          <a:xfrm>
            <a:off x="1258888" y="2492375"/>
            <a:ext cx="4968875" cy="1243013"/>
          </a:xfrm>
          <a:prstGeom prst="rect">
            <a:avLst/>
          </a:prstGeom>
          <a:noFill/>
        </p:spPr>
      </p:pic>
      <p:pic>
        <p:nvPicPr>
          <p:cNvPr id="721925" name="Picture 5"/>
          <p:cNvPicPr>
            <a:picLocks noChangeAspect="1" noChangeArrowheads="1"/>
          </p:cNvPicPr>
          <p:nvPr/>
        </p:nvPicPr>
        <p:blipFill>
          <a:blip r:embed="rId3"/>
          <a:srcRect/>
          <a:stretch>
            <a:fillRect/>
          </a:stretch>
        </p:blipFill>
        <p:spPr bwMode="auto">
          <a:xfrm>
            <a:off x="1331913" y="4652963"/>
            <a:ext cx="4319587" cy="1220787"/>
          </a:xfrm>
          <a:prstGeom prst="rect">
            <a:avLst/>
          </a:prstGeom>
          <a:noFill/>
        </p:spPr>
      </p:pic>
    </p:spTree>
    <p:extLst>
      <p:ext uri="{BB962C8B-B14F-4D97-AF65-F5344CB8AC3E}">
        <p14:creationId xmlns:p14="http://schemas.microsoft.com/office/powerpoint/2010/main" val="242762780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a:xfrm>
            <a:off x="971600" y="404961"/>
            <a:ext cx="7696200" cy="1439863"/>
          </a:xfrm>
        </p:spPr>
        <p:txBody>
          <a:bodyPr/>
          <a:lstStyle/>
          <a:p>
            <a:r>
              <a:rPr lang="zh-CN" altLang="en-US" dirty="0">
                <a:latin typeface="Arial Unicode MS" pitchFamily="34" charset="-122"/>
                <a:ea typeface="Arial Unicode MS" pitchFamily="34" charset="-122"/>
                <a:cs typeface="Arial Unicode MS" pitchFamily="34" charset="-122"/>
              </a:rPr>
              <a:t>简化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模板查询</a:t>
            </a:r>
          </a:p>
        </p:txBody>
      </p:sp>
      <p:sp>
        <p:nvSpPr>
          <p:cNvPr id="717827" name="Rectangle 3"/>
          <p:cNvSpPr>
            <a:spLocks noGrp="1" noChangeArrowheads="1"/>
          </p:cNvSpPr>
          <p:nvPr>
            <p:ph type="body" idx="1"/>
          </p:nvPr>
        </p:nvSpPr>
        <p:spPr>
          <a:xfrm>
            <a:off x="395536" y="1714488"/>
            <a:ext cx="8352928" cy="4954872"/>
          </a:xfrm>
        </p:spPr>
        <p:txBody>
          <a:bodyPr>
            <a:normAutofit/>
          </a:bodyPr>
          <a:lstStyle/>
          <a:p>
            <a:r>
              <a:rPr lang="zh-CN" altLang="en-US" sz="2400" dirty="0">
                <a:latin typeface="Arial Unicode MS" pitchFamily="34" charset="-122"/>
                <a:ea typeface="Arial Unicode MS" pitchFamily="34" charset="-122"/>
                <a:cs typeface="Arial Unicode MS" pitchFamily="34" charset="-122"/>
              </a:rPr>
              <a:t>每次使用都创建一个 </a:t>
            </a:r>
            <a:r>
              <a:rPr lang="en-US" altLang="zh-CN" sz="2400" dirty="0" err="1">
                <a:latin typeface="Arial Unicode MS" pitchFamily="34" charset="-122"/>
                <a:ea typeface="Arial Unicode MS" pitchFamily="34" charset="-122"/>
                <a:cs typeface="Arial Unicode MS" pitchFamily="34" charset="-122"/>
              </a:rPr>
              <a:t>JdbcTemplate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的新实例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这种做法效率很低下</a:t>
            </a:r>
            <a:r>
              <a:rPr lang="en-US" altLang="zh-CN" sz="2400" dirty="0">
                <a:latin typeface="Arial Unicode MS" pitchFamily="34" charset="-122"/>
                <a:ea typeface="Arial Unicode MS" pitchFamily="34" charset="-122"/>
                <a:cs typeface="Arial Unicode MS" pitchFamily="34" charset="-122"/>
              </a:rPr>
              <a:t>.</a:t>
            </a:r>
          </a:p>
          <a:p>
            <a:r>
              <a:rPr lang="en-US" altLang="zh-CN" sz="2400" b="1" dirty="0" err="1">
                <a:solidFill>
                  <a:srgbClr val="0000FF"/>
                </a:solidFill>
                <a:latin typeface="Arial Unicode MS" pitchFamily="34" charset="-122"/>
                <a:ea typeface="Arial Unicode MS" pitchFamily="34" charset="-122"/>
                <a:cs typeface="Arial Unicode MS" pitchFamily="34" charset="-122"/>
              </a:rPr>
              <a:t>JdbcTemplate</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类被设计成为线程安全的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所以可以再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容器中声明它的单个实例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并将这个实例注入到所有的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实例中</a:t>
            </a:r>
            <a:r>
              <a:rPr lang="en-US" altLang="zh-CN" sz="2400" dirty="0">
                <a:latin typeface="Arial Unicode MS" pitchFamily="34" charset="-122"/>
                <a:ea typeface="Arial Unicode MS" pitchFamily="34" charset="-122"/>
                <a:cs typeface="Arial Unicode MS" pitchFamily="34" charset="-122"/>
              </a:rPr>
              <a:t>.</a:t>
            </a:r>
          </a:p>
          <a:p>
            <a:r>
              <a:rPr lang="en-US" altLang="zh-CN" sz="2400" dirty="0" err="1" smtClean="0">
                <a:latin typeface="Arial Unicode MS" pitchFamily="34" charset="-122"/>
                <a:ea typeface="Arial Unicode MS" pitchFamily="34" charset="-122"/>
                <a:cs typeface="Arial Unicode MS" pitchFamily="34" charset="-122"/>
              </a:rPr>
              <a:t>JdbcTemplate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也利用了 </a:t>
            </a:r>
            <a:r>
              <a:rPr lang="en-US" altLang="zh-CN" sz="2400" dirty="0">
                <a:latin typeface="Arial Unicode MS" pitchFamily="34" charset="-122"/>
                <a:ea typeface="Arial Unicode MS" pitchFamily="34" charset="-122"/>
                <a:cs typeface="Arial Unicode MS" pitchFamily="34" charset="-122"/>
              </a:rPr>
              <a:t>Java 1.5 </a:t>
            </a:r>
            <a:r>
              <a:rPr lang="zh-CN" altLang="en-US" sz="2400" dirty="0">
                <a:latin typeface="Arial Unicode MS" pitchFamily="34" charset="-122"/>
                <a:ea typeface="Arial Unicode MS" pitchFamily="34" charset="-122"/>
                <a:cs typeface="Arial Unicode MS" pitchFamily="34" charset="-122"/>
              </a:rPr>
              <a:t>的特定</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自动装箱</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泛型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可变长度等</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来简化</a:t>
            </a:r>
            <a:r>
              <a:rPr lang="zh-CN" altLang="en-US" sz="2400" dirty="0" smtClean="0">
                <a:latin typeface="Arial Unicode MS" pitchFamily="34" charset="-122"/>
                <a:ea typeface="Arial Unicode MS" pitchFamily="34" charset="-122"/>
                <a:cs typeface="Arial Unicode MS" pitchFamily="34" charset="-122"/>
              </a:rPr>
              <a:t>开发</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Spring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框架还提供了一个 </a:t>
            </a:r>
            <a:r>
              <a:rPr lang="en-US" altLang="zh-CN" sz="2400" dirty="0" err="1">
                <a:latin typeface="Arial Unicode MS" pitchFamily="34" charset="-122"/>
                <a:ea typeface="Arial Unicode MS" pitchFamily="34" charset="-122"/>
                <a:cs typeface="Arial Unicode MS" pitchFamily="34" charset="-122"/>
              </a:rPr>
              <a:t>JdbcDaoSupport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类来简化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实现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该类声明了 </a:t>
            </a:r>
            <a:r>
              <a:rPr lang="en-US" altLang="zh-CN" sz="2400" dirty="0" err="1">
                <a:latin typeface="Arial Unicode MS" pitchFamily="34" charset="-122"/>
                <a:ea typeface="Arial Unicode MS" pitchFamily="34" charset="-122"/>
                <a:cs typeface="Arial Unicode MS" pitchFamily="34" charset="-122"/>
              </a:rPr>
              <a:t>jdbcTemplate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它可以从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容器中注入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或者自动从数据源中创建</a:t>
            </a:r>
            <a:r>
              <a:rPr lang="en-US" altLang="zh-CN" sz="2400" dirty="0">
                <a:latin typeface="Arial Unicode MS" pitchFamily="34" charset="-122"/>
                <a:ea typeface="Arial Unicode MS" pitchFamily="34" charset="-122"/>
                <a:cs typeface="Arial Unicode MS" pitchFamily="34" charset="-122"/>
              </a:rPr>
              <a:t>.</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83104682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a:xfrm>
            <a:off x="827584"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注入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模板示例代码</a:t>
            </a:r>
          </a:p>
        </p:txBody>
      </p:sp>
      <p:pic>
        <p:nvPicPr>
          <p:cNvPr id="718852" name="Picture 4"/>
          <p:cNvPicPr>
            <a:picLocks noChangeAspect="1" noChangeArrowheads="1"/>
          </p:cNvPicPr>
          <p:nvPr/>
        </p:nvPicPr>
        <p:blipFill>
          <a:blip r:embed="rId2"/>
          <a:srcRect/>
          <a:stretch>
            <a:fillRect/>
          </a:stretch>
        </p:blipFill>
        <p:spPr bwMode="auto">
          <a:xfrm>
            <a:off x="827088" y="1989138"/>
            <a:ext cx="7058025" cy="2151062"/>
          </a:xfrm>
          <a:prstGeom prst="rect">
            <a:avLst/>
          </a:prstGeom>
          <a:noFill/>
        </p:spPr>
      </p:pic>
    </p:spTree>
    <p:extLst>
      <p:ext uri="{BB962C8B-B14F-4D97-AF65-F5344CB8AC3E}">
        <p14:creationId xmlns:p14="http://schemas.microsoft.com/office/powerpoint/2010/main" val="398805971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a:xfrm>
            <a:off x="539552" y="771544"/>
            <a:ext cx="822960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扩展 </a:t>
            </a:r>
            <a:r>
              <a:rPr lang="en-US" altLang="en-US" dirty="0" err="1">
                <a:latin typeface="Arial Unicode MS" pitchFamily="34" charset="-122"/>
                <a:ea typeface="Arial Unicode MS" pitchFamily="34" charset="-122"/>
                <a:cs typeface="Arial Unicode MS" pitchFamily="34" charset="-122"/>
              </a:rPr>
              <a:t>JdbcDaoSupport</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示例代码</a:t>
            </a:r>
          </a:p>
        </p:txBody>
      </p:sp>
      <p:pic>
        <p:nvPicPr>
          <p:cNvPr id="719876" name="Picture 4"/>
          <p:cNvPicPr>
            <a:picLocks noChangeAspect="1" noChangeArrowheads="1"/>
          </p:cNvPicPr>
          <p:nvPr/>
        </p:nvPicPr>
        <p:blipFill>
          <a:blip r:embed="rId2"/>
          <a:srcRect/>
          <a:stretch>
            <a:fillRect/>
          </a:stretch>
        </p:blipFill>
        <p:spPr bwMode="auto">
          <a:xfrm>
            <a:off x="755650" y="2852936"/>
            <a:ext cx="6408738" cy="1144587"/>
          </a:xfrm>
          <a:prstGeom prst="rect">
            <a:avLst/>
          </a:prstGeom>
          <a:noFill/>
        </p:spPr>
      </p:pic>
      <p:pic>
        <p:nvPicPr>
          <p:cNvPr id="719878" name="Picture 6"/>
          <p:cNvPicPr>
            <a:picLocks noChangeAspect="1" noChangeArrowheads="1"/>
          </p:cNvPicPr>
          <p:nvPr/>
        </p:nvPicPr>
        <p:blipFill>
          <a:blip r:embed="rId3"/>
          <a:srcRect/>
          <a:stretch>
            <a:fillRect/>
          </a:stretch>
        </p:blipFill>
        <p:spPr bwMode="auto">
          <a:xfrm>
            <a:off x="900113" y="2071678"/>
            <a:ext cx="5976937" cy="215900"/>
          </a:xfrm>
          <a:prstGeom prst="rect">
            <a:avLst/>
          </a:prstGeom>
          <a:noFill/>
        </p:spPr>
      </p:pic>
    </p:spTree>
    <p:extLst>
      <p:ext uri="{BB962C8B-B14F-4D97-AF65-F5344CB8AC3E}">
        <p14:creationId xmlns:p14="http://schemas.microsoft.com/office/powerpoint/2010/main" val="214664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700808"/>
            <a:ext cx="8568952" cy="5040560"/>
          </a:xfrm>
        </p:spPr>
        <p:txBody>
          <a:bodyPr>
            <a:normAutofit/>
          </a:bodyPr>
          <a:lstStyle/>
          <a:p>
            <a:r>
              <a:rPr lang="en-US" altLang="zh-CN" sz="2000" b="1" dirty="0" smtClean="0">
                <a:solidFill>
                  <a:srgbClr val="0000FF"/>
                </a:solidFill>
                <a:latin typeface="Arial Unicode MS" pitchFamily="34" charset="-122"/>
                <a:ea typeface="Arial Unicode MS" pitchFamily="34" charset="-122"/>
                <a:cs typeface="Arial Unicode MS" pitchFamily="34" charset="-122"/>
              </a:rPr>
              <a:t>IOC &amp; DI </a:t>
            </a:r>
            <a:r>
              <a:rPr lang="zh-CN" altLang="en-US" sz="2000" b="1" dirty="0" smtClean="0">
                <a:solidFill>
                  <a:srgbClr val="0000FF"/>
                </a:solidFill>
                <a:latin typeface="Arial Unicode MS" pitchFamily="34" charset="-122"/>
                <a:ea typeface="Arial Unicode MS" pitchFamily="34" charset="-122"/>
                <a:cs typeface="Arial Unicode MS" pitchFamily="34" charset="-122"/>
              </a:rPr>
              <a:t>概述</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dirty="0">
                <a:latin typeface="Arial Unicode MS" pitchFamily="34" charset="-122"/>
                <a:ea typeface="Arial Unicode MS" pitchFamily="34" charset="-122"/>
                <a:cs typeface="Arial Unicode MS" pitchFamily="34" charset="-122"/>
              </a:rPr>
              <a:t>配置形式</a:t>
            </a:r>
            <a:r>
              <a:rPr lang="zh-CN" altLang="en-US" sz="1800" dirty="0" smtClean="0">
                <a:latin typeface="Arial Unicode MS" pitchFamily="34" charset="-122"/>
                <a:ea typeface="Arial Unicode MS" pitchFamily="34" charset="-122"/>
                <a:cs typeface="Arial Unicode MS" pitchFamily="34" charset="-122"/>
              </a:rPr>
              <a:t>：基于 </a:t>
            </a:r>
            <a:r>
              <a:rPr lang="en-US" altLang="zh-CN" sz="1800" dirty="0">
                <a:latin typeface="Arial Unicode MS" pitchFamily="34" charset="-122"/>
                <a:ea typeface="Arial Unicode MS" pitchFamily="34" charset="-122"/>
                <a:cs typeface="Arial Unicode MS" pitchFamily="34" charset="-122"/>
              </a:rPr>
              <a:t>XML </a:t>
            </a:r>
            <a:r>
              <a:rPr lang="zh-CN" altLang="en-US" sz="1800" dirty="0">
                <a:latin typeface="Arial Unicode MS" pitchFamily="34" charset="-122"/>
                <a:ea typeface="Arial Unicode MS" pitchFamily="34" charset="-122"/>
                <a:cs typeface="Arial Unicode MS" pitchFamily="34" charset="-122"/>
              </a:rPr>
              <a:t>文件的</a:t>
            </a:r>
            <a:r>
              <a:rPr lang="zh-CN" altLang="en-US" sz="1800" dirty="0" smtClean="0">
                <a:latin typeface="Arial Unicode MS" pitchFamily="34" charset="-122"/>
                <a:ea typeface="Arial Unicode MS" pitchFamily="34" charset="-122"/>
                <a:cs typeface="Arial Unicode MS" pitchFamily="34" charset="-122"/>
              </a:rPr>
              <a:t>方式；基于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的配置</a:t>
            </a:r>
            <a:r>
              <a:rPr lang="zh-CN" altLang="en-US" sz="1800" dirty="0">
                <a:latin typeface="Arial Unicode MS" pitchFamily="34" charset="-122"/>
                <a:ea typeface="Arial Unicode MS" pitchFamily="34" charset="-122"/>
                <a:cs typeface="Arial Unicode MS" pitchFamily="34" charset="-122"/>
              </a:rPr>
              <a:t>方式：通过全类名（反射）、通过工厂方法（静态工厂方法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IOC </a:t>
            </a:r>
            <a:r>
              <a:rPr lang="zh-CN" altLang="en-US" sz="1800" dirty="0">
                <a:latin typeface="Arial Unicode MS" pitchFamily="34" charset="-122"/>
                <a:ea typeface="Arial Unicode MS" pitchFamily="34" charset="-122"/>
                <a:cs typeface="Arial Unicode MS" pitchFamily="34" charset="-122"/>
              </a:rPr>
              <a:t>容器 </a:t>
            </a:r>
            <a:r>
              <a:rPr lang="en-US" altLang="zh-CN" sz="1800" dirty="0" err="1">
                <a:latin typeface="Arial Unicode MS" pitchFamily="34" charset="-122"/>
                <a:ea typeface="Arial Unicode MS" pitchFamily="34" charset="-122"/>
                <a:cs typeface="Arial Unicode MS" pitchFamily="34" charset="-122"/>
              </a:rPr>
              <a:t>BeanFactory</a:t>
            </a:r>
            <a:r>
              <a:rPr lang="en-US" altLang="zh-CN" sz="1800" dirty="0">
                <a:latin typeface="Arial Unicode MS" pitchFamily="34" charset="-122"/>
                <a:ea typeface="Arial Unicode MS" pitchFamily="34" charset="-122"/>
                <a:cs typeface="Arial Unicode MS" pitchFamily="34" charset="-122"/>
              </a:rPr>
              <a:t> &amp; </a:t>
            </a:r>
            <a:r>
              <a:rPr lang="en-US" altLang="zh-CN" sz="1800" dirty="0" err="1">
                <a:latin typeface="Arial Unicode MS" pitchFamily="34" charset="-122"/>
                <a:ea typeface="Arial Unicode MS" pitchFamily="34" charset="-122"/>
                <a:cs typeface="Arial Unicode MS" pitchFamily="34" charset="-122"/>
              </a:rPr>
              <a:t>ApplicationContext</a:t>
            </a:r>
            <a:r>
              <a:rPr lang="en-US" altLang="zh-CN" sz="1800" dirty="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概述</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注入属性值细节</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自动转配</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151749200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a:xfrm>
            <a:off x="908248" y="414956"/>
            <a:ext cx="7696200" cy="1439863"/>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模板中使用具名参数</a:t>
            </a:r>
          </a:p>
        </p:txBody>
      </p:sp>
      <p:sp>
        <p:nvSpPr>
          <p:cNvPr id="720899" name="Rectangle 3"/>
          <p:cNvSpPr>
            <a:spLocks noGrp="1" noChangeArrowheads="1"/>
          </p:cNvSpPr>
          <p:nvPr>
            <p:ph type="body" idx="1"/>
          </p:nvPr>
        </p:nvSpPr>
        <p:spPr>
          <a:xfrm>
            <a:off x="500034" y="1882775"/>
            <a:ext cx="8143932" cy="4098925"/>
          </a:xfrm>
        </p:spPr>
        <p:txBody>
          <a:bodyPr/>
          <a:lstStyle/>
          <a:p>
            <a:r>
              <a:rPr lang="zh-CN" altLang="en-US" sz="2400" dirty="0">
                <a:latin typeface="Arial Unicode MS" pitchFamily="34" charset="-122"/>
                <a:ea typeface="Arial Unicode MS" pitchFamily="34" charset="-122"/>
                <a:cs typeface="Arial Unicode MS" pitchFamily="34" charset="-122"/>
              </a:rPr>
              <a:t>在经典的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用法中</a:t>
            </a:r>
            <a:r>
              <a:rPr lang="en-US" altLang="zh-CN" sz="2400" dirty="0">
                <a:latin typeface="Arial Unicode MS" pitchFamily="34" charset="-122"/>
                <a:ea typeface="Arial Unicode MS" pitchFamily="34" charset="-122"/>
                <a:cs typeface="Arial Unicode MS" pitchFamily="34" charset="-122"/>
              </a:rPr>
              <a:t>, SQL </a:t>
            </a:r>
            <a:r>
              <a:rPr lang="zh-CN" altLang="en-US" sz="2400" dirty="0">
                <a:latin typeface="Arial Unicode MS" pitchFamily="34" charset="-122"/>
                <a:ea typeface="Arial Unicode MS" pitchFamily="34" charset="-122"/>
                <a:cs typeface="Arial Unicode MS" pitchFamily="34" charset="-122"/>
              </a:rPr>
              <a:t>参数是用占位符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并且受到位置的限制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定位参数的问题在于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一旦参数的顺序发生变化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就必须改变参数绑定</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 JDBC </a:t>
            </a:r>
            <a:r>
              <a:rPr lang="zh-CN" altLang="en-US" sz="2400" dirty="0">
                <a:latin typeface="Arial Unicode MS" pitchFamily="34" charset="-122"/>
                <a:ea typeface="Arial Unicode MS" pitchFamily="34" charset="-122"/>
                <a:cs typeface="Arial Unicode MS" pitchFamily="34" charset="-122"/>
              </a:rPr>
              <a:t>框架中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绑定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参数的另一种选择是使用具名参数</a:t>
            </a:r>
            <a:r>
              <a:rPr lang="en-US" altLang="zh-CN" sz="2400" dirty="0">
                <a:latin typeface="Arial Unicode MS" pitchFamily="34" charset="-122"/>
                <a:ea typeface="Arial Unicode MS" pitchFamily="34" charset="-122"/>
                <a:cs typeface="Arial Unicode MS" pitchFamily="34" charset="-122"/>
              </a:rPr>
              <a:t>(named parameter). </a:t>
            </a:r>
          </a:p>
          <a:p>
            <a:r>
              <a:rPr lang="zh-CN" altLang="en-US" sz="2400" dirty="0">
                <a:latin typeface="Arial Unicode MS" pitchFamily="34" charset="-122"/>
                <a:ea typeface="Arial Unicode MS" pitchFamily="34" charset="-122"/>
                <a:cs typeface="Arial Unicode MS" pitchFamily="34" charset="-122"/>
              </a:rPr>
              <a:t>具名参数</a:t>
            </a:r>
            <a:r>
              <a:rPr lang="en-US" altLang="zh-CN" sz="2400" dirty="0">
                <a:latin typeface="Arial Unicode MS" pitchFamily="34" charset="-122"/>
                <a:ea typeface="Arial Unicode MS" pitchFamily="34" charset="-122"/>
                <a:cs typeface="Arial Unicode MS" pitchFamily="34" charset="-122"/>
              </a:rPr>
              <a:t>: SQL </a:t>
            </a:r>
            <a:r>
              <a:rPr lang="zh-CN" altLang="en-US" sz="2400" dirty="0">
                <a:latin typeface="Arial Unicode MS" pitchFamily="34" charset="-122"/>
                <a:ea typeface="Arial Unicode MS" pitchFamily="34" charset="-122"/>
                <a:cs typeface="Arial Unicode MS" pitchFamily="34" charset="-122"/>
              </a:rPr>
              <a:t>按名称</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以冒号开头</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而不是按位置进行指定</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具名参数更易于维护</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也提升了可读性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具名参数由框架类在运行时用占位符取代</a:t>
            </a:r>
          </a:p>
          <a:p>
            <a:r>
              <a:rPr lang="zh-CN" altLang="en-US" sz="2400" dirty="0">
                <a:latin typeface="Arial Unicode MS" pitchFamily="34" charset="-122"/>
                <a:ea typeface="Arial Unicode MS" pitchFamily="34" charset="-122"/>
                <a:cs typeface="Arial Unicode MS" pitchFamily="34" charset="-122"/>
              </a:rPr>
              <a:t>具名参数只在 </a:t>
            </a:r>
            <a:r>
              <a:rPr lang="en-US" altLang="zh-CN" sz="2400" dirty="0" err="1" smtClean="0">
                <a:latin typeface="Arial Unicode MS" pitchFamily="34" charset="-122"/>
                <a:ea typeface="Arial Unicode MS" pitchFamily="34" charset="-122"/>
                <a:cs typeface="Arial Unicode MS" pitchFamily="34" charset="-122"/>
              </a:rPr>
              <a:t>NamedParameterJdbcTemplate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中得到支持 </a:t>
            </a:r>
          </a:p>
        </p:txBody>
      </p:sp>
    </p:spTree>
    <p:extLst>
      <p:ext uri="{BB962C8B-B14F-4D97-AF65-F5344CB8AC3E}">
        <p14:creationId xmlns:p14="http://schemas.microsoft.com/office/powerpoint/2010/main" val="28452195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a:xfrm>
            <a:off x="73488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模板中使用具名参数</a:t>
            </a:r>
          </a:p>
        </p:txBody>
      </p:sp>
      <p:sp>
        <p:nvSpPr>
          <p:cNvPr id="730115" name="Rectangle 3"/>
          <p:cNvSpPr>
            <a:spLocks noGrp="1" noChangeArrowheads="1"/>
          </p:cNvSpPr>
          <p:nvPr>
            <p:ph type="body" idx="1"/>
          </p:nvPr>
        </p:nvSpPr>
        <p:spPr>
          <a:xfrm>
            <a:off x="571472" y="1785926"/>
            <a:ext cx="8286808" cy="1928826"/>
          </a:xfrm>
          <a:solidFill>
            <a:schemeClr val="bg1"/>
          </a:solidFill>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语句中使用具名参数时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可以在一个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中提供参数值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参数名为键</a:t>
            </a:r>
          </a:p>
          <a:p>
            <a:r>
              <a:rPr lang="zh-CN" altLang="en-US" sz="2400" dirty="0">
                <a:latin typeface="Arial Unicode MS" pitchFamily="34" charset="-122"/>
                <a:ea typeface="Arial Unicode MS" pitchFamily="34" charset="-122"/>
                <a:cs typeface="Arial Unicode MS" pitchFamily="34" charset="-122"/>
              </a:rPr>
              <a:t>也可以使用 </a:t>
            </a:r>
            <a:r>
              <a:rPr lang="en-US" altLang="zh-CN" sz="2400" dirty="0" err="1">
                <a:latin typeface="Arial Unicode MS" pitchFamily="34" charset="-122"/>
                <a:ea typeface="Arial Unicode MS" pitchFamily="34" charset="-122"/>
                <a:cs typeface="Arial Unicode MS" pitchFamily="34" charset="-122"/>
              </a:rPr>
              <a:t>SqlParameterSource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参数</a:t>
            </a:r>
          </a:p>
          <a:p>
            <a:r>
              <a:rPr lang="zh-CN" altLang="en-US" sz="2400" dirty="0">
                <a:latin typeface="Arial Unicode MS" pitchFamily="34" charset="-122"/>
                <a:ea typeface="Arial Unicode MS" pitchFamily="34" charset="-122"/>
                <a:cs typeface="Arial Unicode MS" pitchFamily="34" charset="-122"/>
              </a:rPr>
              <a:t>批量更新时可以提供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或 </a:t>
            </a:r>
            <a:r>
              <a:rPr lang="en-US" altLang="zh-CN" sz="2400" dirty="0" err="1">
                <a:latin typeface="Arial Unicode MS" pitchFamily="34" charset="-122"/>
                <a:ea typeface="Arial Unicode MS" pitchFamily="34" charset="-122"/>
                <a:cs typeface="Arial Unicode MS" pitchFamily="34" charset="-122"/>
              </a:rPr>
              <a:t>SqlParameterSource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的数组</a:t>
            </a:r>
          </a:p>
        </p:txBody>
      </p:sp>
      <p:pic>
        <p:nvPicPr>
          <p:cNvPr id="730116" name="Picture 4"/>
          <p:cNvPicPr>
            <a:picLocks noChangeAspect="1" noChangeArrowheads="1"/>
          </p:cNvPicPr>
          <p:nvPr/>
        </p:nvPicPr>
        <p:blipFill>
          <a:blip r:embed="rId3"/>
          <a:srcRect/>
          <a:stretch>
            <a:fillRect/>
          </a:stretch>
        </p:blipFill>
        <p:spPr bwMode="auto">
          <a:xfrm>
            <a:off x="395288" y="4005263"/>
            <a:ext cx="3168650" cy="952500"/>
          </a:xfrm>
          <a:prstGeom prst="rect">
            <a:avLst/>
          </a:prstGeom>
          <a:noFill/>
        </p:spPr>
      </p:pic>
      <p:pic>
        <p:nvPicPr>
          <p:cNvPr id="730117" name="Picture 5"/>
          <p:cNvPicPr>
            <a:picLocks noChangeAspect="1" noChangeArrowheads="1"/>
          </p:cNvPicPr>
          <p:nvPr/>
        </p:nvPicPr>
        <p:blipFill>
          <a:blip r:embed="rId4"/>
          <a:srcRect/>
          <a:stretch>
            <a:fillRect/>
          </a:stretch>
        </p:blipFill>
        <p:spPr bwMode="auto">
          <a:xfrm>
            <a:off x="4067175" y="4005263"/>
            <a:ext cx="3527425" cy="965200"/>
          </a:xfrm>
          <a:prstGeom prst="rect">
            <a:avLst/>
          </a:prstGeom>
          <a:noFill/>
        </p:spPr>
      </p:pic>
      <p:pic>
        <p:nvPicPr>
          <p:cNvPr id="730118" name="Picture 6"/>
          <p:cNvPicPr>
            <a:picLocks noChangeAspect="1" noChangeArrowheads="1"/>
          </p:cNvPicPr>
          <p:nvPr/>
        </p:nvPicPr>
        <p:blipFill>
          <a:blip r:embed="rId5"/>
          <a:srcRect/>
          <a:stretch>
            <a:fillRect/>
          </a:stretch>
        </p:blipFill>
        <p:spPr bwMode="auto">
          <a:xfrm>
            <a:off x="395288" y="5229225"/>
            <a:ext cx="3529012" cy="855663"/>
          </a:xfrm>
          <a:prstGeom prst="rect">
            <a:avLst/>
          </a:prstGeom>
          <a:noFill/>
        </p:spPr>
      </p:pic>
      <p:pic>
        <p:nvPicPr>
          <p:cNvPr id="730119" name="Picture 7"/>
          <p:cNvPicPr>
            <a:picLocks noChangeAspect="1" noChangeArrowheads="1"/>
          </p:cNvPicPr>
          <p:nvPr/>
        </p:nvPicPr>
        <p:blipFill>
          <a:blip r:embed="rId6"/>
          <a:srcRect/>
          <a:stretch>
            <a:fillRect/>
          </a:stretch>
        </p:blipFill>
        <p:spPr bwMode="auto">
          <a:xfrm>
            <a:off x="4211638" y="5191125"/>
            <a:ext cx="4392612" cy="838200"/>
          </a:xfrm>
          <a:prstGeom prst="rect">
            <a:avLst/>
          </a:prstGeom>
          <a:noFill/>
        </p:spPr>
      </p:pic>
    </p:spTree>
    <p:extLst>
      <p:ext uri="{BB962C8B-B14F-4D97-AF65-F5344CB8AC3E}">
        <p14:creationId xmlns:p14="http://schemas.microsoft.com/office/powerpoint/2010/main" val="379319906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42" name="Rectangle 2"/>
          <p:cNvSpPr>
            <a:spLocks noGrp="1" noChangeArrowheads="1"/>
          </p:cNvSpPr>
          <p:nvPr>
            <p:ph type="ctrTitle"/>
          </p:nvPr>
        </p:nvSpPr>
        <p:spPr>
          <a:xfrm>
            <a:off x="539750" y="1916113"/>
            <a:ext cx="8064500" cy="936625"/>
          </a:xfrm>
          <a:noFill/>
          <a:ln/>
        </p:spPr>
        <p:txBody>
          <a:bodyPr lIns="92075" tIns="46038" rIns="92075" bIns="46038" anchorCtr="0">
            <a:normAutofit/>
          </a:bodyPr>
          <a:lstStyle/>
          <a:p>
            <a:r>
              <a:rPr lang="en-US" altLang="zh-CN" sz="4800" b="1" dirty="0">
                <a:latin typeface="Arial Unicode MS" pitchFamily="34" charset="-122"/>
                <a:ea typeface="Arial Unicode MS" pitchFamily="34" charset="-122"/>
                <a:cs typeface="Arial Unicode MS" pitchFamily="34" charset="-122"/>
              </a:rPr>
              <a:t>Spring  </a:t>
            </a:r>
            <a:r>
              <a:rPr lang="zh-CN" altLang="en-US" sz="4800" b="1" dirty="0">
                <a:latin typeface="Arial Unicode MS" pitchFamily="34" charset="-122"/>
                <a:ea typeface="Arial Unicode MS" pitchFamily="34" charset="-122"/>
                <a:cs typeface="Arial Unicode MS" pitchFamily="34" charset="-122"/>
              </a:rPr>
              <a:t>中的事务管理</a:t>
            </a:r>
          </a:p>
        </p:txBody>
      </p:sp>
      <p:pic>
        <p:nvPicPr>
          <p:cNvPr id="778244" name="Picture 4"/>
          <p:cNvPicPr>
            <a:picLocks noChangeAspect="1" noChangeArrowheads="1"/>
          </p:cNvPicPr>
          <p:nvPr/>
        </p:nvPicPr>
        <p:blipFill>
          <a:blip r:embed="rId3"/>
          <a:srcRect/>
          <a:stretch>
            <a:fillRect/>
          </a:stretch>
        </p:blipFill>
        <p:spPr bwMode="auto">
          <a:xfrm>
            <a:off x="1692275" y="1916113"/>
            <a:ext cx="1943100" cy="842962"/>
          </a:xfrm>
          <a:prstGeom prst="rect">
            <a:avLst/>
          </a:prstGeom>
          <a:noFill/>
        </p:spPr>
      </p:pic>
    </p:spTree>
    <p:extLst>
      <p:ext uri="{BB962C8B-B14F-4D97-AF65-F5344CB8AC3E}">
        <p14:creationId xmlns:p14="http://schemas.microsoft.com/office/powerpoint/2010/main" val="790853018"/>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59087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事务简介</a:t>
            </a:r>
          </a:p>
        </p:txBody>
      </p:sp>
      <p:sp>
        <p:nvSpPr>
          <p:cNvPr id="728067" name="Rectangle 3"/>
          <p:cNvSpPr>
            <a:spLocks noGrp="1" noChangeArrowheads="1"/>
          </p:cNvSpPr>
          <p:nvPr>
            <p:ph type="body" idx="1"/>
          </p:nvPr>
        </p:nvSpPr>
        <p:spPr>
          <a:xfrm>
            <a:off x="251520" y="1556792"/>
            <a:ext cx="8577120" cy="5000660"/>
          </a:xfrm>
          <a:solidFill>
            <a:schemeClr val="bg1"/>
          </a:solidFill>
        </p:spPr>
        <p:txBody>
          <a:bodyPr>
            <a:normAutofit lnSpcReduction="10000"/>
          </a:bodyPr>
          <a:lstStyle/>
          <a:p>
            <a:pPr>
              <a:lnSpc>
                <a:spcPct val="110000"/>
              </a:lnSpc>
            </a:pPr>
            <a:r>
              <a:rPr lang="zh-CN" altLang="en-US" sz="2400" dirty="0">
                <a:latin typeface="Arial Unicode MS" pitchFamily="34" charset="-122"/>
                <a:ea typeface="Arial Unicode MS" pitchFamily="34" charset="-122"/>
                <a:cs typeface="Arial Unicode MS" pitchFamily="34" charset="-122"/>
              </a:rPr>
              <a:t>事务管理是企业级应用程序开发中必不可少的技术</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用来确保数据的完整性和一致性</a:t>
            </a:r>
            <a:r>
              <a:rPr lang="en-US" altLang="zh-CN" sz="2400" dirty="0">
                <a:latin typeface="Arial Unicode MS" pitchFamily="34" charset="-122"/>
                <a:ea typeface="Arial Unicode MS" pitchFamily="34" charset="-122"/>
                <a:cs typeface="Arial Unicode MS" pitchFamily="34" charset="-122"/>
              </a:rPr>
              <a:t>. </a:t>
            </a:r>
          </a:p>
          <a:p>
            <a:pPr>
              <a:lnSpc>
                <a:spcPct val="110000"/>
              </a:lnSpc>
            </a:pPr>
            <a:r>
              <a:rPr lang="zh-CN" altLang="en-US" sz="2400" dirty="0">
                <a:latin typeface="Arial Unicode MS" pitchFamily="34" charset="-122"/>
                <a:ea typeface="Arial Unicode MS" pitchFamily="34" charset="-122"/>
                <a:cs typeface="Arial Unicode MS" pitchFamily="34" charset="-122"/>
              </a:rPr>
              <a:t>事务就是一系列的动作</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它们被当做一个单独的工作单元</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这些动作要么全部完成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要么全部不起作用</a:t>
            </a:r>
          </a:p>
          <a:p>
            <a:pPr>
              <a:lnSpc>
                <a:spcPct val="110000"/>
              </a:lnSpc>
            </a:pPr>
            <a:r>
              <a:rPr lang="zh-CN" altLang="en-US" sz="2400" dirty="0">
                <a:latin typeface="Arial Unicode MS" pitchFamily="34" charset="-122"/>
                <a:ea typeface="Arial Unicode MS" pitchFamily="34" charset="-122"/>
                <a:cs typeface="Arial Unicode MS" pitchFamily="34" charset="-122"/>
              </a:rPr>
              <a:t>事务的四个关键属性</a:t>
            </a:r>
            <a:r>
              <a:rPr lang="en-US" altLang="zh-CN" sz="2400" dirty="0">
                <a:latin typeface="Arial Unicode MS" pitchFamily="34" charset="-122"/>
                <a:ea typeface="Arial Unicode MS" pitchFamily="34" charset="-122"/>
                <a:cs typeface="Arial Unicode MS" pitchFamily="34" charset="-122"/>
              </a:rPr>
              <a:t>(</a:t>
            </a:r>
            <a:r>
              <a:rPr lang="en-US" altLang="zh-CN" sz="2400" b="1" dirty="0">
                <a:solidFill>
                  <a:srgbClr val="0000FF"/>
                </a:solidFill>
                <a:latin typeface="Arial Unicode MS" pitchFamily="34" charset="-122"/>
                <a:ea typeface="Arial Unicode MS" pitchFamily="34" charset="-122"/>
                <a:cs typeface="Arial Unicode MS" pitchFamily="34" charset="-122"/>
              </a:rPr>
              <a:t>ACID</a:t>
            </a:r>
            <a:r>
              <a:rPr lang="en-US" altLang="zh-CN" sz="24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原子性</a:t>
            </a:r>
            <a:r>
              <a:rPr lang="en-US" altLang="zh-CN" sz="2000" dirty="0">
                <a:latin typeface="Arial Unicode MS" pitchFamily="34" charset="-122"/>
                <a:ea typeface="Arial Unicode MS" pitchFamily="34" charset="-122"/>
                <a:cs typeface="Arial Unicode MS" pitchFamily="34" charset="-122"/>
              </a:rPr>
              <a:t>(atomicity): </a:t>
            </a:r>
            <a:r>
              <a:rPr lang="zh-CN" altLang="en-US" sz="2000" dirty="0">
                <a:latin typeface="Arial Unicode MS" pitchFamily="34" charset="-122"/>
                <a:ea typeface="Arial Unicode MS" pitchFamily="34" charset="-122"/>
                <a:cs typeface="Arial Unicode MS" pitchFamily="34" charset="-122"/>
              </a:rPr>
              <a:t>事务是一个原子操作</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由一系列动作组成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事务的原子性确保动作要么全部完成要么完全不起作用</a:t>
            </a:r>
            <a:r>
              <a:rPr lang="en-US" altLang="zh-CN" sz="20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一致性</a:t>
            </a:r>
            <a:r>
              <a:rPr lang="en-US" altLang="zh-CN" sz="2000" dirty="0">
                <a:latin typeface="Arial Unicode MS" pitchFamily="34" charset="-122"/>
                <a:ea typeface="Arial Unicode MS" pitchFamily="34" charset="-122"/>
                <a:cs typeface="Arial Unicode MS" pitchFamily="34" charset="-122"/>
              </a:rPr>
              <a:t>(consistency): </a:t>
            </a:r>
            <a:r>
              <a:rPr lang="zh-CN" altLang="en-US" sz="2000" dirty="0">
                <a:latin typeface="Arial Unicode MS" pitchFamily="34" charset="-122"/>
                <a:ea typeface="Arial Unicode MS" pitchFamily="34" charset="-122"/>
                <a:cs typeface="Arial Unicode MS" pitchFamily="34" charset="-122"/>
              </a:rPr>
              <a:t>一旦所有事务动作完成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事务就被提交</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数据和资源就处于一种满足业务规则的一致性状态中</a:t>
            </a:r>
            <a:r>
              <a:rPr lang="en-US" altLang="zh-CN" sz="20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隔离性</a:t>
            </a:r>
            <a:r>
              <a:rPr lang="en-US" altLang="zh-CN" sz="2000" dirty="0">
                <a:latin typeface="Arial Unicode MS" pitchFamily="34" charset="-122"/>
                <a:ea typeface="Arial Unicode MS" pitchFamily="34" charset="-122"/>
                <a:cs typeface="Arial Unicode MS" pitchFamily="34" charset="-122"/>
              </a:rPr>
              <a:t>(isolation): </a:t>
            </a:r>
            <a:r>
              <a:rPr lang="zh-CN" altLang="en-US" sz="2000" dirty="0">
                <a:latin typeface="Arial Unicode MS" pitchFamily="34" charset="-122"/>
                <a:ea typeface="Arial Unicode MS" pitchFamily="34" charset="-122"/>
                <a:cs typeface="Arial Unicode MS" pitchFamily="34" charset="-122"/>
              </a:rPr>
              <a:t>可能有许多事务会同时处理相同的数据</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因此每个事物都应该与其他事务隔离开来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防止数据损坏</a:t>
            </a:r>
            <a:r>
              <a:rPr lang="en-US" altLang="zh-CN" sz="20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持久性</a:t>
            </a:r>
            <a:r>
              <a:rPr lang="en-US" altLang="zh-CN" sz="2000" dirty="0">
                <a:latin typeface="Arial Unicode MS" pitchFamily="34" charset="-122"/>
                <a:ea typeface="Arial Unicode MS" pitchFamily="34" charset="-122"/>
                <a:cs typeface="Arial Unicode MS" pitchFamily="34" charset="-122"/>
              </a:rPr>
              <a:t>(durability): </a:t>
            </a:r>
            <a:r>
              <a:rPr lang="zh-CN" altLang="en-US" sz="2000" dirty="0">
                <a:latin typeface="Arial Unicode MS" pitchFamily="34" charset="-122"/>
                <a:ea typeface="Arial Unicode MS" pitchFamily="34" charset="-122"/>
                <a:cs typeface="Arial Unicode MS" pitchFamily="34" charset="-122"/>
              </a:rPr>
              <a:t>一旦事务完成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无论发生什么系统错误</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它的结果都不应该受到影响</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通常情况下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事务的结果被写到持久化存储器中</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1961934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57200" y="485800"/>
            <a:ext cx="8229600" cy="1143000"/>
          </a:xfrm>
        </p:spPr>
        <p:txBody>
          <a:bodyPr/>
          <a:lstStyle/>
          <a:p>
            <a:r>
              <a:rPr lang="zh-CN" altLang="en-US" dirty="0">
                <a:latin typeface="Arial Unicode MS" pitchFamily="34" charset="-122"/>
                <a:ea typeface="Arial Unicode MS" pitchFamily="34" charset="-122"/>
                <a:cs typeface="Arial Unicode MS" pitchFamily="34" charset="-122"/>
              </a:rPr>
              <a:t>事务管理的问题</a:t>
            </a:r>
          </a:p>
        </p:txBody>
      </p:sp>
      <p:pic>
        <p:nvPicPr>
          <p:cNvPr id="727044" name="Picture 4"/>
          <p:cNvPicPr>
            <a:picLocks noChangeAspect="1" noChangeArrowheads="1"/>
          </p:cNvPicPr>
          <p:nvPr/>
        </p:nvPicPr>
        <p:blipFill>
          <a:blip r:embed="rId2"/>
          <a:srcRect/>
          <a:stretch>
            <a:fillRect/>
          </a:stretch>
        </p:blipFill>
        <p:spPr bwMode="auto">
          <a:xfrm>
            <a:off x="3949700" y="260350"/>
            <a:ext cx="5197475" cy="6553200"/>
          </a:xfrm>
          <a:prstGeom prst="rect">
            <a:avLst/>
          </a:prstGeom>
          <a:noFill/>
        </p:spPr>
      </p:pic>
      <p:sp>
        <p:nvSpPr>
          <p:cNvPr id="727045" name="Rectangle 5"/>
          <p:cNvSpPr>
            <a:spLocks noGrp="1" noChangeArrowheads="1"/>
          </p:cNvSpPr>
          <p:nvPr>
            <p:ph type="body" idx="1"/>
          </p:nvPr>
        </p:nvSpPr>
        <p:spPr>
          <a:xfrm>
            <a:off x="142844" y="1785926"/>
            <a:ext cx="3598862" cy="3201988"/>
          </a:xfrm>
          <a:noFill/>
          <a:ln/>
        </p:spPr>
        <p:txBody>
          <a:bodyPr/>
          <a:lstStyle/>
          <a:p>
            <a:r>
              <a:rPr lang="zh-CN" altLang="en-US" sz="2800" dirty="0">
                <a:latin typeface="Arial Unicode MS" pitchFamily="34" charset="-122"/>
                <a:ea typeface="Arial Unicode MS" pitchFamily="34" charset="-122"/>
                <a:cs typeface="Arial Unicode MS" pitchFamily="34" charset="-122"/>
              </a:rPr>
              <a:t>问题</a:t>
            </a:r>
            <a:r>
              <a:rPr lang="en-US" altLang="zh-CN" sz="2800" dirty="0">
                <a:latin typeface="Arial Unicode MS" pitchFamily="34" charset="-122"/>
                <a:ea typeface="Arial Unicode MS" pitchFamily="34" charset="-122"/>
                <a:cs typeface="Arial Unicode MS" pitchFamily="34" charset="-122"/>
              </a:rPr>
              <a:t>: </a:t>
            </a:r>
          </a:p>
          <a:p>
            <a:pPr lvl="1"/>
            <a:r>
              <a:rPr lang="zh-CN" altLang="en-US" sz="2300" dirty="0">
                <a:latin typeface="Arial Unicode MS" pitchFamily="34" charset="-122"/>
                <a:ea typeface="Arial Unicode MS" pitchFamily="34" charset="-122"/>
                <a:cs typeface="Arial Unicode MS" pitchFamily="34" charset="-122"/>
              </a:rPr>
              <a:t>必须为不同的方法重写类似的样板代码</a:t>
            </a:r>
          </a:p>
          <a:p>
            <a:pPr lvl="1"/>
            <a:r>
              <a:rPr lang="zh-CN" altLang="en-US" sz="2300" dirty="0">
                <a:latin typeface="Arial Unicode MS" pitchFamily="34" charset="-122"/>
                <a:ea typeface="Arial Unicode MS" pitchFamily="34" charset="-122"/>
                <a:cs typeface="Arial Unicode MS" pitchFamily="34" charset="-122"/>
              </a:rPr>
              <a:t>这段代码是特定于 </a:t>
            </a:r>
            <a:r>
              <a:rPr lang="en-US" altLang="zh-CN" sz="2300" dirty="0">
                <a:latin typeface="Arial Unicode MS" pitchFamily="34" charset="-122"/>
                <a:ea typeface="Arial Unicode MS" pitchFamily="34" charset="-122"/>
                <a:cs typeface="Arial Unicode MS" pitchFamily="34" charset="-122"/>
              </a:rPr>
              <a:t>JDBC </a:t>
            </a:r>
            <a:r>
              <a:rPr lang="zh-CN" altLang="en-US" sz="2300" dirty="0">
                <a:latin typeface="Arial Unicode MS" pitchFamily="34" charset="-122"/>
                <a:ea typeface="Arial Unicode MS" pitchFamily="34" charset="-122"/>
                <a:cs typeface="Arial Unicode MS" pitchFamily="34" charset="-122"/>
              </a:rPr>
              <a:t>的</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一旦选择类其它数据库存取技术</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代码需要作出相应的修改</a:t>
            </a:r>
          </a:p>
        </p:txBody>
      </p:sp>
    </p:spTree>
    <p:extLst>
      <p:ext uri="{BB962C8B-B14F-4D97-AF65-F5344CB8AC3E}">
        <p14:creationId xmlns:p14="http://schemas.microsoft.com/office/powerpoint/2010/main" val="294908362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a:xfrm>
            <a:off x="611560"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中的事务管理</a:t>
            </a:r>
          </a:p>
        </p:txBody>
      </p:sp>
      <p:sp>
        <p:nvSpPr>
          <p:cNvPr id="726019" name="Rectangle 3"/>
          <p:cNvSpPr>
            <a:spLocks noGrp="1" noChangeArrowheads="1"/>
          </p:cNvSpPr>
          <p:nvPr>
            <p:ph type="body" idx="1"/>
          </p:nvPr>
        </p:nvSpPr>
        <p:spPr>
          <a:xfrm>
            <a:off x="318780" y="1737858"/>
            <a:ext cx="8429684" cy="4643470"/>
          </a:xfrm>
          <a:solidFill>
            <a:schemeClr val="bg1"/>
          </a:solidFill>
        </p:spPr>
        <p:txBody>
          <a:bodyPr>
            <a:normAutofit/>
          </a:bodyPr>
          <a:lstStyle/>
          <a:p>
            <a:r>
              <a:rPr lang="zh-CN" altLang="en-US" sz="2300" dirty="0">
                <a:latin typeface="Arial Unicode MS" pitchFamily="34" charset="-122"/>
                <a:ea typeface="Arial Unicode MS" pitchFamily="34" charset="-122"/>
                <a:cs typeface="Arial Unicode MS" pitchFamily="34" charset="-122"/>
              </a:rPr>
              <a:t>作为企业级应用程序框架</a:t>
            </a:r>
            <a:r>
              <a:rPr lang="en-US" altLang="zh-CN" sz="2300" dirty="0">
                <a:latin typeface="Arial Unicode MS" pitchFamily="34" charset="-122"/>
                <a:ea typeface="Arial Unicode MS" pitchFamily="34" charset="-122"/>
                <a:cs typeface="Arial Unicode MS" pitchFamily="34" charset="-122"/>
              </a:rPr>
              <a:t>, </a:t>
            </a:r>
            <a:r>
              <a:rPr lang="en-US" altLang="zh-CN" sz="2300" b="1" dirty="0">
                <a:solidFill>
                  <a:srgbClr val="0000FF"/>
                </a:solidFill>
                <a:latin typeface="Arial Unicode MS" pitchFamily="34" charset="-122"/>
                <a:ea typeface="Arial Unicode MS" pitchFamily="34" charset="-122"/>
                <a:cs typeface="Arial Unicode MS" pitchFamily="34" charset="-122"/>
              </a:rPr>
              <a:t>Spring </a:t>
            </a:r>
            <a:r>
              <a:rPr lang="zh-CN" altLang="en-US" sz="2300" b="1" dirty="0">
                <a:solidFill>
                  <a:srgbClr val="0000FF"/>
                </a:solidFill>
                <a:latin typeface="Arial Unicode MS" pitchFamily="34" charset="-122"/>
                <a:ea typeface="Arial Unicode MS" pitchFamily="34" charset="-122"/>
                <a:cs typeface="Arial Unicode MS" pitchFamily="34" charset="-122"/>
              </a:rPr>
              <a:t>在不同的事务管理 </a:t>
            </a:r>
            <a:r>
              <a:rPr lang="en-US" altLang="zh-CN" sz="2300" b="1" dirty="0">
                <a:solidFill>
                  <a:srgbClr val="0000FF"/>
                </a:solidFill>
                <a:latin typeface="Arial Unicode MS" pitchFamily="34" charset="-122"/>
                <a:ea typeface="Arial Unicode MS" pitchFamily="34" charset="-122"/>
                <a:cs typeface="Arial Unicode MS" pitchFamily="34" charset="-122"/>
              </a:rPr>
              <a:t>API </a:t>
            </a:r>
            <a:r>
              <a:rPr lang="zh-CN" altLang="en-US" sz="2300" b="1" dirty="0">
                <a:solidFill>
                  <a:srgbClr val="0000FF"/>
                </a:solidFill>
                <a:latin typeface="Arial Unicode MS" pitchFamily="34" charset="-122"/>
                <a:ea typeface="Arial Unicode MS" pitchFamily="34" charset="-122"/>
                <a:cs typeface="Arial Unicode MS" pitchFamily="34" charset="-122"/>
              </a:rPr>
              <a:t>之上定义了一个抽象层</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而应用程序开发人员不必了解底层的事务管理 </a:t>
            </a:r>
            <a:r>
              <a:rPr lang="en-US" altLang="zh-CN" sz="2300" dirty="0">
                <a:latin typeface="Arial Unicode MS" pitchFamily="34" charset="-122"/>
                <a:ea typeface="Arial Unicode MS" pitchFamily="34" charset="-122"/>
                <a:cs typeface="Arial Unicode MS" pitchFamily="34" charset="-122"/>
              </a:rPr>
              <a:t>API, </a:t>
            </a:r>
            <a:r>
              <a:rPr lang="zh-CN" altLang="en-US" sz="2300" dirty="0">
                <a:latin typeface="Arial Unicode MS" pitchFamily="34" charset="-122"/>
                <a:ea typeface="Arial Unicode MS" pitchFamily="34" charset="-122"/>
                <a:cs typeface="Arial Unicode MS" pitchFamily="34" charset="-122"/>
              </a:rPr>
              <a:t>就可以使用 </a:t>
            </a:r>
            <a:r>
              <a:rPr lang="en-US" altLang="zh-CN" sz="2300" dirty="0">
                <a:latin typeface="Arial Unicode MS" pitchFamily="34" charset="-122"/>
                <a:ea typeface="Arial Unicode MS" pitchFamily="34" charset="-122"/>
                <a:cs typeface="Arial Unicode MS" pitchFamily="34" charset="-122"/>
              </a:rPr>
              <a:t>Spring </a:t>
            </a:r>
            <a:r>
              <a:rPr lang="zh-CN" altLang="en-US" sz="2300" dirty="0">
                <a:latin typeface="Arial Unicode MS" pitchFamily="34" charset="-122"/>
                <a:ea typeface="Arial Unicode MS" pitchFamily="34" charset="-122"/>
                <a:cs typeface="Arial Unicode MS" pitchFamily="34" charset="-122"/>
              </a:rPr>
              <a:t>的事务管理机制</a:t>
            </a:r>
            <a:r>
              <a:rPr lang="en-US" altLang="zh-CN" sz="2300" dirty="0">
                <a:latin typeface="Arial Unicode MS" pitchFamily="34" charset="-122"/>
                <a:ea typeface="Arial Unicode MS" pitchFamily="34" charset="-122"/>
                <a:cs typeface="Arial Unicode MS" pitchFamily="34" charset="-122"/>
              </a:rPr>
              <a:t>.</a:t>
            </a:r>
          </a:p>
          <a:p>
            <a:r>
              <a:rPr lang="en-US" altLang="zh-CN" sz="2300" dirty="0">
                <a:latin typeface="Arial Unicode MS" pitchFamily="34" charset="-122"/>
                <a:ea typeface="Arial Unicode MS" pitchFamily="34" charset="-122"/>
                <a:cs typeface="Arial Unicode MS" pitchFamily="34" charset="-122"/>
              </a:rPr>
              <a:t>Spring </a:t>
            </a:r>
            <a:r>
              <a:rPr lang="zh-CN" altLang="en-US" sz="2300" dirty="0">
                <a:latin typeface="Arial Unicode MS" pitchFamily="34" charset="-122"/>
                <a:ea typeface="Arial Unicode MS" pitchFamily="34" charset="-122"/>
                <a:cs typeface="Arial Unicode MS" pitchFamily="34" charset="-122"/>
              </a:rPr>
              <a:t>既支持编程式事务管理</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也支持声明式的事务管理</a:t>
            </a:r>
            <a:r>
              <a:rPr lang="en-US" altLang="zh-CN" sz="2300" dirty="0">
                <a:latin typeface="Arial Unicode MS" pitchFamily="34" charset="-122"/>
                <a:ea typeface="Arial Unicode MS" pitchFamily="34" charset="-122"/>
                <a:cs typeface="Arial Unicode MS" pitchFamily="34" charset="-122"/>
              </a:rPr>
              <a:t>. </a:t>
            </a:r>
          </a:p>
          <a:p>
            <a:r>
              <a:rPr lang="zh-CN" altLang="en-US" sz="2300" b="1" dirty="0">
                <a:solidFill>
                  <a:srgbClr val="0000FF"/>
                </a:solidFill>
                <a:latin typeface="Arial Unicode MS" pitchFamily="34" charset="-122"/>
                <a:ea typeface="Arial Unicode MS" pitchFamily="34" charset="-122"/>
                <a:cs typeface="Arial Unicode MS" pitchFamily="34" charset="-122"/>
              </a:rPr>
              <a:t>编程式事务管理</a:t>
            </a:r>
            <a:r>
              <a:rPr lang="en-US" altLang="zh-CN" sz="2300" b="1" dirty="0">
                <a:solidFill>
                  <a:srgbClr val="0000FF"/>
                </a:solidFill>
                <a:latin typeface="Arial Unicode MS" pitchFamily="34" charset="-122"/>
                <a:ea typeface="Arial Unicode MS" pitchFamily="34" charset="-122"/>
                <a:cs typeface="Arial Unicode MS" pitchFamily="34" charset="-122"/>
              </a:rPr>
              <a:t>: </a:t>
            </a:r>
            <a:r>
              <a:rPr lang="zh-CN" altLang="en-US" sz="2300" b="1" dirty="0">
                <a:solidFill>
                  <a:srgbClr val="0000FF"/>
                </a:solidFill>
                <a:latin typeface="Arial Unicode MS" pitchFamily="34" charset="-122"/>
                <a:ea typeface="Arial Unicode MS" pitchFamily="34" charset="-122"/>
                <a:cs typeface="Arial Unicode MS" pitchFamily="34" charset="-122"/>
              </a:rPr>
              <a:t>将事务管理代码嵌入到业务方法中来控制事务的提交和回滚</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在编程式管理事务时</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必须在每个事务操作中包含额外的事务管理代码</a:t>
            </a:r>
            <a:r>
              <a:rPr lang="en-US" altLang="zh-CN" sz="2300" dirty="0">
                <a:latin typeface="Arial Unicode MS" pitchFamily="34" charset="-122"/>
                <a:ea typeface="Arial Unicode MS" pitchFamily="34" charset="-122"/>
                <a:cs typeface="Arial Unicode MS" pitchFamily="34" charset="-122"/>
              </a:rPr>
              <a:t>. </a:t>
            </a:r>
          </a:p>
          <a:p>
            <a:r>
              <a:rPr lang="zh-CN" altLang="en-US" sz="2300" b="1" dirty="0">
                <a:solidFill>
                  <a:srgbClr val="FF0000"/>
                </a:solidFill>
                <a:latin typeface="Arial Unicode MS" pitchFamily="34" charset="-122"/>
                <a:ea typeface="Arial Unicode MS" pitchFamily="34" charset="-122"/>
                <a:cs typeface="Arial Unicode MS" pitchFamily="34" charset="-122"/>
              </a:rPr>
              <a:t>声明式事务管理</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大多数情况下比编程式事务管理更好用</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它</a:t>
            </a:r>
            <a:r>
              <a:rPr lang="zh-CN" altLang="en-US" sz="2300" b="1" dirty="0">
                <a:solidFill>
                  <a:srgbClr val="0000FF"/>
                </a:solidFill>
                <a:latin typeface="Arial Unicode MS" pitchFamily="34" charset="-122"/>
                <a:ea typeface="Arial Unicode MS" pitchFamily="34" charset="-122"/>
                <a:cs typeface="Arial Unicode MS" pitchFamily="34" charset="-122"/>
              </a:rPr>
              <a:t>将事务管理代码从业务方法中分离出来</a:t>
            </a:r>
            <a:r>
              <a:rPr lang="en-US" altLang="zh-CN" sz="2300" b="1" dirty="0">
                <a:solidFill>
                  <a:srgbClr val="0000FF"/>
                </a:solidFill>
                <a:latin typeface="Arial Unicode MS" pitchFamily="34" charset="-122"/>
                <a:ea typeface="Arial Unicode MS" pitchFamily="34" charset="-122"/>
                <a:cs typeface="Arial Unicode MS" pitchFamily="34" charset="-122"/>
              </a:rPr>
              <a:t>, </a:t>
            </a:r>
            <a:r>
              <a:rPr lang="zh-CN" altLang="en-US" sz="2300" b="1" dirty="0">
                <a:solidFill>
                  <a:srgbClr val="0000FF"/>
                </a:solidFill>
                <a:latin typeface="Arial Unicode MS" pitchFamily="34" charset="-122"/>
                <a:ea typeface="Arial Unicode MS" pitchFamily="34" charset="-122"/>
                <a:cs typeface="Arial Unicode MS" pitchFamily="34" charset="-122"/>
              </a:rPr>
              <a:t>以声明的方式来实现事务管理</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事务管理作为一种横切关注点</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可以通过 </a:t>
            </a:r>
            <a:r>
              <a:rPr lang="en-US" altLang="zh-CN" sz="2300" dirty="0">
                <a:latin typeface="Arial Unicode MS" pitchFamily="34" charset="-122"/>
                <a:ea typeface="Arial Unicode MS" pitchFamily="34" charset="-122"/>
                <a:cs typeface="Arial Unicode MS" pitchFamily="34" charset="-122"/>
              </a:rPr>
              <a:t>AOP </a:t>
            </a:r>
            <a:r>
              <a:rPr lang="zh-CN" altLang="en-US" sz="2300" dirty="0">
                <a:latin typeface="Arial Unicode MS" pitchFamily="34" charset="-122"/>
                <a:ea typeface="Arial Unicode MS" pitchFamily="34" charset="-122"/>
                <a:cs typeface="Arial Unicode MS" pitchFamily="34" charset="-122"/>
              </a:rPr>
              <a:t>方法模块化</a:t>
            </a:r>
            <a:r>
              <a:rPr lang="en-US" altLang="zh-CN" sz="2300" dirty="0">
                <a:latin typeface="Arial Unicode MS" pitchFamily="34" charset="-122"/>
                <a:ea typeface="Arial Unicode MS" pitchFamily="34" charset="-122"/>
                <a:cs typeface="Arial Unicode MS" pitchFamily="34" charset="-122"/>
              </a:rPr>
              <a:t>. </a:t>
            </a:r>
            <a:r>
              <a:rPr lang="en-US" altLang="zh-CN" sz="2300" b="1" dirty="0">
                <a:solidFill>
                  <a:srgbClr val="0000FF"/>
                </a:solidFill>
                <a:latin typeface="Arial Unicode MS" pitchFamily="34" charset="-122"/>
                <a:ea typeface="Arial Unicode MS" pitchFamily="34" charset="-122"/>
                <a:cs typeface="Arial Unicode MS" pitchFamily="34" charset="-122"/>
              </a:rPr>
              <a:t>Spring </a:t>
            </a:r>
            <a:r>
              <a:rPr lang="zh-CN" altLang="en-US" sz="2300" b="1" dirty="0">
                <a:solidFill>
                  <a:srgbClr val="0000FF"/>
                </a:solidFill>
                <a:latin typeface="Arial Unicode MS" pitchFamily="34" charset="-122"/>
                <a:ea typeface="Arial Unicode MS" pitchFamily="34" charset="-122"/>
                <a:cs typeface="Arial Unicode MS" pitchFamily="34" charset="-122"/>
              </a:rPr>
              <a:t>通过 </a:t>
            </a:r>
            <a:r>
              <a:rPr lang="en-US" altLang="zh-CN" sz="2300" b="1" dirty="0">
                <a:solidFill>
                  <a:srgbClr val="0000FF"/>
                </a:solidFill>
                <a:latin typeface="Arial Unicode MS" pitchFamily="34" charset="-122"/>
                <a:ea typeface="Arial Unicode MS" pitchFamily="34" charset="-122"/>
                <a:cs typeface="Arial Unicode MS" pitchFamily="34" charset="-122"/>
              </a:rPr>
              <a:t>Spring AOP </a:t>
            </a:r>
            <a:r>
              <a:rPr lang="zh-CN" altLang="en-US" sz="2300" b="1" dirty="0">
                <a:solidFill>
                  <a:srgbClr val="0000FF"/>
                </a:solidFill>
                <a:latin typeface="Arial Unicode MS" pitchFamily="34" charset="-122"/>
                <a:ea typeface="Arial Unicode MS" pitchFamily="34" charset="-122"/>
                <a:cs typeface="Arial Unicode MS" pitchFamily="34" charset="-122"/>
              </a:rPr>
              <a:t>框架支持声明式事务管理</a:t>
            </a:r>
            <a:r>
              <a:rPr lang="en-US" altLang="zh-CN" sz="23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78933842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a:xfrm>
            <a:off x="899592"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中的事务管理器</a:t>
            </a:r>
          </a:p>
        </p:txBody>
      </p:sp>
      <p:sp>
        <p:nvSpPr>
          <p:cNvPr id="731139" name="Rectangle 3"/>
          <p:cNvSpPr>
            <a:spLocks noGrp="1" noChangeArrowheads="1"/>
          </p:cNvSpPr>
          <p:nvPr>
            <p:ph type="body" idx="1"/>
          </p:nvPr>
        </p:nvSpPr>
        <p:spPr>
          <a:xfrm>
            <a:off x="755650" y="1895475"/>
            <a:ext cx="7696200" cy="4098925"/>
          </a:xfrm>
        </p:spPr>
        <p:txBody>
          <a:bodyPr/>
          <a:lstStyle/>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从不同的事务管理 </a:t>
            </a:r>
            <a:r>
              <a:rPr lang="en-US" altLang="zh-CN" sz="2400" dirty="0">
                <a:latin typeface="Arial Unicode MS" pitchFamily="34" charset="-122"/>
                <a:ea typeface="Arial Unicode MS" pitchFamily="34" charset="-122"/>
                <a:cs typeface="Arial Unicode MS" pitchFamily="34" charset="-122"/>
              </a:rPr>
              <a:t>API </a:t>
            </a:r>
            <a:r>
              <a:rPr lang="zh-CN" altLang="en-US" sz="2400" dirty="0">
                <a:latin typeface="Arial Unicode MS" pitchFamily="34" charset="-122"/>
                <a:ea typeface="Arial Unicode MS" pitchFamily="34" charset="-122"/>
                <a:cs typeface="Arial Unicode MS" pitchFamily="34" charset="-122"/>
              </a:rPr>
              <a:t>中抽象了一整套的事务机制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开发人员不必了解底层的事务 </a:t>
            </a:r>
            <a:r>
              <a:rPr lang="en-US" altLang="zh-CN" sz="2400" dirty="0">
                <a:latin typeface="Arial Unicode MS" pitchFamily="34" charset="-122"/>
                <a:ea typeface="Arial Unicode MS" pitchFamily="34" charset="-122"/>
                <a:cs typeface="Arial Unicode MS" pitchFamily="34" charset="-122"/>
              </a:rPr>
              <a:t>API, </a:t>
            </a:r>
            <a:r>
              <a:rPr lang="zh-CN" altLang="en-US" sz="2400" dirty="0">
                <a:latin typeface="Arial Unicode MS" pitchFamily="34" charset="-122"/>
                <a:ea typeface="Arial Unicode MS" pitchFamily="34" charset="-122"/>
                <a:cs typeface="Arial Unicode MS" pitchFamily="34" charset="-122"/>
              </a:rPr>
              <a:t>就可以利用这些事务机制</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有了这些事务机制</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事务管理代码就能独立于特定的事务技术了</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的核心事务管理抽象是                     它为事务管理封装了一组独立于技术的方法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无论使用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的哪种事务管理策略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编程式或声明式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事务管理器都是必须的</a:t>
            </a:r>
            <a:r>
              <a:rPr lang="en-US" altLang="zh-CN" sz="2400" dirty="0">
                <a:latin typeface="Arial Unicode MS" pitchFamily="34" charset="-122"/>
                <a:ea typeface="Arial Unicode MS" pitchFamily="34" charset="-122"/>
                <a:cs typeface="Arial Unicode MS" pitchFamily="34" charset="-122"/>
              </a:rPr>
              <a:t>.</a:t>
            </a:r>
          </a:p>
        </p:txBody>
      </p:sp>
      <p:pic>
        <p:nvPicPr>
          <p:cNvPr id="731140" name="Picture 4"/>
          <p:cNvPicPr>
            <a:picLocks noChangeAspect="1" noChangeArrowheads="1"/>
          </p:cNvPicPr>
          <p:nvPr/>
        </p:nvPicPr>
        <p:blipFill>
          <a:blip r:embed="rId2"/>
          <a:srcRect/>
          <a:stretch>
            <a:fillRect/>
          </a:stretch>
        </p:blipFill>
        <p:spPr bwMode="auto">
          <a:xfrm>
            <a:off x="5372100" y="3436938"/>
            <a:ext cx="3524250" cy="390525"/>
          </a:xfrm>
          <a:prstGeom prst="rect">
            <a:avLst/>
          </a:prstGeom>
          <a:noFill/>
        </p:spPr>
      </p:pic>
    </p:spTree>
    <p:extLst>
      <p:ext uri="{BB962C8B-B14F-4D97-AF65-F5344CB8AC3E}">
        <p14:creationId xmlns:p14="http://schemas.microsoft.com/office/powerpoint/2010/main" val="222548377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a:xfrm>
            <a:off x="467544" y="699536"/>
            <a:ext cx="8229600" cy="857256"/>
          </a:xfrm>
        </p:spPr>
        <p:txBody>
          <a:bodyPr>
            <a:normAutofit/>
          </a:bodyPr>
          <a:lstStyle/>
          <a:p>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中的事务管理器的不同实现</a:t>
            </a:r>
          </a:p>
        </p:txBody>
      </p:sp>
      <p:sp>
        <p:nvSpPr>
          <p:cNvPr id="732163" name="Rectangle 3"/>
          <p:cNvSpPr>
            <a:spLocks noGrp="1" noChangeArrowheads="1"/>
          </p:cNvSpPr>
          <p:nvPr>
            <p:ph type="body" idx="1"/>
          </p:nvPr>
        </p:nvSpPr>
        <p:spPr>
          <a:xfrm>
            <a:off x="781050" y="1714488"/>
            <a:ext cx="7920038" cy="4418012"/>
          </a:xfrm>
        </p:spPr>
        <p:txBody>
          <a:bodyPr/>
          <a:lstStyle/>
          <a:p>
            <a:r>
              <a:rPr lang="en-US" altLang="zh-CN" sz="2800" dirty="0">
                <a:latin typeface="Arial Unicode MS" pitchFamily="34" charset="-122"/>
                <a:ea typeface="Arial Unicode MS" pitchFamily="34" charset="-122"/>
                <a:cs typeface="Arial Unicode MS" pitchFamily="34" charset="-122"/>
              </a:rPr>
              <a:t>                 </a:t>
            </a:r>
            <a:r>
              <a:rPr lang="en-US" altLang="zh-CN" sz="2800" dirty="0" smtClean="0">
                <a:latin typeface="Arial Unicode MS" pitchFamily="34" charset="-122"/>
                <a:ea typeface="Arial Unicode MS" pitchFamily="34" charset="-122"/>
                <a:cs typeface="Arial Unicode MS" pitchFamily="34" charset="-122"/>
              </a:rPr>
              <a:t>                    </a:t>
            </a:r>
            <a:r>
              <a:rPr lang="en-US" altLang="zh-CN" sz="2800" dirty="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在应用程序中只需要处理一个数据源</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而且通过 </a:t>
            </a:r>
            <a:r>
              <a:rPr lang="en-US" altLang="zh-CN" sz="2800" dirty="0">
                <a:latin typeface="Arial Unicode MS" pitchFamily="34" charset="-122"/>
                <a:ea typeface="Arial Unicode MS" pitchFamily="34" charset="-122"/>
                <a:cs typeface="Arial Unicode MS" pitchFamily="34" charset="-122"/>
              </a:rPr>
              <a:t>JDBC </a:t>
            </a:r>
            <a:r>
              <a:rPr lang="zh-CN" altLang="en-US" sz="2800" dirty="0">
                <a:latin typeface="Arial Unicode MS" pitchFamily="34" charset="-122"/>
                <a:ea typeface="Arial Unicode MS" pitchFamily="34" charset="-122"/>
                <a:cs typeface="Arial Unicode MS" pitchFamily="34" charset="-122"/>
              </a:rPr>
              <a:t>存取</a:t>
            </a:r>
          </a:p>
          <a:p>
            <a:r>
              <a:rPr lang="zh-CN" altLang="en-US" sz="2800" dirty="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                     </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在 </a:t>
            </a:r>
            <a:r>
              <a:rPr lang="en-US" altLang="zh-CN" sz="2800" dirty="0" err="1">
                <a:latin typeface="Arial Unicode MS" pitchFamily="34" charset="-122"/>
                <a:ea typeface="Arial Unicode MS" pitchFamily="34" charset="-122"/>
                <a:cs typeface="Arial Unicode MS" pitchFamily="34" charset="-122"/>
              </a:rPr>
              <a:t>JavaEE</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应用服务器上用 </a:t>
            </a:r>
            <a:r>
              <a:rPr lang="en-US" altLang="zh-CN" sz="2800" dirty="0">
                <a:latin typeface="Arial Unicode MS" pitchFamily="34" charset="-122"/>
                <a:ea typeface="Arial Unicode MS" pitchFamily="34" charset="-122"/>
                <a:cs typeface="Arial Unicode MS" pitchFamily="34" charset="-122"/>
              </a:rPr>
              <a:t>JTA(Java Transaction API) </a:t>
            </a:r>
            <a:r>
              <a:rPr lang="zh-CN" altLang="en-US" sz="2800" dirty="0">
                <a:latin typeface="Arial Unicode MS" pitchFamily="34" charset="-122"/>
                <a:ea typeface="Arial Unicode MS" pitchFamily="34" charset="-122"/>
                <a:cs typeface="Arial Unicode MS" pitchFamily="34" charset="-122"/>
              </a:rPr>
              <a:t>进行事务管理</a:t>
            </a:r>
          </a:p>
          <a:p>
            <a:r>
              <a:rPr lang="zh-CN" altLang="en-US" sz="2800" dirty="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用 </a:t>
            </a:r>
            <a:r>
              <a:rPr lang="en-US" altLang="zh-CN" sz="2800" dirty="0">
                <a:latin typeface="Arial Unicode MS" pitchFamily="34" charset="-122"/>
                <a:ea typeface="Arial Unicode MS" pitchFamily="34" charset="-122"/>
                <a:cs typeface="Arial Unicode MS" pitchFamily="34" charset="-122"/>
              </a:rPr>
              <a:t>Hibernate </a:t>
            </a:r>
            <a:r>
              <a:rPr lang="zh-CN" altLang="en-US" sz="2800" dirty="0">
                <a:latin typeface="Arial Unicode MS" pitchFamily="34" charset="-122"/>
                <a:ea typeface="Arial Unicode MS" pitchFamily="34" charset="-122"/>
                <a:cs typeface="Arial Unicode MS" pitchFamily="34" charset="-122"/>
              </a:rPr>
              <a:t>框架存取数据库</a:t>
            </a:r>
          </a:p>
          <a:p>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事务管理器以普通的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形式声明在 </a:t>
            </a:r>
            <a:r>
              <a:rPr lang="en-US" altLang="zh-CN" sz="2800" dirty="0">
                <a:latin typeface="Arial Unicode MS" pitchFamily="34" charset="-122"/>
                <a:ea typeface="Arial Unicode MS" pitchFamily="34" charset="-122"/>
                <a:cs typeface="Arial Unicode MS" pitchFamily="34" charset="-122"/>
              </a:rPr>
              <a:t>Spring IOC </a:t>
            </a:r>
            <a:r>
              <a:rPr lang="zh-CN" altLang="en-US" sz="2800" dirty="0">
                <a:latin typeface="Arial Unicode MS" pitchFamily="34" charset="-122"/>
                <a:ea typeface="Arial Unicode MS" pitchFamily="34" charset="-122"/>
                <a:cs typeface="Arial Unicode MS" pitchFamily="34" charset="-122"/>
              </a:rPr>
              <a:t>容器中</a:t>
            </a:r>
          </a:p>
          <a:p>
            <a:endParaRPr lang="en-US" altLang="zh-CN" sz="2800" dirty="0">
              <a:latin typeface="Arial Unicode MS" pitchFamily="34" charset="-122"/>
              <a:ea typeface="Arial Unicode MS" pitchFamily="34" charset="-122"/>
              <a:cs typeface="Arial Unicode MS" pitchFamily="34" charset="-122"/>
            </a:endParaRPr>
          </a:p>
        </p:txBody>
      </p:sp>
      <p:pic>
        <p:nvPicPr>
          <p:cNvPr id="732164" name="Picture 4"/>
          <p:cNvPicPr>
            <a:picLocks noChangeAspect="1" noChangeArrowheads="1"/>
          </p:cNvPicPr>
          <p:nvPr/>
        </p:nvPicPr>
        <p:blipFill>
          <a:blip r:embed="rId2"/>
          <a:srcRect/>
          <a:stretch>
            <a:fillRect/>
          </a:stretch>
        </p:blipFill>
        <p:spPr bwMode="auto">
          <a:xfrm>
            <a:off x="1195388" y="1700808"/>
            <a:ext cx="3533775" cy="495300"/>
          </a:xfrm>
          <a:prstGeom prst="rect">
            <a:avLst/>
          </a:prstGeom>
          <a:noFill/>
        </p:spPr>
      </p:pic>
      <p:pic>
        <p:nvPicPr>
          <p:cNvPr id="732165" name="Picture 5"/>
          <p:cNvPicPr>
            <a:picLocks noChangeAspect="1" noChangeArrowheads="1"/>
          </p:cNvPicPr>
          <p:nvPr/>
        </p:nvPicPr>
        <p:blipFill>
          <a:blip r:embed="rId3"/>
          <a:srcRect/>
          <a:stretch>
            <a:fillRect/>
          </a:stretch>
        </p:blipFill>
        <p:spPr bwMode="auto">
          <a:xfrm>
            <a:off x="1271588" y="2708920"/>
            <a:ext cx="2733675" cy="352425"/>
          </a:xfrm>
          <a:prstGeom prst="rect">
            <a:avLst/>
          </a:prstGeom>
          <a:noFill/>
        </p:spPr>
      </p:pic>
      <p:pic>
        <p:nvPicPr>
          <p:cNvPr id="732166" name="Picture 6"/>
          <p:cNvPicPr>
            <a:picLocks noChangeAspect="1" noChangeArrowheads="1"/>
          </p:cNvPicPr>
          <p:nvPr/>
        </p:nvPicPr>
        <p:blipFill>
          <a:blip r:embed="rId4"/>
          <a:srcRect/>
          <a:stretch>
            <a:fillRect/>
          </a:stretch>
        </p:blipFill>
        <p:spPr bwMode="auto">
          <a:xfrm>
            <a:off x="1284288" y="3645024"/>
            <a:ext cx="3295650" cy="361950"/>
          </a:xfrm>
          <a:prstGeom prst="rect">
            <a:avLst/>
          </a:prstGeom>
          <a:noFill/>
        </p:spPr>
      </p:pic>
    </p:spTree>
    <p:extLst>
      <p:ext uri="{BB962C8B-B14F-4D97-AF65-F5344CB8AC3E}">
        <p14:creationId xmlns:p14="http://schemas.microsoft.com/office/powerpoint/2010/main" val="396668819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a:xfrm>
            <a:off x="68356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需求</a:t>
            </a:r>
          </a:p>
        </p:txBody>
      </p:sp>
      <p:pic>
        <p:nvPicPr>
          <p:cNvPr id="734213" name="Picture 5"/>
          <p:cNvPicPr>
            <a:picLocks noChangeAspect="1" noChangeArrowheads="1"/>
          </p:cNvPicPr>
          <p:nvPr/>
        </p:nvPicPr>
        <p:blipFill>
          <a:blip r:embed="rId3"/>
          <a:srcRect/>
          <a:stretch>
            <a:fillRect/>
          </a:stretch>
        </p:blipFill>
        <p:spPr bwMode="auto">
          <a:xfrm>
            <a:off x="971550" y="2133600"/>
            <a:ext cx="7200900" cy="2925763"/>
          </a:xfrm>
          <a:prstGeom prst="rect">
            <a:avLst/>
          </a:prstGeom>
          <a:noFill/>
        </p:spPr>
      </p:pic>
    </p:spTree>
    <p:extLst>
      <p:ext uri="{BB962C8B-B14F-4D97-AF65-F5344CB8AC3E}">
        <p14:creationId xmlns:p14="http://schemas.microsoft.com/office/powerpoint/2010/main" val="202124865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数据表中的数据</a:t>
            </a:r>
          </a:p>
        </p:txBody>
      </p:sp>
      <p:sp>
        <p:nvSpPr>
          <p:cNvPr id="781316" name="Text Box 4"/>
          <p:cNvSpPr txBox="1">
            <a:spLocks noChangeArrowheads="1"/>
          </p:cNvSpPr>
          <p:nvPr/>
        </p:nvSpPr>
        <p:spPr bwMode="auto">
          <a:xfrm>
            <a:off x="814388" y="1722453"/>
            <a:ext cx="2303462" cy="461665"/>
          </a:xfrm>
          <a:prstGeom prst="rect">
            <a:avLst/>
          </a:prstGeom>
          <a:noFill/>
          <a:ln w="9525" algn="ctr">
            <a:noFill/>
            <a:miter lim="800000"/>
            <a:headEnd/>
            <a:tailEnd/>
          </a:ln>
          <a:effectLst/>
        </p:spPr>
        <p:txBody>
          <a:bodyPr>
            <a:spAutoFit/>
          </a:bodyPr>
          <a:lstStyle/>
          <a:p>
            <a:pPr marL="342900" indent="-342900" algn="l">
              <a:spcBef>
                <a:spcPct val="50000"/>
              </a:spcBef>
            </a:pPr>
            <a:r>
              <a:rPr lang="en-US" altLang="zh-CN" sz="2400">
                <a:latin typeface="Arial Unicode MS" pitchFamily="34" charset="-122"/>
                <a:ea typeface="Arial Unicode MS" pitchFamily="34" charset="-122"/>
                <a:cs typeface="Arial Unicode MS" pitchFamily="34" charset="-122"/>
              </a:rPr>
              <a:t>Account </a:t>
            </a:r>
            <a:r>
              <a:rPr lang="zh-CN" altLang="en-US" sz="2400">
                <a:latin typeface="Arial Unicode MS" pitchFamily="34" charset="-122"/>
                <a:ea typeface="Arial Unicode MS" pitchFamily="34" charset="-122"/>
                <a:cs typeface="Arial Unicode MS" pitchFamily="34" charset="-122"/>
              </a:rPr>
              <a:t>表</a:t>
            </a:r>
          </a:p>
        </p:txBody>
      </p:sp>
      <p:pic>
        <p:nvPicPr>
          <p:cNvPr id="781317" name="Picture 5"/>
          <p:cNvPicPr>
            <a:picLocks noChangeAspect="1" noChangeArrowheads="1"/>
          </p:cNvPicPr>
          <p:nvPr/>
        </p:nvPicPr>
        <p:blipFill>
          <a:blip r:embed="rId3"/>
          <a:srcRect/>
          <a:stretch>
            <a:fillRect/>
          </a:stretch>
        </p:blipFill>
        <p:spPr bwMode="auto">
          <a:xfrm>
            <a:off x="1220788" y="2214578"/>
            <a:ext cx="2703512" cy="631825"/>
          </a:xfrm>
          <a:prstGeom prst="rect">
            <a:avLst/>
          </a:prstGeom>
          <a:noFill/>
        </p:spPr>
      </p:pic>
      <p:sp>
        <p:nvSpPr>
          <p:cNvPr id="781318" name="Text Box 6"/>
          <p:cNvSpPr txBox="1">
            <a:spLocks noChangeArrowheads="1"/>
          </p:cNvSpPr>
          <p:nvPr/>
        </p:nvSpPr>
        <p:spPr bwMode="auto">
          <a:xfrm>
            <a:off x="755650" y="2973403"/>
            <a:ext cx="2303463" cy="461665"/>
          </a:xfrm>
          <a:prstGeom prst="rect">
            <a:avLst/>
          </a:prstGeom>
          <a:noFill/>
          <a:ln w="9525" algn="ctr">
            <a:noFill/>
            <a:miter lim="800000"/>
            <a:headEnd/>
            <a:tailEnd/>
          </a:ln>
          <a:effectLst/>
        </p:spPr>
        <p:txBody>
          <a:bodyPr>
            <a:spAutoFit/>
          </a:bodyPr>
          <a:lstStyle/>
          <a:p>
            <a:pPr marL="342900" indent="-342900" algn="l">
              <a:spcBef>
                <a:spcPct val="50000"/>
              </a:spcBef>
            </a:pPr>
            <a:r>
              <a:rPr lang="en-US" altLang="zh-CN" sz="2400">
                <a:latin typeface="Arial Unicode MS" pitchFamily="34" charset="-122"/>
                <a:ea typeface="Arial Unicode MS" pitchFamily="34" charset="-122"/>
                <a:cs typeface="Arial Unicode MS" pitchFamily="34" charset="-122"/>
              </a:rPr>
              <a:t>Book </a:t>
            </a:r>
            <a:r>
              <a:rPr lang="zh-CN" altLang="en-US" sz="2400">
                <a:latin typeface="Arial Unicode MS" pitchFamily="34" charset="-122"/>
                <a:ea typeface="Arial Unicode MS" pitchFamily="34" charset="-122"/>
                <a:cs typeface="Arial Unicode MS" pitchFamily="34" charset="-122"/>
              </a:rPr>
              <a:t>表</a:t>
            </a:r>
          </a:p>
        </p:txBody>
      </p:sp>
      <p:pic>
        <p:nvPicPr>
          <p:cNvPr id="781319" name="Picture 7"/>
          <p:cNvPicPr>
            <a:picLocks noChangeAspect="1" noChangeArrowheads="1"/>
          </p:cNvPicPr>
          <p:nvPr/>
        </p:nvPicPr>
        <p:blipFill>
          <a:blip r:embed="rId4"/>
          <a:srcRect/>
          <a:stretch>
            <a:fillRect/>
          </a:stretch>
        </p:blipFill>
        <p:spPr bwMode="auto">
          <a:xfrm>
            <a:off x="1258888" y="3538553"/>
            <a:ext cx="3529012" cy="585787"/>
          </a:xfrm>
          <a:prstGeom prst="rect">
            <a:avLst/>
          </a:prstGeom>
          <a:noFill/>
        </p:spPr>
      </p:pic>
      <p:sp>
        <p:nvSpPr>
          <p:cNvPr id="781320" name="Text Box 8"/>
          <p:cNvSpPr txBox="1">
            <a:spLocks noChangeArrowheads="1"/>
          </p:cNvSpPr>
          <p:nvPr/>
        </p:nvSpPr>
        <p:spPr bwMode="auto">
          <a:xfrm>
            <a:off x="755650" y="4259278"/>
            <a:ext cx="3095625" cy="461665"/>
          </a:xfrm>
          <a:prstGeom prst="rect">
            <a:avLst/>
          </a:prstGeom>
          <a:noFill/>
          <a:ln w="9525" algn="ctr">
            <a:noFill/>
            <a:miter lim="800000"/>
            <a:headEnd/>
            <a:tailEnd/>
          </a:ln>
          <a:effectLst/>
        </p:spPr>
        <p:txBody>
          <a:bodyPr>
            <a:spAutoFit/>
          </a:bodyPr>
          <a:lstStyle/>
          <a:p>
            <a:pPr marL="342900" indent="-342900" algn="l">
              <a:spcBef>
                <a:spcPct val="50000"/>
              </a:spcBef>
            </a:pPr>
            <a:r>
              <a:rPr lang="en-US" altLang="zh-CN" sz="2400">
                <a:latin typeface="Arial Unicode MS" pitchFamily="34" charset="-122"/>
                <a:ea typeface="Arial Unicode MS" pitchFamily="34" charset="-122"/>
                <a:cs typeface="Arial Unicode MS" pitchFamily="34" charset="-122"/>
              </a:rPr>
              <a:t>Book_STOCK </a:t>
            </a:r>
            <a:r>
              <a:rPr lang="zh-CN" altLang="en-US" sz="2400">
                <a:latin typeface="Arial Unicode MS" pitchFamily="34" charset="-122"/>
                <a:ea typeface="Arial Unicode MS" pitchFamily="34" charset="-122"/>
                <a:cs typeface="Arial Unicode MS" pitchFamily="34" charset="-122"/>
              </a:rPr>
              <a:t>表</a:t>
            </a:r>
          </a:p>
        </p:txBody>
      </p:sp>
      <p:pic>
        <p:nvPicPr>
          <p:cNvPr id="781321" name="Picture 9"/>
          <p:cNvPicPr>
            <a:picLocks noChangeAspect="1" noChangeArrowheads="1"/>
          </p:cNvPicPr>
          <p:nvPr/>
        </p:nvPicPr>
        <p:blipFill>
          <a:blip r:embed="rId5"/>
          <a:srcRect/>
          <a:stretch>
            <a:fillRect/>
          </a:stretch>
        </p:blipFill>
        <p:spPr bwMode="auto">
          <a:xfrm>
            <a:off x="1331913" y="4916503"/>
            <a:ext cx="2376487" cy="655637"/>
          </a:xfrm>
          <a:prstGeom prst="rect">
            <a:avLst/>
          </a:prstGeom>
          <a:noFill/>
        </p:spPr>
      </p:pic>
    </p:spTree>
    <p:extLst>
      <p:ext uri="{BB962C8B-B14F-4D97-AF65-F5344CB8AC3E}">
        <p14:creationId xmlns:p14="http://schemas.microsoft.com/office/powerpoint/2010/main" val="3996554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590872"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和 </a:t>
            </a:r>
            <a:r>
              <a:rPr lang="en-US" altLang="zh-CN" dirty="0">
                <a:latin typeface="Arial Unicode MS" pitchFamily="34" charset="-122"/>
                <a:ea typeface="Arial Unicode MS" pitchFamily="34" charset="-122"/>
                <a:cs typeface="Arial Unicode MS" pitchFamily="34" charset="-122"/>
              </a:rPr>
              <a:t>DI</a:t>
            </a:r>
          </a:p>
        </p:txBody>
      </p:sp>
      <p:sp>
        <p:nvSpPr>
          <p:cNvPr id="626691" name="Rectangle 3"/>
          <p:cNvSpPr>
            <a:spLocks noGrp="1" noChangeArrowheads="1"/>
          </p:cNvSpPr>
          <p:nvPr>
            <p:ph type="body" idx="1"/>
          </p:nvPr>
        </p:nvSpPr>
        <p:spPr>
          <a:xfrm>
            <a:off x="395536" y="1644760"/>
            <a:ext cx="8280920" cy="3944480"/>
          </a:xfrm>
        </p:spPr>
        <p:txBody>
          <a:bodyPr>
            <a:normAutofit/>
          </a:bodyPr>
          <a:lstStyle/>
          <a:p>
            <a:r>
              <a:rPr lang="en-US" altLang="zh-CN" sz="2400" dirty="0">
                <a:latin typeface="Arial Unicode MS" pitchFamily="34" charset="-122"/>
                <a:ea typeface="Arial Unicode MS" pitchFamily="34" charset="-122"/>
                <a:cs typeface="Arial Unicode MS" pitchFamily="34" charset="-122"/>
              </a:rPr>
              <a:t>IOC(Inversion of Control</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：其</a:t>
            </a:r>
            <a:r>
              <a:rPr lang="zh-CN" altLang="en-US" sz="2400" dirty="0">
                <a:latin typeface="Arial Unicode MS" pitchFamily="34" charset="-122"/>
                <a:ea typeface="Arial Unicode MS" pitchFamily="34" charset="-122"/>
                <a:cs typeface="Arial Unicode MS" pitchFamily="34" charset="-122"/>
              </a:rPr>
              <a:t>思想是</a:t>
            </a:r>
            <a:r>
              <a:rPr lang="zh-CN" altLang="en-US" sz="2400" b="1" dirty="0">
                <a:solidFill>
                  <a:srgbClr val="0000FF"/>
                </a:solidFill>
                <a:latin typeface="Arial Unicode MS" pitchFamily="34" charset="-122"/>
                <a:ea typeface="Arial Unicode MS" pitchFamily="34" charset="-122"/>
                <a:cs typeface="Arial Unicode MS" pitchFamily="34" charset="-122"/>
              </a:rPr>
              <a:t>反转资源获取的方向</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传统的资源查找方式要求组件向容器发起请求查找资源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作为回应</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容器适时的返回资源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而应用了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之后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则是</a:t>
            </a:r>
            <a:r>
              <a:rPr lang="zh-CN" altLang="en-US" sz="2400" b="1" dirty="0">
                <a:solidFill>
                  <a:srgbClr val="0000FF"/>
                </a:solidFill>
                <a:latin typeface="Arial Unicode MS" pitchFamily="34" charset="-122"/>
                <a:ea typeface="Arial Unicode MS" pitchFamily="34" charset="-122"/>
                <a:cs typeface="Arial Unicode MS" pitchFamily="34" charset="-122"/>
              </a:rPr>
              <a:t>容器主动地将资源推送给它所管理的组件</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组件所要做的仅是选择一种合适的方式来接受资源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这种行为也被称为查找的被动形式</a:t>
            </a:r>
          </a:p>
          <a:p>
            <a:r>
              <a:rPr lang="en-US" altLang="zh-CN" sz="2400" dirty="0">
                <a:latin typeface="Arial Unicode MS" pitchFamily="34" charset="-122"/>
                <a:ea typeface="Arial Unicode MS" pitchFamily="34" charset="-122"/>
                <a:cs typeface="Arial Unicode MS" pitchFamily="34" charset="-122"/>
              </a:rPr>
              <a:t>DI(Dependency </a:t>
            </a:r>
            <a:r>
              <a:rPr lang="en-US" altLang="zh-CN" sz="2400" dirty="0" smtClean="0">
                <a:latin typeface="Arial Unicode MS" pitchFamily="34" charset="-122"/>
                <a:ea typeface="Arial Unicode MS" pitchFamily="34" charset="-122"/>
                <a:cs typeface="Arial Unicode MS" pitchFamily="34" charset="-122"/>
              </a:rPr>
              <a:t>Injection)</a:t>
            </a:r>
            <a:r>
              <a:rPr lang="zh-CN" altLang="en-US" sz="2400" dirty="0">
                <a:latin typeface="Arial Unicode MS" pitchFamily="34" charset="-122"/>
                <a:ea typeface="Arial Unicode MS" pitchFamily="34" charset="-122"/>
                <a:cs typeface="Arial Unicode MS" pitchFamily="34" charset="-122"/>
              </a:rPr>
              <a:t> </a:t>
            </a:r>
            <a:r>
              <a:rPr lang="en-US" altLang="zh-CN" sz="2400" dirty="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IOC </a:t>
            </a:r>
            <a:r>
              <a:rPr lang="zh-CN" altLang="en-US" sz="2400" dirty="0" smtClean="0">
                <a:latin typeface="Arial Unicode MS" pitchFamily="34" charset="-122"/>
                <a:ea typeface="Arial Unicode MS" pitchFamily="34" charset="-122"/>
                <a:cs typeface="Arial Unicode MS" pitchFamily="34" charset="-122"/>
              </a:rPr>
              <a:t>的另一种表述方式：即</a:t>
            </a:r>
            <a:r>
              <a:rPr lang="zh-CN" altLang="en-US" sz="2400" b="1" dirty="0" smtClean="0">
                <a:solidFill>
                  <a:srgbClr val="0000FF"/>
                </a:solidFill>
                <a:latin typeface="Arial Unicode MS" pitchFamily="34" charset="-122"/>
                <a:ea typeface="Arial Unicode MS" pitchFamily="34" charset="-122"/>
                <a:cs typeface="Arial Unicode MS" pitchFamily="34" charset="-122"/>
              </a:rPr>
              <a:t>组件以一些预先定义好的方式</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例如</a:t>
            </a:r>
            <a:r>
              <a:rPr lang="en-US" altLang="zh-CN" sz="2400" b="1" dirty="0" smtClean="0">
                <a:solidFill>
                  <a:srgbClr val="0000FF"/>
                </a:solidFill>
                <a:latin typeface="Arial Unicode MS" pitchFamily="34" charset="-122"/>
                <a:ea typeface="Arial Unicode MS" pitchFamily="34" charset="-122"/>
                <a:cs typeface="Arial Unicode MS" pitchFamily="34" charset="-122"/>
              </a:rPr>
              <a:t>: setter </a:t>
            </a:r>
            <a:r>
              <a:rPr lang="zh-CN" altLang="en-US" sz="2400" b="1" dirty="0" smtClean="0">
                <a:solidFill>
                  <a:srgbClr val="0000FF"/>
                </a:solidFill>
                <a:latin typeface="Arial Unicode MS" pitchFamily="34" charset="-122"/>
                <a:ea typeface="Arial Unicode MS" pitchFamily="34" charset="-122"/>
                <a:cs typeface="Arial Unicode MS" pitchFamily="34" charset="-122"/>
              </a:rPr>
              <a:t>方法</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接受来自如容器的</a:t>
            </a:r>
            <a:r>
              <a:rPr lang="zh-CN" altLang="en-US" sz="2400" b="1" dirty="0">
                <a:solidFill>
                  <a:srgbClr val="0000FF"/>
                </a:solidFill>
                <a:latin typeface="Arial Unicode MS" pitchFamily="34" charset="-122"/>
                <a:ea typeface="Arial Unicode MS" pitchFamily="34" charset="-122"/>
                <a:cs typeface="Arial Unicode MS" pitchFamily="34" charset="-122"/>
              </a:rPr>
              <a:t>资源</a:t>
            </a:r>
            <a:r>
              <a:rPr lang="zh-CN" altLang="en-US" sz="2400" b="1" dirty="0" smtClean="0">
                <a:solidFill>
                  <a:srgbClr val="0000FF"/>
                </a:solidFill>
                <a:latin typeface="Arial Unicode MS" pitchFamily="34" charset="-122"/>
                <a:ea typeface="Arial Unicode MS" pitchFamily="34" charset="-122"/>
                <a:cs typeface="Arial Unicode MS" pitchFamily="34" charset="-122"/>
              </a:rPr>
              <a:t>注入</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相对于 </a:t>
            </a:r>
            <a:r>
              <a:rPr lang="en-US" altLang="zh-CN" sz="2400" dirty="0" smtClean="0">
                <a:latin typeface="Arial Unicode MS" pitchFamily="34" charset="-122"/>
                <a:ea typeface="Arial Unicode MS" pitchFamily="34" charset="-122"/>
                <a:cs typeface="Arial Unicode MS" pitchFamily="34" charset="-122"/>
              </a:rPr>
              <a:t>IOC </a:t>
            </a:r>
            <a:r>
              <a:rPr lang="zh-CN" altLang="en-US" sz="2400" dirty="0" smtClean="0">
                <a:latin typeface="Arial Unicode MS" pitchFamily="34" charset="-122"/>
                <a:ea typeface="Arial Unicode MS" pitchFamily="34" charset="-122"/>
                <a:cs typeface="Arial Unicode MS" pitchFamily="34" charset="-122"/>
              </a:rPr>
              <a:t>而言，这种表述更直接</a:t>
            </a:r>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9160411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61156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用事务通知声明式地管理事务</a:t>
            </a:r>
          </a:p>
        </p:txBody>
      </p:sp>
      <p:sp>
        <p:nvSpPr>
          <p:cNvPr id="733187" name="Rectangle 3"/>
          <p:cNvSpPr>
            <a:spLocks noGrp="1" noChangeArrowheads="1"/>
          </p:cNvSpPr>
          <p:nvPr>
            <p:ph type="body" idx="1"/>
          </p:nvPr>
        </p:nvSpPr>
        <p:spPr>
          <a:xfrm>
            <a:off x="395536" y="1738659"/>
            <a:ext cx="8319868" cy="4138613"/>
          </a:xfrm>
          <a:solidFill>
            <a:schemeClr val="bg1"/>
          </a:solidFill>
        </p:spPr>
        <p:txBody>
          <a:bodyPr/>
          <a:lstStyle/>
          <a:p>
            <a:r>
              <a:rPr lang="zh-CN" altLang="en-US" sz="2200" dirty="0">
                <a:latin typeface="Arial Unicode MS" pitchFamily="34" charset="-122"/>
                <a:ea typeface="Arial Unicode MS" pitchFamily="34" charset="-122"/>
                <a:cs typeface="Arial Unicode MS" pitchFamily="34" charset="-122"/>
              </a:rPr>
              <a:t>事务管理是一种横切关注点</a:t>
            </a:r>
          </a:p>
          <a:p>
            <a:r>
              <a:rPr lang="zh-CN" altLang="en-US" sz="2200" dirty="0">
                <a:latin typeface="Arial Unicode MS" pitchFamily="34" charset="-122"/>
                <a:ea typeface="Arial Unicode MS" pitchFamily="34" charset="-122"/>
                <a:cs typeface="Arial Unicode MS" pitchFamily="34" charset="-122"/>
              </a:rPr>
              <a:t>为了在 </a:t>
            </a:r>
            <a:r>
              <a:rPr lang="en-US" altLang="zh-CN" sz="2200" dirty="0">
                <a:latin typeface="Arial Unicode MS" pitchFamily="34" charset="-122"/>
                <a:ea typeface="Arial Unicode MS" pitchFamily="34" charset="-122"/>
                <a:cs typeface="Arial Unicode MS" pitchFamily="34" charset="-122"/>
              </a:rPr>
              <a:t>Spring 2.x </a:t>
            </a:r>
            <a:r>
              <a:rPr lang="zh-CN" altLang="en-US" sz="2200" dirty="0">
                <a:latin typeface="Arial Unicode MS" pitchFamily="34" charset="-122"/>
                <a:ea typeface="Arial Unicode MS" pitchFamily="34" charset="-122"/>
                <a:cs typeface="Arial Unicode MS" pitchFamily="34" charset="-122"/>
              </a:rPr>
              <a:t>中启用声明式事务管理</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可以通过 </a:t>
            </a:r>
            <a:r>
              <a:rPr lang="en-US" altLang="zh-CN" sz="2200" dirty="0" err="1">
                <a:latin typeface="Arial Unicode MS" pitchFamily="34" charset="-122"/>
                <a:ea typeface="Arial Unicode MS" pitchFamily="34" charset="-122"/>
                <a:cs typeface="Arial Unicode MS" pitchFamily="34" charset="-122"/>
              </a:rPr>
              <a:t>tx</a:t>
            </a:r>
            <a:r>
              <a:rPr lang="en-US" altLang="zh-CN" sz="2200" dirty="0">
                <a:latin typeface="Arial Unicode MS" pitchFamily="34" charset="-122"/>
                <a:ea typeface="Arial Unicode MS" pitchFamily="34" charset="-122"/>
                <a:cs typeface="Arial Unicode MS" pitchFamily="34" charset="-122"/>
              </a:rPr>
              <a:t> Schema </a:t>
            </a:r>
            <a:r>
              <a:rPr lang="zh-CN" altLang="en-US" sz="2200" dirty="0">
                <a:latin typeface="Arial Unicode MS" pitchFamily="34" charset="-122"/>
                <a:ea typeface="Arial Unicode MS" pitchFamily="34" charset="-122"/>
                <a:cs typeface="Arial Unicode MS" pitchFamily="34" charset="-122"/>
              </a:rPr>
              <a:t>中定义的 </a:t>
            </a:r>
            <a:r>
              <a:rPr lang="en-US" altLang="zh-CN" sz="2200" b="1" dirty="0">
                <a:solidFill>
                  <a:srgbClr val="0000FF"/>
                </a:solidFill>
                <a:latin typeface="Arial Unicode MS" pitchFamily="34" charset="-122"/>
                <a:ea typeface="Arial Unicode MS" pitchFamily="34" charset="-122"/>
                <a:cs typeface="Arial Unicode MS" pitchFamily="34" charset="-122"/>
              </a:rPr>
              <a:t>&lt;</a:t>
            </a:r>
            <a:r>
              <a:rPr lang="en-US" altLang="zh-CN" sz="2200" b="1" dirty="0" err="1">
                <a:solidFill>
                  <a:srgbClr val="0000FF"/>
                </a:solidFill>
                <a:latin typeface="Arial Unicode MS" pitchFamily="34" charset="-122"/>
                <a:ea typeface="Arial Unicode MS" pitchFamily="34" charset="-122"/>
                <a:cs typeface="Arial Unicode MS" pitchFamily="34" charset="-122"/>
              </a:rPr>
              <a:t>tx:advice</a:t>
            </a:r>
            <a:r>
              <a:rPr lang="en-US" altLang="zh-CN" sz="2200" b="1" dirty="0">
                <a:solidFill>
                  <a:srgbClr val="0000FF"/>
                </a:solidFill>
                <a:latin typeface="Arial Unicode MS" pitchFamily="34" charset="-122"/>
                <a:ea typeface="Arial Unicode MS" pitchFamily="34" charset="-122"/>
                <a:cs typeface="Arial Unicode MS" pitchFamily="34" charset="-122"/>
              </a:rPr>
              <a:t>&gt; </a:t>
            </a:r>
            <a:r>
              <a:rPr lang="zh-CN" altLang="en-US" sz="2200" b="1" dirty="0">
                <a:solidFill>
                  <a:srgbClr val="0000FF"/>
                </a:solidFill>
                <a:latin typeface="Arial Unicode MS" pitchFamily="34" charset="-122"/>
                <a:ea typeface="Arial Unicode MS" pitchFamily="34" charset="-122"/>
                <a:cs typeface="Arial Unicode MS" pitchFamily="34" charset="-122"/>
              </a:rPr>
              <a:t>元素声明事务通知</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为此必须事先将这个 </a:t>
            </a:r>
            <a:r>
              <a:rPr lang="en-US" altLang="zh-CN" sz="2200" dirty="0">
                <a:latin typeface="Arial Unicode MS" pitchFamily="34" charset="-122"/>
                <a:ea typeface="Arial Unicode MS" pitchFamily="34" charset="-122"/>
                <a:cs typeface="Arial Unicode MS" pitchFamily="34" charset="-122"/>
              </a:rPr>
              <a:t>Schema </a:t>
            </a:r>
            <a:r>
              <a:rPr lang="zh-CN" altLang="en-US" sz="2200" dirty="0">
                <a:latin typeface="Arial Unicode MS" pitchFamily="34" charset="-122"/>
                <a:ea typeface="Arial Unicode MS" pitchFamily="34" charset="-122"/>
                <a:cs typeface="Arial Unicode MS" pitchFamily="34" charset="-122"/>
              </a:rPr>
              <a:t>定义添加到 </a:t>
            </a:r>
            <a:r>
              <a:rPr lang="en-US" altLang="zh-CN" sz="2200" dirty="0">
                <a:latin typeface="Arial Unicode MS" pitchFamily="34" charset="-122"/>
                <a:ea typeface="Arial Unicode MS" pitchFamily="34" charset="-122"/>
                <a:cs typeface="Arial Unicode MS" pitchFamily="34" charset="-122"/>
              </a:rPr>
              <a:t>&lt;beans&gt; </a:t>
            </a:r>
            <a:r>
              <a:rPr lang="zh-CN" altLang="en-US" sz="2200" dirty="0">
                <a:latin typeface="Arial Unicode MS" pitchFamily="34" charset="-122"/>
                <a:ea typeface="Arial Unicode MS" pitchFamily="34" charset="-122"/>
                <a:cs typeface="Arial Unicode MS" pitchFamily="34" charset="-122"/>
              </a:rPr>
              <a:t>根元素中去</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声明了事务通知后</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就需要将它与切入点关联起来</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由于事务通知是在 </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aop:config</a:t>
            </a:r>
            <a:r>
              <a:rPr lang="en-US" altLang="zh-CN" sz="2200" dirty="0">
                <a:latin typeface="Arial Unicode MS" pitchFamily="34" charset="-122"/>
                <a:ea typeface="Arial Unicode MS" pitchFamily="34" charset="-122"/>
                <a:cs typeface="Arial Unicode MS" pitchFamily="34" charset="-122"/>
              </a:rPr>
              <a:t>&gt; </a:t>
            </a:r>
            <a:r>
              <a:rPr lang="zh-CN" altLang="en-US" sz="2200" dirty="0">
                <a:latin typeface="Arial Unicode MS" pitchFamily="34" charset="-122"/>
                <a:ea typeface="Arial Unicode MS" pitchFamily="34" charset="-122"/>
                <a:cs typeface="Arial Unicode MS" pitchFamily="34" charset="-122"/>
              </a:rPr>
              <a:t>元素外部声明的</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所以它无法直接与切入点产生关联</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所以必须</a:t>
            </a:r>
            <a:r>
              <a:rPr lang="zh-CN" altLang="en-US" sz="2200" b="1" dirty="0">
                <a:solidFill>
                  <a:srgbClr val="0000FF"/>
                </a:solidFill>
                <a:latin typeface="Arial Unicode MS" pitchFamily="34" charset="-122"/>
                <a:ea typeface="Arial Unicode MS" pitchFamily="34" charset="-122"/>
                <a:cs typeface="Arial Unicode MS" pitchFamily="34" charset="-122"/>
              </a:rPr>
              <a:t>在 </a:t>
            </a:r>
            <a:r>
              <a:rPr lang="en-US" altLang="zh-CN" sz="2200" b="1" dirty="0">
                <a:solidFill>
                  <a:srgbClr val="0000FF"/>
                </a:solidFill>
                <a:latin typeface="Arial Unicode MS" pitchFamily="34" charset="-122"/>
                <a:ea typeface="Arial Unicode MS" pitchFamily="34" charset="-122"/>
                <a:cs typeface="Arial Unicode MS" pitchFamily="34" charset="-122"/>
              </a:rPr>
              <a:t>&lt;</a:t>
            </a:r>
            <a:r>
              <a:rPr lang="en-US" altLang="zh-CN" sz="2200" b="1" dirty="0" err="1">
                <a:solidFill>
                  <a:srgbClr val="0000FF"/>
                </a:solidFill>
                <a:latin typeface="Arial Unicode MS" pitchFamily="34" charset="-122"/>
                <a:ea typeface="Arial Unicode MS" pitchFamily="34" charset="-122"/>
                <a:cs typeface="Arial Unicode MS" pitchFamily="34" charset="-122"/>
              </a:rPr>
              <a:t>aop:config</a:t>
            </a:r>
            <a:r>
              <a:rPr lang="en-US" altLang="zh-CN" sz="2200" b="1" dirty="0">
                <a:solidFill>
                  <a:srgbClr val="0000FF"/>
                </a:solidFill>
                <a:latin typeface="Arial Unicode MS" pitchFamily="34" charset="-122"/>
                <a:ea typeface="Arial Unicode MS" pitchFamily="34" charset="-122"/>
                <a:cs typeface="Arial Unicode MS" pitchFamily="34" charset="-122"/>
              </a:rPr>
              <a:t>&gt; </a:t>
            </a:r>
            <a:r>
              <a:rPr lang="zh-CN" altLang="en-US" sz="2200" b="1" dirty="0">
                <a:solidFill>
                  <a:srgbClr val="0000FF"/>
                </a:solidFill>
                <a:latin typeface="Arial Unicode MS" pitchFamily="34" charset="-122"/>
                <a:ea typeface="Arial Unicode MS" pitchFamily="34" charset="-122"/>
                <a:cs typeface="Arial Unicode MS" pitchFamily="34" charset="-122"/>
              </a:rPr>
              <a:t>元素中声明一个</a:t>
            </a:r>
            <a:r>
              <a:rPr lang="zh-CN" altLang="en-US" sz="2200" b="1" dirty="0">
                <a:solidFill>
                  <a:srgbClr val="FF0000"/>
                </a:solidFill>
                <a:latin typeface="Arial Unicode MS" pitchFamily="34" charset="-122"/>
                <a:ea typeface="Arial Unicode MS" pitchFamily="34" charset="-122"/>
                <a:cs typeface="Arial Unicode MS" pitchFamily="34" charset="-122"/>
              </a:rPr>
              <a:t>增强器</a:t>
            </a:r>
            <a:r>
              <a:rPr lang="zh-CN" altLang="en-US" sz="2200" b="1" dirty="0">
                <a:solidFill>
                  <a:srgbClr val="0000FF"/>
                </a:solidFill>
                <a:latin typeface="Arial Unicode MS" pitchFamily="34" charset="-122"/>
                <a:ea typeface="Arial Unicode MS" pitchFamily="34" charset="-122"/>
                <a:cs typeface="Arial Unicode MS" pitchFamily="34" charset="-122"/>
              </a:rPr>
              <a:t>通知与切入点关联起来</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由于 </a:t>
            </a:r>
            <a:r>
              <a:rPr lang="en-US" altLang="zh-CN" sz="2200" dirty="0">
                <a:latin typeface="Arial Unicode MS" pitchFamily="34" charset="-122"/>
                <a:ea typeface="Arial Unicode MS" pitchFamily="34" charset="-122"/>
                <a:cs typeface="Arial Unicode MS" pitchFamily="34" charset="-122"/>
              </a:rPr>
              <a:t>Spring AOP </a:t>
            </a:r>
            <a:r>
              <a:rPr lang="zh-CN" altLang="en-US" sz="2200" dirty="0">
                <a:latin typeface="Arial Unicode MS" pitchFamily="34" charset="-122"/>
                <a:ea typeface="Arial Unicode MS" pitchFamily="34" charset="-122"/>
                <a:cs typeface="Arial Unicode MS" pitchFamily="34" charset="-122"/>
              </a:rPr>
              <a:t>是基于代理的方法</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所以只能增强公共方法</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因此</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只有公有方法才能通过 </a:t>
            </a:r>
            <a:r>
              <a:rPr lang="en-US" altLang="zh-CN" sz="2200" b="1" dirty="0">
                <a:solidFill>
                  <a:srgbClr val="0000FF"/>
                </a:solidFill>
                <a:latin typeface="Arial Unicode MS" pitchFamily="34" charset="-122"/>
                <a:ea typeface="Arial Unicode MS" pitchFamily="34" charset="-122"/>
                <a:cs typeface="Arial Unicode MS" pitchFamily="34" charset="-122"/>
              </a:rPr>
              <a:t>Spring AOP </a:t>
            </a:r>
            <a:r>
              <a:rPr lang="zh-CN" altLang="en-US" sz="2200" b="1" dirty="0">
                <a:solidFill>
                  <a:srgbClr val="0000FF"/>
                </a:solidFill>
                <a:latin typeface="Arial Unicode MS" pitchFamily="34" charset="-122"/>
                <a:ea typeface="Arial Unicode MS" pitchFamily="34" charset="-122"/>
                <a:cs typeface="Arial Unicode MS" pitchFamily="34" charset="-122"/>
              </a:rPr>
              <a:t>进行事务管理</a:t>
            </a:r>
            <a:r>
              <a:rPr lang="en-US" altLang="zh-CN" sz="22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21734807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5241" name="Picture 9"/>
          <p:cNvPicPr>
            <a:picLocks noChangeAspect="1" noChangeArrowheads="1"/>
          </p:cNvPicPr>
          <p:nvPr/>
        </p:nvPicPr>
        <p:blipFill>
          <a:blip r:embed="rId2"/>
          <a:srcRect/>
          <a:stretch>
            <a:fillRect/>
          </a:stretch>
        </p:blipFill>
        <p:spPr bwMode="auto">
          <a:xfrm>
            <a:off x="538163" y="1916113"/>
            <a:ext cx="7634287" cy="4302125"/>
          </a:xfrm>
          <a:prstGeom prst="rect">
            <a:avLst/>
          </a:prstGeom>
          <a:noFill/>
        </p:spPr>
      </p:pic>
      <p:sp>
        <p:nvSpPr>
          <p:cNvPr id="735234" name="Rectangle 2"/>
          <p:cNvSpPr>
            <a:spLocks noGrp="1" noChangeArrowheads="1"/>
          </p:cNvSpPr>
          <p:nvPr>
            <p:ph type="title"/>
          </p:nvPr>
        </p:nvSpPr>
        <p:spPr>
          <a:xfrm>
            <a:off x="179512" y="836712"/>
            <a:ext cx="897818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用事务通知声明式地管理事务示例代码</a:t>
            </a:r>
          </a:p>
        </p:txBody>
      </p:sp>
      <p:sp>
        <p:nvSpPr>
          <p:cNvPr id="735237" name="Text Box 5"/>
          <p:cNvSpPr txBox="1">
            <a:spLocks noChangeArrowheads="1"/>
          </p:cNvSpPr>
          <p:nvPr/>
        </p:nvSpPr>
        <p:spPr bwMode="auto">
          <a:xfrm>
            <a:off x="3563888" y="2771636"/>
            <a:ext cx="194310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zh-CN" altLang="en-US" sz="1800" dirty="0">
                <a:latin typeface="Arial Unicode MS" pitchFamily="34" charset="-122"/>
                <a:ea typeface="Arial Unicode MS" pitchFamily="34" charset="-122"/>
                <a:cs typeface="Arial Unicode MS" pitchFamily="34" charset="-122"/>
              </a:rPr>
              <a:t>声明事务管理器</a:t>
            </a:r>
          </a:p>
        </p:txBody>
      </p:sp>
      <p:sp>
        <p:nvSpPr>
          <p:cNvPr id="735238" name="Text Box 6"/>
          <p:cNvSpPr txBox="1">
            <a:spLocks noChangeArrowheads="1"/>
          </p:cNvSpPr>
          <p:nvPr/>
        </p:nvSpPr>
        <p:spPr bwMode="auto">
          <a:xfrm>
            <a:off x="3851920" y="3851756"/>
            <a:ext cx="16573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zh-CN" altLang="en-US" sz="1800">
                <a:latin typeface="Arial Unicode MS" pitchFamily="34" charset="-122"/>
                <a:ea typeface="Arial Unicode MS" pitchFamily="34" charset="-122"/>
                <a:cs typeface="Arial Unicode MS" pitchFamily="34" charset="-122"/>
              </a:rPr>
              <a:t>声明事务通知</a:t>
            </a:r>
          </a:p>
        </p:txBody>
      </p:sp>
      <p:sp>
        <p:nvSpPr>
          <p:cNvPr id="735240" name="Text Box 8"/>
          <p:cNvSpPr txBox="1">
            <a:spLocks noChangeArrowheads="1"/>
          </p:cNvSpPr>
          <p:nvPr/>
        </p:nvSpPr>
        <p:spPr bwMode="auto">
          <a:xfrm>
            <a:off x="1934418" y="4653136"/>
            <a:ext cx="59499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zh-CN" altLang="en-US" sz="1800" dirty="0">
                <a:latin typeface="Arial Unicode MS" pitchFamily="34" charset="-122"/>
                <a:ea typeface="Arial Unicode MS" pitchFamily="34" charset="-122"/>
                <a:cs typeface="Arial Unicode MS" pitchFamily="34" charset="-122"/>
              </a:rPr>
              <a:t>声明 事务通知需要通知方法</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即需要进行事务管理的方法</a:t>
            </a:r>
            <a:r>
              <a:rPr lang="en-US" altLang="zh-CN" sz="1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94313244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179512" y="476672"/>
            <a:ext cx="8815806" cy="1439863"/>
          </a:xfrm>
        </p:spPr>
        <p:txBody>
          <a:bodyPr>
            <a:normAutofit/>
          </a:bodyPr>
          <a:lstStyle/>
          <a:p>
            <a:r>
              <a:rPr lang="zh-CN" altLang="en-US" sz="3600" dirty="0">
                <a:latin typeface="Arial Unicode MS" pitchFamily="34" charset="-122"/>
                <a:ea typeface="Arial Unicode MS" pitchFamily="34" charset="-122"/>
                <a:cs typeface="Arial Unicode MS" pitchFamily="34" charset="-122"/>
              </a:rPr>
              <a:t>用 </a:t>
            </a:r>
            <a:r>
              <a:rPr lang="en-US" altLang="zh-CN" sz="3600" dirty="0">
                <a:latin typeface="Arial Unicode MS" pitchFamily="34" charset="-122"/>
                <a:ea typeface="Arial Unicode MS" pitchFamily="34" charset="-122"/>
                <a:cs typeface="Arial Unicode MS" pitchFamily="34" charset="-122"/>
              </a:rPr>
              <a:t>@Transactional </a:t>
            </a:r>
            <a:r>
              <a:rPr lang="zh-CN" altLang="en-US" sz="3600" dirty="0">
                <a:latin typeface="Arial Unicode MS" pitchFamily="34" charset="-122"/>
                <a:ea typeface="Arial Unicode MS" pitchFamily="34" charset="-122"/>
                <a:cs typeface="Arial Unicode MS" pitchFamily="34" charset="-122"/>
              </a:rPr>
              <a:t>注解声明式地管理事务</a:t>
            </a:r>
          </a:p>
        </p:txBody>
      </p:sp>
      <p:sp>
        <p:nvSpPr>
          <p:cNvPr id="736259" name="Rectangle 3"/>
          <p:cNvSpPr>
            <a:spLocks noGrp="1" noChangeArrowheads="1"/>
          </p:cNvSpPr>
          <p:nvPr>
            <p:ph type="body" idx="1"/>
          </p:nvPr>
        </p:nvSpPr>
        <p:spPr>
          <a:xfrm>
            <a:off x="323528" y="1722139"/>
            <a:ext cx="8496944" cy="4875213"/>
          </a:xfrm>
          <a:solidFill>
            <a:schemeClr val="bg1"/>
          </a:solidFill>
        </p:spPr>
        <p:txBody>
          <a:bodyPr/>
          <a:lstStyle/>
          <a:p>
            <a:pPr>
              <a:lnSpc>
                <a:spcPct val="90000"/>
              </a:lnSpc>
            </a:pPr>
            <a:r>
              <a:rPr lang="zh-CN" altLang="en-US" sz="2200" dirty="0">
                <a:latin typeface="Arial Unicode MS" pitchFamily="34" charset="-122"/>
                <a:ea typeface="Arial Unicode MS" pitchFamily="34" charset="-122"/>
                <a:cs typeface="Arial Unicode MS" pitchFamily="34" charset="-122"/>
              </a:rPr>
              <a:t>除了在带有切入点</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通知和增强器的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配置文件中声明事务外</a:t>
            </a:r>
            <a:r>
              <a:rPr lang="en-US" altLang="zh-CN" sz="2200" dirty="0">
                <a:latin typeface="Arial Unicode MS" pitchFamily="34" charset="-122"/>
                <a:ea typeface="Arial Unicode MS" pitchFamily="34" charset="-122"/>
                <a:cs typeface="Arial Unicode MS" pitchFamily="34" charset="-122"/>
              </a:rPr>
              <a:t>, Spring </a:t>
            </a:r>
            <a:r>
              <a:rPr lang="zh-CN" altLang="en-US" sz="2200" dirty="0">
                <a:latin typeface="Arial Unicode MS" pitchFamily="34" charset="-122"/>
                <a:ea typeface="Arial Unicode MS" pitchFamily="34" charset="-122"/>
                <a:cs typeface="Arial Unicode MS" pitchFamily="34" charset="-122"/>
              </a:rPr>
              <a:t>还允许简单地用 </a:t>
            </a:r>
            <a:r>
              <a:rPr lang="en-US" altLang="zh-CN" sz="2200" dirty="0">
                <a:latin typeface="Arial Unicode MS" pitchFamily="34" charset="-122"/>
                <a:ea typeface="Arial Unicode MS" pitchFamily="34" charset="-122"/>
                <a:cs typeface="Arial Unicode MS" pitchFamily="34" charset="-122"/>
              </a:rPr>
              <a:t>@Transactional </a:t>
            </a:r>
            <a:r>
              <a:rPr lang="zh-CN" altLang="en-US" sz="2200" dirty="0">
                <a:latin typeface="Arial Unicode MS" pitchFamily="34" charset="-122"/>
                <a:ea typeface="Arial Unicode MS" pitchFamily="34" charset="-122"/>
                <a:cs typeface="Arial Unicode MS" pitchFamily="34" charset="-122"/>
              </a:rPr>
              <a:t>注解来</a:t>
            </a:r>
            <a:r>
              <a:rPr lang="zh-CN" altLang="en-US" sz="2200" b="1" dirty="0">
                <a:solidFill>
                  <a:srgbClr val="0000FF"/>
                </a:solidFill>
                <a:latin typeface="Arial Unicode MS" pitchFamily="34" charset="-122"/>
                <a:ea typeface="Arial Unicode MS" pitchFamily="34" charset="-122"/>
                <a:cs typeface="Arial Unicode MS" pitchFamily="34" charset="-122"/>
              </a:rPr>
              <a:t>标注事务方法</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b="1" dirty="0">
                <a:solidFill>
                  <a:srgbClr val="0000FF"/>
                </a:solidFill>
                <a:latin typeface="Arial Unicode MS" pitchFamily="34" charset="-122"/>
                <a:ea typeface="Arial Unicode MS" pitchFamily="34" charset="-122"/>
                <a:cs typeface="Arial Unicode MS" pitchFamily="34" charset="-122"/>
              </a:rPr>
              <a:t>为了将方法定义为支持事务处理的</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可以为方法添加 </a:t>
            </a:r>
            <a:r>
              <a:rPr lang="en-US" altLang="zh-CN" sz="2200" b="1" dirty="0">
                <a:solidFill>
                  <a:srgbClr val="0000FF"/>
                </a:solidFill>
                <a:latin typeface="Arial Unicode MS" pitchFamily="34" charset="-122"/>
                <a:ea typeface="Arial Unicode MS" pitchFamily="34" charset="-122"/>
                <a:cs typeface="Arial Unicode MS" pitchFamily="34" charset="-122"/>
              </a:rPr>
              <a:t>@Transactional </a:t>
            </a:r>
            <a:r>
              <a:rPr lang="zh-CN" altLang="en-US" sz="2200" b="1" dirty="0">
                <a:solidFill>
                  <a:srgbClr val="0000FF"/>
                </a:solidFill>
                <a:latin typeface="Arial Unicode MS" pitchFamily="34" charset="-122"/>
                <a:ea typeface="Arial Unicode MS" pitchFamily="34" charset="-122"/>
                <a:cs typeface="Arial Unicode MS" pitchFamily="34" charset="-122"/>
              </a:rPr>
              <a:t>注解</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根据 </a:t>
            </a:r>
            <a:r>
              <a:rPr lang="en-US" altLang="zh-CN" sz="2200" dirty="0">
                <a:latin typeface="Arial Unicode MS" pitchFamily="34" charset="-122"/>
                <a:ea typeface="Arial Unicode MS" pitchFamily="34" charset="-122"/>
                <a:cs typeface="Arial Unicode MS" pitchFamily="34" charset="-122"/>
              </a:rPr>
              <a:t>Spring AOP </a:t>
            </a:r>
            <a:r>
              <a:rPr lang="zh-CN" altLang="en-US" sz="2200" dirty="0">
                <a:latin typeface="Arial Unicode MS" pitchFamily="34" charset="-122"/>
                <a:ea typeface="Arial Unicode MS" pitchFamily="34" charset="-122"/>
                <a:cs typeface="Arial Unicode MS" pitchFamily="34" charset="-122"/>
              </a:rPr>
              <a:t>基于代理机制</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只能标注公有方法</a:t>
            </a:r>
            <a:r>
              <a:rPr lang="en-US" altLang="zh-CN" sz="2200" dirty="0">
                <a:latin typeface="Arial Unicode MS" pitchFamily="34" charset="-122"/>
                <a:ea typeface="Arial Unicode MS" pitchFamily="34" charset="-122"/>
                <a:cs typeface="Arial Unicode MS" pitchFamily="34" charset="-122"/>
              </a:rPr>
              <a:t>.</a:t>
            </a:r>
          </a:p>
          <a:p>
            <a:pPr>
              <a:lnSpc>
                <a:spcPct val="90000"/>
              </a:lnSpc>
            </a:pPr>
            <a:r>
              <a:rPr lang="zh-CN" altLang="en-US" sz="2200" dirty="0">
                <a:latin typeface="Arial Unicode MS" pitchFamily="34" charset="-122"/>
                <a:ea typeface="Arial Unicode MS" pitchFamily="34" charset="-122"/>
                <a:cs typeface="Arial Unicode MS" pitchFamily="34" charset="-122"/>
              </a:rPr>
              <a:t>可以在方法或者</a:t>
            </a:r>
            <a:r>
              <a:rPr lang="zh-CN" altLang="en-US" sz="2200" b="1" dirty="0">
                <a:solidFill>
                  <a:srgbClr val="0000FF"/>
                </a:solidFill>
                <a:latin typeface="Arial Unicode MS" pitchFamily="34" charset="-122"/>
                <a:ea typeface="Arial Unicode MS" pitchFamily="34" charset="-122"/>
                <a:cs typeface="Arial Unicode MS" pitchFamily="34" charset="-122"/>
              </a:rPr>
              <a:t>类级别上</a:t>
            </a:r>
            <a:r>
              <a:rPr lang="zh-CN" altLang="en-US" sz="2200" dirty="0">
                <a:latin typeface="Arial Unicode MS" pitchFamily="34" charset="-122"/>
                <a:ea typeface="Arial Unicode MS" pitchFamily="34" charset="-122"/>
                <a:cs typeface="Arial Unicode MS" pitchFamily="34" charset="-122"/>
              </a:rPr>
              <a:t>添加 </a:t>
            </a:r>
            <a:r>
              <a:rPr lang="en-US" altLang="zh-CN" sz="2200" dirty="0">
                <a:latin typeface="Arial Unicode MS" pitchFamily="34" charset="-122"/>
                <a:ea typeface="Arial Unicode MS" pitchFamily="34" charset="-122"/>
                <a:cs typeface="Arial Unicode MS" pitchFamily="34" charset="-122"/>
              </a:rPr>
              <a:t>@Transactional </a:t>
            </a:r>
            <a:r>
              <a:rPr lang="zh-CN" altLang="en-US" sz="2200" dirty="0">
                <a:latin typeface="Arial Unicode MS" pitchFamily="34" charset="-122"/>
                <a:ea typeface="Arial Unicode MS" pitchFamily="34" charset="-122"/>
                <a:cs typeface="Arial Unicode MS" pitchFamily="34" charset="-122"/>
              </a:rPr>
              <a:t>注解</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当把这个注解应用到类上时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这个类中的所有公共方法都会被定义成支持事务处理的</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dirty="0">
                <a:latin typeface="Arial Unicode MS" pitchFamily="34" charset="-122"/>
                <a:ea typeface="Arial Unicode MS" pitchFamily="34" charset="-122"/>
                <a:cs typeface="Arial Unicode MS" pitchFamily="34" charset="-122"/>
              </a:rPr>
              <a:t>在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配置文件中只需要启用 </a:t>
            </a:r>
            <a:r>
              <a:rPr lang="en-US" altLang="zh-CN" sz="2200" b="1" dirty="0">
                <a:solidFill>
                  <a:srgbClr val="0000FF"/>
                </a:solidFill>
                <a:latin typeface="Arial Unicode MS" pitchFamily="34" charset="-122"/>
                <a:ea typeface="Arial Unicode MS" pitchFamily="34" charset="-122"/>
                <a:cs typeface="Arial Unicode MS" pitchFamily="34" charset="-122"/>
              </a:rPr>
              <a:t>&lt;</a:t>
            </a:r>
            <a:r>
              <a:rPr lang="en-US" altLang="zh-CN" sz="2200" b="1" dirty="0" err="1">
                <a:solidFill>
                  <a:srgbClr val="0000FF"/>
                </a:solidFill>
                <a:latin typeface="Arial Unicode MS" pitchFamily="34" charset="-122"/>
                <a:ea typeface="Arial Unicode MS" pitchFamily="34" charset="-122"/>
                <a:cs typeface="Arial Unicode MS" pitchFamily="34" charset="-122"/>
              </a:rPr>
              <a:t>tx:annotation-driven</a:t>
            </a:r>
            <a:r>
              <a:rPr lang="en-US" altLang="zh-CN" sz="2200" b="1" dirty="0">
                <a:solidFill>
                  <a:srgbClr val="0000FF"/>
                </a:solidFill>
                <a:latin typeface="Arial Unicode MS" pitchFamily="34" charset="-122"/>
                <a:ea typeface="Arial Unicode MS" pitchFamily="34" charset="-122"/>
                <a:cs typeface="Arial Unicode MS" pitchFamily="34" charset="-122"/>
              </a:rPr>
              <a:t>&gt;</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元素</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并为之指定事务管理器就可以了</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dirty="0">
                <a:latin typeface="Arial Unicode MS" pitchFamily="34" charset="-122"/>
                <a:ea typeface="Arial Unicode MS" pitchFamily="34" charset="-122"/>
                <a:cs typeface="Arial Unicode MS" pitchFamily="34" charset="-122"/>
              </a:rPr>
              <a:t>如果事务处理器的名称是 </a:t>
            </a:r>
            <a:r>
              <a:rPr lang="en-US" altLang="zh-CN" sz="2200" b="1" dirty="0" err="1">
                <a:solidFill>
                  <a:srgbClr val="0000FF"/>
                </a:solidFill>
                <a:latin typeface="Arial Unicode MS" pitchFamily="34" charset="-122"/>
                <a:ea typeface="Arial Unicode MS" pitchFamily="34" charset="-122"/>
                <a:cs typeface="Arial Unicode MS" pitchFamily="34" charset="-122"/>
              </a:rPr>
              <a:t>transactionManager</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就可以在</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tx:annotation-driven</a:t>
            </a:r>
            <a:r>
              <a:rPr lang="en-US" altLang="zh-CN" sz="2200" dirty="0">
                <a:latin typeface="Arial Unicode MS" pitchFamily="34" charset="-122"/>
                <a:ea typeface="Arial Unicode MS" pitchFamily="34" charset="-122"/>
                <a:cs typeface="Arial Unicode MS" pitchFamily="34" charset="-122"/>
              </a:rPr>
              <a:t>&gt; </a:t>
            </a:r>
            <a:r>
              <a:rPr lang="zh-CN" altLang="en-US" sz="2200" dirty="0">
                <a:latin typeface="Arial Unicode MS" pitchFamily="34" charset="-122"/>
                <a:ea typeface="Arial Unicode MS" pitchFamily="34" charset="-122"/>
                <a:cs typeface="Arial Unicode MS" pitchFamily="34" charset="-122"/>
              </a:rPr>
              <a:t>元素中省略 </a:t>
            </a:r>
            <a:r>
              <a:rPr lang="en-US" altLang="zh-CN" sz="2200" dirty="0">
                <a:latin typeface="Arial Unicode MS" pitchFamily="34" charset="-122"/>
                <a:ea typeface="Arial Unicode MS" pitchFamily="34" charset="-122"/>
                <a:cs typeface="Arial Unicode MS" pitchFamily="34" charset="-122"/>
              </a:rPr>
              <a:t>transaction-manager </a:t>
            </a:r>
            <a:r>
              <a:rPr lang="zh-CN" altLang="en-US" sz="2200" dirty="0">
                <a:latin typeface="Arial Unicode MS" pitchFamily="34" charset="-122"/>
                <a:ea typeface="Arial Unicode MS" pitchFamily="34" charset="-122"/>
                <a:cs typeface="Arial Unicode MS" pitchFamily="34" charset="-122"/>
              </a:rPr>
              <a:t>属性</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这个元素会自动检测该名称的事务处理器</a:t>
            </a:r>
            <a:r>
              <a:rPr lang="en-US" altLang="zh-CN" sz="22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65791326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247342" y="692993"/>
            <a:ext cx="8501122" cy="1439863"/>
          </a:xfrm>
        </p:spPr>
        <p:txBody>
          <a:bodyPr/>
          <a:lstStyle/>
          <a:p>
            <a:r>
              <a:rPr lang="zh-CN" altLang="en-US" sz="2900" dirty="0">
                <a:latin typeface="Arial Unicode MS" pitchFamily="34" charset="-122"/>
                <a:ea typeface="Arial Unicode MS" pitchFamily="34" charset="-122"/>
                <a:cs typeface="Arial Unicode MS" pitchFamily="34" charset="-122"/>
              </a:rPr>
              <a:t>用 </a:t>
            </a:r>
            <a:r>
              <a:rPr lang="en-US" altLang="zh-CN" sz="2900" dirty="0">
                <a:latin typeface="Arial Unicode MS" pitchFamily="34" charset="-122"/>
                <a:ea typeface="Arial Unicode MS" pitchFamily="34" charset="-122"/>
                <a:cs typeface="Arial Unicode MS" pitchFamily="34" charset="-122"/>
              </a:rPr>
              <a:t>@Transactional </a:t>
            </a:r>
            <a:r>
              <a:rPr lang="zh-CN" altLang="en-US" sz="2900" dirty="0">
                <a:latin typeface="Arial Unicode MS" pitchFamily="34" charset="-122"/>
                <a:ea typeface="Arial Unicode MS" pitchFamily="34" charset="-122"/>
                <a:cs typeface="Arial Unicode MS" pitchFamily="34" charset="-122"/>
              </a:rPr>
              <a:t>注解声明式地管理事务配置文件示例代码</a:t>
            </a:r>
          </a:p>
        </p:txBody>
      </p:sp>
      <p:pic>
        <p:nvPicPr>
          <p:cNvPr id="737284" name="Picture 4"/>
          <p:cNvPicPr>
            <a:picLocks noChangeAspect="1" noChangeArrowheads="1"/>
          </p:cNvPicPr>
          <p:nvPr/>
        </p:nvPicPr>
        <p:blipFill>
          <a:blip r:embed="rId2"/>
          <a:srcRect/>
          <a:stretch>
            <a:fillRect/>
          </a:stretch>
        </p:blipFill>
        <p:spPr bwMode="auto">
          <a:xfrm>
            <a:off x="539253" y="2292362"/>
            <a:ext cx="7777163" cy="2851150"/>
          </a:xfrm>
          <a:prstGeom prst="rect">
            <a:avLst/>
          </a:prstGeom>
          <a:noFill/>
        </p:spPr>
      </p:pic>
    </p:spTree>
    <p:extLst>
      <p:ext uri="{BB962C8B-B14F-4D97-AF65-F5344CB8AC3E}">
        <p14:creationId xmlns:p14="http://schemas.microsoft.com/office/powerpoint/2010/main" val="1996038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61156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事务传播属性</a:t>
            </a:r>
          </a:p>
        </p:txBody>
      </p:sp>
      <p:sp>
        <p:nvSpPr>
          <p:cNvPr id="738307" name="Rectangle 3"/>
          <p:cNvSpPr>
            <a:spLocks noGrp="1" noChangeArrowheads="1"/>
          </p:cNvSpPr>
          <p:nvPr>
            <p:ph type="body" idx="1"/>
          </p:nvPr>
        </p:nvSpPr>
        <p:spPr>
          <a:xfrm>
            <a:off x="323528" y="1700808"/>
            <a:ext cx="8568952" cy="2271712"/>
          </a:xfrm>
        </p:spPr>
        <p:txBody>
          <a:bodyPr/>
          <a:lstStyle/>
          <a:p>
            <a:r>
              <a:rPr lang="zh-CN" altLang="en-US" sz="2400" dirty="0">
                <a:latin typeface="Arial Unicode MS" pitchFamily="34" charset="-122"/>
                <a:ea typeface="Arial Unicode MS" pitchFamily="34" charset="-122"/>
                <a:cs typeface="Arial Unicode MS" pitchFamily="34" charset="-122"/>
              </a:rPr>
              <a:t>当事务方法被另一</a:t>
            </a:r>
            <a:r>
              <a:rPr lang="zh-CN" altLang="en-US" sz="2400" dirty="0" smtClean="0">
                <a:latin typeface="Arial Unicode MS" pitchFamily="34" charset="-122"/>
                <a:ea typeface="Arial Unicode MS" pitchFamily="34" charset="-122"/>
                <a:cs typeface="Arial Unicode MS" pitchFamily="34" charset="-122"/>
              </a:rPr>
              <a:t>个事务方法</a:t>
            </a:r>
            <a:r>
              <a:rPr lang="zh-CN" altLang="en-US" sz="2400" dirty="0">
                <a:latin typeface="Arial Unicode MS" pitchFamily="34" charset="-122"/>
                <a:ea typeface="Arial Unicode MS" pitchFamily="34" charset="-122"/>
                <a:cs typeface="Arial Unicode MS" pitchFamily="34" charset="-122"/>
              </a:rPr>
              <a:t>调用时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必须指定事务应该如何传播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方法可能继续在现有事务中运行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也可能开启一个新事务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并在自己的事务中运行</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事务的传播行为可以由传播属性指定</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定义了 </a:t>
            </a:r>
            <a:r>
              <a:rPr lang="en-US" altLang="zh-CN" sz="2400" dirty="0">
                <a:latin typeface="Arial Unicode MS" pitchFamily="34" charset="-122"/>
                <a:ea typeface="Arial Unicode MS" pitchFamily="34" charset="-122"/>
                <a:cs typeface="Arial Unicode MS" pitchFamily="34" charset="-122"/>
              </a:rPr>
              <a:t>7 </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种类传播</a:t>
            </a:r>
            <a:r>
              <a:rPr lang="zh-CN" altLang="en-US" sz="2400" dirty="0">
                <a:latin typeface="Arial Unicode MS" pitchFamily="34" charset="-122"/>
                <a:ea typeface="Arial Unicode MS" pitchFamily="34" charset="-122"/>
                <a:cs typeface="Arial Unicode MS" pitchFamily="34" charset="-122"/>
              </a:rPr>
              <a:t>行为</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80653953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539552"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支持的事务传播行为</a:t>
            </a:r>
          </a:p>
        </p:txBody>
      </p:sp>
      <p:pic>
        <p:nvPicPr>
          <p:cNvPr id="739333" name="Picture 5"/>
          <p:cNvPicPr>
            <a:picLocks noChangeAspect="1" noChangeArrowheads="1"/>
          </p:cNvPicPr>
          <p:nvPr/>
        </p:nvPicPr>
        <p:blipFill>
          <a:blip r:embed="rId2"/>
          <a:srcRect/>
          <a:stretch>
            <a:fillRect/>
          </a:stretch>
        </p:blipFill>
        <p:spPr bwMode="auto">
          <a:xfrm>
            <a:off x="755650" y="1714488"/>
            <a:ext cx="6337300" cy="3694112"/>
          </a:xfrm>
          <a:prstGeom prst="rect">
            <a:avLst/>
          </a:prstGeom>
          <a:noFill/>
        </p:spPr>
      </p:pic>
      <p:sp>
        <p:nvSpPr>
          <p:cNvPr id="739334" name="Oval 6"/>
          <p:cNvSpPr>
            <a:spLocks noChangeArrowheads="1"/>
          </p:cNvSpPr>
          <p:nvPr/>
        </p:nvSpPr>
        <p:spPr bwMode="auto">
          <a:xfrm>
            <a:off x="468313" y="2217725"/>
            <a:ext cx="215900" cy="215900"/>
          </a:xfrm>
          <a:prstGeom prst="ellipse">
            <a:avLst/>
          </a:prstGeom>
          <a:solidFill>
            <a:srgbClr val="FF0000"/>
          </a:solidFill>
          <a:ln w="9525" algn="ctr">
            <a:solidFill>
              <a:srgbClr val="FF0000"/>
            </a:solidFill>
            <a:round/>
            <a:headEnd/>
            <a:tailEnd/>
          </a:ln>
          <a:effectLst/>
        </p:spPr>
        <p:txBody>
          <a:bodyPr wrap="none" anchor="ctr"/>
          <a:lstStyle/>
          <a:p>
            <a:endParaRPr lang="zh-CN" altLang="en-US"/>
          </a:p>
        </p:txBody>
      </p:sp>
      <p:sp>
        <p:nvSpPr>
          <p:cNvPr id="739335" name="Oval 7"/>
          <p:cNvSpPr>
            <a:spLocks noChangeArrowheads="1"/>
          </p:cNvSpPr>
          <p:nvPr/>
        </p:nvSpPr>
        <p:spPr bwMode="auto">
          <a:xfrm>
            <a:off x="468313" y="2722550"/>
            <a:ext cx="215900" cy="215900"/>
          </a:xfrm>
          <a:prstGeom prst="ellipse">
            <a:avLst/>
          </a:prstGeom>
          <a:solidFill>
            <a:srgbClr val="FF0000"/>
          </a:solidFill>
          <a:ln w="9525" algn="ctr">
            <a:solidFill>
              <a:srgbClr val="FF00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300295374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25152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需求</a:t>
            </a:r>
          </a:p>
        </p:txBody>
      </p:sp>
      <p:sp>
        <p:nvSpPr>
          <p:cNvPr id="740355" name="Rectangle 3"/>
          <p:cNvSpPr>
            <a:spLocks noGrp="1" noChangeArrowheads="1"/>
          </p:cNvSpPr>
          <p:nvPr>
            <p:ph type="body" idx="1"/>
          </p:nvPr>
        </p:nvSpPr>
        <p:spPr>
          <a:xfrm>
            <a:off x="395536" y="1628800"/>
            <a:ext cx="8280920" cy="2547938"/>
          </a:xfrm>
        </p:spPr>
        <p:txBody>
          <a:bodyPr/>
          <a:lstStyle/>
          <a:p>
            <a:r>
              <a:rPr lang="zh-CN" altLang="en-US" sz="2400" dirty="0">
                <a:latin typeface="Arial Unicode MS" pitchFamily="34" charset="-122"/>
                <a:ea typeface="Arial Unicode MS" pitchFamily="34" charset="-122"/>
                <a:cs typeface="Arial Unicode MS" pitchFamily="34" charset="-122"/>
              </a:rPr>
              <a:t>新定义 </a:t>
            </a:r>
            <a:r>
              <a:rPr lang="en-US" altLang="zh-CN" sz="2400" dirty="0">
                <a:latin typeface="Arial Unicode MS" pitchFamily="34" charset="-122"/>
                <a:ea typeface="Arial Unicode MS" pitchFamily="34" charset="-122"/>
                <a:cs typeface="Arial Unicode MS" pitchFamily="34" charset="-122"/>
              </a:rPr>
              <a:t>Cashier </a:t>
            </a:r>
            <a:r>
              <a:rPr lang="zh-CN" altLang="en-US" sz="2400" dirty="0">
                <a:latin typeface="Arial Unicode MS" pitchFamily="34" charset="-122"/>
                <a:ea typeface="Arial Unicode MS" pitchFamily="34" charset="-122"/>
                <a:cs typeface="Arial Unicode MS" pitchFamily="34" charset="-122"/>
              </a:rPr>
              <a:t>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表示客户的结账操作</a:t>
            </a:r>
          </a:p>
          <a:p>
            <a:r>
              <a:rPr lang="zh-CN" altLang="en-US" sz="2400" dirty="0">
                <a:latin typeface="Arial Unicode MS" pitchFamily="34" charset="-122"/>
                <a:ea typeface="Arial Unicode MS" pitchFamily="34" charset="-122"/>
                <a:cs typeface="Arial Unicode MS" pitchFamily="34" charset="-122"/>
              </a:rPr>
              <a:t>修改数据表信息如下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目的是用户 </a:t>
            </a:r>
            <a:r>
              <a:rPr lang="en-US" altLang="zh-CN" sz="2400" dirty="0">
                <a:latin typeface="Arial Unicode MS" pitchFamily="34" charset="-122"/>
                <a:ea typeface="Arial Unicode MS" pitchFamily="34" charset="-122"/>
                <a:cs typeface="Arial Unicode MS" pitchFamily="34" charset="-122"/>
              </a:rPr>
              <a:t>Tom </a:t>
            </a:r>
            <a:r>
              <a:rPr lang="zh-CN" altLang="en-US" sz="2400" dirty="0">
                <a:latin typeface="Arial Unicode MS" pitchFamily="34" charset="-122"/>
                <a:ea typeface="Arial Unicode MS" pitchFamily="34" charset="-122"/>
                <a:cs typeface="Arial Unicode MS" pitchFamily="34" charset="-122"/>
              </a:rPr>
              <a:t>在结账时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余额只能支付第一本书</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不够支付第二本书：</a:t>
            </a:r>
          </a:p>
        </p:txBody>
      </p:sp>
      <p:pic>
        <p:nvPicPr>
          <p:cNvPr id="740357" name="Picture 5"/>
          <p:cNvPicPr>
            <a:picLocks noChangeAspect="1" noChangeArrowheads="1"/>
          </p:cNvPicPr>
          <p:nvPr/>
        </p:nvPicPr>
        <p:blipFill>
          <a:blip r:embed="rId2"/>
          <a:srcRect/>
          <a:stretch>
            <a:fillRect/>
          </a:stretch>
        </p:blipFill>
        <p:spPr bwMode="auto">
          <a:xfrm>
            <a:off x="395288" y="3111488"/>
            <a:ext cx="2303462" cy="506412"/>
          </a:xfrm>
          <a:prstGeom prst="rect">
            <a:avLst/>
          </a:prstGeom>
          <a:noFill/>
          <a:ln w="9525">
            <a:solidFill>
              <a:schemeClr val="tx1"/>
            </a:solidFill>
            <a:miter lim="800000"/>
            <a:headEnd/>
            <a:tailEnd/>
          </a:ln>
        </p:spPr>
      </p:pic>
      <p:pic>
        <p:nvPicPr>
          <p:cNvPr id="740358" name="Picture 6"/>
          <p:cNvPicPr>
            <a:picLocks noChangeAspect="1" noChangeArrowheads="1"/>
          </p:cNvPicPr>
          <p:nvPr/>
        </p:nvPicPr>
        <p:blipFill>
          <a:blip r:embed="rId3"/>
          <a:srcRect/>
          <a:stretch>
            <a:fillRect/>
          </a:stretch>
        </p:blipFill>
        <p:spPr bwMode="auto">
          <a:xfrm>
            <a:off x="395288" y="3760775"/>
            <a:ext cx="3384550" cy="685800"/>
          </a:xfrm>
          <a:prstGeom prst="rect">
            <a:avLst/>
          </a:prstGeom>
          <a:noFill/>
          <a:ln w="9525">
            <a:solidFill>
              <a:schemeClr val="tx1"/>
            </a:solidFill>
            <a:miter lim="800000"/>
            <a:headEnd/>
            <a:tailEnd/>
          </a:ln>
        </p:spPr>
      </p:pic>
      <p:pic>
        <p:nvPicPr>
          <p:cNvPr id="740359" name="Picture 7"/>
          <p:cNvPicPr>
            <a:picLocks noChangeAspect="1" noChangeArrowheads="1"/>
          </p:cNvPicPr>
          <p:nvPr/>
        </p:nvPicPr>
        <p:blipFill>
          <a:blip r:embed="rId4"/>
          <a:srcRect/>
          <a:stretch>
            <a:fillRect/>
          </a:stretch>
        </p:blipFill>
        <p:spPr bwMode="auto">
          <a:xfrm>
            <a:off x="395288" y="4624375"/>
            <a:ext cx="2160587" cy="695325"/>
          </a:xfrm>
          <a:prstGeom prst="rect">
            <a:avLst/>
          </a:prstGeom>
          <a:noFill/>
          <a:ln w="9525">
            <a:solidFill>
              <a:schemeClr val="tx1"/>
            </a:solidFill>
            <a:miter lim="800000"/>
            <a:headEnd/>
            <a:tailEnd/>
          </a:ln>
        </p:spPr>
      </p:pic>
      <p:pic>
        <p:nvPicPr>
          <p:cNvPr id="740361" name="Picture 9"/>
          <p:cNvPicPr>
            <a:picLocks noChangeAspect="1" noChangeArrowheads="1"/>
          </p:cNvPicPr>
          <p:nvPr/>
        </p:nvPicPr>
        <p:blipFill>
          <a:blip r:embed="rId5"/>
          <a:srcRect/>
          <a:stretch>
            <a:fillRect/>
          </a:stretch>
        </p:blipFill>
        <p:spPr bwMode="auto">
          <a:xfrm>
            <a:off x="4427538" y="2967025"/>
            <a:ext cx="4392612" cy="3640138"/>
          </a:xfrm>
          <a:prstGeom prst="rect">
            <a:avLst/>
          </a:prstGeom>
          <a:noFill/>
        </p:spPr>
      </p:pic>
    </p:spTree>
    <p:extLst>
      <p:ext uri="{BB962C8B-B14F-4D97-AF65-F5344CB8AC3E}">
        <p14:creationId xmlns:p14="http://schemas.microsoft.com/office/powerpoint/2010/main" val="314323355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a:xfrm>
            <a:off x="899592"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REQUIRED </a:t>
            </a:r>
            <a:r>
              <a:rPr lang="zh-CN" altLang="en-US" dirty="0">
                <a:latin typeface="Arial Unicode MS" pitchFamily="34" charset="-122"/>
                <a:ea typeface="Arial Unicode MS" pitchFamily="34" charset="-122"/>
                <a:cs typeface="Arial Unicode MS" pitchFamily="34" charset="-122"/>
              </a:rPr>
              <a:t>传播行为</a:t>
            </a:r>
          </a:p>
        </p:txBody>
      </p:sp>
      <p:sp>
        <p:nvSpPr>
          <p:cNvPr id="782339" name="Rectangle 3"/>
          <p:cNvSpPr>
            <a:spLocks noGrp="1" noChangeArrowheads="1"/>
          </p:cNvSpPr>
          <p:nvPr>
            <p:ph type="body" idx="1"/>
          </p:nvPr>
        </p:nvSpPr>
        <p:spPr>
          <a:xfrm>
            <a:off x="179512" y="1628800"/>
            <a:ext cx="8424936" cy="4098925"/>
          </a:xfrm>
        </p:spPr>
        <p:txBody>
          <a:bodyPr/>
          <a:lstStyle/>
          <a:p>
            <a:r>
              <a:rPr lang="zh-CN" altLang="en-US" sz="2000" dirty="0">
                <a:latin typeface="Arial Unicode MS" pitchFamily="34" charset="-122"/>
                <a:ea typeface="Arial Unicode MS" pitchFamily="34" charset="-122"/>
                <a:cs typeface="Arial Unicode MS" pitchFamily="34" charset="-122"/>
              </a:rPr>
              <a:t>当 </a:t>
            </a:r>
            <a:r>
              <a:rPr lang="en-US" altLang="zh-CN" sz="2000" dirty="0" err="1">
                <a:latin typeface="Arial Unicode MS" pitchFamily="34" charset="-122"/>
                <a:ea typeface="Arial Unicode MS" pitchFamily="34" charset="-122"/>
                <a:cs typeface="Arial Unicode MS" pitchFamily="34" charset="-122"/>
              </a:rPr>
              <a:t>bookService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 </a:t>
            </a:r>
            <a:r>
              <a:rPr lang="en-US" altLang="zh-CN" sz="2000" dirty="0">
                <a:latin typeface="Arial Unicode MS" pitchFamily="34" charset="-122"/>
                <a:ea typeface="Arial Unicode MS" pitchFamily="34" charset="-122"/>
                <a:cs typeface="Arial Unicode MS" pitchFamily="34" charset="-122"/>
              </a:rPr>
              <a:t>purchase() </a:t>
            </a:r>
            <a:r>
              <a:rPr lang="zh-CN" altLang="en-US" sz="2000" dirty="0">
                <a:latin typeface="Arial Unicode MS" pitchFamily="34" charset="-122"/>
                <a:ea typeface="Arial Unicode MS" pitchFamily="34" charset="-122"/>
                <a:cs typeface="Arial Unicode MS" pitchFamily="34" charset="-122"/>
              </a:rPr>
              <a:t>方法被另一个事务方法 </a:t>
            </a:r>
            <a:r>
              <a:rPr lang="en-US" altLang="zh-CN" sz="2000" dirty="0">
                <a:latin typeface="Arial Unicode MS" pitchFamily="34" charset="-122"/>
                <a:ea typeface="Arial Unicode MS" pitchFamily="34" charset="-122"/>
                <a:cs typeface="Arial Unicode MS" pitchFamily="34" charset="-122"/>
              </a:rPr>
              <a:t>checkout() </a:t>
            </a:r>
            <a:r>
              <a:rPr lang="zh-CN" altLang="en-US" sz="2000" dirty="0">
                <a:latin typeface="Arial Unicode MS" pitchFamily="34" charset="-122"/>
                <a:ea typeface="Arial Unicode MS" pitchFamily="34" charset="-122"/>
                <a:cs typeface="Arial Unicode MS" pitchFamily="34" charset="-122"/>
              </a:rPr>
              <a:t>调用时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它默认会在现有的事务内运行</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这个默认的传播行为就是 </a:t>
            </a:r>
            <a:r>
              <a:rPr lang="en-US" altLang="zh-CN" sz="2000" dirty="0">
                <a:latin typeface="Arial Unicode MS" pitchFamily="34" charset="-122"/>
                <a:ea typeface="Arial Unicode MS" pitchFamily="34" charset="-122"/>
                <a:cs typeface="Arial Unicode MS" pitchFamily="34" charset="-122"/>
              </a:rPr>
              <a:t>REQUIRED. </a:t>
            </a:r>
            <a:r>
              <a:rPr lang="zh-CN" altLang="en-US" sz="2000" dirty="0">
                <a:latin typeface="Arial Unicode MS" pitchFamily="34" charset="-122"/>
                <a:ea typeface="Arial Unicode MS" pitchFamily="34" charset="-122"/>
                <a:cs typeface="Arial Unicode MS" pitchFamily="34" charset="-122"/>
              </a:rPr>
              <a:t>因此在 </a:t>
            </a:r>
            <a:r>
              <a:rPr lang="en-US" altLang="zh-CN" sz="2000" dirty="0">
                <a:latin typeface="Arial Unicode MS" pitchFamily="34" charset="-122"/>
                <a:ea typeface="Arial Unicode MS" pitchFamily="34" charset="-122"/>
                <a:cs typeface="Arial Unicode MS" pitchFamily="34" charset="-122"/>
              </a:rPr>
              <a:t>checkout() </a:t>
            </a:r>
            <a:r>
              <a:rPr lang="zh-CN" altLang="en-US" sz="2000" dirty="0">
                <a:latin typeface="Arial Unicode MS" pitchFamily="34" charset="-122"/>
                <a:ea typeface="Arial Unicode MS" pitchFamily="34" charset="-122"/>
                <a:cs typeface="Arial Unicode MS" pitchFamily="34" charset="-122"/>
              </a:rPr>
              <a:t>方法的开始和终止边界内只有一个事务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这个事务只在 </a:t>
            </a:r>
            <a:r>
              <a:rPr lang="en-US" altLang="zh-CN" sz="2000" dirty="0">
                <a:latin typeface="Arial Unicode MS" pitchFamily="34" charset="-122"/>
                <a:ea typeface="Arial Unicode MS" pitchFamily="34" charset="-122"/>
                <a:cs typeface="Arial Unicode MS" pitchFamily="34" charset="-122"/>
              </a:rPr>
              <a:t>checkout() </a:t>
            </a:r>
            <a:r>
              <a:rPr lang="zh-CN" altLang="en-US" sz="2000" dirty="0">
                <a:latin typeface="Arial Unicode MS" pitchFamily="34" charset="-122"/>
                <a:ea typeface="Arial Unicode MS" pitchFamily="34" charset="-122"/>
                <a:cs typeface="Arial Unicode MS" pitchFamily="34" charset="-122"/>
              </a:rPr>
              <a:t>方法结束的时候被提交</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结果用户一本书都买不了</a:t>
            </a:r>
          </a:p>
          <a:p>
            <a:r>
              <a:rPr lang="zh-CN" altLang="en-US" sz="2000" dirty="0">
                <a:latin typeface="Arial Unicode MS" pitchFamily="34" charset="-122"/>
                <a:ea typeface="Arial Unicode MS" pitchFamily="34" charset="-122"/>
                <a:cs typeface="Arial Unicode MS" pitchFamily="34" charset="-122"/>
              </a:rPr>
              <a:t>事务传播属性可以在 </a:t>
            </a:r>
            <a:r>
              <a:rPr lang="en-US" altLang="zh-CN" sz="2000" dirty="0">
                <a:latin typeface="Arial Unicode MS" pitchFamily="34" charset="-122"/>
                <a:ea typeface="Arial Unicode MS" pitchFamily="34" charset="-122"/>
                <a:cs typeface="Arial Unicode MS" pitchFamily="34" charset="-122"/>
              </a:rPr>
              <a:t>@Transactional </a:t>
            </a:r>
            <a:r>
              <a:rPr lang="zh-CN" altLang="en-US" sz="2000" dirty="0">
                <a:latin typeface="Arial Unicode MS" pitchFamily="34" charset="-122"/>
                <a:ea typeface="Arial Unicode MS" pitchFamily="34" charset="-122"/>
                <a:cs typeface="Arial Unicode MS" pitchFamily="34" charset="-122"/>
              </a:rPr>
              <a:t>注解的 </a:t>
            </a:r>
            <a:r>
              <a:rPr lang="en-US" altLang="zh-CN" sz="2000" dirty="0">
                <a:latin typeface="Arial Unicode MS" pitchFamily="34" charset="-122"/>
                <a:ea typeface="Arial Unicode MS" pitchFamily="34" charset="-122"/>
                <a:cs typeface="Arial Unicode MS" pitchFamily="34" charset="-122"/>
              </a:rPr>
              <a:t>propagation </a:t>
            </a:r>
            <a:r>
              <a:rPr lang="zh-CN" altLang="en-US" sz="2000" dirty="0">
                <a:latin typeface="Arial Unicode MS" pitchFamily="34" charset="-122"/>
                <a:ea typeface="Arial Unicode MS" pitchFamily="34" charset="-122"/>
                <a:cs typeface="Arial Unicode MS" pitchFamily="34" charset="-122"/>
              </a:rPr>
              <a:t>属性中定义</a:t>
            </a:r>
          </a:p>
        </p:txBody>
      </p:sp>
      <p:sp>
        <p:nvSpPr>
          <p:cNvPr id="782341" name="Rectangle 5"/>
          <p:cNvSpPr>
            <a:spLocks noChangeArrowheads="1"/>
          </p:cNvSpPr>
          <p:nvPr/>
        </p:nvSpPr>
        <p:spPr bwMode="auto">
          <a:xfrm>
            <a:off x="836613" y="4845037"/>
            <a:ext cx="7056437" cy="431800"/>
          </a:xfrm>
          <a:prstGeom prst="rect">
            <a:avLst/>
          </a:prstGeom>
          <a:solidFill>
            <a:schemeClr val="bg1"/>
          </a:solidFill>
          <a:ln w="9525" algn="ctr">
            <a:solidFill>
              <a:schemeClr val="tx1"/>
            </a:solidFill>
            <a:miter lim="800000"/>
            <a:headEnd/>
            <a:tailEnd/>
          </a:ln>
          <a:effectLst/>
        </p:spPr>
        <p:txBody>
          <a:bodyPr wrap="none" anchor="ctr"/>
          <a:lstStyle/>
          <a:p>
            <a:endParaRPr lang="zh-CN" altLang="en-US"/>
          </a:p>
        </p:txBody>
      </p:sp>
      <p:sp>
        <p:nvSpPr>
          <p:cNvPr id="782342" name="Line 6"/>
          <p:cNvSpPr>
            <a:spLocks noChangeShapeType="1"/>
          </p:cNvSpPr>
          <p:nvPr/>
        </p:nvSpPr>
        <p:spPr bwMode="auto">
          <a:xfrm>
            <a:off x="836613" y="4341800"/>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2343" name="Text Box 7"/>
          <p:cNvSpPr txBox="1">
            <a:spLocks noChangeArrowheads="1"/>
          </p:cNvSpPr>
          <p:nvPr/>
        </p:nvSpPr>
        <p:spPr bwMode="auto">
          <a:xfrm>
            <a:off x="212725" y="391952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开始</a:t>
            </a:r>
          </a:p>
        </p:txBody>
      </p:sp>
      <p:sp>
        <p:nvSpPr>
          <p:cNvPr id="782344" name="Line 8"/>
          <p:cNvSpPr>
            <a:spLocks noChangeShapeType="1"/>
          </p:cNvSpPr>
          <p:nvPr/>
        </p:nvSpPr>
        <p:spPr bwMode="auto">
          <a:xfrm>
            <a:off x="7870825" y="4391012"/>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2345" name="Text Box 9"/>
          <p:cNvSpPr txBox="1">
            <a:spLocks noChangeArrowheads="1"/>
          </p:cNvSpPr>
          <p:nvPr/>
        </p:nvSpPr>
        <p:spPr bwMode="auto">
          <a:xfrm>
            <a:off x="7234238" y="3910000"/>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Tx1 </a:t>
            </a:r>
            <a:r>
              <a:rPr lang="zh-CN" altLang="en-US" sz="1800" b="1" dirty="0"/>
              <a:t>结束</a:t>
            </a:r>
          </a:p>
        </p:txBody>
      </p:sp>
      <p:sp>
        <p:nvSpPr>
          <p:cNvPr id="782346" name="Rectangle 10"/>
          <p:cNvSpPr>
            <a:spLocks noChangeArrowheads="1"/>
          </p:cNvSpPr>
          <p:nvPr/>
        </p:nvSpPr>
        <p:spPr bwMode="auto">
          <a:xfrm>
            <a:off x="2276475" y="4845037"/>
            <a:ext cx="1439863"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2347" name="Rectangle 11"/>
          <p:cNvSpPr>
            <a:spLocks noChangeArrowheads="1"/>
          </p:cNvSpPr>
          <p:nvPr/>
        </p:nvSpPr>
        <p:spPr bwMode="auto">
          <a:xfrm>
            <a:off x="5084763" y="4845037"/>
            <a:ext cx="1439862"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2348" name="AutoShape 12"/>
          <p:cNvSpPr>
            <a:spLocks/>
          </p:cNvSpPr>
          <p:nvPr/>
        </p:nvSpPr>
        <p:spPr bwMode="auto">
          <a:xfrm rot="-16200000">
            <a:off x="4251325" y="2457438"/>
            <a:ext cx="287337" cy="7078662"/>
          </a:xfrm>
          <a:prstGeom prst="rightBrace">
            <a:avLst>
              <a:gd name="adj1" fmla="val 2052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2349" name="Text Box 13"/>
          <p:cNvSpPr txBox="1">
            <a:spLocks noChangeArrowheads="1"/>
          </p:cNvSpPr>
          <p:nvPr/>
        </p:nvSpPr>
        <p:spPr bwMode="auto">
          <a:xfrm>
            <a:off x="3635375" y="6237275"/>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checkout()</a:t>
            </a:r>
          </a:p>
        </p:txBody>
      </p:sp>
      <p:sp>
        <p:nvSpPr>
          <p:cNvPr id="782350" name="AutoShape 14"/>
          <p:cNvSpPr>
            <a:spLocks/>
          </p:cNvSpPr>
          <p:nvPr/>
        </p:nvSpPr>
        <p:spPr bwMode="auto">
          <a:xfrm rot="-16200000">
            <a:off x="2901951" y="4702162"/>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2351" name="AutoShape 15"/>
          <p:cNvSpPr>
            <a:spLocks/>
          </p:cNvSpPr>
          <p:nvPr/>
        </p:nvSpPr>
        <p:spPr bwMode="auto">
          <a:xfrm rot="-16200000">
            <a:off x="5700713" y="4724387"/>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2352" name="Text Box 16"/>
          <p:cNvSpPr txBox="1">
            <a:spLocks noChangeArrowheads="1"/>
          </p:cNvSpPr>
          <p:nvPr/>
        </p:nvSpPr>
        <p:spPr bwMode="auto">
          <a:xfrm>
            <a:off x="2268538" y="5564175"/>
            <a:ext cx="1512887"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purchase()</a:t>
            </a:r>
          </a:p>
        </p:txBody>
      </p:sp>
      <p:sp>
        <p:nvSpPr>
          <p:cNvPr id="782353" name="Text Box 17"/>
          <p:cNvSpPr txBox="1">
            <a:spLocks noChangeArrowheads="1"/>
          </p:cNvSpPr>
          <p:nvPr/>
        </p:nvSpPr>
        <p:spPr bwMode="auto">
          <a:xfrm>
            <a:off x="5076825" y="5564175"/>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purchase()</a:t>
            </a:r>
          </a:p>
        </p:txBody>
      </p:sp>
    </p:spTree>
    <p:extLst>
      <p:ext uri="{BB962C8B-B14F-4D97-AF65-F5344CB8AC3E}">
        <p14:creationId xmlns:p14="http://schemas.microsoft.com/office/powerpoint/2010/main" val="110993753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446856"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REQUIRES_NEW </a:t>
            </a:r>
            <a:r>
              <a:rPr lang="zh-CN" altLang="en-US" dirty="0">
                <a:latin typeface="Arial Unicode MS" pitchFamily="34" charset="-122"/>
                <a:ea typeface="Arial Unicode MS" pitchFamily="34" charset="-122"/>
                <a:cs typeface="Arial Unicode MS" pitchFamily="34" charset="-122"/>
              </a:rPr>
              <a:t>传播行为</a:t>
            </a:r>
          </a:p>
        </p:txBody>
      </p:sp>
      <p:sp>
        <p:nvSpPr>
          <p:cNvPr id="783363" name="Rectangle 3"/>
          <p:cNvSpPr>
            <a:spLocks noGrp="1" noChangeArrowheads="1"/>
          </p:cNvSpPr>
          <p:nvPr>
            <p:ph type="body" idx="1"/>
          </p:nvPr>
        </p:nvSpPr>
        <p:spPr>
          <a:xfrm>
            <a:off x="467544" y="1628800"/>
            <a:ext cx="8208912" cy="1322387"/>
          </a:xfrm>
        </p:spPr>
        <p:txBody>
          <a:bodyPr/>
          <a:lstStyle/>
          <a:p>
            <a:r>
              <a:rPr lang="zh-CN" altLang="en-US" sz="2400" dirty="0">
                <a:latin typeface="Arial Unicode MS" pitchFamily="34" charset="-122"/>
                <a:ea typeface="Arial Unicode MS" pitchFamily="34" charset="-122"/>
                <a:cs typeface="Arial Unicode MS" pitchFamily="34" charset="-122"/>
              </a:rPr>
              <a:t>另一种常见的传播行为是 </a:t>
            </a:r>
            <a:r>
              <a:rPr lang="en-US" altLang="zh-CN" sz="2400" dirty="0">
                <a:latin typeface="Arial Unicode MS" pitchFamily="34" charset="-122"/>
                <a:ea typeface="Arial Unicode MS" pitchFamily="34" charset="-122"/>
                <a:cs typeface="Arial Unicode MS" pitchFamily="34" charset="-122"/>
              </a:rPr>
              <a:t>REQUIRES_NEW. </a:t>
            </a:r>
            <a:r>
              <a:rPr lang="zh-CN" altLang="en-US" sz="2400" dirty="0">
                <a:latin typeface="Arial Unicode MS" pitchFamily="34" charset="-122"/>
                <a:ea typeface="Arial Unicode MS" pitchFamily="34" charset="-122"/>
                <a:cs typeface="Arial Unicode MS" pitchFamily="34" charset="-122"/>
              </a:rPr>
              <a:t>它表示该方法必须启动一个新事务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并在自己的事务内运行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如果有事务在运行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就应该先挂起它</a:t>
            </a:r>
            <a:r>
              <a:rPr lang="en-US" altLang="zh-CN" sz="2400" dirty="0">
                <a:latin typeface="Arial Unicode MS" pitchFamily="34" charset="-122"/>
                <a:ea typeface="Arial Unicode MS" pitchFamily="34" charset="-122"/>
                <a:cs typeface="Arial Unicode MS" pitchFamily="34" charset="-122"/>
              </a:rPr>
              <a:t>.</a:t>
            </a:r>
          </a:p>
        </p:txBody>
      </p:sp>
      <p:sp>
        <p:nvSpPr>
          <p:cNvPr id="783364" name="Rectangle 4"/>
          <p:cNvSpPr>
            <a:spLocks noChangeArrowheads="1"/>
          </p:cNvSpPr>
          <p:nvPr/>
        </p:nvSpPr>
        <p:spPr bwMode="auto">
          <a:xfrm>
            <a:off x="836613" y="4833925"/>
            <a:ext cx="7056437" cy="431800"/>
          </a:xfrm>
          <a:prstGeom prst="rect">
            <a:avLst/>
          </a:prstGeom>
          <a:solidFill>
            <a:schemeClr val="bg1"/>
          </a:solidFill>
          <a:ln w="9525" algn="ctr">
            <a:solidFill>
              <a:schemeClr val="tx1"/>
            </a:solidFill>
            <a:miter lim="800000"/>
            <a:headEnd/>
            <a:tailEnd/>
          </a:ln>
          <a:effectLst/>
        </p:spPr>
        <p:txBody>
          <a:bodyPr wrap="none" anchor="ctr"/>
          <a:lstStyle/>
          <a:p>
            <a:endParaRPr lang="zh-CN" altLang="en-US"/>
          </a:p>
        </p:txBody>
      </p:sp>
      <p:sp>
        <p:nvSpPr>
          <p:cNvPr id="783365" name="Line 5"/>
          <p:cNvSpPr>
            <a:spLocks noChangeShapeType="1"/>
          </p:cNvSpPr>
          <p:nvPr/>
        </p:nvSpPr>
        <p:spPr bwMode="auto">
          <a:xfrm>
            <a:off x="836613" y="4330687"/>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66" name="Text Box 6"/>
          <p:cNvSpPr txBox="1">
            <a:spLocks noChangeArrowheads="1"/>
          </p:cNvSpPr>
          <p:nvPr/>
        </p:nvSpPr>
        <p:spPr bwMode="auto">
          <a:xfrm>
            <a:off x="203200" y="38623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开始</a:t>
            </a:r>
          </a:p>
        </p:txBody>
      </p:sp>
      <p:sp>
        <p:nvSpPr>
          <p:cNvPr id="783367" name="Line 7"/>
          <p:cNvSpPr>
            <a:spLocks noChangeShapeType="1"/>
          </p:cNvSpPr>
          <p:nvPr/>
        </p:nvSpPr>
        <p:spPr bwMode="auto">
          <a:xfrm>
            <a:off x="7870825" y="4379900"/>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68" name="Text Box 8"/>
          <p:cNvSpPr txBox="1">
            <a:spLocks noChangeArrowheads="1"/>
          </p:cNvSpPr>
          <p:nvPr/>
        </p:nvSpPr>
        <p:spPr bwMode="auto">
          <a:xfrm>
            <a:off x="7234238" y="3898887"/>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结束</a:t>
            </a:r>
          </a:p>
        </p:txBody>
      </p:sp>
      <p:sp>
        <p:nvSpPr>
          <p:cNvPr id="783369" name="Rectangle 9"/>
          <p:cNvSpPr>
            <a:spLocks noChangeArrowheads="1"/>
          </p:cNvSpPr>
          <p:nvPr/>
        </p:nvSpPr>
        <p:spPr bwMode="auto">
          <a:xfrm>
            <a:off x="2276475" y="4833925"/>
            <a:ext cx="1439863"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3370" name="Rectangle 10"/>
          <p:cNvSpPr>
            <a:spLocks noChangeArrowheads="1"/>
          </p:cNvSpPr>
          <p:nvPr/>
        </p:nvSpPr>
        <p:spPr bwMode="auto">
          <a:xfrm>
            <a:off x="5084763" y="4833925"/>
            <a:ext cx="1439862"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3371" name="AutoShape 11"/>
          <p:cNvSpPr>
            <a:spLocks/>
          </p:cNvSpPr>
          <p:nvPr/>
        </p:nvSpPr>
        <p:spPr bwMode="auto">
          <a:xfrm rot="-16200000">
            <a:off x="4251325" y="2446325"/>
            <a:ext cx="287338" cy="7078662"/>
          </a:xfrm>
          <a:prstGeom prst="rightBrace">
            <a:avLst>
              <a:gd name="adj1" fmla="val 205294"/>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3372" name="Text Box 12"/>
          <p:cNvSpPr txBox="1">
            <a:spLocks noChangeArrowheads="1"/>
          </p:cNvSpPr>
          <p:nvPr/>
        </p:nvSpPr>
        <p:spPr bwMode="auto">
          <a:xfrm>
            <a:off x="3635375" y="6226162"/>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checkout()</a:t>
            </a:r>
          </a:p>
        </p:txBody>
      </p:sp>
      <p:sp>
        <p:nvSpPr>
          <p:cNvPr id="783373" name="AutoShape 13"/>
          <p:cNvSpPr>
            <a:spLocks/>
          </p:cNvSpPr>
          <p:nvPr/>
        </p:nvSpPr>
        <p:spPr bwMode="auto">
          <a:xfrm rot="-16200000">
            <a:off x="2901951" y="4691049"/>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3374" name="AutoShape 14"/>
          <p:cNvSpPr>
            <a:spLocks/>
          </p:cNvSpPr>
          <p:nvPr/>
        </p:nvSpPr>
        <p:spPr bwMode="auto">
          <a:xfrm rot="-16200000">
            <a:off x="5700713" y="4713274"/>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3375" name="Text Box 15"/>
          <p:cNvSpPr txBox="1">
            <a:spLocks noChangeArrowheads="1"/>
          </p:cNvSpPr>
          <p:nvPr/>
        </p:nvSpPr>
        <p:spPr bwMode="auto">
          <a:xfrm>
            <a:off x="2268538" y="5553062"/>
            <a:ext cx="1512887"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purchase()</a:t>
            </a:r>
          </a:p>
        </p:txBody>
      </p:sp>
      <p:sp>
        <p:nvSpPr>
          <p:cNvPr id="783376" name="Text Box 16"/>
          <p:cNvSpPr txBox="1">
            <a:spLocks noChangeArrowheads="1"/>
          </p:cNvSpPr>
          <p:nvPr/>
        </p:nvSpPr>
        <p:spPr bwMode="auto">
          <a:xfrm>
            <a:off x="5076825" y="5553062"/>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purchase()</a:t>
            </a:r>
          </a:p>
        </p:txBody>
      </p:sp>
      <p:sp>
        <p:nvSpPr>
          <p:cNvPr id="783377" name="Line 17"/>
          <p:cNvSpPr>
            <a:spLocks noChangeShapeType="1"/>
          </p:cNvSpPr>
          <p:nvPr/>
        </p:nvSpPr>
        <p:spPr bwMode="auto">
          <a:xfrm>
            <a:off x="2281238"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78" name="Text Box 18"/>
          <p:cNvSpPr txBox="1">
            <a:spLocks noChangeArrowheads="1"/>
          </p:cNvSpPr>
          <p:nvPr/>
        </p:nvSpPr>
        <p:spPr bwMode="auto">
          <a:xfrm>
            <a:off x="1619250"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Tx1 </a:t>
            </a:r>
            <a:r>
              <a:rPr lang="zh-CN" altLang="en-US" sz="1800" b="1" dirty="0"/>
              <a:t>挂起</a:t>
            </a:r>
          </a:p>
        </p:txBody>
      </p:sp>
      <p:sp>
        <p:nvSpPr>
          <p:cNvPr id="783379" name="Text Box 19"/>
          <p:cNvSpPr txBox="1">
            <a:spLocks noChangeArrowheads="1"/>
          </p:cNvSpPr>
          <p:nvPr/>
        </p:nvSpPr>
        <p:spPr bwMode="auto">
          <a:xfrm>
            <a:off x="1619250"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Tx2 </a:t>
            </a:r>
            <a:r>
              <a:rPr lang="zh-CN" altLang="en-US" sz="1800" b="1" dirty="0"/>
              <a:t>开始</a:t>
            </a:r>
          </a:p>
        </p:txBody>
      </p:sp>
      <p:sp>
        <p:nvSpPr>
          <p:cNvPr id="783380" name="Line 20"/>
          <p:cNvSpPr>
            <a:spLocks noChangeShapeType="1"/>
          </p:cNvSpPr>
          <p:nvPr/>
        </p:nvSpPr>
        <p:spPr bwMode="auto">
          <a:xfrm>
            <a:off x="3721100"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81" name="Text Box 21"/>
          <p:cNvSpPr txBox="1">
            <a:spLocks noChangeArrowheads="1"/>
          </p:cNvSpPr>
          <p:nvPr/>
        </p:nvSpPr>
        <p:spPr bwMode="auto">
          <a:xfrm>
            <a:off x="3059113"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继续</a:t>
            </a:r>
          </a:p>
        </p:txBody>
      </p:sp>
      <p:sp>
        <p:nvSpPr>
          <p:cNvPr id="783382" name="Text Box 22"/>
          <p:cNvSpPr txBox="1">
            <a:spLocks noChangeArrowheads="1"/>
          </p:cNvSpPr>
          <p:nvPr/>
        </p:nvSpPr>
        <p:spPr bwMode="auto">
          <a:xfrm>
            <a:off x="3059113"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Tx2 </a:t>
            </a:r>
            <a:r>
              <a:rPr lang="zh-CN" altLang="en-US" sz="1800" b="1" dirty="0"/>
              <a:t>结束</a:t>
            </a:r>
          </a:p>
        </p:txBody>
      </p:sp>
      <p:sp>
        <p:nvSpPr>
          <p:cNvPr id="783383" name="Line 23"/>
          <p:cNvSpPr>
            <a:spLocks noChangeShapeType="1"/>
          </p:cNvSpPr>
          <p:nvPr/>
        </p:nvSpPr>
        <p:spPr bwMode="auto">
          <a:xfrm>
            <a:off x="5089525"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84" name="Text Box 24"/>
          <p:cNvSpPr txBox="1">
            <a:spLocks noChangeArrowheads="1"/>
          </p:cNvSpPr>
          <p:nvPr/>
        </p:nvSpPr>
        <p:spPr bwMode="auto">
          <a:xfrm>
            <a:off x="4427538"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挂起</a:t>
            </a:r>
          </a:p>
        </p:txBody>
      </p:sp>
      <p:sp>
        <p:nvSpPr>
          <p:cNvPr id="783385" name="Text Box 25"/>
          <p:cNvSpPr txBox="1">
            <a:spLocks noChangeArrowheads="1"/>
          </p:cNvSpPr>
          <p:nvPr/>
        </p:nvSpPr>
        <p:spPr bwMode="auto">
          <a:xfrm>
            <a:off x="4427538"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Tx3</a:t>
            </a:r>
            <a:r>
              <a:rPr lang="zh-CN" altLang="en-US" sz="1800" b="1"/>
              <a:t>开始</a:t>
            </a:r>
          </a:p>
        </p:txBody>
      </p:sp>
      <p:sp>
        <p:nvSpPr>
          <p:cNvPr id="783386" name="Line 26"/>
          <p:cNvSpPr>
            <a:spLocks noChangeShapeType="1"/>
          </p:cNvSpPr>
          <p:nvPr/>
        </p:nvSpPr>
        <p:spPr bwMode="auto">
          <a:xfrm>
            <a:off x="6516688"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87" name="Text Box 27"/>
          <p:cNvSpPr txBox="1">
            <a:spLocks noChangeArrowheads="1"/>
          </p:cNvSpPr>
          <p:nvPr/>
        </p:nvSpPr>
        <p:spPr bwMode="auto">
          <a:xfrm>
            <a:off x="5854700"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继续</a:t>
            </a:r>
          </a:p>
        </p:txBody>
      </p:sp>
      <p:sp>
        <p:nvSpPr>
          <p:cNvPr id="783388" name="Text Box 28"/>
          <p:cNvSpPr txBox="1">
            <a:spLocks noChangeArrowheads="1"/>
          </p:cNvSpPr>
          <p:nvPr/>
        </p:nvSpPr>
        <p:spPr bwMode="auto">
          <a:xfrm>
            <a:off x="5854700"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Tx3 </a:t>
            </a:r>
            <a:r>
              <a:rPr lang="zh-CN" altLang="en-US" sz="1800" b="1"/>
              <a:t>结束</a:t>
            </a:r>
          </a:p>
        </p:txBody>
      </p:sp>
      <p:pic>
        <p:nvPicPr>
          <p:cNvPr id="783389" name="Picture 29"/>
          <p:cNvPicPr>
            <a:picLocks noChangeAspect="1" noChangeArrowheads="1"/>
          </p:cNvPicPr>
          <p:nvPr/>
        </p:nvPicPr>
        <p:blipFill>
          <a:blip r:embed="rId2"/>
          <a:srcRect/>
          <a:stretch>
            <a:fillRect/>
          </a:stretch>
        </p:blipFill>
        <p:spPr bwMode="auto">
          <a:xfrm>
            <a:off x="1258888" y="2820975"/>
            <a:ext cx="4968875" cy="444500"/>
          </a:xfrm>
          <a:prstGeom prst="rect">
            <a:avLst/>
          </a:prstGeom>
        </p:spPr>
        <p:style>
          <a:lnRef idx="1">
            <a:schemeClr val="accent5"/>
          </a:lnRef>
          <a:fillRef idx="2">
            <a:schemeClr val="accent5"/>
          </a:fillRef>
          <a:effectRef idx="1">
            <a:schemeClr val="accent5"/>
          </a:effectRef>
          <a:fontRef idx="minor">
            <a:schemeClr val="dk1"/>
          </a:fontRef>
        </p:style>
      </p:pic>
      <p:sp>
        <p:nvSpPr>
          <p:cNvPr id="783390" name="Line 30"/>
          <p:cNvSpPr>
            <a:spLocks noChangeShapeType="1"/>
          </p:cNvSpPr>
          <p:nvPr/>
        </p:nvSpPr>
        <p:spPr bwMode="auto">
          <a:xfrm>
            <a:off x="2674938" y="3062275"/>
            <a:ext cx="3527425"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zh-CN" altLang="en-US"/>
          </a:p>
        </p:txBody>
      </p:sp>
    </p:spTree>
    <p:extLst>
      <p:ext uri="{BB962C8B-B14F-4D97-AF65-F5344CB8AC3E}">
        <p14:creationId xmlns:p14="http://schemas.microsoft.com/office/powerpoint/2010/main" val="349019498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xfrm>
            <a:off x="539553" y="548977"/>
            <a:ext cx="8136136" cy="1439863"/>
          </a:xfrm>
        </p:spPr>
        <p:txBody>
          <a:bodyPr>
            <a:norm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2.x </a:t>
            </a:r>
            <a:r>
              <a:rPr lang="zh-CN" altLang="en-US" sz="3600" dirty="0">
                <a:latin typeface="Arial Unicode MS" pitchFamily="34" charset="-122"/>
                <a:ea typeface="Arial Unicode MS" pitchFamily="34" charset="-122"/>
                <a:cs typeface="Arial Unicode MS" pitchFamily="34" charset="-122"/>
              </a:rPr>
              <a:t>事务通知中配置传播属性</a:t>
            </a:r>
          </a:p>
        </p:txBody>
      </p:sp>
      <p:sp>
        <p:nvSpPr>
          <p:cNvPr id="787459" name="Rectangle 3"/>
          <p:cNvSpPr>
            <a:spLocks noGrp="1" noChangeArrowheads="1"/>
          </p:cNvSpPr>
          <p:nvPr>
            <p:ph type="body" idx="1"/>
          </p:nvPr>
        </p:nvSpPr>
        <p:spPr>
          <a:xfrm>
            <a:off x="323528" y="1870075"/>
            <a:ext cx="8568952" cy="4098925"/>
          </a:xfrm>
        </p:spPr>
        <p:txBody>
          <a:bodyPr>
            <a:normAutofit/>
          </a:bodyPr>
          <a:lstStyle/>
          <a:p>
            <a:r>
              <a:rPr lang="zh-CN" altLang="en-US" sz="2800" dirty="0">
                <a:latin typeface="Arial Unicode MS" pitchFamily="34" charset="-122"/>
                <a:ea typeface="Arial Unicode MS" pitchFamily="34" charset="-122"/>
                <a:cs typeface="Arial Unicode MS" pitchFamily="34" charset="-122"/>
              </a:rPr>
              <a:t>在 </a:t>
            </a:r>
            <a:r>
              <a:rPr lang="en-US" altLang="zh-CN" sz="2800" dirty="0">
                <a:latin typeface="Arial Unicode MS" pitchFamily="34" charset="-122"/>
                <a:ea typeface="Arial Unicode MS" pitchFamily="34" charset="-122"/>
                <a:cs typeface="Arial Unicode MS" pitchFamily="34" charset="-122"/>
              </a:rPr>
              <a:t>Spring 2.x </a:t>
            </a:r>
            <a:r>
              <a:rPr lang="zh-CN" altLang="en-US" sz="2800" dirty="0">
                <a:latin typeface="Arial Unicode MS" pitchFamily="34" charset="-122"/>
                <a:ea typeface="Arial Unicode MS" pitchFamily="34" charset="-122"/>
                <a:cs typeface="Arial Unicode MS" pitchFamily="34" charset="-122"/>
              </a:rPr>
              <a:t>事务通知中</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可以像下面这样在 </a:t>
            </a:r>
            <a:r>
              <a:rPr lang="en-US" altLang="zh-CN" sz="2800" dirty="0">
                <a:latin typeface="Arial Unicode MS" pitchFamily="34" charset="-122"/>
                <a:ea typeface="Arial Unicode MS" pitchFamily="34" charset="-122"/>
                <a:cs typeface="Arial Unicode MS" pitchFamily="34" charset="-122"/>
              </a:rPr>
              <a:t>&lt;</a:t>
            </a:r>
            <a:r>
              <a:rPr lang="en-US" altLang="zh-CN" sz="2800" dirty="0" err="1">
                <a:latin typeface="Arial Unicode MS" pitchFamily="34" charset="-122"/>
                <a:ea typeface="Arial Unicode MS" pitchFamily="34" charset="-122"/>
                <a:cs typeface="Arial Unicode MS" pitchFamily="34" charset="-122"/>
              </a:rPr>
              <a:t>tx:method</a:t>
            </a:r>
            <a:r>
              <a:rPr lang="en-US" altLang="zh-CN" sz="2800" dirty="0">
                <a:latin typeface="Arial Unicode MS" pitchFamily="34" charset="-122"/>
                <a:ea typeface="Arial Unicode MS" pitchFamily="34" charset="-122"/>
                <a:cs typeface="Arial Unicode MS" pitchFamily="34" charset="-122"/>
              </a:rPr>
              <a:t>&gt; </a:t>
            </a:r>
            <a:r>
              <a:rPr lang="zh-CN" altLang="en-US" sz="2800" dirty="0">
                <a:latin typeface="Arial Unicode MS" pitchFamily="34" charset="-122"/>
                <a:ea typeface="Arial Unicode MS" pitchFamily="34" charset="-122"/>
                <a:cs typeface="Arial Unicode MS" pitchFamily="34" charset="-122"/>
              </a:rPr>
              <a:t>元素中设定传播事务属性</a:t>
            </a:r>
          </a:p>
        </p:txBody>
      </p:sp>
      <p:pic>
        <p:nvPicPr>
          <p:cNvPr id="787460" name="Picture 4"/>
          <p:cNvPicPr>
            <a:picLocks noChangeAspect="1" noChangeArrowheads="1"/>
          </p:cNvPicPr>
          <p:nvPr/>
        </p:nvPicPr>
        <p:blipFill>
          <a:blip r:embed="rId2"/>
          <a:srcRect/>
          <a:stretch>
            <a:fillRect/>
          </a:stretch>
        </p:blipFill>
        <p:spPr bwMode="auto">
          <a:xfrm>
            <a:off x="1290611" y="3769717"/>
            <a:ext cx="6911975" cy="1387475"/>
          </a:xfrm>
          <a:prstGeom prst="rect">
            <a:avLst/>
          </a:prstGeom>
          <a:noFill/>
        </p:spPr>
      </p:pic>
      <p:sp>
        <p:nvSpPr>
          <p:cNvPr id="787461" name="Line 5"/>
          <p:cNvSpPr>
            <a:spLocks noChangeShapeType="1"/>
          </p:cNvSpPr>
          <p:nvPr/>
        </p:nvSpPr>
        <p:spPr bwMode="auto">
          <a:xfrm>
            <a:off x="2227236" y="4684117"/>
            <a:ext cx="5832475" cy="0"/>
          </a:xfrm>
          <a:prstGeom prst="line">
            <a:avLst/>
          </a:prstGeom>
          <a:noFill/>
          <a:ln w="19050">
            <a:solidFill>
              <a:srgbClr val="FF0000"/>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021204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12534" y="1008486"/>
            <a:ext cx="3071834" cy="1357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241162" y="1294238"/>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A</a:t>
            </a:r>
            <a:endParaRPr lang="zh-CN" altLang="en-US" dirty="0"/>
          </a:p>
        </p:txBody>
      </p:sp>
      <p:sp>
        <p:nvSpPr>
          <p:cNvPr id="6" name="椭圆 5"/>
          <p:cNvSpPr/>
          <p:nvPr/>
        </p:nvSpPr>
        <p:spPr>
          <a:xfrm>
            <a:off x="6384170" y="1722866"/>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B</a:t>
            </a:r>
            <a:endParaRPr lang="zh-CN" altLang="en-US" dirty="0"/>
          </a:p>
        </p:txBody>
      </p:sp>
      <p:sp>
        <p:nvSpPr>
          <p:cNvPr id="7" name="TextBox 6"/>
          <p:cNvSpPr txBox="1"/>
          <p:nvPr/>
        </p:nvSpPr>
        <p:spPr>
          <a:xfrm>
            <a:off x="311940" y="1437114"/>
            <a:ext cx="3357586" cy="2308324"/>
          </a:xfrm>
          <a:prstGeom prst="rect">
            <a:avLst/>
          </a:prstGeom>
          <a:noFill/>
        </p:spPr>
        <p:txBody>
          <a:bodyPr wrap="square" rtlCol="0">
            <a:spAutoFit/>
          </a:bodyPr>
          <a:lstStyle/>
          <a:p>
            <a:r>
              <a:rPr lang="en-US" altLang="zh-CN" dirty="0" smtClean="0"/>
              <a:t>class A{}</a:t>
            </a:r>
          </a:p>
          <a:p>
            <a:endParaRPr lang="en-US" altLang="zh-CN" dirty="0" smtClean="0"/>
          </a:p>
          <a:p>
            <a:r>
              <a:rPr lang="en-US" altLang="zh-CN" dirty="0" smtClean="0"/>
              <a:t>class B{</a:t>
            </a:r>
          </a:p>
          <a:p>
            <a:r>
              <a:rPr lang="en-US" altLang="zh-CN" dirty="0" smtClean="0"/>
              <a:t>  	private A </a:t>
            </a:r>
            <a:r>
              <a:rPr lang="en-US" altLang="zh-CN" dirty="0" err="1" smtClean="0"/>
              <a:t>a</a:t>
            </a:r>
            <a:r>
              <a:rPr lang="en-US" altLang="zh-CN" dirty="0" smtClean="0"/>
              <a:t>;</a:t>
            </a:r>
          </a:p>
          <a:p>
            <a:r>
              <a:rPr lang="en-US" altLang="zh-CN" dirty="0" smtClean="0"/>
              <a:t>	public void </a:t>
            </a:r>
            <a:r>
              <a:rPr lang="en-US" altLang="zh-CN" dirty="0" err="1" smtClean="0"/>
              <a:t>setA</a:t>
            </a:r>
            <a:r>
              <a:rPr lang="en-US" altLang="zh-CN" dirty="0" smtClean="0"/>
              <a:t>(A </a:t>
            </a:r>
            <a:r>
              <a:rPr lang="en-US" altLang="zh-CN" dirty="0" err="1" smtClean="0"/>
              <a:t>a</a:t>
            </a:r>
            <a:r>
              <a:rPr lang="en-US" altLang="zh-CN" dirty="0" smtClean="0"/>
              <a:t>){</a:t>
            </a:r>
          </a:p>
          <a:p>
            <a:r>
              <a:rPr lang="en-US" altLang="zh-CN" dirty="0" smtClean="0"/>
              <a:t>		</a:t>
            </a:r>
            <a:r>
              <a:rPr lang="en-US" altLang="zh-CN" dirty="0" err="1" smtClean="0"/>
              <a:t>this.a</a:t>
            </a:r>
            <a:r>
              <a:rPr lang="en-US" altLang="zh-CN" dirty="0" smtClean="0"/>
              <a:t> = a;</a:t>
            </a:r>
          </a:p>
          <a:p>
            <a:r>
              <a:rPr lang="en-US" altLang="zh-CN" dirty="0" smtClean="0"/>
              <a:t>	}</a:t>
            </a:r>
          </a:p>
          <a:p>
            <a:r>
              <a:rPr lang="en-US" altLang="zh-CN" dirty="0" smtClean="0"/>
              <a:t>}</a:t>
            </a:r>
            <a:endParaRPr lang="zh-CN" altLang="en-US" dirty="0"/>
          </a:p>
        </p:txBody>
      </p:sp>
      <p:sp>
        <p:nvSpPr>
          <p:cNvPr id="8" name="TextBox 7"/>
          <p:cNvSpPr txBox="1"/>
          <p:nvPr/>
        </p:nvSpPr>
        <p:spPr>
          <a:xfrm>
            <a:off x="7169988" y="1008486"/>
            <a:ext cx="714380" cy="338554"/>
          </a:xfrm>
          <a:prstGeom prst="rect">
            <a:avLst/>
          </a:prstGeom>
          <a:noFill/>
        </p:spPr>
        <p:txBody>
          <a:bodyPr wrap="square" rtlCol="0">
            <a:spAutoFit/>
          </a:bodyPr>
          <a:lstStyle/>
          <a:p>
            <a:r>
              <a:rPr lang="zh-CN" altLang="en-US" sz="1600" dirty="0" smtClean="0"/>
              <a:t>容器</a:t>
            </a:r>
            <a:endParaRPr lang="zh-CN" altLang="en-US" sz="1600" dirty="0"/>
          </a:p>
        </p:txBody>
      </p:sp>
      <p:sp>
        <p:nvSpPr>
          <p:cNvPr id="17" name="TextBox 16"/>
          <p:cNvSpPr txBox="1"/>
          <p:nvPr/>
        </p:nvSpPr>
        <p:spPr>
          <a:xfrm>
            <a:off x="454816" y="4937576"/>
            <a:ext cx="3000396" cy="923330"/>
          </a:xfrm>
          <a:prstGeom prst="rect">
            <a:avLst/>
          </a:prstGeom>
          <a:solidFill>
            <a:schemeClr val="accent3">
              <a:lumMod val="20000"/>
              <a:lumOff val="80000"/>
            </a:schemeClr>
          </a:solidFill>
          <a:ln>
            <a:solidFill>
              <a:schemeClr val="accent3">
                <a:lumMod val="40000"/>
                <a:lumOff val="60000"/>
              </a:schemeClr>
            </a:solidFill>
          </a:ln>
        </p:spPr>
        <p:txBody>
          <a:bodyPr wrap="square" rtlCol="0">
            <a:spAutoFit/>
          </a:bodyPr>
          <a:lstStyle/>
          <a:p>
            <a:r>
              <a:rPr lang="zh-CN" altLang="en-US" dirty="0" smtClean="0"/>
              <a:t>需求：从容器中获取 </a:t>
            </a:r>
            <a:r>
              <a:rPr lang="en-US" altLang="zh-CN" dirty="0" smtClean="0"/>
              <a:t>B</a:t>
            </a:r>
            <a:r>
              <a:rPr lang="zh-CN" altLang="en-US" dirty="0" smtClean="0"/>
              <a:t> 对象，并使 </a:t>
            </a:r>
            <a:r>
              <a:rPr lang="en-US" altLang="zh-CN" dirty="0" smtClean="0"/>
              <a:t>B </a:t>
            </a:r>
            <a:r>
              <a:rPr lang="zh-CN" altLang="en-US" dirty="0" smtClean="0"/>
              <a:t>对象的 </a:t>
            </a:r>
            <a:r>
              <a:rPr lang="en-US" altLang="zh-CN" dirty="0" smtClean="0"/>
              <a:t>a </a:t>
            </a:r>
            <a:r>
              <a:rPr lang="zh-CN" altLang="en-US" dirty="0" smtClean="0"/>
              <a:t>属性被赋值为容器中 </a:t>
            </a:r>
            <a:r>
              <a:rPr lang="en-US" altLang="zh-CN" dirty="0" smtClean="0"/>
              <a:t>A </a:t>
            </a:r>
            <a:r>
              <a:rPr lang="zh-CN" altLang="en-US" dirty="0" smtClean="0"/>
              <a:t>对象的引用</a:t>
            </a:r>
            <a:endParaRPr lang="en-US" altLang="zh-CN" dirty="0" smtClean="0"/>
          </a:p>
        </p:txBody>
      </p:sp>
      <p:sp>
        <p:nvSpPr>
          <p:cNvPr id="18" name="TextBox 17"/>
          <p:cNvSpPr txBox="1"/>
          <p:nvPr/>
        </p:nvSpPr>
        <p:spPr>
          <a:xfrm>
            <a:off x="4812534" y="2651560"/>
            <a:ext cx="3071834" cy="923330"/>
          </a:xfrm>
          <a:prstGeom prst="rect">
            <a:avLst/>
          </a:prstGeom>
          <a:noFill/>
        </p:spPr>
        <p:txBody>
          <a:bodyPr wrap="square" rtlCol="0">
            <a:spAutoFit/>
          </a:bodyPr>
          <a:lstStyle/>
          <a:p>
            <a:r>
              <a:rPr lang="en-US" altLang="zh-CN" dirty="0" smtClean="0"/>
              <a:t>A </a:t>
            </a:r>
            <a:r>
              <a:rPr lang="en-US" altLang="zh-CN" dirty="0" err="1" smtClean="0"/>
              <a:t>a</a:t>
            </a:r>
            <a:r>
              <a:rPr lang="en-US" altLang="zh-CN" dirty="0" smtClean="0"/>
              <a:t> = </a:t>
            </a:r>
            <a:r>
              <a:rPr lang="en-US" altLang="zh-CN" dirty="0" err="1" smtClean="0"/>
              <a:t>getA</a:t>
            </a:r>
            <a:r>
              <a:rPr lang="en-US" altLang="zh-CN" dirty="0" smtClean="0"/>
              <a:t>();</a:t>
            </a:r>
          </a:p>
          <a:p>
            <a:r>
              <a:rPr lang="en-US" altLang="zh-CN" dirty="0" smtClean="0"/>
              <a:t>B </a:t>
            </a:r>
            <a:r>
              <a:rPr lang="en-US" altLang="zh-CN" dirty="0" err="1" smtClean="0"/>
              <a:t>b</a:t>
            </a:r>
            <a:r>
              <a:rPr lang="en-US" altLang="zh-CN" dirty="0" smtClean="0"/>
              <a:t> = </a:t>
            </a:r>
            <a:r>
              <a:rPr lang="en-US" altLang="zh-CN" dirty="0" err="1" smtClean="0"/>
              <a:t>getB</a:t>
            </a:r>
            <a:r>
              <a:rPr lang="en-US" altLang="zh-CN" dirty="0" smtClean="0"/>
              <a:t>();</a:t>
            </a:r>
          </a:p>
          <a:p>
            <a:r>
              <a:rPr lang="en-US" altLang="zh-CN" dirty="0" err="1" smtClean="0"/>
              <a:t>b.setA</a:t>
            </a:r>
            <a:r>
              <a:rPr lang="en-US" altLang="zh-CN" dirty="0" smtClean="0"/>
              <a:t>(a);</a:t>
            </a:r>
            <a:endParaRPr lang="zh-CN" altLang="en-US" dirty="0"/>
          </a:p>
        </p:txBody>
      </p:sp>
      <p:sp>
        <p:nvSpPr>
          <p:cNvPr id="19" name="矩形 18"/>
          <p:cNvSpPr/>
          <p:nvPr/>
        </p:nvSpPr>
        <p:spPr>
          <a:xfrm>
            <a:off x="4812534" y="4008882"/>
            <a:ext cx="3071834" cy="1357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241162" y="4294634"/>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A</a:t>
            </a:r>
            <a:endParaRPr lang="zh-CN" altLang="en-US" dirty="0"/>
          </a:p>
        </p:txBody>
      </p:sp>
      <p:sp>
        <p:nvSpPr>
          <p:cNvPr id="21" name="椭圆 20"/>
          <p:cNvSpPr/>
          <p:nvPr/>
        </p:nvSpPr>
        <p:spPr>
          <a:xfrm>
            <a:off x="6384170" y="4723262"/>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B</a:t>
            </a:r>
            <a:endParaRPr lang="zh-CN" altLang="en-US" dirty="0"/>
          </a:p>
        </p:txBody>
      </p:sp>
      <p:sp>
        <p:nvSpPr>
          <p:cNvPr id="22" name="TextBox 21"/>
          <p:cNvSpPr txBox="1"/>
          <p:nvPr/>
        </p:nvSpPr>
        <p:spPr>
          <a:xfrm>
            <a:off x="6955674" y="4008882"/>
            <a:ext cx="928694" cy="338554"/>
          </a:xfrm>
          <a:prstGeom prst="rect">
            <a:avLst/>
          </a:prstGeom>
          <a:noFill/>
        </p:spPr>
        <p:txBody>
          <a:bodyPr wrap="square" rtlCol="0">
            <a:spAutoFit/>
          </a:bodyPr>
          <a:lstStyle/>
          <a:p>
            <a:r>
              <a:rPr lang="en-US" altLang="zh-CN" sz="1600" dirty="0" smtClean="0"/>
              <a:t>IOC</a:t>
            </a:r>
            <a:r>
              <a:rPr lang="zh-CN" altLang="en-US" sz="1600" dirty="0" smtClean="0"/>
              <a:t>容器</a:t>
            </a:r>
            <a:endParaRPr lang="zh-CN" altLang="en-US" sz="1600" dirty="0"/>
          </a:p>
        </p:txBody>
      </p:sp>
      <p:sp>
        <p:nvSpPr>
          <p:cNvPr id="23" name="TextBox 22"/>
          <p:cNvSpPr txBox="1"/>
          <p:nvPr/>
        </p:nvSpPr>
        <p:spPr>
          <a:xfrm>
            <a:off x="4812534" y="5651956"/>
            <a:ext cx="3071834" cy="369332"/>
          </a:xfrm>
          <a:prstGeom prst="rect">
            <a:avLst/>
          </a:prstGeom>
          <a:noFill/>
        </p:spPr>
        <p:txBody>
          <a:bodyPr wrap="square" rtlCol="0">
            <a:spAutoFit/>
          </a:bodyPr>
          <a:lstStyle/>
          <a:p>
            <a:r>
              <a:rPr lang="en-US" altLang="zh-CN" dirty="0" smtClean="0"/>
              <a:t>B </a:t>
            </a:r>
            <a:r>
              <a:rPr lang="en-US" altLang="zh-CN" dirty="0" err="1" smtClean="0"/>
              <a:t>b</a:t>
            </a:r>
            <a:r>
              <a:rPr lang="en-US" altLang="zh-CN" dirty="0" smtClean="0"/>
              <a:t> = </a:t>
            </a:r>
            <a:r>
              <a:rPr lang="en-US" altLang="zh-CN" dirty="0" err="1" smtClean="0"/>
              <a:t>getB</a:t>
            </a:r>
            <a:r>
              <a:rPr lang="en-US" altLang="zh-CN" dirty="0" smtClean="0"/>
              <a:t>();</a:t>
            </a:r>
          </a:p>
        </p:txBody>
      </p:sp>
      <p:cxnSp>
        <p:nvCxnSpPr>
          <p:cNvPr id="25" name="直接箭头连接符 24"/>
          <p:cNvCxnSpPr>
            <a:stCxn id="21" idx="2"/>
            <a:endCxn id="20" idx="6"/>
          </p:cNvCxnSpPr>
          <p:nvPr/>
        </p:nvCxnSpPr>
        <p:spPr>
          <a:xfrm rot="10800000">
            <a:off x="6098418" y="4508948"/>
            <a:ext cx="285752"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r:embed="rId2"/>
          <a:srcRect/>
          <a:stretch>
            <a:fillRect/>
          </a:stretch>
        </p:blipFill>
        <p:spPr bwMode="auto">
          <a:xfrm>
            <a:off x="383378" y="3956513"/>
            <a:ext cx="3143272" cy="676242"/>
          </a:xfrm>
          <a:prstGeom prst="rect">
            <a:avLst/>
          </a:prstGeom>
          <a:noFill/>
          <a:ln w="9525">
            <a:noFill/>
            <a:miter lim="800000"/>
            <a:headEnd/>
            <a:tailEnd/>
          </a:ln>
          <a:effectLst/>
        </p:spPr>
      </p:pic>
    </p:spTree>
    <p:extLst>
      <p:ext uri="{BB962C8B-B14F-4D97-AF65-F5344CB8AC3E}">
        <p14:creationId xmlns:p14="http://schemas.microsoft.com/office/powerpoint/2010/main" val="379682887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xfrm>
            <a:off x="662880" y="692696"/>
            <a:ext cx="822960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并发事务所导致的问题</a:t>
            </a:r>
          </a:p>
        </p:txBody>
      </p:sp>
      <p:sp>
        <p:nvSpPr>
          <p:cNvPr id="786435" name="Rectangle 3"/>
          <p:cNvSpPr>
            <a:spLocks noGrp="1" noChangeArrowheads="1"/>
          </p:cNvSpPr>
          <p:nvPr>
            <p:ph type="body" idx="1"/>
          </p:nvPr>
        </p:nvSpPr>
        <p:spPr>
          <a:xfrm>
            <a:off x="323528" y="1887116"/>
            <a:ext cx="8424936" cy="4494212"/>
          </a:xfrm>
        </p:spPr>
        <p:txBody>
          <a:bodyPr/>
          <a:lstStyle/>
          <a:p>
            <a:r>
              <a:rPr lang="zh-CN" altLang="en-US" sz="2400" dirty="0">
                <a:latin typeface="Arial Unicode MS" pitchFamily="34" charset="-122"/>
                <a:ea typeface="Arial Unicode MS" pitchFamily="34" charset="-122"/>
                <a:cs typeface="Arial Unicode MS" pitchFamily="34" charset="-122"/>
              </a:rPr>
              <a:t>当同一个应用程序或者不同应用程序中的多个事务在同一个数据集上并发执行时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可能会出现许多意外的问题</a:t>
            </a:r>
          </a:p>
          <a:p>
            <a:r>
              <a:rPr lang="zh-CN" altLang="en-US" sz="2400" dirty="0">
                <a:latin typeface="Arial Unicode MS" pitchFamily="34" charset="-122"/>
                <a:ea typeface="Arial Unicode MS" pitchFamily="34" charset="-122"/>
                <a:cs typeface="Arial Unicode MS" pitchFamily="34" charset="-122"/>
              </a:rPr>
              <a:t>并发事务所导致的问题可以分为下面三种类型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脏读</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对于两个事物 </a:t>
            </a:r>
            <a:r>
              <a:rPr lang="en-US" altLang="zh-CN" sz="2000" dirty="0">
                <a:latin typeface="Arial Unicode MS" pitchFamily="34" charset="-122"/>
                <a:ea typeface="Arial Unicode MS" pitchFamily="34" charset="-122"/>
                <a:cs typeface="Arial Unicode MS" pitchFamily="34" charset="-122"/>
              </a:rPr>
              <a:t>T1, T2, T1  </a:t>
            </a:r>
            <a:r>
              <a:rPr lang="zh-CN" altLang="en-US" sz="2000" dirty="0">
                <a:latin typeface="Arial Unicode MS" pitchFamily="34" charset="-122"/>
                <a:ea typeface="Arial Unicode MS" pitchFamily="34" charset="-122"/>
                <a:cs typeface="Arial Unicode MS" pitchFamily="34" charset="-122"/>
              </a:rPr>
              <a:t>读取了已经被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更新但 还没有被提交的字段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之后</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若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回滚</a:t>
            </a:r>
            <a:r>
              <a:rPr lang="en-US" altLang="zh-CN" sz="2000" dirty="0">
                <a:latin typeface="Arial Unicode MS" pitchFamily="34" charset="-122"/>
                <a:ea typeface="Arial Unicode MS" pitchFamily="34" charset="-122"/>
                <a:cs typeface="Arial Unicode MS" pitchFamily="34" charset="-122"/>
              </a:rPr>
              <a:t>, T1</a:t>
            </a:r>
            <a:r>
              <a:rPr lang="zh-CN" altLang="en-US" sz="2000" dirty="0">
                <a:latin typeface="Arial Unicode MS" pitchFamily="34" charset="-122"/>
                <a:ea typeface="Arial Unicode MS" pitchFamily="34" charset="-122"/>
                <a:cs typeface="Arial Unicode MS" pitchFamily="34" charset="-122"/>
              </a:rPr>
              <a:t>读取的内容就是临时且无效的</a:t>
            </a:r>
            <a:r>
              <a:rPr lang="en-US" altLang="zh-CN" sz="20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不可重复读</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对于两个事物 </a:t>
            </a:r>
            <a:r>
              <a:rPr lang="en-US" altLang="zh-CN" sz="2000" dirty="0">
                <a:latin typeface="Arial Unicode MS" pitchFamily="34" charset="-122"/>
                <a:ea typeface="Arial Unicode MS" pitchFamily="34" charset="-122"/>
                <a:cs typeface="Arial Unicode MS" pitchFamily="34" charset="-122"/>
              </a:rPr>
              <a:t>T1, T2, T1  </a:t>
            </a:r>
            <a:r>
              <a:rPr lang="zh-CN" altLang="en-US" sz="2000" dirty="0">
                <a:latin typeface="Arial Unicode MS" pitchFamily="34" charset="-122"/>
                <a:ea typeface="Arial Unicode MS" pitchFamily="34" charset="-122"/>
                <a:cs typeface="Arial Unicode MS" pitchFamily="34" charset="-122"/>
              </a:rPr>
              <a:t>读取了一个字段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然后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更新了该字段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之后</a:t>
            </a:r>
            <a:r>
              <a:rPr lang="en-US" altLang="zh-CN" sz="2000" dirty="0">
                <a:latin typeface="Arial Unicode MS" pitchFamily="34" charset="-122"/>
                <a:ea typeface="Arial Unicode MS" pitchFamily="34" charset="-122"/>
                <a:cs typeface="Arial Unicode MS" pitchFamily="34" charset="-122"/>
              </a:rPr>
              <a:t>, T1</a:t>
            </a:r>
            <a:r>
              <a:rPr lang="zh-CN" altLang="en-US" sz="2000" dirty="0">
                <a:latin typeface="Arial Unicode MS" pitchFamily="34" charset="-122"/>
                <a:ea typeface="Arial Unicode MS" pitchFamily="34" charset="-122"/>
                <a:cs typeface="Arial Unicode MS" pitchFamily="34" charset="-122"/>
              </a:rPr>
              <a:t>再次读取同一个字段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值就不同了</a:t>
            </a:r>
            <a:r>
              <a:rPr lang="en-US" altLang="zh-CN" sz="20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幻读</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对于两个事物 </a:t>
            </a:r>
            <a:r>
              <a:rPr lang="en-US" altLang="zh-CN" sz="2000" dirty="0">
                <a:latin typeface="Arial Unicode MS" pitchFamily="34" charset="-122"/>
                <a:ea typeface="Arial Unicode MS" pitchFamily="34" charset="-122"/>
                <a:cs typeface="Arial Unicode MS" pitchFamily="34" charset="-122"/>
              </a:rPr>
              <a:t>T1, T2, T1  </a:t>
            </a:r>
            <a:r>
              <a:rPr lang="zh-CN" altLang="en-US" sz="2000" dirty="0">
                <a:latin typeface="Arial Unicode MS" pitchFamily="34" charset="-122"/>
                <a:ea typeface="Arial Unicode MS" pitchFamily="34" charset="-122"/>
                <a:cs typeface="Arial Unicode MS" pitchFamily="34" charset="-122"/>
              </a:rPr>
              <a:t>从一个表中读取了一个字段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然后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在该表中插入了一些新的行</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之后</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如果 </a:t>
            </a:r>
            <a:r>
              <a:rPr lang="en-US" altLang="zh-CN" sz="2000" dirty="0">
                <a:latin typeface="Arial Unicode MS" pitchFamily="34" charset="-122"/>
                <a:ea typeface="Arial Unicode MS" pitchFamily="34" charset="-122"/>
                <a:cs typeface="Arial Unicode MS" pitchFamily="34" charset="-122"/>
              </a:rPr>
              <a:t>T1 </a:t>
            </a:r>
            <a:r>
              <a:rPr lang="zh-CN" altLang="en-US" sz="2000" dirty="0">
                <a:latin typeface="Arial Unicode MS" pitchFamily="34" charset="-122"/>
                <a:ea typeface="Arial Unicode MS" pitchFamily="34" charset="-122"/>
                <a:cs typeface="Arial Unicode MS" pitchFamily="34" charset="-122"/>
              </a:rPr>
              <a:t>再次读取同一个表</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就会多出几行</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4060402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事务的隔离级别</a:t>
            </a:r>
          </a:p>
        </p:txBody>
      </p:sp>
      <p:sp>
        <p:nvSpPr>
          <p:cNvPr id="785411" name="Rectangle 3"/>
          <p:cNvSpPr>
            <a:spLocks noGrp="1" noChangeArrowheads="1"/>
          </p:cNvSpPr>
          <p:nvPr>
            <p:ph type="body" idx="1"/>
          </p:nvPr>
        </p:nvSpPr>
        <p:spPr>
          <a:xfrm>
            <a:off x="642910" y="1714488"/>
            <a:ext cx="8001056" cy="4098925"/>
          </a:xfrm>
        </p:spPr>
        <p:txBody>
          <a:bodyPr/>
          <a:lstStyle/>
          <a:p>
            <a:r>
              <a:rPr lang="zh-CN" altLang="en-US" sz="2400" dirty="0">
                <a:latin typeface="Arial Unicode MS" pitchFamily="34" charset="-122"/>
                <a:ea typeface="Arial Unicode MS" pitchFamily="34" charset="-122"/>
                <a:cs typeface="Arial Unicode MS" pitchFamily="34" charset="-122"/>
              </a:rPr>
              <a:t>从理论上来说</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事务应该彼此完全隔离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以避免并发事务所导致的问题</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那样会对性能产生极大的影响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因为事务必须按顺序运行</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在实际开发中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为了提升性能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事务会以较低的隔离级别运行</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事务的隔离级别可以通过隔离事务属性指定</a:t>
            </a:r>
          </a:p>
        </p:txBody>
      </p:sp>
    </p:spTree>
    <p:extLst>
      <p:ext uri="{BB962C8B-B14F-4D97-AF65-F5344CB8AC3E}">
        <p14:creationId xmlns:p14="http://schemas.microsoft.com/office/powerpoint/2010/main" val="363456450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611560"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支持的事务隔离级别</a:t>
            </a:r>
          </a:p>
        </p:txBody>
      </p:sp>
      <p:pic>
        <p:nvPicPr>
          <p:cNvPr id="784388" name="Picture 4"/>
          <p:cNvPicPr>
            <a:picLocks noChangeAspect="1" noChangeArrowheads="1"/>
          </p:cNvPicPr>
          <p:nvPr/>
        </p:nvPicPr>
        <p:blipFill>
          <a:blip r:embed="rId2"/>
          <a:srcRect/>
          <a:stretch>
            <a:fillRect/>
          </a:stretch>
        </p:blipFill>
        <p:spPr bwMode="auto">
          <a:xfrm>
            <a:off x="730250" y="1565342"/>
            <a:ext cx="7848600" cy="3059112"/>
          </a:xfrm>
          <a:prstGeom prst="rect">
            <a:avLst/>
          </a:prstGeom>
          <a:noFill/>
        </p:spPr>
      </p:pic>
      <p:sp>
        <p:nvSpPr>
          <p:cNvPr id="784389" name="Rectangle 5"/>
          <p:cNvSpPr>
            <a:spLocks noGrp="1" noChangeArrowheads="1"/>
          </p:cNvSpPr>
          <p:nvPr>
            <p:ph type="body" idx="1"/>
          </p:nvPr>
        </p:nvSpPr>
        <p:spPr>
          <a:xfrm>
            <a:off x="684213" y="4662554"/>
            <a:ext cx="7827962" cy="1844675"/>
          </a:xfrm>
          <a:solidFill>
            <a:schemeClr val="bg1"/>
          </a:solidFill>
          <a:ln/>
        </p:spPr>
        <p:txBody>
          <a:bodyPr/>
          <a:lstStyle/>
          <a:p>
            <a:r>
              <a:rPr lang="zh-CN" altLang="en-US" sz="2000">
                <a:latin typeface="Arial Unicode MS" pitchFamily="34" charset="-122"/>
                <a:ea typeface="Arial Unicode MS" pitchFamily="34" charset="-122"/>
                <a:cs typeface="Arial Unicode MS" pitchFamily="34" charset="-122"/>
              </a:rPr>
              <a:t>事务的隔离级别要得到底层数据库引擎的支持</a:t>
            </a:r>
            <a:r>
              <a:rPr lang="en-US" altLang="zh-CN" sz="2000">
                <a:latin typeface="Arial Unicode MS" pitchFamily="34" charset="-122"/>
                <a:ea typeface="Arial Unicode MS" pitchFamily="34" charset="-122"/>
                <a:cs typeface="Arial Unicode MS" pitchFamily="34" charset="-122"/>
              </a:rPr>
              <a:t>, </a:t>
            </a:r>
            <a:r>
              <a:rPr lang="zh-CN" altLang="en-US" sz="2000">
                <a:latin typeface="Arial Unicode MS" pitchFamily="34" charset="-122"/>
                <a:ea typeface="Arial Unicode MS" pitchFamily="34" charset="-122"/>
                <a:cs typeface="Arial Unicode MS" pitchFamily="34" charset="-122"/>
              </a:rPr>
              <a:t>而不是应用程序或者框架的支持</a:t>
            </a:r>
            <a:r>
              <a:rPr lang="en-US" altLang="zh-CN" sz="2000">
                <a:latin typeface="Arial Unicode MS" pitchFamily="34" charset="-122"/>
                <a:ea typeface="Arial Unicode MS" pitchFamily="34" charset="-122"/>
                <a:cs typeface="Arial Unicode MS" pitchFamily="34" charset="-122"/>
              </a:rPr>
              <a:t>.</a:t>
            </a:r>
          </a:p>
          <a:p>
            <a:r>
              <a:rPr lang="en-US" altLang="zh-CN" sz="2000">
                <a:latin typeface="Arial Unicode MS" pitchFamily="34" charset="-122"/>
                <a:ea typeface="Arial Unicode MS" pitchFamily="34" charset="-122"/>
                <a:cs typeface="Arial Unicode MS" pitchFamily="34" charset="-122"/>
              </a:rPr>
              <a:t>Oracle </a:t>
            </a:r>
            <a:r>
              <a:rPr lang="zh-CN" altLang="en-US" sz="2000">
                <a:latin typeface="Arial Unicode MS" pitchFamily="34" charset="-122"/>
                <a:ea typeface="Arial Unicode MS" pitchFamily="34" charset="-122"/>
                <a:cs typeface="Arial Unicode MS" pitchFamily="34" charset="-122"/>
              </a:rPr>
              <a:t>支持的 </a:t>
            </a:r>
            <a:r>
              <a:rPr lang="en-US" altLang="zh-CN" sz="2000">
                <a:latin typeface="Arial Unicode MS" pitchFamily="34" charset="-122"/>
                <a:ea typeface="Arial Unicode MS" pitchFamily="34" charset="-122"/>
                <a:cs typeface="Arial Unicode MS" pitchFamily="34" charset="-122"/>
              </a:rPr>
              <a:t>2 </a:t>
            </a:r>
            <a:r>
              <a:rPr lang="zh-CN" altLang="en-US" sz="2000">
                <a:latin typeface="Arial Unicode MS" pitchFamily="34" charset="-122"/>
                <a:ea typeface="Arial Unicode MS" pitchFamily="34" charset="-122"/>
                <a:cs typeface="Arial Unicode MS" pitchFamily="34" charset="-122"/>
              </a:rPr>
              <a:t>种事务隔离级别：</a:t>
            </a:r>
            <a:r>
              <a:rPr lang="en-US" altLang="zh-CN" sz="2000">
                <a:latin typeface="Arial Unicode MS" pitchFamily="34" charset="-122"/>
                <a:ea typeface="Arial Unicode MS" pitchFamily="34" charset="-122"/>
                <a:cs typeface="Arial Unicode MS" pitchFamily="34" charset="-122"/>
              </a:rPr>
              <a:t>READ_COMMITED , SERIALIZABLE</a:t>
            </a:r>
          </a:p>
          <a:p>
            <a:r>
              <a:rPr lang="en-US" altLang="zh-CN" sz="2000">
                <a:latin typeface="Arial Unicode MS" pitchFamily="34" charset="-122"/>
                <a:ea typeface="Arial Unicode MS" pitchFamily="34" charset="-122"/>
                <a:cs typeface="Arial Unicode MS" pitchFamily="34" charset="-122"/>
              </a:rPr>
              <a:t>Mysql </a:t>
            </a:r>
            <a:r>
              <a:rPr lang="zh-CN" altLang="en-US" sz="2000">
                <a:latin typeface="Arial Unicode MS" pitchFamily="34" charset="-122"/>
                <a:ea typeface="Arial Unicode MS" pitchFamily="34" charset="-122"/>
                <a:cs typeface="Arial Unicode MS" pitchFamily="34" charset="-122"/>
              </a:rPr>
              <a:t>支持 </a:t>
            </a:r>
            <a:r>
              <a:rPr lang="en-US" altLang="zh-CN" sz="2000">
                <a:latin typeface="Arial Unicode MS" pitchFamily="34" charset="-122"/>
                <a:ea typeface="Arial Unicode MS" pitchFamily="34" charset="-122"/>
                <a:cs typeface="Arial Unicode MS" pitchFamily="34" charset="-122"/>
              </a:rPr>
              <a:t>4 </a:t>
            </a:r>
            <a:r>
              <a:rPr lang="zh-CN" altLang="en-US" sz="2000">
                <a:latin typeface="Arial Unicode MS" pitchFamily="34" charset="-122"/>
                <a:ea typeface="Arial Unicode MS" pitchFamily="34" charset="-122"/>
                <a:cs typeface="Arial Unicode MS" pitchFamily="34" charset="-122"/>
              </a:rPr>
              <a:t>中事务隔离级别</a:t>
            </a:r>
            <a:r>
              <a:rPr lang="en-US" altLang="zh-CN" sz="200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93584234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a:xfrm>
            <a:off x="539552"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设置隔离事务属性</a:t>
            </a:r>
          </a:p>
        </p:txBody>
      </p:sp>
      <p:sp>
        <p:nvSpPr>
          <p:cNvPr id="792579" name="Rectangle 3"/>
          <p:cNvSpPr>
            <a:spLocks noGrp="1" noChangeArrowheads="1"/>
          </p:cNvSpPr>
          <p:nvPr>
            <p:ph type="body" idx="1"/>
          </p:nvPr>
        </p:nvSpPr>
        <p:spPr>
          <a:xfrm>
            <a:off x="755650" y="1636210"/>
            <a:ext cx="7696200" cy="4098925"/>
          </a:xfrm>
        </p:spPr>
        <p:txBody>
          <a:bodyPr/>
          <a:lstStyle/>
          <a:p>
            <a:r>
              <a:rPr lang="zh-CN" altLang="en-US" sz="2400">
                <a:latin typeface="Arial Unicode MS" pitchFamily="34" charset="-122"/>
                <a:ea typeface="Arial Unicode MS" pitchFamily="34" charset="-122"/>
                <a:cs typeface="Arial Unicode MS" pitchFamily="34" charset="-122"/>
              </a:rPr>
              <a:t>用 </a:t>
            </a:r>
            <a:r>
              <a:rPr lang="en-US" altLang="zh-CN" sz="2400">
                <a:latin typeface="Arial Unicode MS" pitchFamily="34" charset="-122"/>
                <a:ea typeface="Arial Unicode MS" pitchFamily="34" charset="-122"/>
                <a:cs typeface="Arial Unicode MS" pitchFamily="34" charset="-122"/>
              </a:rPr>
              <a:t>@Transactional </a:t>
            </a:r>
            <a:r>
              <a:rPr lang="zh-CN" altLang="en-US" sz="2400">
                <a:latin typeface="Arial Unicode MS" pitchFamily="34" charset="-122"/>
                <a:ea typeface="Arial Unicode MS" pitchFamily="34" charset="-122"/>
                <a:cs typeface="Arial Unicode MS" pitchFamily="34" charset="-122"/>
              </a:rPr>
              <a:t>注解声明式地管理事务时可以在 </a:t>
            </a:r>
            <a:r>
              <a:rPr lang="en-US" altLang="zh-CN" sz="2400">
                <a:latin typeface="Arial Unicode MS" pitchFamily="34" charset="-122"/>
                <a:ea typeface="Arial Unicode MS" pitchFamily="34" charset="-122"/>
                <a:cs typeface="Arial Unicode MS" pitchFamily="34" charset="-122"/>
              </a:rPr>
              <a:t>@Transactional </a:t>
            </a:r>
            <a:r>
              <a:rPr lang="zh-CN" altLang="en-US" sz="2400">
                <a:latin typeface="Arial Unicode MS" pitchFamily="34" charset="-122"/>
                <a:ea typeface="Arial Unicode MS" pitchFamily="34" charset="-122"/>
                <a:cs typeface="Arial Unicode MS" pitchFamily="34" charset="-122"/>
              </a:rPr>
              <a:t>的 </a:t>
            </a:r>
            <a:r>
              <a:rPr lang="en-US" altLang="zh-CN" sz="2400">
                <a:latin typeface="Arial Unicode MS" pitchFamily="34" charset="-122"/>
                <a:ea typeface="Arial Unicode MS" pitchFamily="34" charset="-122"/>
                <a:cs typeface="Arial Unicode MS" pitchFamily="34" charset="-122"/>
              </a:rPr>
              <a:t>isolation </a:t>
            </a:r>
            <a:r>
              <a:rPr lang="zh-CN" altLang="en-US" sz="2400">
                <a:latin typeface="Arial Unicode MS" pitchFamily="34" charset="-122"/>
                <a:ea typeface="Arial Unicode MS" pitchFamily="34" charset="-122"/>
                <a:cs typeface="Arial Unicode MS" pitchFamily="34" charset="-122"/>
              </a:rPr>
              <a:t>属性中设置隔离级别</a:t>
            </a:r>
            <a:r>
              <a:rPr lang="en-US" altLang="zh-CN" sz="2400">
                <a:latin typeface="Arial Unicode MS" pitchFamily="34" charset="-122"/>
                <a:ea typeface="Arial Unicode MS" pitchFamily="34" charset="-122"/>
                <a:cs typeface="Arial Unicode MS" pitchFamily="34" charset="-122"/>
              </a:rPr>
              <a:t>.</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在 </a:t>
            </a:r>
            <a:r>
              <a:rPr lang="en-US" altLang="zh-CN" sz="2400">
                <a:latin typeface="Arial Unicode MS" pitchFamily="34" charset="-122"/>
                <a:ea typeface="Arial Unicode MS" pitchFamily="34" charset="-122"/>
                <a:cs typeface="Arial Unicode MS" pitchFamily="34" charset="-122"/>
              </a:rPr>
              <a:t>Spring 2.x </a:t>
            </a:r>
            <a:r>
              <a:rPr lang="zh-CN" altLang="en-US" sz="2400">
                <a:latin typeface="Arial Unicode MS" pitchFamily="34" charset="-122"/>
                <a:ea typeface="Arial Unicode MS" pitchFamily="34" charset="-122"/>
                <a:cs typeface="Arial Unicode MS" pitchFamily="34" charset="-122"/>
              </a:rPr>
              <a:t>事务通知中</a:t>
            </a:r>
            <a:r>
              <a:rPr lang="en-US" altLang="zh-CN" sz="2400">
                <a:latin typeface="Arial Unicode MS" pitchFamily="34" charset="-122"/>
                <a:ea typeface="Arial Unicode MS" pitchFamily="34" charset="-122"/>
                <a:cs typeface="Arial Unicode MS" pitchFamily="34" charset="-122"/>
              </a:rPr>
              <a:t>, </a:t>
            </a:r>
            <a:r>
              <a:rPr lang="zh-CN" altLang="en-US" sz="2400">
                <a:latin typeface="Arial Unicode MS" pitchFamily="34" charset="-122"/>
                <a:ea typeface="Arial Unicode MS" pitchFamily="34" charset="-122"/>
                <a:cs typeface="Arial Unicode MS" pitchFamily="34" charset="-122"/>
              </a:rPr>
              <a:t>可以在 </a:t>
            </a:r>
            <a:r>
              <a:rPr lang="en-US" altLang="zh-CN" sz="2400">
                <a:latin typeface="Arial Unicode MS" pitchFamily="34" charset="-122"/>
                <a:ea typeface="Arial Unicode MS" pitchFamily="34" charset="-122"/>
                <a:cs typeface="Arial Unicode MS" pitchFamily="34" charset="-122"/>
              </a:rPr>
              <a:t>&lt;tx:method&gt; </a:t>
            </a:r>
            <a:r>
              <a:rPr lang="zh-CN" altLang="en-US" sz="2400">
                <a:latin typeface="Arial Unicode MS" pitchFamily="34" charset="-122"/>
                <a:ea typeface="Arial Unicode MS" pitchFamily="34" charset="-122"/>
                <a:cs typeface="Arial Unicode MS" pitchFamily="34" charset="-122"/>
              </a:rPr>
              <a:t>元素中指定隔离级别</a:t>
            </a:r>
          </a:p>
        </p:txBody>
      </p:sp>
      <p:pic>
        <p:nvPicPr>
          <p:cNvPr id="792580" name="Picture 4"/>
          <p:cNvPicPr>
            <a:picLocks noChangeAspect="1" noChangeArrowheads="1"/>
          </p:cNvPicPr>
          <p:nvPr/>
        </p:nvPicPr>
        <p:blipFill>
          <a:blip r:embed="rId2"/>
          <a:srcRect/>
          <a:stretch>
            <a:fillRect/>
          </a:stretch>
        </p:blipFill>
        <p:spPr bwMode="auto">
          <a:xfrm>
            <a:off x="1246188" y="2539497"/>
            <a:ext cx="5473700" cy="692150"/>
          </a:xfrm>
          <a:prstGeom prst="rect">
            <a:avLst/>
          </a:prstGeom>
          <a:noFill/>
        </p:spPr>
      </p:pic>
      <p:pic>
        <p:nvPicPr>
          <p:cNvPr id="792581" name="Picture 5"/>
          <p:cNvPicPr>
            <a:picLocks noChangeAspect="1" noChangeArrowheads="1"/>
          </p:cNvPicPr>
          <p:nvPr/>
        </p:nvPicPr>
        <p:blipFill>
          <a:blip r:embed="rId3"/>
          <a:srcRect/>
          <a:stretch>
            <a:fillRect/>
          </a:stretch>
        </p:blipFill>
        <p:spPr bwMode="auto">
          <a:xfrm>
            <a:off x="1258888" y="4266697"/>
            <a:ext cx="4537075" cy="1751013"/>
          </a:xfrm>
          <a:prstGeom prst="rect">
            <a:avLst/>
          </a:prstGeom>
          <a:noFill/>
        </p:spPr>
      </p:pic>
      <p:sp>
        <p:nvSpPr>
          <p:cNvPr id="792582" name="Line 6"/>
          <p:cNvSpPr>
            <a:spLocks noChangeShapeType="1"/>
          </p:cNvSpPr>
          <p:nvPr/>
        </p:nvSpPr>
        <p:spPr bwMode="auto">
          <a:xfrm>
            <a:off x="2124075" y="2983997"/>
            <a:ext cx="3600450" cy="0"/>
          </a:xfrm>
          <a:prstGeom prst="line">
            <a:avLst/>
          </a:prstGeom>
          <a:noFill/>
          <a:ln w="19050">
            <a:solidFill>
              <a:srgbClr val="FF0000"/>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92583" name="Line 7"/>
          <p:cNvSpPr>
            <a:spLocks noChangeShapeType="1"/>
          </p:cNvSpPr>
          <p:nvPr/>
        </p:nvSpPr>
        <p:spPr bwMode="auto">
          <a:xfrm>
            <a:off x="2471738" y="5550985"/>
            <a:ext cx="2747962" cy="0"/>
          </a:xfrm>
          <a:prstGeom prst="line">
            <a:avLst/>
          </a:prstGeom>
          <a:noFill/>
          <a:ln w="19050">
            <a:solidFill>
              <a:srgbClr val="FF0000"/>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32850008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设置回滚事务属性</a:t>
            </a:r>
          </a:p>
        </p:txBody>
      </p:sp>
      <p:sp>
        <p:nvSpPr>
          <p:cNvPr id="791555" name="Rectangle 3"/>
          <p:cNvSpPr>
            <a:spLocks noGrp="1" noChangeArrowheads="1"/>
          </p:cNvSpPr>
          <p:nvPr>
            <p:ph type="body" idx="1"/>
          </p:nvPr>
        </p:nvSpPr>
        <p:spPr>
          <a:xfrm>
            <a:off x="755650" y="1643050"/>
            <a:ext cx="7696200" cy="4098925"/>
          </a:xfrm>
        </p:spPr>
        <p:txBody>
          <a:bodyPr/>
          <a:lstStyle/>
          <a:p>
            <a:r>
              <a:rPr lang="zh-CN" altLang="en-US" sz="2400" b="1" dirty="0">
                <a:solidFill>
                  <a:srgbClr val="0000FF"/>
                </a:solidFill>
                <a:latin typeface="Arial Unicode MS" pitchFamily="34" charset="-122"/>
                <a:ea typeface="Arial Unicode MS" pitchFamily="34" charset="-122"/>
                <a:cs typeface="Arial Unicode MS" pitchFamily="34" charset="-122"/>
              </a:rPr>
              <a:t>默认情况下只有未检查异常</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RuntimeException</a:t>
            </a:r>
            <a:r>
              <a:rPr lang="zh-CN" altLang="en-US" sz="2400" dirty="0">
                <a:latin typeface="Arial Unicode MS" pitchFamily="34" charset="-122"/>
                <a:ea typeface="Arial Unicode MS" pitchFamily="34" charset="-122"/>
                <a:cs typeface="Arial Unicode MS" pitchFamily="34" charset="-122"/>
              </a:rPr>
              <a:t>和</a:t>
            </a:r>
            <a:r>
              <a:rPr lang="en-US" altLang="zh-CN" sz="2400" dirty="0">
                <a:latin typeface="Arial Unicode MS" pitchFamily="34" charset="-122"/>
                <a:ea typeface="Arial Unicode MS" pitchFamily="34" charset="-122"/>
                <a:cs typeface="Arial Unicode MS" pitchFamily="34" charset="-122"/>
              </a:rPr>
              <a:t>Error</a:t>
            </a:r>
            <a:r>
              <a:rPr lang="zh-CN" altLang="en-US" sz="2400" dirty="0">
                <a:latin typeface="Arial Unicode MS" pitchFamily="34" charset="-122"/>
                <a:ea typeface="Arial Unicode MS" pitchFamily="34" charset="-122"/>
                <a:cs typeface="Arial Unicode MS" pitchFamily="34" charset="-122"/>
              </a:rPr>
              <a:t>类型的异常</a:t>
            </a:r>
            <a:r>
              <a:rPr lang="en-US" altLang="zh-CN" sz="2400" dirty="0">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会导致事务回滚</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而受检查异常不会</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事务的回滚规则可以通过 </a:t>
            </a:r>
            <a:r>
              <a:rPr lang="en-US" altLang="zh-CN" sz="2400" dirty="0">
                <a:latin typeface="Arial Unicode MS" pitchFamily="34" charset="-122"/>
                <a:ea typeface="Arial Unicode MS" pitchFamily="34" charset="-122"/>
                <a:cs typeface="Arial Unicode MS" pitchFamily="34" charset="-122"/>
              </a:rPr>
              <a:t>@Transactional </a:t>
            </a:r>
            <a:r>
              <a:rPr lang="zh-CN" altLang="en-US" sz="2400" dirty="0">
                <a:latin typeface="Arial Unicode MS" pitchFamily="34" charset="-122"/>
                <a:ea typeface="Arial Unicode MS" pitchFamily="34" charset="-122"/>
                <a:cs typeface="Arial Unicode MS" pitchFamily="34" charset="-122"/>
              </a:rPr>
              <a:t>注解的 </a:t>
            </a:r>
            <a:r>
              <a:rPr lang="en-US" altLang="zh-CN" sz="2400" dirty="0" err="1">
                <a:latin typeface="Arial Unicode MS" pitchFamily="34" charset="-122"/>
                <a:ea typeface="Arial Unicode MS" pitchFamily="34" charset="-122"/>
                <a:cs typeface="Arial Unicode MS" pitchFamily="34" charset="-122"/>
              </a:rPr>
              <a:t>rollbackFor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noRollbackFor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属性来定义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这两个属性被声明为 </a:t>
            </a:r>
            <a:r>
              <a:rPr lang="en-US" altLang="zh-CN" sz="2400" dirty="0">
                <a:latin typeface="Arial Unicode MS" pitchFamily="34" charset="-122"/>
                <a:ea typeface="Arial Unicode MS" pitchFamily="34" charset="-122"/>
                <a:cs typeface="Arial Unicode MS" pitchFamily="34" charset="-122"/>
              </a:rPr>
              <a:t>Class[] </a:t>
            </a:r>
            <a:r>
              <a:rPr lang="zh-CN" altLang="en-US" sz="2400" dirty="0">
                <a:latin typeface="Arial Unicode MS" pitchFamily="34" charset="-122"/>
                <a:ea typeface="Arial Unicode MS" pitchFamily="34" charset="-122"/>
                <a:cs typeface="Arial Unicode MS" pitchFamily="34" charset="-122"/>
              </a:rPr>
              <a:t>类型的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因此可以为这两个属性指定多个异常类</a:t>
            </a:r>
            <a:r>
              <a:rPr lang="en-US" altLang="zh-CN" sz="24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rollbackFor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遇到时必须进行回滚</a:t>
            </a:r>
          </a:p>
          <a:p>
            <a:pPr lvl="1"/>
            <a:r>
              <a:rPr lang="en-US" altLang="zh-CN" sz="2000" dirty="0" err="1">
                <a:latin typeface="Arial Unicode MS" pitchFamily="34" charset="-122"/>
                <a:ea typeface="Arial Unicode MS" pitchFamily="34" charset="-122"/>
                <a:cs typeface="Arial Unicode MS" pitchFamily="34" charset="-122"/>
              </a:rPr>
              <a:t>noRollbackFor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一组异常类，遇到时必须不回滚</a:t>
            </a:r>
          </a:p>
        </p:txBody>
      </p:sp>
      <p:pic>
        <p:nvPicPr>
          <p:cNvPr id="791556" name="Picture 4"/>
          <p:cNvPicPr>
            <a:picLocks noChangeAspect="1" noChangeArrowheads="1"/>
          </p:cNvPicPr>
          <p:nvPr/>
        </p:nvPicPr>
        <p:blipFill>
          <a:blip r:embed="rId2"/>
          <a:srcRect/>
          <a:stretch>
            <a:fillRect/>
          </a:stretch>
        </p:blipFill>
        <p:spPr bwMode="auto">
          <a:xfrm>
            <a:off x="1331913" y="4778362"/>
            <a:ext cx="6624637" cy="1160463"/>
          </a:xfrm>
          <a:prstGeom prst="rect">
            <a:avLst/>
          </a:prstGeom>
          <a:noFill/>
        </p:spPr>
      </p:pic>
      <p:sp>
        <p:nvSpPr>
          <p:cNvPr id="791557" name="Rectangle 5"/>
          <p:cNvSpPr>
            <a:spLocks noChangeArrowheads="1"/>
          </p:cNvSpPr>
          <p:nvPr/>
        </p:nvSpPr>
        <p:spPr bwMode="auto">
          <a:xfrm>
            <a:off x="2195513" y="5210162"/>
            <a:ext cx="5761037" cy="504825"/>
          </a:xfrm>
          <a:prstGeom prst="rect">
            <a:avLst/>
          </a:prstGeom>
          <a:noFill/>
          <a:ln w="19050" algn="ctr">
            <a:solidFill>
              <a:srgbClr val="FF0000"/>
            </a:solidFill>
            <a:prstDash val="dash"/>
            <a:miter lim="800000"/>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58204191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a:xfrm>
            <a:off x="395536"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设置回滚事务属性</a:t>
            </a:r>
          </a:p>
        </p:txBody>
      </p:sp>
      <p:sp>
        <p:nvSpPr>
          <p:cNvPr id="790531" name="Rectangle 3"/>
          <p:cNvSpPr>
            <a:spLocks noGrp="1" noChangeArrowheads="1"/>
          </p:cNvSpPr>
          <p:nvPr>
            <p:ph type="body" idx="1"/>
          </p:nvPr>
        </p:nvSpPr>
        <p:spPr>
          <a:xfrm>
            <a:off x="395536" y="1643050"/>
            <a:ext cx="8424936" cy="8985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 2.x </a:t>
            </a:r>
            <a:r>
              <a:rPr lang="zh-CN" altLang="en-US" sz="2400" dirty="0">
                <a:latin typeface="Arial Unicode MS" pitchFamily="34" charset="-122"/>
                <a:ea typeface="Arial Unicode MS" pitchFamily="34" charset="-122"/>
                <a:cs typeface="Arial Unicode MS" pitchFamily="34" charset="-122"/>
              </a:rPr>
              <a:t>事务通知中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tx:method</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元素中指定回滚规则</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如果有不止一种异常</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用逗号分隔</a:t>
            </a:r>
            <a:r>
              <a:rPr lang="en-US" altLang="zh-CN" sz="2400" dirty="0">
                <a:latin typeface="Arial Unicode MS" pitchFamily="34" charset="-122"/>
                <a:ea typeface="Arial Unicode MS" pitchFamily="34" charset="-122"/>
                <a:cs typeface="Arial Unicode MS" pitchFamily="34" charset="-122"/>
              </a:rPr>
              <a:t>.</a:t>
            </a:r>
          </a:p>
        </p:txBody>
      </p:sp>
      <p:pic>
        <p:nvPicPr>
          <p:cNvPr id="790532" name="Picture 4"/>
          <p:cNvPicPr>
            <a:picLocks noChangeAspect="1" noChangeArrowheads="1"/>
          </p:cNvPicPr>
          <p:nvPr/>
        </p:nvPicPr>
        <p:blipFill>
          <a:blip r:embed="rId2"/>
          <a:srcRect/>
          <a:stretch>
            <a:fillRect/>
          </a:stretch>
        </p:blipFill>
        <p:spPr bwMode="auto">
          <a:xfrm>
            <a:off x="827584" y="2601639"/>
            <a:ext cx="6985000" cy="2195513"/>
          </a:xfrm>
          <a:prstGeom prst="rect">
            <a:avLst/>
          </a:prstGeom>
          <a:noFill/>
        </p:spPr>
      </p:pic>
      <p:sp>
        <p:nvSpPr>
          <p:cNvPr id="790533" name="Rectangle 5"/>
          <p:cNvSpPr>
            <a:spLocks noChangeArrowheads="1"/>
          </p:cNvSpPr>
          <p:nvPr/>
        </p:nvSpPr>
        <p:spPr bwMode="auto">
          <a:xfrm>
            <a:off x="2030909" y="3897039"/>
            <a:ext cx="5761037" cy="444500"/>
          </a:xfrm>
          <a:prstGeom prst="rect">
            <a:avLst/>
          </a:prstGeom>
          <a:noFill/>
          <a:ln w="19050" algn="ctr">
            <a:solidFill>
              <a:srgbClr val="FF0000"/>
            </a:solidFill>
            <a:prstDash val="dash"/>
            <a:miter lim="800000"/>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62175933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a:xfrm>
            <a:off x="683568"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超时和只读属性</a:t>
            </a:r>
          </a:p>
        </p:txBody>
      </p:sp>
      <p:sp>
        <p:nvSpPr>
          <p:cNvPr id="789507" name="Rectangle 3"/>
          <p:cNvSpPr>
            <a:spLocks noGrp="1" noChangeArrowheads="1"/>
          </p:cNvSpPr>
          <p:nvPr>
            <p:ph type="body" idx="1"/>
          </p:nvPr>
        </p:nvSpPr>
        <p:spPr>
          <a:xfrm>
            <a:off x="539552" y="1772816"/>
            <a:ext cx="8064896" cy="4098925"/>
          </a:xfrm>
        </p:spPr>
        <p:txBody>
          <a:bodyPr/>
          <a:lstStyle/>
          <a:p>
            <a:r>
              <a:rPr lang="zh-CN" altLang="en-US" sz="2400" dirty="0">
                <a:latin typeface="Arial Unicode MS" pitchFamily="34" charset="-122"/>
                <a:ea typeface="Arial Unicode MS" pitchFamily="34" charset="-122"/>
                <a:cs typeface="Arial Unicode MS" pitchFamily="34" charset="-122"/>
              </a:rPr>
              <a:t>由于事务可以在行和表上获得锁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因此长事务会占用资源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并对整体性能产生影响</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如果一个事物只读取数据但不做修改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数据库引擎可以对这个事务进行优化</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超时事务属性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事务在强制回滚之前可以保持多久</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这样可以防止长期运行的事务占用资源</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FF0000"/>
                </a:solidFill>
                <a:latin typeface="Arial Unicode MS" pitchFamily="34" charset="-122"/>
                <a:ea typeface="Arial Unicode MS" pitchFamily="34" charset="-122"/>
                <a:cs typeface="Arial Unicode MS" pitchFamily="34" charset="-122"/>
              </a:rPr>
              <a:t>只读事务属性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表示这个事务只读取数据但不更新数据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这样可以帮助数据库引擎优化事务</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09415951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51886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设置超时和只读事务属性</a:t>
            </a:r>
          </a:p>
        </p:txBody>
      </p:sp>
      <p:sp>
        <p:nvSpPr>
          <p:cNvPr id="788483" name="Rectangle 3"/>
          <p:cNvSpPr>
            <a:spLocks noGrp="1" noChangeArrowheads="1"/>
          </p:cNvSpPr>
          <p:nvPr>
            <p:ph type="body" idx="1"/>
          </p:nvPr>
        </p:nvSpPr>
        <p:spPr>
          <a:xfrm>
            <a:off x="755650" y="1700485"/>
            <a:ext cx="7696200" cy="4098925"/>
          </a:xfrm>
        </p:spPr>
        <p:txBody>
          <a:bodyPr/>
          <a:lstStyle/>
          <a:p>
            <a:r>
              <a:rPr lang="zh-CN" altLang="en-US" sz="2000">
                <a:latin typeface="Arial Unicode MS" pitchFamily="34" charset="-122"/>
                <a:ea typeface="Arial Unicode MS" pitchFamily="34" charset="-122"/>
                <a:cs typeface="Arial Unicode MS" pitchFamily="34" charset="-122"/>
              </a:rPr>
              <a:t>超时和只读属性可以在 </a:t>
            </a:r>
            <a:r>
              <a:rPr lang="en-US" altLang="zh-CN" sz="2000">
                <a:latin typeface="Arial Unicode MS" pitchFamily="34" charset="-122"/>
                <a:ea typeface="Arial Unicode MS" pitchFamily="34" charset="-122"/>
                <a:cs typeface="Arial Unicode MS" pitchFamily="34" charset="-122"/>
              </a:rPr>
              <a:t>@Transactional </a:t>
            </a:r>
            <a:r>
              <a:rPr lang="zh-CN" altLang="en-US" sz="2000">
                <a:latin typeface="Arial Unicode MS" pitchFamily="34" charset="-122"/>
                <a:ea typeface="Arial Unicode MS" pitchFamily="34" charset="-122"/>
                <a:cs typeface="Arial Unicode MS" pitchFamily="34" charset="-122"/>
              </a:rPr>
              <a:t>注解中定义</a:t>
            </a:r>
            <a:r>
              <a:rPr lang="en-US" altLang="zh-CN" sz="2000">
                <a:latin typeface="Arial Unicode MS" pitchFamily="34" charset="-122"/>
                <a:ea typeface="Arial Unicode MS" pitchFamily="34" charset="-122"/>
                <a:cs typeface="Arial Unicode MS" pitchFamily="34" charset="-122"/>
              </a:rPr>
              <a:t>.</a:t>
            </a:r>
            <a:r>
              <a:rPr lang="zh-CN" altLang="en-US" sz="2000">
                <a:latin typeface="Arial Unicode MS" pitchFamily="34" charset="-122"/>
                <a:ea typeface="Arial Unicode MS" pitchFamily="34" charset="-122"/>
                <a:cs typeface="Arial Unicode MS" pitchFamily="34" charset="-122"/>
              </a:rPr>
              <a:t>超时属性以秒为单位来计算</a:t>
            </a:r>
            <a:r>
              <a:rPr lang="en-US" altLang="zh-CN" sz="2000">
                <a:latin typeface="Arial Unicode MS" pitchFamily="34" charset="-122"/>
                <a:ea typeface="Arial Unicode MS" pitchFamily="34" charset="-122"/>
                <a:cs typeface="Arial Unicode MS" pitchFamily="34" charset="-122"/>
              </a:rPr>
              <a:t>.</a:t>
            </a:r>
          </a:p>
          <a:p>
            <a:endParaRPr lang="en-US" altLang="zh-CN" sz="2000">
              <a:latin typeface="Arial Unicode MS" pitchFamily="34" charset="-122"/>
              <a:ea typeface="Arial Unicode MS" pitchFamily="34" charset="-122"/>
              <a:cs typeface="Arial Unicode MS" pitchFamily="34" charset="-122"/>
            </a:endParaRPr>
          </a:p>
          <a:p>
            <a:endParaRPr lang="en-US" altLang="zh-CN" sz="2000">
              <a:latin typeface="Arial Unicode MS" pitchFamily="34" charset="-122"/>
              <a:ea typeface="Arial Unicode MS" pitchFamily="34" charset="-122"/>
              <a:cs typeface="Arial Unicode MS" pitchFamily="34" charset="-122"/>
            </a:endParaRPr>
          </a:p>
          <a:p>
            <a:endParaRPr lang="en-US" altLang="zh-CN" sz="2000">
              <a:latin typeface="Arial Unicode MS" pitchFamily="34" charset="-122"/>
              <a:ea typeface="Arial Unicode MS" pitchFamily="34" charset="-122"/>
              <a:cs typeface="Arial Unicode MS" pitchFamily="34" charset="-122"/>
            </a:endParaRPr>
          </a:p>
          <a:p>
            <a:endParaRPr lang="en-US" altLang="zh-CN" sz="2000">
              <a:latin typeface="Arial Unicode MS" pitchFamily="34" charset="-122"/>
              <a:ea typeface="Arial Unicode MS" pitchFamily="34" charset="-122"/>
              <a:cs typeface="Arial Unicode MS" pitchFamily="34" charset="-122"/>
            </a:endParaRPr>
          </a:p>
          <a:p>
            <a:r>
              <a:rPr lang="zh-CN" altLang="en-US" sz="2000">
                <a:latin typeface="Arial Unicode MS" pitchFamily="34" charset="-122"/>
                <a:ea typeface="Arial Unicode MS" pitchFamily="34" charset="-122"/>
                <a:cs typeface="Arial Unicode MS" pitchFamily="34" charset="-122"/>
              </a:rPr>
              <a:t>在 </a:t>
            </a:r>
            <a:r>
              <a:rPr lang="en-US" altLang="zh-CN" sz="2000">
                <a:latin typeface="Arial Unicode MS" pitchFamily="34" charset="-122"/>
                <a:ea typeface="Arial Unicode MS" pitchFamily="34" charset="-122"/>
                <a:cs typeface="Arial Unicode MS" pitchFamily="34" charset="-122"/>
              </a:rPr>
              <a:t>Spring 2.x </a:t>
            </a:r>
            <a:r>
              <a:rPr lang="zh-CN" altLang="en-US" sz="2000">
                <a:latin typeface="Arial Unicode MS" pitchFamily="34" charset="-122"/>
                <a:ea typeface="Arial Unicode MS" pitchFamily="34" charset="-122"/>
                <a:cs typeface="Arial Unicode MS" pitchFamily="34" charset="-122"/>
              </a:rPr>
              <a:t>事务通知中</a:t>
            </a:r>
            <a:r>
              <a:rPr lang="en-US" altLang="zh-CN" sz="2000">
                <a:latin typeface="Arial Unicode MS" pitchFamily="34" charset="-122"/>
                <a:ea typeface="Arial Unicode MS" pitchFamily="34" charset="-122"/>
                <a:cs typeface="Arial Unicode MS" pitchFamily="34" charset="-122"/>
              </a:rPr>
              <a:t>, </a:t>
            </a:r>
            <a:r>
              <a:rPr lang="zh-CN" altLang="en-US" sz="2000">
                <a:latin typeface="Arial Unicode MS" pitchFamily="34" charset="-122"/>
                <a:ea typeface="Arial Unicode MS" pitchFamily="34" charset="-122"/>
                <a:cs typeface="Arial Unicode MS" pitchFamily="34" charset="-122"/>
              </a:rPr>
              <a:t>超时和只读属性可以在 </a:t>
            </a:r>
            <a:r>
              <a:rPr lang="en-US" altLang="zh-CN" sz="2000">
                <a:latin typeface="Arial Unicode MS" pitchFamily="34" charset="-122"/>
                <a:ea typeface="Arial Unicode MS" pitchFamily="34" charset="-122"/>
                <a:cs typeface="Arial Unicode MS" pitchFamily="34" charset="-122"/>
              </a:rPr>
              <a:t>&lt;tx:method&gt; </a:t>
            </a:r>
            <a:r>
              <a:rPr lang="zh-CN" altLang="en-US" sz="2000">
                <a:latin typeface="Arial Unicode MS" pitchFamily="34" charset="-122"/>
                <a:ea typeface="Arial Unicode MS" pitchFamily="34" charset="-122"/>
                <a:cs typeface="Arial Unicode MS" pitchFamily="34" charset="-122"/>
              </a:rPr>
              <a:t>元素中进行指定</a:t>
            </a:r>
            <a:r>
              <a:rPr lang="en-US" altLang="zh-CN" sz="2000">
                <a:latin typeface="Arial Unicode MS" pitchFamily="34" charset="-122"/>
                <a:ea typeface="Arial Unicode MS" pitchFamily="34" charset="-122"/>
                <a:cs typeface="Arial Unicode MS" pitchFamily="34" charset="-122"/>
              </a:rPr>
              <a:t>.</a:t>
            </a:r>
          </a:p>
        </p:txBody>
      </p:sp>
      <p:pic>
        <p:nvPicPr>
          <p:cNvPr id="788484" name="Picture 4"/>
          <p:cNvPicPr>
            <a:picLocks noChangeAspect="1" noChangeArrowheads="1"/>
          </p:cNvPicPr>
          <p:nvPr/>
        </p:nvPicPr>
        <p:blipFill>
          <a:blip r:embed="rId2"/>
          <a:srcRect/>
          <a:stretch>
            <a:fillRect/>
          </a:stretch>
        </p:blipFill>
        <p:spPr bwMode="auto">
          <a:xfrm>
            <a:off x="1187450" y="2440260"/>
            <a:ext cx="5545138" cy="1382713"/>
          </a:xfrm>
          <a:prstGeom prst="rect">
            <a:avLst/>
          </a:prstGeom>
          <a:noFill/>
        </p:spPr>
      </p:pic>
      <p:sp>
        <p:nvSpPr>
          <p:cNvPr id="788485" name="Rectangle 5"/>
          <p:cNvSpPr>
            <a:spLocks noChangeArrowheads="1"/>
          </p:cNvSpPr>
          <p:nvPr/>
        </p:nvSpPr>
        <p:spPr bwMode="auto">
          <a:xfrm>
            <a:off x="1890713" y="3211785"/>
            <a:ext cx="1385887" cy="360363"/>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pic>
        <p:nvPicPr>
          <p:cNvPr id="788486" name="Picture 6"/>
          <p:cNvPicPr>
            <a:picLocks noChangeAspect="1" noChangeArrowheads="1"/>
          </p:cNvPicPr>
          <p:nvPr/>
        </p:nvPicPr>
        <p:blipFill>
          <a:blip r:embed="rId3"/>
          <a:srcRect/>
          <a:stretch>
            <a:fillRect/>
          </a:stretch>
        </p:blipFill>
        <p:spPr bwMode="auto">
          <a:xfrm>
            <a:off x="1258888" y="4470673"/>
            <a:ext cx="5905500" cy="2198687"/>
          </a:xfrm>
          <a:prstGeom prst="rect">
            <a:avLst/>
          </a:prstGeom>
          <a:noFill/>
        </p:spPr>
      </p:pic>
      <p:sp>
        <p:nvSpPr>
          <p:cNvPr id="788487" name="Rectangle 7"/>
          <p:cNvSpPr>
            <a:spLocks noChangeArrowheads="1"/>
          </p:cNvSpPr>
          <p:nvPr/>
        </p:nvSpPr>
        <p:spPr bwMode="auto">
          <a:xfrm>
            <a:off x="2230438" y="5923235"/>
            <a:ext cx="1620837" cy="360363"/>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389512083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6914"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en-US" altLang="zh-CN" sz="4400" b="1" dirty="0">
                <a:latin typeface="Arial Unicode MS" pitchFamily="34" charset="-122"/>
                <a:ea typeface="Arial Unicode MS" pitchFamily="34" charset="-122"/>
                <a:cs typeface="Arial Unicode MS" pitchFamily="34" charset="-122"/>
              </a:rPr>
              <a:t>Spring  </a:t>
            </a:r>
            <a:r>
              <a:rPr lang="zh-CN" altLang="en-US" sz="4400" b="1" dirty="0">
                <a:latin typeface="Arial Unicode MS" pitchFamily="34" charset="-122"/>
                <a:ea typeface="Arial Unicode MS" pitchFamily="34" charset="-122"/>
                <a:cs typeface="Arial Unicode MS" pitchFamily="34" charset="-122"/>
              </a:rPr>
              <a:t>整合 </a:t>
            </a:r>
            <a:r>
              <a:rPr lang="en-US" altLang="zh-CN" sz="4400" b="1" dirty="0">
                <a:latin typeface="Arial Unicode MS" pitchFamily="34" charset="-122"/>
                <a:ea typeface="Arial Unicode MS" pitchFamily="34" charset="-122"/>
                <a:cs typeface="Arial Unicode MS" pitchFamily="34" charset="-122"/>
              </a:rPr>
              <a:t>Hibernate</a:t>
            </a:r>
          </a:p>
        </p:txBody>
      </p:sp>
      <p:pic>
        <p:nvPicPr>
          <p:cNvPr id="806916" name="Picture 4"/>
          <p:cNvPicPr>
            <a:picLocks noChangeAspect="1" noChangeArrowheads="1"/>
          </p:cNvPicPr>
          <p:nvPr/>
        </p:nvPicPr>
        <p:blipFill>
          <a:blip r:embed="rId3"/>
          <a:srcRect/>
          <a:stretch>
            <a:fillRect/>
          </a:stretch>
        </p:blipFill>
        <p:spPr bwMode="auto">
          <a:xfrm>
            <a:off x="1476375" y="1916113"/>
            <a:ext cx="1943100" cy="842962"/>
          </a:xfrm>
          <a:prstGeom prst="rect">
            <a:avLst/>
          </a:prstGeom>
          <a:noFill/>
        </p:spPr>
      </p:pic>
    </p:spTree>
    <p:extLst>
      <p:ext uri="{BB962C8B-B14F-4D97-AF65-F5344CB8AC3E}">
        <p14:creationId xmlns:p14="http://schemas.microsoft.com/office/powerpoint/2010/main" val="2488588191"/>
      </p:ext>
    </p:extLst>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xfrm>
            <a:off x="611560" y="771544"/>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整合 </a:t>
            </a:r>
            <a:r>
              <a:rPr lang="en-US" altLang="zh-CN" dirty="0">
                <a:latin typeface="Arial Unicode MS" pitchFamily="34" charset="-122"/>
                <a:ea typeface="Arial Unicode MS" pitchFamily="34" charset="-122"/>
                <a:cs typeface="Arial Unicode MS" pitchFamily="34" charset="-122"/>
              </a:rPr>
              <a:t>Hibernate</a:t>
            </a:r>
          </a:p>
        </p:txBody>
      </p:sp>
      <p:sp>
        <p:nvSpPr>
          <p:cNvPr id="796675" name="Rectangle 3"/>
          <p:cNvSpPr>
            <a:spLocks noGrp="1" noChangeArrowheads="1"/>
          </p:cNvSpPr>
          <p:nvPr>
            <p:ph type="body" idx="1"/>
          </p:nvPr>
        </p:nvSpPr>
        <p:spPr>
          <a:xfrm>
            <a:off x="395536" y="1887538"/>
            <a:ext cx="8352928" cy="4098925"/>
          </a:xfrm>
        </p:spPr>
        <p:txBody>
          <a:bodyPr/>
          <a:lstStyle/>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支持大多数流行的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包括 </a:t>
            </a:r>
            <a:r>
              <a:rPr lang="en-US" altLang="zh-CN" sz="2400" dirty="0">
                <a:latin typeface="Arial Unicode MS" pitchFamily="34" charset="-122"/>
                <a:ea typeface="Arial Unicode MS" pitchFamily="34" charset="-122"/>
                <a:cs typeface="Arial Unicode MS" pitchFamily="34" charset="-122"/>
              </a:rPr>
              <a:t>Hibernate JDO, </a:t>
            </a:r>
            <a:r>
              <a:rPr lang="en-US" altLang="zh-CN" sz="2400" dirty="0" err="1">
                <a:latin typeface="Arial Unicode MS" pitchFamily="34" charset="-122"/>
                <a:ea typeface="Arial Unicode MS" pitchFamily="34" charset="-122"/>
                <a:cs typeface="Arial Unicode MS" pitchFamily="34" charset="-122"/>
              </a:rPr>
              <a:t>TopLink</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Ibatis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JPA</a:t>
            </a:r>
            <a:r>
              <a:rPr lang="zh-CN" altLang="en-US" sz="2400" dirty="0">
                <a:latin typeface="Arial Unicode MS" pitchFamily="34" charset="-122"/>
                <a:ea typeface="Arial Unicode MS" pitchFamily="34" charset="-122"/>
                <a:cs typeface="Arial Unicode MS" pitchFamily="34" charset="-122"/>
              </a:rPr>
              <a:t>。</a:t>
            </a:r>
          </a:p>
          <a:p>
            <a:r>
              <a:rPr lang="en-US" altLang="zh-CN" sz="2400" b="1" dirty="0">
                <a:solidFill>
                  <a:srgbClr val="0000FF"/>
                </a:solidFill>
                <a:latin typeface="Arial Unicode MS" pitchFamily="34" charset="-122"/>
                <a:ea typeface="Arial Unicode MS" pitchFamily="34" charset="-122"/>
                <a:cs typeface="Arial Unicode MS" pitchFamily="34" charset="-122"/>
              </a:rPr>
              <a:t>Spring </a:t>
            </a:r>
            <a:r>
              <a:rPr lang="zh-CN" altLang="en-US" sz="2400" b="1" dirty="0">
                <a:solidFill>
                  <a:srgbClr val="0000FF"/>
                </a:solidFill>
                <a:latin typeface="Arial Unicode MS" pitchFamily="34" charset="-122"/>
                <a:ea typeface="Arial Unicode MS" pitchFamily="34" charset="-122"/>
                <a:cs typeface="Arial Unicode MS" pitchFamily="34" charset="-122"/>
              </a:rPr>
              <a:t>对这些 </a:t>
            </a:r>
            <a:r>
              <a:rPr lang="en-US" altLang="zh-CN" sz="2400" b="1" dirty="0">
                <a:solidFill>
                  <a:srgbClr val="0000FF"/>
                </a:solidFill>
                <a:latin typeface="Arial Unicode MS" pitchFamily="34" charset="-122"/>
                <a:ea typeface="Arial Unicode MS" pitchFamily="34" charset="-122"/>
                <a:cs typeface="Arial Unicode MS" pitchFamily="34" charset="-122"/>
              </a:rPr>
              <a:t>ORM </a:t>
            </a:r>
            <a:r>
              <a:rPr lang="zh-CN" altLang="en-US" sz="2400" b="1" dirty="0">
                <a:solidFill>
                  <a:srgbClr val="0000FF"/>
                </a:solidFill>
                <a:latin typeface="Arial Unicode MS" pitchFamily="34" charset="-122"/>
                <a:ea typeface="Arial Unicode MS" pitchFamily="34" charset="-122"/>
                <a:cs typeface="Arial Unicode MS" pitchFamily="34" charset="-122"/>
              </a:rPr>
              <a:t>框架的支持是一致的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因此可以把和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整合技术应用到其他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框架上</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2.0 </a:t>
            </a:r>
            <a:r>
              <a:rPr lang="zh-CN" altLang="en-US" sz="2400" dirty="0">
                <a:latin typeface="Arial Unicode MS" pitchFamily="34" charset="-122"/>
                <a:ea typeface="Arial Unicode MS" pitchFamily="34" charset="-122"/>
                <a:cs typeface="Arial Unicode MS" pitchFamily="34" charset="-122"/>
              </a:rPr>
              <a:t>同时支持 </a:t>
            </a:r>
            <a:r>
              <a:rPr lang="en-US" altLang="zh-CN" sz="2400" dirty="0">
                <a:latin typeface="Arial Unicode MS" pitchFamily="34" charset="-122"/>
                <a:ea typeface="Arial Unicode MS" pitchFamily="34" charset="-122"/>
                <a:cs typeface="Arial Unicode MS" pitchFamily="34" charset="-122"/>
              </a:rPr>
              <a:t>Hibernate 2.x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3.x. </a:t>
            </a:r>
            <a:r>
              <a:rPr lang="zh-CN" altLang="en-US" sz="2400" dirty="0">
                <a:latin typeface="Arial Unicode MS" pitchFamily="34" charset="-122"/>
                <a:ea typeface="Arial Unicode MS" pitchFamily="34" charset="-122"/>
                <a:cs typeface="Arial Unicode MS" pitchFamily="34" charset="-122"/>
              </a:rPr>
              <a:t>但 </a:t>
            </a:r>
            <a:r>
              <a:rPr lang="en-US" altLang="zh-CN" sz="2400" dirty="0">
                <a:latin typeface="Arial Unicode MS" pitchFamily="34" charset="-122"/>
                <a:ea typeface="Arial Unicode MS" pitchFamily="34" charset="-122"/>
                <a:cs typeface="Arial Unicode MS" pitchFamily="34" charset="-122"/>
              </a:rPr>
              <a:t>Spring 2.5 </a:t>
            </a:r>
            <a:r>
              <a:rPr lang="zh-CN" altLang="en-US" sz="2400" dirty="0">
                <a:latin typeface="Arial Unicode MS" pitchFamily="34" charset="-122"/>
                <a:ea typeface="Arial Unicode MS" pitchFamily="34" charset="-122"/>
                <a:cs typeface="Arial Unicode MS" pitchFamily="34" charset="-122"/>
              </a:rPr>
              <a:t>只支持 </a:t>
            </a:r>
            <a:r>
              <a:rPr lang="en-US" altLang="zh-CN" sz="2400" dirty="0">
                <a:latin typeface="Arial Unicode MS" pitchFamily="34" charset="-122"/>
                <a:ea typeface="Arial Unicode MS" pitchFamily="34" charset="-122"/>
                <a:cs typeface="Arial Unicode MS" pitchFamily="34" charset="-122"/>
              </a:rPr>
              <a:t>Hibernate 3.1 </a:t>
            </a:r>
            <a:r>
              <a:rPr lang="zh-CN" altLang="en-US" sz="2400" dirty="0">
                <a:latin typeface="Arial Unicode MS" pitchFamily="34" charset="-122"/>
                <a:ea typeface="Arial Unicode MS" pitchFamily="34" charset="-122"/>
                <a:cs typeface="Arial Unicode MS" pitchFamily="34" charset="-122"/>
              </a:rPr>
              <a:t>或更高版本</a:t>
            </a:r>
          </a:p>
        </p:txBody>
      </p:sp>
    </p:spTree>
    <p:extLst>
      <p:ext uri="{BB962C8B-B14F-4D97-AF65-F5344CB8AC3E}">
        <p14:creationId xmlns:p14="http://schemas.microsoft.com/office/powerpoint/2010/main" val="4003944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a:xfrm>
            <a:off x="734888" y="692696"/>
            <a:ext cx="8229600" cy="857256"/>
          </a:xfrm>
        </p:spPr>
        <p:txBody>
          <a:bodyPr/>
          <a:lstStyle/>
          <a:p>
            <a:r>
              <a:rPr lang="en-US" altLang="zh-CN" dirty="0" smtClean="0">
                <a:latin typeface="Arial Unicode MS" pitchFamily="34" charset="-122"/>
                <a:ea typeface="Arial Unicode MS" pitchFamily="34" charset="-122"/>
                <a:cs typeface="Arial Unicode MS" pitchFamily="34" charset="-122"/>
              </a:rPr>
              <a:t>IOC </a:t>
            </a:r>
            <a:r>
              <a:rPr lang="zh-CN" altLang="en-US" dirty="0" smtClean="0">
                <a:latin typeface="Arial Unicode MS" pitchFamily="34" charset="-122"/>
                <a:ea typeface="Arial Unicode MS" pitchFamily="34" charset="-122"/>
                <a:cs typeface="Arial Unicode MS" pitchFamily="34" charset="-122"/>
              </a:rPr>
              <a:t>前生 </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分离接口与实现</a:t>
            </a:r>
            <a:endParaRPr lang="zh-CN" altLang="en-US" dirty="0">
              <a:latin typeface="Arial Unicode MS" pitchFamily="34" charset="-122"/>
              <a:ea typeface="Arial Unicode MS" pitchFamily="34" charset="-122"/>
              <a:cs typeface="Arial Unicode MS" pitchFamily="34" charset="-122"/>
            </a:endParaRPr>
          </a:p>
        </p:txBody>
      </p:sp>
      <p:sp>
        <p:nvSpPr>
          <p:cNvPr id="627715" name="Rectangle 3"/>
          <p:cNvSpPr>
            <a:spLocks noGrp="1" noChangeArrowheads="1"/>
          </p:cNvSpPr>
          <p:nvPr>
            <p:ph type="body" idx="1"/>
          </p:nvPr>
        </p:nvSpPr>
        <p:spPr>
          <a:xfrm>
            <a:off x="382210" y="1717881"/>
            <a:ext cx="8174068" cy="714380"/>
          </a:xfrm>
        </p:spPr>
        <p:txBody>
          <a:bodyPr/>
          <a:lstStyle/>
          <a:p>
            <a:r>
              <a:rPr lang="zh-CN" altLang="en-US" sz="2800" dirty="0">
                <a:latin typeface="Arial Unicode MS" pitchFamily="34" charset="-122"/>
                <a:ea typeface="Arial Unicode MS" pitchFamily="34" charset="-122"/>
                <a:cs typeface="Arial Unicode MS" pitchFamily="34" charset="-122"/>
              </a:rPr>
              <a:t>需求</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生成 </a:t>
            </a:r>
            <a:r>
              <a:rPr lang="en-US" altLang="zh-CN" sz="2800" dirty="0">
                <a:latin typeface="Arial Unicode MS" pitchFamily="34" charset="-122"/>
                <a:ea typeface="Arial Unicode MS" pitchFamily="34" charset="-122"/>
                <a:cs typeface="Arial Unicode MS" pitchFamily="34" charset="-122"/>
              </a:rPr>
              <a:t>HTML </a:t>
            </a:r>
            <a:r>
              <a:rPr lang="zh-CN" altLang="en-US" sz="2800" dirty="0">
                <a:latin typeface="Arial Unicode MS" pitchFamily="34" charset="-122"/>
                <a:ea typeface="Arial Unicode MS" pitchFamily="34" charset="-122"/>
                <a:cs typeface="Arial Unicode MS" pitchFamily="34" charset="-122"/>
              </a:rPr>
              <a:t>或 </a:t>
            </a:r>
            <a:r>
              <a:rPr lang="en-US" altLang="zh-CN" sz="2800" dirty="0">
                <a:latin typeface="Arial Unicode MS" pitchFamily="34" charset="-122"/>
                <a:ea typeface="Arial Unicode MS" pitchFamily="34" charset="-122"/>
                <a:cs typeface="Arial Unicode MS" pitchFamily="34" charset="-122"/>
              </a:rPr>
              <a:t>PDF </a:t>
            </a:r>
            <a:r>
              <a:rPr lang="zh-CN" altLang="en-US" sz="2800" dirty="0">
                <a:latin typeface="Arial Unicode MS" pitchFamily="34" charset="-122"/>
                <a:ea typeface="Arial Unicode MS" pitchFamily="34" charset="-122"/>
                <a:cs typeface="Arial Unicode MS" pitchFamily="34" charset="-122"/>
              </a:rPr>
              <a:t>格式的不同类型的报表</a:t>
            </a:r>
            <a:r>
              <a:rPr lang="en-US" altLang="zh-CN" sz="2800" dirty="0">
                <a:latin typeface="Arial Unicode MS" pitchFamily="34" charset="-122"/>
                <a:ea typeface="Arial Unicode MS" pitchFamily="34" charset="-122"/>
                <a:cs typeface="Arial Unicode MS" pitchFamily="34" charset="-122"/>
              </a:rPr>
              <a:t>.</a:t>
            </a:r>
          </a:p>
        </p:txBody>
      </p:sp>
      <p:pic>
        <p:nvPicPr>
          <p:cNvPr id="5" name="Picture 5"/>
          <p:cNvPicPr>
            <a:picLocks noChangeAspect="1" noChangeArrowheads="1"/>
          </p:cNvPicPr>
          <p:nvPr/>
        </p:nvPicPr>
        <p:blipFill>
          <a:blip r:embed="rId2"/>
          <a:srcRect/>
          <a:stretch>
            <a:fillRect/>
          </a:stretch>
        </p:blipFill>
        <p:spPr bwMode="auto">
          <a:xfrm>
            <a:off x="395288" y="2602138"/>
            <a:ext cx="8137525" cy="2044700"/>
          </a:xfrm>
          <a:prstGeom prst="rect">
            <a:avLst/>
          </a:prstGeom>
          <a:noFill/>
        </p:spPr>
      </p:pic>
    </p:spTree>
    <p:extLst>
      <p:ext uri="{BB962C8B-B14F-4D97-AF65-F5344CB8AC3E}">
        <p14:creationId xmlns:p14="http://schemas.microsoft.com/office/powerpoint/2010/main" val="404370649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a:xfrm>
            <a:off x="-468560" y="620688"/>
            <a:ext cx="10081120" cy="1439863"/>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中配置 </a:t>
            </a:r>
            <a:r>
              <a:rPr lang="en-US" altLang="en-US" dirty="0" err="1">
                <a:latin typeface="Arial Unicode MS" pitchFamily="34" charset="-122"/>
                <a:ea typeface="Arial Unicode MS" pitchFamily="34" charset="-122"/>
                <a:cs typeface="Arial Unicode MS" pitchFamily="34" charset="-122"/>
              </a:rPr>
              <a:t>SessionFactory</a:t>
            </a:r>
            <a:endParaRPr lang="en-US" altLang="zh-CN" dirty="0">
              <a:latin typeface="Arial Unicode MS" pitchFamily="34" charset="-122"/>
              <a:ea typeface="Arial Unicode MS" pitchFamily="34" charset="-122"/>
              <a:cs typeface="Arial Unicode MS" pitchFamily="34" charset="-122"/>
            </a:endParaRPr>
          </a:p>
        </p:txBody>
      </p:sp>
      <p:sp>
        <p:nvSpPr>
          <p:cNvPr id="795651" name="Rectangle 3"/>
          <p:cNvSpPr>
            <a:spLocks noGrp="1" noChangeArrowheads="1"/>
          </p:cNvSpPr>
          <p:nvPr>
            <p:ph type="body" idx="1"/>
          </p:nvPr>
        </p:nvSpPr>
        <p:spPr>
          <a:xfrm>
            <a:off x="467544" y="2030009"/>
            <a:ext cx="8424936" cy="2551119"/>
          </a:xfrm>
        </p:spPr>
        <p:txBody>
          <a:bodyPr/>
          <a:lstStyle/>
          <a:p>
            <a:r>
              <a:rPr lang="zh-CN" altLang="en-US" sz="2400" dirty="0">
                <a:latin typeface="Arial Unicode MS" pitchFamily="34" charset="-122"/>
                <a:ea typeface="Arial Unicode MS" pitchFamily="34" charset="-122"/>
                <a:cs typeface="Arial Unicode MS" pitchFamily="34" charset="-122"/>
              </a:rPr>
              <a:t>对于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而言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必须从原生的 </a:t>
            </a:r>
            <a:r>
              <a:rPr lang="en-US" altLang="zh-CN" sz="2400" dirty="0">
                <a:latin typeface="Arial Unicode MS" pitchFamily="34" charset="-122"/>
                <a:ea typeface="Arial Unicode MS" pitchFamily="34" charset="-122"/>
                <a:cs typeface="Arial Unicode MS" pitchFamily="34" charset="-122"/>
              </a:rPr>
              <a:t>Hibernate API </a:t>
            </a:r>
            <a:r>
              <a:rPr lang="zh-CN" altLang="en-US" sz="2400" dirty="0">
                <a:latin typeface="Arial Unicode MS" pitchFamily="34" charset="-122"/>
                <a:ea typeface="Arial Unicode MS" pitchFamily="34" charset="-122"/>
                <a:cs typeface="Arial Unicode MS" pitchFamily="34" charset="-122"/>
              </a:rPr>
              <a:t>中构建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此外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应用程序也无法利用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提供的数据存储机制</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的事务管理机制</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提供了对应的工厂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可以用单实例的形式在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容器中创建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19959477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xfrm>
            <a:off x="118762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需求</a:t>
            </a:r>
          </a:p>
        </p:txBody>
      </p:sp>
      <p:pic>
        <p:nvPicPr>
          <p:cNvPr id="794630" name="Picture 6"/>
          <p:cNvPicPr>
            <a:picLocks noChangeAspect="1" noChangeArrowheads="1"/>
          </p:cNvPicPr>
          <p:nvPr/>
        </p:nvPicPr>
        <p:blipFill>
          <a:blip r:embed="rId2"/>
          <a:srcRect/>
          <a:stretch>
            <a:fillRect/>
          </a:stretch>
        </p:blipFill>
        <p:spPr bwMode="auto">
          <a:xfrm>
            <a:off x="788988" y="1888579"/>
            <a:ext cx="7489825" cy="4276725"/>
          </a:xfrm>
          <a:prstGeom prst="rect">
            <a:avLst/>
          </a:prstGeom>
          <a:noFill/>
        </p:spPr>
      </p:pic>
    </p:spTree>
    <p:extLst>
      <p:ext uri="{BB962C8B-B14F-4D97-AF65-F5344CB8AC3E}">
        <p14:creationId xmlns:p14="http://schemas.microsoft.com/office/powerpoint/2010/main" val="272197537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3606" name="Picture 6"/>
          <p:cNvPicPr>
            <a:picLocks noChangeAspect="1" noChangeArrowheads="1"/>
          </p:cNvPicPr>
          <p:nvPr/>
        </p:nvPicPr>
        <p:blipFill>
          <a:blip r:embed="rId2"/>
          <a:srcRect/>
          <a:stretch>
            <a:fillRect/>
          </a:stretch>
        </p:blipFill>
        <p:spPr bwMode="auto">
          <a:xfrm>
            <a:off x="971550" y="3662363"/>
            <a:ext cx="7777163" cy="2071687"/>
          </a:xfrm>
          <a:prstGeom prst="rect">
            <a:avLst/>
          </a:prstGeom>
          <a:noFill/>
        </p:spPr>
      </p:pic>
      <p:sp>
        <p:nvSpPr>
          <p:cNvPr id="793602" name="Rectangle 2"/>
          <p:cNvSpPr>
            <a:spLocks noGrp="1" noChangeArrowheads="1"/>
          </p:cNvSpPr>
          <p:nvPr>
            <p:ph type="title"/>
          </p:nvPr>
        </p:nvSpPr>
        <p:spPr>
          <a:xfrm>
            <a:off x="-229716" y="836712"/>
            <a:ext cx="9842276"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(1)</a:t>
            </a:r>
          </a:p>
        </p:txBody>
      </p:sp>
      <p:sp>
        <p:nvSpPr>
          <p:cNvPr id="793603" name="Rectangle 3"/>
          <p:cNvSpPr>
            <a:spLocks noGrp="1" noChangeArrowheads="1"/>
          </p:cNvSpPr>
          <p:nvPr>
            <p:ph type="body" idx="1"/>
          </p:nvPr>
        </p:nvSpPr>
        <p:spPr>
          <a:xfrm>
            <a:off x="755650" y="1865313"/>
            <a:ext cx="7696200" cy="1708150"/>
          </a:xfrm>
        </p:spPr>
        <p:txBody>
          <a:bodyPr/>
          <a:lstStyle/>
          <a:p>
            <a:r>
              <a:rPr lang="zh-CN" altLang="en-US" sz="2400" dirty="0">
                <a:latin typeface="Arial Unicode MS" pitchFamily="34" charset="-122"/>
                <a:ea typeface="Arial Unicode MS" pitchFamily="34" charset="-122"/>
                <a:cs typeface="Arial Unicode MS" pitchFamily="34" charset="-122"/>
              </a:rPr>
              <a:t>可以利用 </a:t>
            </a:r>
            <a:r>
              <a:rPr lang="en-US" altLang="zh-CN" sz="2400" b="1" dirty="0" err="1">
                <a:solidFill>
                  <a:srgbClr val="0000FF"/>
                </a:solidFill>
                <a:latin typeface="Arial Unicode MS" pitchFamily="34" charset="-122"/>
                <a:ea typeface="Arial Unicode MS" pitchFamily="34" charset="-122"/>
                <a:cs typeface="Arial Unicode MS" pitchFamily="34" charset="-122"/>
              </a:rPr>
              <a:t>LocalSessionFactoryBean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声明一个使用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映射文件的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需要为该工厂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指定 </a:t>
            </a:r>
            <a:r>
              <a:rPr lang="en-US" altLang="zh-CN" sz="2400" dirty="0" err="1">
                <a:latin typeface="Arial Unicode MS" pitchFamily="34" charset="-122"/>
                <a:ea typeface="Arial Unicode MS" pitchFamily="34" charset="-122"/>
                <a:cs typeface="Arial Unicode MS" pitchFamily="34" charset="-122"/>
              </a:rPr>
              <a: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属性来加载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a:t>
            </a:r>
          </a:p>
        </p:txBody>
      </p:sp>
      <p:sp>
        <p:nvSpPr>
          <p:cNvPr id="793605" name="Rectangle 5"/>
          <p:cNvSpPr>
            <a:spLocks noChangeArrowheads="1"/>
          </p:cNvSpPr>
          <p:nvPr/>
        </p:nvSpPr>
        <p:spPr bwMode="auto">
          <a:xfrm>
            <a:off x="971550" y="3649663"/>
            <a:ext cx="7777163" cy="935037"/>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379067653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a:xfrm>
            <a:off x="-14832" y="843552"/>
            <a:ext cx="9627392"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(2)</a:t>
            </a:r>
          </a:p>
        </p:txBody>
      </p:sp>
      <p:sp>
        <p:nvSpPr>
          <p:cNvPr id="797699" name="Rectangle 3"/>
          <p:cNvSpPr>
            <a:spLocks noGrp="1" noChangeArrowheads="1"/>
          </p:cNvSpPr>
          <p:nvPr>
            <p:ph type="body" idx="1"/>
          </p:nvPr>
        </p:nvSpPr>
        <p:spPr>
          <a:xfrm>
            <a:off x="467544" y="1878012"/>
            <a:ext cx="8136904" cy="2343075"/>
          </a:xfrm>
        </p:spPr>
        <p:txBody>
          <a:bodyPr>
            <a:noAutofit/>
          </a:bodyPr>
          <a:lstStyle/>
          <a:p>
            <a:r>
              <a:rPr lang="zh-CN" altLang="en-US" sz="2800" dirty="0">
                <a:latin typeface="Arial Unicode MS" pitchFamily="34" charset="-122"/>
                <a:ea typeface="Arial Unicode MS" pitchFamily="34" charset="-122"/>
                <a:cs typeface="Arial Unicode MS" pitchFamily="34" charset="-122"/>
              </a:rPr>
              <a:t>如果在 </a:t>
            </a:r>
            <a:r>
              <a:rPr lang="en-US" altLang="zh-CN" sz="2800" dirty="0">
                <a:latin typeface="Arial Unicode MS" pitchFamily="34" charset="-122"/>
                <a:ea typeface="Arial Unicode MS" pitchFamily="34" charset="-122"/>
                <a:cs typeface="Arial Unicode MS" pitchFamily="34" charset="-122"/>
              </a:rPr>
              <a:t>Spring IOC </a:t>
            </a:r>
            <a:r>
              <a:rPr lang="zh-CN" altLang="en-US" sz="2800" dirty="0">
                <a:latin typeface="Arial Unicode MS" pitchFamily="34" charset="-122"/>
                <a:ea typeface="Arial Unicode MS" pitchFamily="34" charset="-122"/>
                <a:cs typeface="Arial Unicode MS" pitchFamily="34" charset="-122"/>
              </a:rPr>
              <a:t>容器中配置数据源</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可以将该数据源注入到 </a:t>
            </a:r>
            <a:r>
              <a:rPr lang="en-US" altLang="zh-CN" sz="2800" dirty="0" err="1">
                <a:latin typeface="Arial Unicode MS" pitchFamily="34" charset="-122"/>
                <a:ea typeface="Arial Unicode MS" pitchFamily="34" charset="-122"/>
                <a:cs typeface="Arial Unicode MS" pitchFamily="34" charset="-122"/>
              </a:rPr>
              <a:t>LocalSessionFactoryBean</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的 </a:t>
            </a:r>
            <a:r>
              <a:rPr lang="en-US" altLang="zh-CN" sz="2800" dirty="0" err="1">
                <a:latin typeface="Arial Unicode MS" pitchFamily="34" charset="-122"/>
                <a:ea typeface="Arial Unicode MS" pitchFamily="34" charset="-122"/>
                <a:cs typeface="Arial Unicode MS" pitchFamily="34" charset="-122"/>
              </a:rPr>
              <a:t>dataSource</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属性中</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该属性可以指定的数据源会覆盖掉 </a:t>
            </a:r>
            <a:r>
              <a:rPr lang="en-US" altLang="zh-CN" sz="2800" dirty="0">
                <a:latin typeface="Arial Unicode MS" pitchFamily="34" charset="-122"/>
                <a:ea typeface="Arial Unicode MS" pitchFamily="34" charset="-122"/>
                <a:cs typeface="Arial Unicode MS" pitchFamily="34" charset="-122"/>
              </a:rPr>
              <a:t>Hibernate </a:t>
            </a:r>
            <a:r>
              <a:rPr lang="zh-CN" altLang="en-US" sz="2800" dirty="0">
                <a:latin typeface="Arial Unicode MS" pitchFamily="34" charset="-122"/>
                <a:ea typeface="Arial Unicode MS" pitchFamily="34" charset="-122"/>
                <a:cs typeface="Arial Unicode MS" pitchFamily="34" charset="-122"/>
              </a:rPr>
              <a:t>配置文件里的数据库配置</a:t>
            </a:r>
            <a:r>
              <a:rPr lang="en-US" altLang="zh-CN" sz="2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418553252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28" name="Picture 8"/>
          <p:cNvPicPr>
            <a:picLocks noChangeAspect="1" noChangeArrowheads="1"/>
          </p:cNvPicPr>
          <p:nvPr/>
        </p:nvPicPr>
        <p:blipFill>
          <a:blip r:embed="rId2"/>
          <a:srcRect/>
          <a:stretch>
            <a:fillRect/>
          </a:stretch>
        </p:blipFill>
        <p:spPr bwMode="auto">
          <a:xfrm>
            <a:off x="696913" y="1881188"/>
            <a:ext cx="8137525" cy="4932362"/>
          </a:xfrm>
          <a:prstGeom prst="rect">
            <a:avLst/>
          </a:prstGeom>
          <a:noFill/>
        </p:spPr>
      </p:pic>
      <p:sp>
        <p:nvSpPr>
          <p:cNvPr id="798722" name="Rectangle 2"/>
          <p:cNvSpPr>
            <a:spLocks noGrp="1" noChangeArrowheads="1"/>
          </p:cNvSpPr>
          <p:nvPr>
            <p:ph type="title"/>
          </p:nvPr>
        </p:nvSpPr>
        <p:spPr>
          <a:xfrm>
            <a:off x="-82850" y="692696"/>
            <a:ext cx="9767418"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(2)</a:t>
            </a:r>
          </a:p>
        </p:txBody>
      </p:sp>
      <p:sp>
        <p:nvSpPr>
          <p:cNvPr id="798725" name="Rectangle 5"/>
          <p:cNvSpPr>
            <a:spLocks noChangeArrowheads="1"/>
          </p:cNvSpPr>
          <p:nvPr/>
        </p:nvSpPr>
        <p:spPr bwMode="auto">
          <a:xfrm>
            <a:off x="717550" y="1881188"/>
            <a:ext cx="8116888" cy="3744912"/>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
        <p:nvSpPr>
          <p:cNvPr id="798726" name="Line 6"/>
          <p:cNvSpPr>
            <a:spLocks noChangeShapeType="1"/>
          </p:cNvSpPr>
          <p:nvPr/>
        </p:nvSpPr>
        <p:spPr bwMode="auto">
          <a:xfrm>
            <a:off x="1146175" y="6621463"/>
            <a:ext cx="5327650" cy="0"/>
          </a:xfrm>
          <a:prstGeom prst="line">
            <a:avLst/>
          </a:prstGeom>
          <a:noFill/>
          <a:ln w="19050">
            <a:solidFill>
              <a:srgbClr val="FF00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144259180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a:xfrm>
            <a:off x="-324544" y="836712"/>
            <a:ext cx="10059440"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(3)</a:t>
            </a:r>
          </a:p>
        </p:txBody>
      </p:sp>
      <p:sp>
        <p:nvSpPr>
          <p:cNvPr id="799747" name="Rectangle 3"/>
          <p:cNvSpPr>
            <a:spLocks noGrp="1" noChangeArrowheads="1"/>
          </p:cNvSpPr>
          <p:nvPr>
            <p:ph type="body" idx="1"/>
          </p:nvPr>
        </p:nvSpPr>
        <p:spPr>
          <a:xfrm>
            <a:off x="428596" y="1928803"/>
            <a:ext cx="8143932" cy="3000396"/>
          </a:xfrm>
        </p:spPr>
        <p:txBody>
          <a:bodyPr/>
          <a:lstStyle/>
          <a:p>
            <a:r>
              <a:rPr lang="zh-CN" altLang="en-US" sz="2400" dirty="0">
                <a:latin typeface="Arial Unicode MS" pitchFamily="34" charset="-122"/>
                <a:ea typeface="Arial Unicode MS" pitchFamily="34" charset="-122"/>
                <a:cs typeface="Arial Unicode MS" pitchFamily="34" charset="-122"/>
              </a:rPr>
              <a:t>可以将所有配置合并到 </a:t>
            </a:r>
            <a:r>
              <a:rPr lang="en-US" altLang="zh-CN" sz="2400" dirty="0" err="1">
                <a:latin typeface="Arial Unicode MS" pitchFamily="34" charset="-122"/>
                <a:ea typeface="Arial Unicode MS" pitchFamily="34" charset="-122"/>
                <a:cs typeface="Arial Unicode MS" pitchFamily="34" charset="-122"/>
              </a:rPr>
              <a:t>LocalSessionFactoryBean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从而忽略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可以在 </a:t>
            </a:r>
            <a:r>
              <a:rPr lang="en-US" altLang="zh-CN" sz="2400" dirty="0" err="1">
                <a:latin typeface="Arial Unicode MS" pitchFamily="34" charset="-122"/>
                <a:ea typeface="Arial Unicode MS" pitchFamily="34" charset="-122"/>
                <a:cs typeface="Arial Unicode MS" pitchFamily="34" charset="-122"/>
              </a:rPr>
              <a:t>LocalSessionFactoryBean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 </a:t>
            </a:r>
            <a:r>
              <a:rPr lang="en-US" altLang="zh-CN" sz="2400" b="1" dirty="0" err="1">
                <a:solidFill>
                  <a:srgbClr val="FF0000"/>
                </a:solidFill>
                <a:latin typeface="Arial Unicode MS" pitchFamily="34" charset="-122"/>
                <a:ea typeface="Arial Unicode MS" pitchFamily="34" charset="-122"/>
                <a:cs typeface="Arial Unicode MS" pitchFamily="34" charset="-122"/>
              </a:rPr>
              <a:t>mappingResources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映射文件的位置</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该属性为 </a:t>
            </a:r>
            <a:r>
              <a:rPr lang="en-US" altLang="zh-CN" sz="2400" dirty="0">
                <a:latin typeface="Arial Unicode MS" pitchFamily="34" charset="-122"/>
                <a:ea typeface="Arial Unicode MS" pitchFamily="34" charset="-122"/>
                <a:cs typeface="Arial Unicode MS" pitchFamily="34" charset="-122"/>
              </a:rPr>
              <a:t>String[] </a:t>
            </a:r>
            <a:r>
              <a:rPr lang="zh-CN" altLang="en-US" sz="2400" dirty="0">
                <a:latin typeface="Arial Unicode MS" pitchFamily="34" charset="-122"/>
                <a:ea typeface="Arial Unicode MS" pitchFamily="34" charset="-122"/>
                <a:cs typeface="Arial Unicode MS" pitchFamily="34" charset="-122"/>
              </a:rPr>
              <a:t>类型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因此可以指定一组映射文件</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在 </a:t>
            </a:r>
            <a:r>
              <a:rPr lang="en-US" altLang="zh-CN" sz="2400" dirty="0" err="1">
                <a:latin typeface="Arial Unicode MS" pitchFamily="34" charset="-122"/>
                <a:ea typeface="Arial Unicode MS" pitchFamily="34" charset="-122"/>
                <a:cs typeface="Arial Unicode MS" pitchFamily="34" charset="-122"/>
              </a:rPr>
              <a:t>hibernateProperties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属性中指定数据库方言等</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27132734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a:xfrm>
            <a:off x="-375442" y="843552"/>
            <a:ext cx="9988002"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(3)</a:t>
            </a:r>
          </a:p>
        </p:txBody>
      </p:sp>
      <p:pic>
        <p:nvPicPr>
          <p:cNvPr id="800772" name="Picture 4"/>
          <p:cNvPicPr>
            <a:picLocks noChangeAspect="1" noChangeArrowheads="1"/>
          </p:cNvPicPr>
          <p:nvPr/>
        </p:nvPicPr>
        <p:blipFill>
          <a:blip r:embed="rId2"/>
          <a:srcRect/>
          <a:stretch>
            <a:fillRect/>
          </a:stretch>
        </p:blipFill>
        <p:spPr bwMode="auto">
          <a:xfrm>
            <a:off x="658813" y="2001838"/>
            <a:ext cx="7848600" cy="3608387"/>
          </a:xfrm>
          <a:prstGeom prst="rect">
            <a:avLst/>
          </a:prstGeom>
          <a:noFill/>
        </p:spPr>
      </p:pic>
      <p:sp>
        <p:nvSpPr>
          <p:cNvPr id="800773" name="Rectangle 5"/>
          <p:cNvSpPr>
            <a:spLocks noChangeArrowheads="1"/>
          </p:cNvSpPr>
          <p:nvPr/>
        </p:nvSpPr>
        <p:spPr bwMode="auto">
          <a:xfrm>
            <a:off x="1042988" y="2781300"/>
            <a:ext cx="7489825" cy="2592388"/>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404630320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a:xfrm>
            <a:off x="714348" y="887726"/>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ORM </a:t>
            </a:r>
            <a:r>
              <a:rPr lang="zh-CN" altLang="en-US" dirty="0">
                <a:latin typeface="Arial Unicode MS" pitchFamily="34" charset="-122"/>
                <a:ea typeface="Arial Unicode MS" pitchFamily="34" charset="-122"/>
                <a:cs typeface="Arial Unicode MS" pitchFamily="34" charset="-122"/>
              </a:rPr>
              <a:t>模板持久化对象</a:t>
            </a:r>
          </a:p>
        </p:txBody>
      </p:sp>
      <p:sp>
        <p:nvSpPr>
          <p:cNvPr id="801795" name="Rectangle 3"/>
          <p:cNvSpPr>
            <a:spLocks noGrp="1" noChangeArrowheads="1"/>
          </p:cNvSpPr>
          <p:nvPr>
            <p:ph type="body" idx="1"/>
          </p:nvPr>
        </p:nvSpPr>
        <p:spPr>
          <a:xfrm>
            <a:off x="467544" y="1870075"/>
            <a:ext cx="8136904" cy="4367213"/>
          </a:xfrm>
        </p:spPr>
        <p:txBody>
          <a:bodyPr/>
          <a:lstStyle/>
          <a:p>
            <a:r>
              <a:rPr lang="zh-CN" altLang="en-US" sz="2400" dirty="0">
                <a:latin typeface="Arial Unicode MS" pitchFamily="34" charset="-122"/>
                <a:ea typeface="Arial Unicode MS" pitchFamily="34" charset="-122"/>
                <a:cs typeface="Arial Unicode MS" pitchFamily="34" charset="-122"/>
              </a:rPr>
              <a:t>在单独使用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必须为每个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操作重复某些常规任务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打开关闭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启动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提交</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回滚事务等</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同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一样</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采取了相同的方法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定义</a:t>
            </a:r>
            <a:r>
              <a:rPr lang="zh-CN" altLang="en-US" sz="2400" b="1" dirty="0">
                <a:solidFill>
                  <a:srgbClr val="0000FF"/>
                </a:solidFill>
                <a:latin typeface="Arial Unicode MS" pitchFamily="34" charset="-122"/>
                <a:ea typeface="Arial Unicode MS" pitchFamily="34" charset="-122"/>
                <a:cs typeface="Arial Unicode MS" pitchFamily="34" charset="-122"/>
              </a:rPr>
              <a:t>模板类和 </a:t>
            </a:r>
            <a:r>
              <a:rPr lang="en-US" altLang="zh-CN" sz="2400" b="1" dirty="0">
                <a:solidFill>
                  <a:srgbClr val="0000FF"/>
                </a:solidFill>
                <a:latin typeface="Arial Unicode MS" pitchFamily="34" charset="-122"/>
                <a:ea typeface="Arial Unicode MS" pitchFamily="34" charset="-122"/>
                <a:cs typeface="Arial Unicode MS" pitchFamily="34" charset="-122"/>
              </a:rPr>
              <a:t>DAO </a:t>
            </a:r>
            <a:r>
              <a:rPr lang="zh-CN" altLang="en-US" sz="2400" b="1" dirty="0">
                <a:solidFill>
                  <a:srgbClr val="0000FF"/>
                </a:solidFill>
                <a:latin typeface="Arial Unicode MS" pitchFamily="34" charset="-122"/>
                <a:ea typeface="Arial Unicode MS" pitchFamily="34" charset="-122"/>
                <a:cs typeface="Arial Unicode MS" pitchFamily="34" charset="-122"/>
              </a:rPr>
              <a:t>支持类</a:t>
            </a:r>
            <a:r>
              <a:rPr lang="zh-CN" altLang="en-US" sz="2400" dirty="0">
                <a:latin typeface="Arial Unicode MS" pitchFamily="34" charset="-122"/>
                <a:ea typeface="Arial Unicode MS" pitchFamily="34" charset="-122"/>
                <a:cs typeface="Arial Unicode MS" pitchFamily="34" charset="-122"/>
              </a:rPr>
              <a:t>来简化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框架的使用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而且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在不同的事务管理 </a:t>
            </a:r>
            <a:r>
              <a:rPr lang="en-US" altLang="zh-CN" sz="2400" dirty="0">
                <a:latin typeface="Arial Unicode MS" pitchFamily="34" charset="-122"/>
                <a:ea typeface="Arial Unicode MS" pitchFamily="34" charset="-122"/>
                <a:cs typeface="Arial Unicode MS" pitchFamily="34" charset="-122"/>
              </a:rPr>
              <a:t>API </a:t>
            </a:r>
            <a:r>
              <a:rPr lang="zh-CN" altLang="en-US" sz="2400" dirty="0">
                <a:latin typeface="Arial Unicode MS" pitchFamily="34" charset="-122"/>
                <a:ea typeface="Arial Unicode MS" pitchFamily="34" charset="-122"/>
                <a:cs typeface="Arial Unicode MS" pitchFamily="34" charset="-122"/>
              </a:rPr>
              <a:t>之上定义了一个事务抽象层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对于不同的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只需要选择相应的事务管理器实现</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81469841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a:xfrm>
            <a:off x="179512" y="836712"/>
            <a:ext cx="8712968" cy="857256"/>
          </a:xfrm>
        </p:spPr>
        <p:txBody>
          <a:bodyPr>
            <a:normAutofit fontScale="90000"/>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对不同数据存储策略的支持类</a:t>
            </a:r>
          </a:p>
        </p:txBody>
      </p:sp>
      <p:pic>
        <p:nvPicPr>
          <p:cNvPr id="802820" name="Picture 4"/>
          <p:cNvPicPr>
            <a:picLocks noChangeAspect="1" noChangeArrowheads="1"/>
          </p:cNvPicPr>
          <p:nvPr/>
        </p:nvPicPr>
        <p:blipFill>
          <a:blip r:embed="rId2"/>
          <a:srcRect/>
          <a:stretch>
            <a:fillRect/>
          </a:stretch>
        </p:blipFill>
        <p:spPr bwMode="auto">
          <a:xfrm>
            <a:off x="788988" y="2082800"/>
            <a:ext cx="7632700" cy="1477963"/>
          </a:xfrm>
          <a:prstGeom prst="rect">
            <a:avLst/>
          </a:prstGeom>
          <a:noFill/>
        </p:spPr>
      </p:pic>
      <p:sp>
        <p:nvSpPr>
          <p:cNvPr id="802821" name="Rectangle 5"/>
          <p:cNvSpPr>
            <a:spLocks noGrp="1" noChangeArrowheads="1"/>
          </p:cNvSpPr>
          <p:nvPr>
            <p:ph type="body" idx="1"/>
          </p:nvPr>
        </p:nvSpPr>
        <p:spPr>
          <a:xfrm>
            <a:off x="801688" y="3683000"/>
            <a:ext cx="7696200" cy="2016125"/>
          </a:xfrm>
          <a:noFill/>
          <a:ln/>
        </p:spPr>
        <p:txBody>
          <a:bodyPr/>
          <a:lstStyle/>
          <a:p>
            <a:r>
              <a:rPr lang="en-US" altLang="zh-CN" sz="2400">
                <a:latin typeface="Arial Unicode MS" pitchFamily="34" charset="-122"/>
                <a:ea typeface="Arial Unicode MS" pitchFamily="34" charset="-122"/>
                <a:cs typeface="Arial Unicode MS" pitchFamily="34" charset="-122"/>
              </a:rPr>
              <a:t>HibernateTemplate </a:t>
            </a:r>
            <a:r>
              <a:rPr lang="zh-CN" altLang="en-US" sz="2400">
                <a:latin typeface="Arial Unicode MS" pitchFamily="34" charset="-122"/>
                <a:ea typeface="Arial Unicode MS" pitchFamily="34" charset="-122"/>
                <a:cs typeface="Arial Unicode MS" pitchFamily="34" charset="-122"/>
              </a:rPr>
              <a:t>确保了 </a:t>
            </a:r>
            <a:r>
              <a:rPr lang="en-US" altLang="zh-CN" sz="2400">
                <a:latin typeface="Arial Unicode MS" pitchFamily="34" charset="-122"/>
                <a:ea typeface="Arial Unicode MS" pitchFamily="34" charset="-122"/>
                <a:cs typeface="Arial Unicode MS" pitchFamily="34" charset="-122"/>
              </a:rPr>
              <a:t>Hibernate </a:t>
            </a:r>
            <a:r>
              <a:rPr lang="zh-CN" altLang="en-US" sz="2400">
                <a:latin typeface="Arial Unicode MS" pitchFamily="34" charset="-122"/>
                <a:ea typeface="Arial Unicode MS" pitchFamily="34" charset="-122"/>
                <a:cs typeface="Arial Unicode MS" pitchFamily="34" charset="-122"/>
              </a:rPr>
              <a:t>会话能够正确地打开和关闭</a:t>
            </a:r>
            <a:r>
              <a:rPr lang="en-US" altLang="zh-CN" sz="2400">
                <a:latin typeface="Arial Unicode MS" pitchFamily="34" charset="-122"/>
                <a:ea typeface="Arial Unicode MS" pitchFamily="34" charset="-122"/>
                <a:cs typeface="Arial Unicode MS" pitchFamily="34" charset="-122"/>
              </a:rPr>
              <a:t>. </a:t>
            </a:r>
          </a:p>
          <a:p>
            <a:r>
              <a:rPr lang="en-US" altLang="zh-CN" sz="2400">
                <a:latin typeface="Arial Unicode MS" pitchFamily="34" charset="-122"/>
                <a:ea typeface="Arial Unicode MS" pitchFamily="34" charset="-122"/>
                <a:cs typeface="Arial Unicode MS" pitchFamily="34" charset="-122"/>
              </a:rPr>
              <a:t>HibernateTemplate </a:t>
            </a:r>
            <a:r>
              <a:rPr lang="zh-CN" altLang="en-US" sz="2400">
                <a:latin typeface="Arial Unicode MS" pitchFamily="34" charset="-122"/>
                <a:ea typeface="Arial Unicode MS" pitchFamily="34" charset="-122"/>
                <a:cs typeface="Arial Unicode MS" pitchFamily="34" charset="-122"/>
              </a:rPr>
              <a:t>也会让原生的 </a:t>
            </a:r>
            <a:r>
              <a:rPr lang="en-US" altLang="zh-CN" sz="2400">
                <a:latin typeface="Arial Unicode MS" pitchFamily="34" charset="-122"/>
                <a:ea typeface="Arial Unicode MS" pitchFamily="34" charset="-122"/>
                <a:cs typeface="Arial Unicode MS" pitchFamily="34" charset="-122"/>
              </a:rPr>
              <a:t>Hibernate </a:t>
            </a:r>
            <a:r>
              <a:rPr lang="zh-CN" altLang="en-US" sz="2400">
                <a:latin typeface="Arial Unicode MS" pitchFamily="34" charset="-122"/>
                <a:ea typeface="Arial Unicode MS" pitchFamily="34" charset="-122"/>
                <a:cs typeface="Arial Unicode MS" pitchFamily="34" charset="-122"/>
              </a:rPr>
              <a:t>事务参与到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的事务管理体系中来</a:t>
            </a:r>
            <a:r>
              <a:rPr lang="en-US" altLang="zh-CN" sz="2400">
                <a:latin typeface="Arial Unicode MS" pitchFamily="34" charset="-122"/>
                <a:ea typeface="Arial Unicode MS" pitchFamily="34" charset="-122"/>
                <a:cs typeface="Arial Unicode MS" pitchFamily="34" charset="-122"/>
              </a:rPr>
              <a:t>. </a:t>
            </a:r>
            <a:r>
              <a:rPr lang="zh-CN" altLang="en-US" sz="2400">
                <a:latin typeface="Arial Unicode MS" pitchFamily="34" charset="-122"/>
                <a:ea typeface="Arial Unicode MS" pitchFamily="34" charset="-122"/>
                <a:cs typeface="Arial Unicode MS" pitchFamily="34" charset="-122"/>
              </a:rPr>
              <a:t>从而利用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的声明式事务管理事务</a:t>
            </a:r>
            <a:r>
              <a:rPr lang="en-US" altLang="zh-CN" sz="240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3314905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模板</a:t>
            </a:r>
          </a:p>
        </p:txBody>
      </p:sp>
      <p:sp>
        <p:nvSpPr>
          <p:cNvPr id="803844" name="Rectangle 4"/>
          <p:cNvSpPr>
            <a:spLocks noGrp="1" noChangeArrowheads="1"/>
          </p:cNvSpPr>
          <p:nvPr>
            <p:ph type="body" idx="1"/>
          </p:nvPr>
        </p:nvSpPr>
        <p:spPr>
          <a:xfrm>
            <a:off x="323528" y="1616091"/>
            <a:ext cx="8496944" cy="4098925"/>
          </a:xfrm>
          <a:noFill/>
          <a:ln/>
        </p:spPr>
        <p:txBody>
          <a:bodyPr/>
          <a:lstStyle/>
          <a:p>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中的模板方法管理会话和事务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如果在一个支持事务的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方法中有多个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操作</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模板方法可以确保它们会在同一个会话和事务中运行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因此没有必要为了会话和事务管理去和 </a:t>
            </a:r>
            <a:r>
              <a:rPr lang="en-US" altLang="zh-CN" sz="2400" dirty="0">
                <a:latin typeface="Arial Unicode MS" pitchFamily="34" charset="-122"/>
                <a:ea typeface="Arial Unicode MS" pitchFamily="34" charset="-122"/>
                <a:cs typeface="Arial Unicode MS" pitchFamily="34" charset="-122"/>
              </a:rPr>
              <a:t>Hibernate API </a:t>
            </a:r>
            <a:r>
              <a:rPr lang="zh-CN" altLang="en-US" sz="2400" dirty="0">
                <a:latin typeface="Arial Unicode MS" pitchFamily="34" charset="-122"/>
                <a:ea typeface="Arial Unicode MS" pitchFamily="34" charset="-122"/>
                <a:cs typeface="Arial Unicode MS" pitchFamily="34" charset="-122"/>
              </a:rPr>
              <a:t>打交道</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通过为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方法添加 </a:t>
            </a:r>
            <a:r>
              <a:rPr lang="en-US" altLang="zh-CN" sz="2400" dirty="0">
                <a:latin typeface="Arial Unicode MS" pitchFamily="34" charset="-122"/>
                <a:ea typeface="Arial Unicode MS" pitchFamily="34" charset="-122"/>
                <a:cs typeface="Arial Unicode MS" pitchFamily="34" charset="-122"/>
              </a:rPr>
              <a:t>@Transactional </a:t>
            </a:r>
            <a:r>
              <a:rPr lang="zh-CN" altLang="en-US" sz="2400" dirty="0">
                <a:latin typeface="Arial Unicode MS" pitchFamily="34" charset="-122"/>
                <a:ea typeface="Arial Unicode MS" pitchFamily="34" charset="-122"/>
                <a:cs typeface="Arial Unicode MS" pitchFamily="34" charset="-122"/>
              </a:rPr>
              <a:t>注解将其声明为受事务管理的</a:t>
            </a:r>
            <a:r>
              <a:rPr lang="en-US" altLang="zh-CN" sz="2400" dirty="0">
                <a:latin typeface="Arial Unicode MS" pitchFamily="34" charset="-122"/>
                <a:ea typeface="Arial Unicode MS" pitchFamily="34" charset="-122"/>
                <a:cs typeface="Arial Unicode MS" pitchFamily="34" charset="-122"/>
              </a:rPr>
              <a:t>.</a:t>
            </a:r>
          </a:p>
          <a:p>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类是线程安全的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配置文件中只声明一个实例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并将该实例注入到所有的 </a:t>
            </a:r>
            <a:r>
              <a:rPr lang="en-US" altLang="zh-CN" sz="2400" dirty="0">
                <a:latin typeface="Arial Unicode MS" pitchFamily="34" charset="-122"/>
                <a:ea typeface="Arial Unicode MS" pitchFamily="34" charset="-122"/>
                <a:cs typeface="Arial Unicode MS" pitchFamily="34" charset="-122"/>
              </a:rPr>
              <a:t>Hibernate DAO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4241466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a:xfrm>
            <a:off x="611560" y="771544"/>
            <a:ext cx="8229600" cy="857256"/>
          </a:xfrm>
        </p:spPr>
        <p:txBody>
          <a:bodyPr/>
          <a:lstStyle/>
          <a:p>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前生 </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采用工厂设计模式</a:t>
            </a:r>
          </a:p>
        </p:txBody>
      </p:sp>
      <p:pic>
        <p:nvPicPr>
          <p:cNvPr id="628740" name="Picture 4"/>
          <p:cNvPicPr>
            <a:picLocks noChangeAspect="1" noChangeArrowheads="1"/>
          </p:cNvPicPr>
          <p:nvPr/>
        </p:nvPicPr>
        <p:blipFill>
          <a:blip r:embed="rId2"/>
          <a:srcRect/>
          <a:stretch>
            <a:fillRect/>
          </a:stretch>
        </p:blipFill>
        <p:spPr bwMode="auto">
          <a:xfrm>
            <a:off x="214282" y="1932194"/>
            <a:ext cx="8604250" cy="3094038"/>
          </a:xfrm>
          <a:prstGeom prst="rect">
            <a:avLst/>
          </a:prstGeom>
          <a:noFill/>
        </p:spPr>
      </p:pic>
      <p:sp>
        <p:nvSpPr>
          <p:cNvPr id="6" name="矩形 5"/>
          <p:cNvSpPr/>
          <p:nvPr/>
        </p:nvSpPr>
        <p:spPr>
          <a:xfrm>
            <a:off x="3168292" y="2133982"/>
            <a:ext cx="1214446" cy="142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143240" y="2230472"/>
            <a:ext cx="357190" cy="642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550905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模板示例代码</a:t>
            </a:r>
          </a:p>
        </p:txBody>
      </p:sp>
      <p:pic>
        <p:nvPicPr>
          <p:cNvPr id="804868" name="Picture 4"/>
          <p:cNvPicPr>
            <a:picLocks noChangeAspect="1" noChangeArrowheads="1"/>
          </p:cNvPicPr>
          <p:nvPr/>
        </p:nvPicPr>
        <p:blipFill>
          <a:blip r:embed="rId2"/>
          <a:srcRect/>
          <a:stretch>
            <a:fillRect/>
          </a:stretch>
        </p:blipFill>
        <p:spPr bwMode="auto">
          <a:xfrm>
            <a:off x="714348" y="1643050"/>
            <a:ext cx="5467350" cy="5029200"/>
          </a:xfrm>
          <a:prstGeom prst="rect">
            <a:avLst/>
          </a:prstGeom>
          <a:noFill/>
        </p:spPr>
      </p:pic>
    </p:spTree>
    <p:extLst>
      <p:ext uri="{BB962C8B-B14F-4D97-AF65-F5344CB8AC3E}">
        <p14:creationId xmlns:p14="http://schemas.microsoft.com/office/powerpoint/2010/main" val="152808805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a:xfrm>
            <a:off x="46754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模板示例代码</a:t>
            </a:r>
          </a:p>
        </p:txBody>
      </p:sp>
      <p:pic>
        <p:nvPicPr>
          <p:cNvPr id="808964" name="Picture 4"/>
          <p:cNvPicPr>
            <a:picLocks noChangeAspect="1" noChangeArrowheads="1"/>
          </p:cNvPicPr>
          <p:nvPr/>
        </p:nvPicPr>
        <p:blipFill>
          <a:blip r:embed="rId2"/>
          <a:srcRect/>
          <a:stretch>
            <a:fillRect/>
          </a:stretch>
        </p:blipFill>
        <p:spPr bwMode="auto">
          <a:xfrm>
            <a:off x="827088" y="1714488"/>
            <a:ext cx="7632700" cy="3498850"/>
          </a:xfrm>
          <a:prstGeom prst="rect">
            <a:avLst/>
          </a:prstGeom>
          <a:noFill/>
        </p:spPr>
      </p:pic>
    </p:spTree>
    <p:extLst>
      <p:ext uri="{BB962C8B-B14F-4D97-AF65-F5344CB8AC3E}">
        <p14:creationId xmlns:p14="http://schemas.microsoft.com/office/powerpoint/2010/main" val="241721914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a:xfrm>
            <a:off x="547563" y="692696"/>
            <a:ext cx="7984877" cy="1439863"/>
          </a:xfrm>
        </p:spPr>
        <p:txBody>
          <a:bodyPr>
            <a:norm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err="1">
                <a:latin typeface="Arial Unicode MS" pitchFamily="34" charset="-122"/>
                <a:ea typeface="Arial Unicode MS" pitchFamily="34" charset="-122"/>
                <a:cs typeface="Arial Unicode MS" pitchFamily="34" charset="-122"/>
              </a:rPr>
              <a:t>HibernateTemplate</a:t>
            </a:r>
            <a:r>
              <a:rPr lang="en-US" altLang="zh-CN" sz="3600" dirty="0">
                <a:latin typeface="Arial Unicode MS" pitchFamily="34" charset="-122"/>
                <a:ea typeface="Arial Unicode MS" pitchFamily="34" charset="-122"/>
                <a:cs typeface="Arial Unicode MS" pitchFamily="34" charset="-122"/>
              </a:rPr>
              <a:t> </a:t>
            </a:r>
            <a:r>
              <a:rPr lang="zh-CN" altLang="en-US" sz="3600" dirty="0">
                <a:latin typeface="Arial Unicode MS" pitchFamily="34" charset="-122"/>
                <a:ea typeface="Arial Unicode MS" pitchFamily="34" charset="-122"/>
                <a:cs typeface="Arial Unicode MS" pitchFamily="34" charset="-122"/>
              </a:rPr>
              <a:t>中访问 </a:t>
            </a:r>
            <a:r>
              <a:rPr lang="en-US" altLang="zh-CN" sz="3600" dirty="0">
                <a:latin typeface="Arial Unicode MS" pitchFamily="34" charset="-122"/>
                <a:ea typeface="Arial Unicode MS" pitchFamily="34" charset="-122"/>
                <a:cs typeface="Arial Unicode MS" pitchFamily="34" charset="-122"/>
              </a:rPr>
              <a:t>Hibernate </a:t>
            </a:r>
            <a:r>
              <a:rPr lang="zh-CN" altLang="en-US" sz="3600" dirty="0">
                <a:latin typeface="Arial Unicode MS" pitchFamily="34" charset="-122"/>
                <a:ea typeface="Arial Unicode MS" pitchFamily="34" charset="-122"/>
                <a:cs typeface="Arial Unicode MS" pitchFamily="34" charset="-122"/>
              </a:rPr>
              <a:t>底层 </a:t>
            </a:r>
            <a:r>
              <a:rPr lang="en-US" altLang="zh-CN" sz="3600" dirty="0">
                <a:latin typeface="Arial Unicode MS" pitchFamily="34" charset="-122"/>
                <a:ea typeface="Arial Unicode MS" pitchFamily="34" charset="-122"/>
                <a:cs typeface="Arial Unicode MS" pitchFamily="34" charset="-122"/>
              </a:rPr>
              <a:t>Session</a:t>
            </a:r>
          </a:p>
        </p:txBody>
      </p:sp>
      <p:pic>
        <p:nvPicPr>
          <p:cNvPr id="809988" name="Picture 4"/>
          <p:cNvPicPr>
            <a:picLocks noChangeAspect="1" noChangeArrowheads="1"/>
          </p:cNvPicPr>
          <p:nvPr/>
        </p:nvPicPr>
        <p:blipFill>
          <a:blip r:embed="rId2"/>
          <a:srcRect/>
          <a:stretch>
            <a:fillRect/>
          </a:stretch>
        </p:blipFill>
        <p:spPr bwMode="auto">
          <a:xfrm>
            <a:off x="755650" y="2579055"/>
            <a:ext cx="7777163" cy="1863725"/>
          </a:xfrm>
          <a:prstGeom prst="rect">
            <a:avLst/>
          </a:prstGeom>
          <a:noFill/>
        </p:spPr>
      </p:pic>
    </p:spTree>
    <p:extLst>
      <p:ext uri="{BB962C8B-B14F-4D97-AF65-F5344CB8AC3E}">
        <p14:creationId xmlns:p14="http://schemas.microsoft.com/office/powerpoint/2010/main" val="45207931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a:xfrm>
            <a:off x="59087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继承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DAO </a:t>
            </a:r>
            <a:r>
              <a:rPr lang="zh-CN" altLang="en-US" dirty="0">
                <a:latin typeface="Arial Unicode MS" pitchFamily="34" charset="-122"/>
                <a:ea typeface="Arial Unicode MS" pitchFamily="34" charset="-122"/>
                <a:cs typeface="Arial Unicode MS" pitchFamily="34" charset="-122"/>
              </a:rPr>
              <a:t>支持类</a:t>
            </a:r>
          </a:p>
        </p:txBody>
      </p:sp>
      <p:sp>
        <p:nvSpPr>
          <p:cNvPr id="811011" name="Rectangle 3"/>
          <p:cNvSpPr>
            <a:spLocks noGrp="1" noChangeArrowheads="1"/>
          </p:cNvSpPr>
          <p:nvPr>
            <p:ph type="body" idx="1"/>
          </p:nvPr>
        </p:nvSpPr>
        <p:spPr>
          <a:xfrm>
            <a:off x="427456" y="1778347"/>
            <a:ext cx="8321008" cy="4098925"/>
          </a:xfrm>
        </p:spPr>
        <p:txBody>
          <a:bodyPr>
            <a:normAutofit/>
          </a:bodyPr>
          <a:lstStyle/>
          <a:p>
            <a:r>
              <a:rPr lang="en-US" altLang="zh-CN" sz="2400" dirty="0">
                <a:latin typeface="Arial Unicode MS" pitchFamily="34" charset="-122"/>
                <a:ea typeface="Arial Unicode MS" pitchFamily="34" charset="-122"/>
                <a:cs typeface="Arial Unicode MS" pitchFamily="34" charset="-122"/>
              </a:rPr>
              <a:t>Hibernate DAO </a:t>
            </a:r>
            <a:r>
              <a:rPr lang="zh-CN" altLang="en-US" sz="2400" dirty="0">
                <a:latin typeface="Arial Unicode MS" pitchFamily="34" charset="-122"/>
                <a:ea typeface="Arial Unicode MS" pitchFamily="34" charset="-122"/>
                <a:cs typeface="Arial Unicode MS" pitchFamily="34" charset="-122"/>
              </a:rPr>
              <a:t>可以通过继承 </a:t>
            </a:r>
            <a:r>
              <a:rPr lang="en-US" altLang="zh-CN" sz="2400" dirty="0" err="1">
                <a:latin typeface="Arial Unicode MS" pitchFamily="34" charset="-122"/>
                <a:ea typeface="Arial Unicode MS" pitchFamily="34" charset="-122"/>
                <a:cs typeface="Arial Unicode MS" pitchFamily="34" charset="-122"/>
              </a:rPr>
              <a:t>HibernateDaoSupport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来继承 </a:t>
            </a:r>
            <a:r>
              <a:rPr lang="en-US" altLang="zh-CN" sz="2400" dirty="0" err="1">
                <a:latin typeface="Arial Unicode MS" pitchFamily="34" charset="-122"/>
                <a:ea typeface="Arial Unicode MS" pitchFamily="34" charset="-122"/>
                <a:cs typeface="Arial Unicode MS" pitchFamily="34" charset="-122"/>
              </a:rPr>
              <a:t>setSessionFactory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setHibernateTemplate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只要在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方法中调用 </a:t>
            </a:r>
            <a:r>
              <a:rPr lang="en-US" altLang="zh-CN" sz="2400" dirty="0" err="1">
                <a:latin typeface="Arial Unicode MS" pitchFamily="34" charset="-122"/>
                <a:ea typeface="Arial Unicode MS" pitchFamily="34" charset="-122"/>
                <a:cs typeface="Arial Unicode MS" pitchFamily="34" charset="-122"/>
              </a:rPr>
              <a:t>getHibernateTemplate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方法就可以获取到模板实例</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如果为 </a:t>
            </a:r>
            <a:r>
              <a:rPr lang="en-US" altLang="zh-CN" sz="2400" dirty="0" err="1">
                <a:latin typeface="Arial Unicode MS" pitchFamily="34" charset="-122"/>
                <a:ea typeface="Arial Unicode MS" pitchFamily="34" charset="-122"/>
                <a:cs typeface="Arial Unicode MS" pitchFamily="34" charset="-122"/>
              </a:rPr>
              <a:t>HibernateDaoSupport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实现类注入了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就不需要在为之注入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因为</a:t>
            </a:r>
            <a:r>
              <a:rPr lang="en-US" altLang="zh-CN" sz="2400" dirty="0" err="1">
                <a:latin typeface="Arial Unicode MS" pitchFamily="34" charset="-122"/>
                <a:ea typeface="Arial Unicode MS" pitchFamily="34" charset="-122"/>
                <a:cs typeface="Arial Unicode MS" pitchFamily="34" charset="-122"/>
              </a:rPr>
              <a:t>HibernateDaoSupport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会根据传入的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在其构造器内创建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并赋给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a:t>
            </a:r>
          </a:p>
        </p:txBody>
      </p:sp>
    </p:spTree>
    <p:extLst>
      <p:ext uri="{BB962C8B-B14F-4D97-AF65-F5344CB8AC3E}">
        <p14:creationId xmlns:p14="http://schemas.microsoft.com/office/powerpoint/2010/main" val="243092273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a:xfrm>
            <a:off x="467544" y="764704"/>
            <a:ext cx="8208912" cy="1152128"/>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的上下文 </a:t>
            </a:r>
            <a:r>
              <a:rPr lang="en-US" altLang="zh-CN" dirty="0">
                <a:latin typeface="Arial Unicode MS" pitchFamily="34" charset="-122"/>
                <a:ea typeface="Arial Unicode MS" pitchFamily="34" charset="-122"/>
                <a:cs typeface="Arial Unicode MS" pitchFamily="34" charset="-122"/>
              </a:rPr>
              <a:t>Session </a:t>
            </a:r>
            <a:r>
              <a:rPr lang="zh-CN" altLang="en-US" dirty="0">
                <a:latin typeface="Arial Unicode MS" pitchFamily="34" charset="-122"/>
                <a:ea typeface="Arial Unicode MS" pitchFamily="34" charset="-122"/>
                <a:cs typeface="Arial Unicode MS" pitchFamily="34" charset="-122"/>
              </a:rPr>
              <a:t>持久化对象</a:t>
            </a:r>
          </a:p>
        </p:txBody>
      </p:sp>
      <p:sp>
        <p:nvSpPr>
          <p:cNvPr id="812035" name="Rectangle 3"/>
          <p:cNvSpPr>
            <a:spLocks noGrp="1" noChangeArrowheads="1"/>
          </p:cNvSpPr>
          <p:nvPr>
            <p:ph type="body" idx="1"/>
          </p:nvPr>
        </p:nvSpPr>
        <p:spPr>
          <a:xfrm>
            <a:off x="467544" y="2013545"/>
            <a:ext cx="8208912" cy="4295775"/>
          </a:xfrm>
        </p:spPr>
        <p:txBody>
          <a:bodyPr/>
          <a:lstStyle/>
          <a:p>
            <a:pPr>
              <a:lnSpc>
                <a:spcPct val="90000"/>
              </a:lnSpc>
            </a:pP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可以管理会话和事务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简化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实现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但使用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意味着</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必须依赖于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a:latin typeface="Arial Unicode MS" pitchFamily="34" charset="-122"/>
                <a:ea typeface="Arial Unicode MS" pitchFamily="34" charset="-122"/>
                <a:cs typeface="Arial Unicode MS" pitchFamily="34" charset="-122"/>
              </a:rPr>
              <a:t>API</a:t>
            </a:r>
          </a:p>
          <a:p>
            <a:pPr>
              <a:lnSpc>
                <a:spcPct val="90000"/>
              </a:lnSpc>
            </a:pPr>
            <a:r>
              <a:rPr lang="zh-CN" altLang="en-US" sz="2400" dirty="0">
                <a:latin typeface="Arial Unicode MS" pitchFamily="34" charset="-122"/>
                <a:ea typeface="Arial Unicode MS" pitchFamily="34" charset="-122"/>
                <a:cs typeface="Arial Unicode MS" pitchFamily="34" charset="-122"/>
              </a:rPr>
              <a:t>代替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的另一种办法是使用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的上下文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en-US" altLang="zh-CN" sz="2400" b="1" dirty="0">
                <a:solidFill>
                  <a:srgbClr val="0000FF"/>
                </a:solidFill>
                <a:latin typeface="Arial Unicode MS" pitchFamily="34" charset="-122"/>
                <a:ea typeface="Arial Unicode MS" pitchFamily="34" charset="-122"/>
                <a:cs typeface="Arial Unicode MS" pitchFamily="34" charset="-122"/>
              </a:rPr>
              <a:t>Hibernate </a:t>
            </a:r>
            <a:r>
              <a:rPr lang="zh-CN" altLang="en-US" sz="2400" b="1" dirty="0">
                <a:solidFill>
                  <a:srgbClr val="0000FF"/>
                </a:solidFill>
                <a:latin typeface="Arial Unicode MS" pitchFamily="34" charset="-122"/>
                <a:ea typeface="Arial Unicode MS" pitchFamily="34" charset="-122"/>
                <a:cs typeface="Arial Unicode MS" pitchFamily="34" charset="-122"/>
              </a:rPr>
              <a:t>上下文 </a:t>
            </a:r>
            <a:r>
              <a:rPr lang="en-US" altLang="zh-CN" sz="2400" b="1" dirty="0">
                <a:solidFill>
                  <a:srgbClr val="0000FF"/>
                </a:solidFill>
                <a:latin typeface="Arial Unicode MS" pitchFamily="34" charset="-122"/>
                <a:ea typeface="Arial Unicode MS" pitchFamily="34" charset="-122"/>
                <a:cs typeface="Arial Unicode MS" pitchFamily="34" charset="-122"/>
              </a:rPr>
              <a:t>Session </a:t>
            </a:r>
            <a:r>
              <a:rPr lang="zh-CN" altLang="en-US" sz="2400" b="1" dirty="0">
                <a:solidFill>
                  <a:srgbClr val="0000FF"/>
                </a:solidFill>
                <a:latin typeface="Arial Unicode MS" pitchFamily="34" charset="-122"/>
                <a:ea typeface="Arial Unicode MS" pitchFamily="34" charset="-122"/>
                <a:cs typeface="Arial Unicode MS" pitchFamily="34" charset="-122"/>
              </a:rPr>
              <a:t>对象和 </a:t>
            </a:r>
            <a:r>
              <a:rPr lang="en-US" altLang="zh-CN" sz="2400" b="1" dirty="0">
                <a:solidFill>
                  <a:srgbClr val="0000FF"/>
                </a:solidFill>
                <a:latin typeface="Arial Unicode MS" pitchFamily="34" charset="-122"/>
                <a:ea typeface="Arial Unicode MS" pitchFamily="34" charset="-122"/>
                <a:cs typeface="Arial Unicode MS" pitchFamily="34" charset="-122"/>
              </a:rPr>
              <a:t>Spring </a:t>
            </a:r>
            <a:r>
              <a:rPr lang="zh-CN" altLang="en-US" sz="2400" b="1" dirty="0">
                <a:solidFill>
                  <a:srgbClr val="0000FF"/>
                </a:solidFill>
                <a:latin typeface="Arial Unicode MS" pitchFamily="34" charset="-122"/>
                <a:ea typeface="Arial Unicode MS" pitchFamily="34" charset="-122"/>
                <a:cs typeface="Arial Unicode MS" pitchFamily="34" charset="-122"/>
              </a:rPr>
              <a:t>的事务管理合作的很好</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但此时需保证所有的</a:t>
            </a:r>
            <a:r>
              <a:rPr lang="en-US" altLang="zh-CN" sz="2400" b="1" dirty="0">
                <a:solidFill>
                  <a:srgbClr val="0000FF"/>
                </a:solidFill>
                <a:latin typeface="Arial Unicode MS" pitchFamily="34" charset="-122"/>
                <a:ea typeface="Arial Unicode MS" pitchFamily="34" charset="-122"/>
                <a:cs typeface="Arial Unicode MS" pitchFamily="34" charset="-122"/>
              </a:rPr>
              <a:t>DAO </a:t>
            </a:r>
            <a:r>
              <a:rPr lang="zh-CN" altLang="en-US" sz="2400" b="1" dirty="0">
                <a:solidFill>
                  <a:srgbClr val="0000FF"/>
                </a:solidFill>
                <a:latin typeface="Arial Unicode MS" pitchFamily="34" charset="-122"/>
                <a:ea typeface="Arial Unicode MS" pitchFamily="34" charset="-122"/>
                <a:cs typeface="Arial Unicode MS" pitchFamily="34" charset="-122"/>
              </a:rPr>
              <a:t>方法都支持事务</a:t>
            </a:r>
          </a:p>
          <a:p>
            <a:pPr>
              <a:lnSpc>
                <a:spcPct val="90000"/>
              </a:lnSpc>
            </a:pPr>
            <a:r>
              <a:rPr lang="zh-CN" altLang="en-US" sz="2400" dirty="0">
                <a:latin typeface="Arial Unicode MS" pitchFamily="34" charset="-122"/>
                <a:ea typeface="Arial Unicode MS" pitchFamily="34" charset="-122"/>
                <a:cs typeface="Arial Unicode MS" pitchFamily="34" charset="-122"/>
              </a:rPr>
              <a:t>注意此时不需在 </a:t>
            </a:r>
            <a:r>
              <a:rPr lang="en-US" altLang="zh-CN" sz="2400" dirty="0">
                <a:latin typeface="Arial Unicode MS" pitchFamily="34" charset="-122"/>
                <a:ea typeface="Arial Unicode MS" pitchFamily="34" charset="-122"/>
                <a:cs typeface="Arial Unicode MS" pitchFamily="34" charset="-122"/>
              </a:rPr>
              <a:t>beans.xml </a:t>
            </a:r>
            <a:r>
              <a:rPr lang="zh-CN" altLang="en-US" sz="2400" dirty="0">
                <a:latin typeface="Arial Unicode MS" pitchFamily="34" charset="-122"/>
                <a:ea typeface="Arial Unicode MS" pitchFamily="34" charset="-122"/>
                <a:cs typeface="Arial Unicode MS" pitchFamily="34" charset="-122"/>
              </a:rPr>
              <a:t>文件中配置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因为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此时已经开始事务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所以已经在 </a:t>
            </a:r>
            <a:r>
              <a:rPr lang="en-US" altLang="zh-CN" sz="2400" dirty="0" err="1">
                <a:latin typeface="Arial Unicode MS" pitchFamily="34" charset="-122"/>
                <a:ea typeface="Arial Unicode MS" pitchFamily="34" charset="-122"/>
                <a:cs typeface="Arial Unicode MS" pitchFamily="34" charset="-122"/>
              </a:rPr>
              <a:t>ThreadLocal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对象中绑定了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对象 </a:t>
            </a:r>
          </a:p>
        </p:txBody>
      </p:sp>
      <p:pic>
        <p:nvPicPr>
          <p:cNvPr id="812036" name="Picture 4"/>
          <p:cNvPicPr>
            <a:picLocks noChangeAspect="1" noChangeArrowheads="1"/>
          </p:cNvPicPr>
          <p:nvPr/>
        </p:nvPicPr>
        <p:blipFill>
          <a:blip r:embed="rId3"/>
          <a:srcRect/>
          <a:stretch>
            <a:fillRect/>
          </a:stretch>
        </p:blipFill>
        <p:spPr bwMode="auto">
          <a:xfrm>
            <a:off x="899592" y="5757862"/>
            <a:ext cx="5976937" cy="238125"/>
          </a:xfrm>
          <a:prstGeom prst="rect">
            <a:avLst/>
          </a:prstGeom>
          <a:noFill/>
        </p:spPr>
      </p:pic>
    </p:spTree>
    <p:extLst>
      <p:ext uri="{BB962C8B-B14F-4D97-AF65-F5344CB8AC3E}">
        <p14:creationId xmlns:p14="http://schemas.microsoft.com/office/powerpoint/2010/main" val="4032841471"/>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a:xfrm>
            <a:off x="35496" y="915560"/>
            <a:ext cx="9036496" cy="857256"/>
          </a:xfrm>
        </p:spPr>
        <p:txBody>
          <a:bodyPr>
            <a:noAutofit/>
          </a:bodyPr>
          <a:lstStyle/>
          <a:p>
            <a:r>
              <a:rPr lang="zh-CN" altLang="en-US" sz="3600" dirty="0">
                <a:latin typeface="Arial Unicode MS" pitchFamily="34" charset="-122"/>
                <a:ea typeface="Arial Unicode MS" pitchFamily="34" charset="-122"/>
                <a:cs typeface="Arial Unicode MS" pitchFamily="34" charset="-122"/>
              </a:rPr>
              <a:t>用 </a:t>
            </a:r>
            <a:r>
              <a:rPr lang="en-US" altLang="zh-CN" sz="3600" dirty="0">
                <a:latin typeface="Arial Unicode MS" pitchFamily="34" charset="-122"/>
                <a:ea typeface="Arial Unicode MS" pitchFamily="34" charset="-122"/>
                <a:cs typeface="Arial Unicode MS" pitchFamily="34" charset="-122"/>
              </a:rPr>
              <a:t>Hibernate </a:t>
            </a:r>
            <a:r>
              <a:rPr lang="zh-CN" altLang="en-US" sz="3600" dirty="0">
                <a:latin typeface="Arial Unicode MS" pitchFamily="34" charset="-122"/>
                <a:ea typeface="Arial Unicode MS" pitchFamily="34" charset="-122"/>
                <a:cs typeface="Arial Unicode MS" pitchFamily="34" charset="-122"/>
              </a:rPr>
              <a:t>的上下文 </a:t>
            </a:r>
            <a:r>
              <a:rPr lang="en-US" altLang="zh-CN" sz="3600" dirty="0">
                <a:latin typeface="Arial Unicode MS" pitchFamily="34" charset="-122"/>
                <a:ea typeface="Arial Unicode MS" pitchFamily="34" charset="-122"/>
                <a:cs typeface="Arial Unicode MS" pitchFamily="34" charset="-122"/>
              </a:rPr>
              <a:t>Session </a:t>
            </a:r>
            <a:r>
              <a:rPr lang="zh-CN" altLang="en-US" sz="3600" dirty="0">
                <a:latin typeface="Arial Unicode MS" pitchFamily="34" charset="-122"/>
                <a:ea typeface="Arial Unicode MS" pitchFamily="34" charset="-122"/>
                <a:cs typeface="Arial Unicode MS" pitchFamily="34" charset="-122"/>
              </a:rPr>
              <a:t>持久化对象</a:t>
            </a:r>
          </a:p>
        </p:txBody>
      </p:sp>
      <p:sp>
        <p:nvSpPr>
          <p:cNvPr id="832515" name="Rectangle 3"/>
          <p:cNvSpPr>
            <a:spLocks noGrp="1" noChangeArrowheads="1"/>
          </p:cNvSpPr>
          <p:nvPr>
            <p:ph type="body" idx="1"/>
          </p:nvPr>
        </p:nvSpPr>
        <p:spPr>
          <a:xfrm>
            <a:off x="620216" y="1844824"/>
            <a:ext cx="7696200"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会话中调用原生的方法时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抛出的异常依旧是原生的 </a:t>
            </a:r>
            <a:r>
              <a:rPr lang="en-US" altLang="zh-CN" sz="2400" dirty="0" err="1">
                <a:latin typeface="Arial Unicode MS" pitchFamily="34" charset="-122"/>
                <a:ea typeface="Arial Unicode MS" pitchFamily="34" charset="-122"/>
                <a:cs typeface="Arial Unicode MS" pitchFamily="34" charset="-122"/>
              </a:rPr>
              <a:t>HibernateException</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为了保持一致的异常处理方法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即把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异常转换为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DataAccessException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异常</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那么必须为需要异常转换的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类添加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Respository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然后在注册一个                                                             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将原生的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异常转换为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DataAccessException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层次结构中的数据存取异常</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后置处理器只为添加了</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Respository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转换异常</a:t>
            </a:r>
            <a:r>
              <a:rPr lang="en-US" altLang="zh-CN" sz="2400" dirty="0">
                <a:latin typeface="Arial Unicode MS" pitchFamily="34" charset="-122"/>
                <a:ea typeface="Arial Unicode MS" pitchFamily="34" charset="-122"/>
                <a:cs typeface="Arial Unicode MS" pitchFamily="34" charset="-122"/>
              </a:rPr>
              <a:t>. </a:t>
            </a:r>
          </a:p>
        </p:txBody>
      </p:sp>
      <p:pic>
        <p:nvPicPr>
          <p:cNvPr id="832516" name="Picture 4"/>
          <p:cNvPicPr>
            <a:picLocks noChangeAspect="1" noChangeArrowheads="1"/>
          </p:cNvPicPr>
          <p:nvPr/>
        </p:nvPicPr>
        <p:blipFill>
          <a:blip r:embed="rId2"/>
          <a:srcRect/>
          <a:stretch>
            <a:fillRect/>
          </a:stretch>
        </p:blipFill>
        <p:spPr bwMode="auto">
          <a:xfrm>
            <a:off x="3275856" y="3815507"/>
            <a:ext cx="4933950" cy="400050"/>
          </a:xfrm>
          <a:prstGeom prst="rect">
            <a:avLst/>
          </a:prstGeom>
          <a:noFill/>
        </p:spPr>
      </p:pic>
    </p:spTree>
    <p:extLst>
      <p:ext uri="{BB962C8B-B14F-4D97-AF65-F5344CB8AC3E}">
        <p14:creationId xmlns:p14="http://schemas.microsoft.com/office/powerpoint/2010/main" val="350672776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a:xfrm>
            <a:off x="642910" y="898176"/>
            <a:ext cx="8229600" cy="857256"/>
          </a:xfrm>
        </p:spPr>
        <p:txBody>
          <a:bodyPr>
            <a:normAutofit fontScale="90000"/>
          </a:bodyPr>
          <a:lstStyle/>
          <a:p>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上下文相关的 </a:t>
            </a:r>
            <a:r>
              <a:rPr lang="en-US" altLang="zh-CN" dirty="0">
                <a:latin typeface="Arial Unicode MS" pitchFamily="34" charset="-122"/>
                <a:ea typeface="Arial Unicode MS" pitchFamily="34" charset="-122"/>
                <a:cs typeface="Arial Unicode MS" pitchFamily="34" charset="-122"/>
              </a:rPr>
              <a:t>Session(1)</a:t>
            </a:r>
          </a:p>
        </p:txBody>
      </p:sp>
      <p:sp>
        <p:nvSpPr>
          <p:cNvPr id="813059" name="Rectangle 3"/>
          <p:cNvSpPr>
            <a:spLocks noGrp="1" noChangeArrowheads="1"/>
          </p:cNvSpPr>
          <p:nvPr>
            <p:ph type="body" idx="1"/>
          </p:nvPr>
        </p:nvSpPr>
        <p:spPr>
          <a:xfrm>
            <a:off x="642910" y="1785926"/>
            <a:ext cx="8143932" cy="4430712"/>
          </a:xfrm>
        </p:spPr>
        <p:txBody>
          <a:bodyPr>
            <a:normAutofit/>
          </a:bodyPr>
          <a:lstStyle/>
          <a:p>
            <a:r>
              <a:rPr lang="zh-CN" altLang="en-US" sz="2400" dirty="0">
                <a:latin typeface="Arial Unicode MS" pitchFamily="34" charset="-122"/>
                <a:ea typeface="Arial Unicode MS" pitchFamily="34" charset="-122"/>
                <a:cs typeface="Arial Unicode MS" pitchFamily="34" charset="-122"/>
              </a:rPr>
              <a:t>从 </a:t>
            </a:r>
            <a:r>
              <a:rPr lang="en-US" altLang="zh-CN" sz="2400" dirty="0">
                <a:latin typeface="Arial Unicode MS" pitchFamily="34" charset="-122"/>
                <a:ea typeface="Arial Unicode MS" pitchFamily="34" charset="-122"/>
                <a:cs typeface="Arial Unicode MS" pitchFamily="34" charset="-122"/>
              </a:rPr>
              <a:t>Hibernate 3 </a:t>
            </a:r>
            <a:r>
              <a:rPr lang="zh-CN" altLang="en-US" sz="2400" dirty="0">
                <a:latin typeface="Arial Unicode MS" pitchFamily="34" charset="-122"/>
                <a:ea typeface="Arial Unicode MS" pitchFamily="34" charset="-122"/>
                <a:cs typeface="Arial Unicode MS" pitchFamily="34" charset="-122"/>
              </a:rPr>
              <a:t>开始</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新增加了 </a:t>
            </a:r>
            <a:r>
              <a:rPr lang="en-US" altLang="zh-CN" sz="2400" dirty="0" err="1">
                <a:latin typeface="Arial Unicode MS" pitchFamily="34" charset="-122"/>
                <a:ea typeface="Arial Unicode MS" pitchFamily="34" charset="-122"/>
                <a:cs typeface="Arial Unicode MS" pitchFamily="34" charset="-122"/>
              </a:rPr>
              <a:t>getCurrentSession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该方法可直接获取“</a:t>
            </a:r>
            <a:r>
              <a:rPr lang="zh-CN" altLang="en-US" sz="2400" b="1" dirty="0">
                <a:solidFill>
                  <a:srgbClr val="0000FF"/>
                </a:solidFill>
                <a:latin typeface="Arial Unicode MS" pitchFamily="34" charset="-122"/>
                <a:ea typeface="Arial Unicode MS" pitchFamily="34" charset="-122"/>
                <a:cs typeface="Arial Unicode MS" pitchFamily="34" charset="-122"/>
              </a:rPr>
              <a:t>上下文</a:t>
            </a:r>
            <a:r>
              <a:rPr lang="zh-CN" altLang="en-US" sz="2400" dirty="0">
                <a:latin typeface="Arial Unicode MS" pitchFamily="34" charset="-122"/>
                <a:ea typeface="Arial Unicode MS" pitchFamily="34" charset="-122"/>
                <a:cs typeface="Arial Unicode MS" pitchFamily="34" charset="-122"/>
              </a:rPr>
              <a:t>“相关的 </a:t>
            </a:r>
            <a:r>
              <a:rPr lang="en-US" altLang="zh-CN" sz="2400" dirty="0">
                <a:latin typeface="Arial Unicode MS" pitchFamily="34" charset="-122"/>
                <a:ea typeface="Arial Unicode MS" pitchFamily="34" charset="-122"/>
                <a:cs typeface="Arial Unicode MS" pitchFamily="34" charset="-122"/>
              </a:rPr>
              <a:t>Session. </a:t>
            </a:r>
          </a:p>
          <a:p>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通过 </a:t>
            </a:r>
            <a:r>
              <a:rPr lang="en-US" altLang="zh-CN" sz="2400" dirty="0" err="1">
                <a:latin typeface="Arial Unicode MS" pitchFamily="34" charset="-122"/>
                <a:ea typeface="Arial Unicode MS" pitchFamily="34" charset="-122"/>
                <a:cs typeface="Arial Unicode MS" pitchFamily="34" charset="-122"/>
              </a:rPr>
              <a:t>CurrentSessionContext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接口的实现类和 配置参数</a:t>
            </a:r>
            <a:r>
              <a:rPr lang="en-US" altLang="zh-CN" sz="2400" dirty="0" err="1">
                <a:latin typeface="Arial Unicode MS" pitchFamily="34" charset="-122"/>
                <a:ea typeface="Arial Unicode MS" pitchFamily="34" charset="-122"/>
                <a:cs typeface="Arial Unicode MS" pitchFamily="34" charset="-122"/>
              </a:rPr>
              <a:t>hibernate.current_session_context_class</a:t>
            </a:r>
            <a:r>
              <a:rPr lang="zh-CN" altLang="en-US" sz="2400" dirty="0">
                <a:latin typeface="Arial Unicode MS" pitchFamily="34" charset="-122"/>
                <a:ea typeface="Arial Unicode MS" pitchFamily="34" charset="-122"/>
                <a:cs typeface="Arial Unicode MS" pitchFamily="34" charset="-122"/>
              </a:rPr>
              <a:t>定义 “</a:t>
            </a:r>
            <a:r>
              <a:rPr lang="zh-CN" altLang="en-US" sz="2400" b="1" dirty="0">
                <a:solidFill>
                  <a:srgbClr val="0000FF"/>
                </a:solidFill>
                <a:latin typeface="Arial Unicode MS" pitchFamily="34" charset="-122"/>
                <a:ea typeface="Arial Unicode MS" pitchFamily="34" charset="-122"/>
                <a:cs typeface="Arial Unicode MS" pitchFamily="34" charset="-122"/>
              </a:rPr>
              <a:t>上下文</a:t>
            </a:r>
            <a:r>
              <a:rPr lang="zh-CN" altLang="en-US" sz="24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JTASessionContext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根据 </a:t>
            </a:r>
            <a:r>
              <a:rPr lang="en-US" altLang="zh-CN" sz="2000" dirty="0">
                <a:latin typeface="Arial Unicode MS" pitchFamily="34" charset="-122"/>
                <a:ea typeface="Arial Unicode MS" pitchFamily="34" charset="-122"/>
                <a:cs typeface="Arial Unicode MS" pitchFamily="34" charset="-122"/>
              </a:rPr>
              <a:t>JTA </a:t>
            </a:r>
            <a:r>
              <a:rPr lang="zh-CN" altLang="en-US" sz="2000" dirty="0">
                <a:latin typeface="Arial Unicode MS" pitchFamily="34" charset="-122"/>
                <a:ea typeface="Arial Unicode MS" pitchFamily="34" charset="-122"/>
                <a:cs typeface="Arial Unicode MS" pitchFamily="34" charset="-122"/>
              </a:rPr>
              <a:t>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ThreadLocalSessionContext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通过当前正在执行的线程来跟踪和界定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p>
          <a:p>
            <a:pPr lvl="1"/>
            <a:r>
              <a:rPr lang="en-US" altLang="zh-CN" sz="2000" dirty="0" err="1">
                <a:latin typeface="Arial Unicode MS" pitchFamily="34" charset="-122"/>
                <a:ea typeface="Arial Unicode MS" pitchFamily="34" charset="-122"/>
                <a:cs typeface="Arial Unicode MS" pitchFamily="34" charset="-122"/>
              </a:rPr>
              <a:t>ManagedSessionContext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通过正在当前执行来跟踪和界定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但程序需要调用该类的静态方法来绑定 </a:t>
            </a:r>
            <a:r>
              <a:rPr lang="en-US" altLang="zh-CN" sz="2000" dirty="0" err="1">
                <a:latin typeface="Arial Unicode MS" pitchFamily="34" charset="-122"/>
                <a:ea typeface="Arial Unicode MS" pitchFamily="34" charset="-122"/>
                <a:cs typeface="Arial Unicode MS" pitchFamily="34" charset="-122"/>
              </a:rPr>
              <a:t>Sessio</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取消绑定</a:t>
            </a:r>
            <a:r>
              <a:rPr lang="en-US" altLang="zh-CN" sz="2000" dirty="0">
                <a:latin typeface="Arial Unicode MS" pitchFamily="34" charset="-122"/>
                <a:ea typeface="Arial Unicode MS" pitchFamily="34" charset="-122"/>
                <a:cs typeface="Arial Unicode MS" pitchFamily="34" charset="-122"/>
              </a:rPr>
              <a:t>, flush </a:t>
            </a:r>
            <a:r>
              <a:rPr lang="zh-CN" altLang="en-US" sz="2000" dirty="0">
                <a:latin typeface="Arial Unicode MS" pitchFamily="34" charset="-122"/>
                <a:ea typeface="Arial Unicode MS" pitchFamily="34" charset="-122"/>
                <a:cs typeface="Arial Unicode MS" pitchFamily="34" charset="-122"/>
              </a:rPr>
              <a:t>或者关闭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a:t>
            </a:r>
          </a:p>
          <a:p>
            <a:pPr lvl="1"/>
            <a:endParaRPr lang="en-US" altLang="zh-CN" sz="2000" dirty="0">
              <a:latin typeface="Arial Unicode MS" pitchFamily="34" charset="-122"/>
              <a:ea typeface="Arial Unicode MS" pitchFamily="34" charset="-122"/>
              <a:cs typeface="Arial Unicode MS" pitchFamily="34" charset="-122"/>
            </a:endParaRPr>
          </a:p>
          <a:p>
            <a:pPr lvl="1"/>
            <a:endParaRPr lang="en-US" altLang="zh-CN"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80993401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2"/>
          <p:cNvSpPr>
            <a:spLocks noGrp="1" noChangeArrowheads="1"/>
          </p:cNvSpPr>
          <p:nvPr>
            <p:ph type="title"/>
          </p:nvPr>
        </p:nvSpPr>
        <p:spPr>
          <a:xfrm>
            <a:off x="256208" y="836712"/>
            <a:ext cx="8907300" cy="857256"/>
          </a:xfrm>
        </p:spPr>
        <p:txBody>
          <a:bodyPr>
            <a:normAutofit/>
          </a:bodyPr>
          <a:lstStyle/>
          <a:p>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上下文相关的 </a:t>
            </a:r>
            <a:r>
              <a:rPr lang="en-US" altLang="zh-CN" dirty="0">
                <a:latin typeface="Arial Unicode MS" pitchFamily="34" charset="-122"/>
                <a:ea typeface="Arial Unicode MS" pitchFamily="34" charset="-122"/>
                <a:cs typeface="Arial Unicode MS" pitchFamily="34" charset="-122"/>
              </a:rPr>
              <a:t>Session(2)</a:t>
            </a:r>
          </a:p>
        </p:txBody>
      </p:sp>
      <p:sp>
        <p:nvSpPr>
          <p:cNvPr id="814083" name="Rectangle 3"/>
          <p:cNvSpPr>
            <a:spLocks noGrp="1" noChangeArrowheads="1"/>
          </p:cNvSpPr>
          <p:nvPr>
            <p:ph type="body" idx="1"/>
          </p:nvPr>
        </p:nvSpPr>
        <p:spPr>
          <a:xfrm>
            <a:off x="539552" y="1811362"/>
            <a:ext cx="7696200" cy="4425950"/>
          </a:xfrm>
        </p:spPr>
        <p:txBody>
          <a:bodyPr/>
          <a:lstStyle/>
          <a:p>
            <a:r>
              <a:rPr lang="zh-CN" altLang="en-US" sz="2400" dirty="0">
                <a:latin typeface="Arial Unicode MS" pitchFamily="34" charset="-122"/>
                <a:ea typeface="Arial Unicode MS" pitchFamily="34" charset="-122"/>
                <a:cs typeface="Arial Unicode MS" pitchFamily="34" charset="-122"/>
              </a:rPr>
              <a:t>如果使用 </a:t>
            </a:r>
            <a:r>
              <a:rPr lang="en-US" altLang="zh-CN" sz="2400" dirty="0" err="1">
                <a:latin typeface="Arial Unicode MS" pitchFamily="34" charset="-122"/>
                <a:ea typeface="Arial Unicode MS" pitchFamily="34" charset="-122"/>
                <a:cs typeface="Arial Unicode MS" pitchFamily="34" charset="-122"/>
              </a:rPr>
              <a:t>ThreadLocalSessionContext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策略</a:t>
            </a:r>
            <a:r>
              <a:rPr lang="en-US" altLang="zh-CN" sz="2400" dirty="0">
                <a:latin typeface="Arial Unicode MS" pitchFamily="34" charset="-122"/>
                <a:ea typeface="Arial Unicode MS" pitchFamily="34" charset="-122"/>
                <a:cs typeface="Arial Unicode MS" pitchFamily="34" charset="-122"/>
              </a:rPr>
              <a:t>, Hibernate </a:t>
            </a:r>
            <a:r>
              <a:rPr lang="zh-CN" altLang="en-US" sz="2400" dirty="0">
                <a:latin typeface="Arial Unicode MS" pitchFamily="34" charset="-122"/>
                <a:ea typeface="Arial Unicode MS" pitchFamily="34" charset="-122"/>
                <a:cs typeface="Arial Unicode MS" pitchFamily="34" charset="-122"/>
              </a:rPr>
              <a:t>的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会随着 </a:t>
            </a:r>
            <a:r>
              <a:rPr lang="en-US" altLang="zh-CN" sz="2400" dirty="0" err="1">
                <a:latin typeface="Arial Unicode MS" pitchFamily="34" charset="-122"/>
                <a:ea typeface="Arial Unicode MS" pitchFamily="34" charset="-122"/>
                <a:cs typeface="Arial Unicode MS" pitchFamily="34" charset="-122"/>
              </a:rPr>
              <a:t>getCurrentSession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方法自动打开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随着事务提交自动关闭</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若当前应用是基于 </a:t>
            </a:r>
            <a:r>
              <a:rPr lang="en-US" altLang="zh-CN" sz="2400" dirty="0">
                <a:latin typeface="Arial Unicode MS" pitchFamily="34" charset="-122"/>
                <a:ea typeface="Arial Unicode MS" pitchFamily="34" charset="-122"/>
                <a:cs typeface="Arial Unicode MS" pitchFamily="34" charset="-122"/>
              </a:rPr>
              <a:t>JTA </a:t>
            </a:r>
            <a:r>
              <a:rPr lang="zh-CN" altLang="en-US" sz="2400" dirty="0">
                <a:latin typeface="Arial Unicode MS" pitchFamily="34" charset="-122"/>
                <a:ea typeface="Arial Unicode MS" pitchFamily="34" charset="-122"/>
                <a:cs typeface="Arial Unicode MS" pitchFamily="34" charset="-122"/>
              </a:rPr>
              <a:t>的分布式事务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通常采用第一种方式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而对于独立的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应用则使用第二种应用</a:t>
            </a:r>
            <a:r>
              <a:rPr lang="en-US" altLang="zh-CN" sz="2400" dirty="0">
                <a:latin typeface="Arial Unicode MS" pitchFamily="34" charset="-122"/>
                <a:ea typeface="Arial Unicode MS" pitchFamily="34" charset="-122"/>
                <a:cs typeface="Arial Unicode MS" pitchFamily="34" charset="-122"/>
              </a:rPr>
              <a:t>.</a:t>
            </a:r>
          </a:p>
          <a:p>
            <a:r>
              <a:rPr lang="zh-CN" altLang="en-US" sz="2500" dirty="0">
                <a:latin typeface="Arial Unicode MS" pitchFamily="34" charset="-122"/>
                <a:ea typeface="Arial Unicode MS" pitchFamily="34" charset="-122"/>
                <a:cs typeface="Arial Unicode MS" pitchFamily="34" charset="-122"/>
              </a:rPr>
              <a:t>配置</a:t>
            </a:r>
            <a:r>
              <a:rPr lang="en-US" altLang="zh-CN" sz="25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根据 </a:t>
            </a:r>
            <a:r>
              <a:rPr lang="en-US" altLang="zh-CN" sz="2000" dirty="0">
                <a:latin typeface="Arial Unicode MS" pitchFamily="34" charset="-122"/>
                <a:ea typeface="Arial Unicode MS" pitchFamily="34" charset="-122"/>
                <a:cs typeface="Arial Unicode MS" pitchFamily="34" charset="-122"/>
              </a:rPr>
              <a:t>JTA </a:t>
            </a:r>
            <a:r>
              <a:rPr lang="zh-CN" altLang="en-US" sz="2000" dirty="0">
                <a:latin typeface="Arial Unicode MS" pitchFamily="34" charset="-122"/>
                <a:ea typeface="Arial Unicode MS" pitchFamily="34" charset="-122"/>
                <a:cs typeface="Arial Unicode MS" pitchFamily="34" charset="-122"/>
              </a:rPr>
              <a:t>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a:t>
            </a:r>
          </a:p>
          <a:p>
            <a:pPr lvl="1">
              <a:buFontTx/>
              <a:buNone/>
            </a:pP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通过当前正在执行的线程来跟踪和界定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p>
        </p:txBody>
      </p:sp>
      <p:pic>
        <p:nvPicPr>
          <p:cNvPr id="814085" name="Picture 5"/>
          <p:cNvPicPr>
            <a:picLocks noChangeAspect="1" noChangeArrowheads="1"/>
          </p:cNvPicPr>
          <p:nvPr/>
        </p:nvPicPr>
        <p:blipFill>
          <a:blip r:embed="rId2"/>
          <a:srcRect/>
          <a:stretch>
            <a:fillRect/>
          </a:stretch>
        </p:blipFill>
        <p:spPr bwMode="auto">
          <a:xfrm>
            <a:off x="1403648" y="5773638"/>
            <a:ext cx="6697663" cy="247650"/>
          </a:xfrm>
          <a:prstGeom prst="rect">
            <a:avLst/>
          </a:prstGeom>
          <a:noFill/>
        </p:spPr>
      </p:pic>
      <p:pic>
        <p:nvPicPr>
          <p:cNvPr id="814086" name="Picture 6"/>
          <p:cNvPicPr>
            <a:picLocks noChangeAspect="1" noChangeArrowheads="1"/>
          </p:cNvPicPr>
          <p:nvPr/>
        </p:nvPicPr>
        <p:blipFill>
          <a:blip r:embed="rId3"/>
          <a:srcRect/>
          <a:stretch>
            <a:fillRect/>
          </a:stretch>
        </p:blipFill>
        <p:spPr bwMode="auto">
          <a:xfrm>
            <a:off x="1403648" y="5054501"/>
            <a:ext cx="6624638" cy="188912"/>
          </a:xfrm>
          <a:prstGeom prst="rect">
            <a:avLst/>
          </a:prstGeom>
          <a:noFill/>
        </p:spPr>
      </p:pic>
    </p:spTree>
    <p:extLst>
      <p:ext uri="{BB962C8B-B14F-4D97-AF65-F5344CB8AC3E}">
        <p14:creationId xmlns:p14="http://schemas.microsoft.com/office/powerpoint/2010/main" val="528709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42"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en-US" altLang="zh-CN" sz="4400" b="1">
                <a:latin typeface="Arial Unicode MS" pitchFamily="34" charset="-122"/>
                <a:ea typeface="Arial Unicode MS" pitchFamily="34" charset="-122"/>
                <a:cs typeface="Arial Unicode MS" pitchFamily="34" charset="-122"/>
              </a:rPr>
              <a:t>Spring  </a:t>
            </a:r>
            <a:r>
              <a:rPr lang="zh-CN" altLang="en-US" sz="4400" b="1">
                <a:latin typeface="Arial Unicode MS" pitchFamily="34" charset="-122"/>
                <a:ea typeface="Arial Unicode MS" pitchFamily="34" charset="-122"/>
                <a:cs typeface="Arial Unicode MS" pitchFamily="34" charset="-122"/>
              </a:rPr>
              <a:t>整合 </a:t>
            </a:r>
            <a:r>
              <a:rPr lang="en-US" altLang="zh-CN" sz="4400" b="1">
                <a:latin typeface="Arial Unicode MS" pitchFamily="34" charset="-122"/>
                <a:ea typeface="Arial Unicode MS" pitchFamily="34" charset="-122"/>
                <a:cs typeface="Arial Unicode MS" pitchFamily="34" charset="-122"/>
              </a:rPr>
              <a:t>Struts1.x</a:t>
            </a:r>
          </a:p>
        </p:txBody>
      </p:sp>
      <p:pic>
        <p:nvPicPr>
          <p:cNvPr id="829444" name="Picture 4"/>
          <p:cNvPicPr>
            <a:picLocks noChangeAspect="1" noChangeArrowheads="1"/>
          </p:cNvPicPr>
          <p:nvPr/>
        </p:nvPicPr>
        <p:blipFill>
          <a:blip r:embed="rId3"/>
          <a:srcRect/>
          <a:stretch>
            <a:fillRect/>
          </a:stretch>
        </p:blipFill>
        <p:spPr bwMode="auto">
          <a:xfrm>
            <a:off x="1548780" y="1916113"/>
            <a:ext cx="1943100" cy="842962"/>
          </a:xfrm>
          <a:prstGeom prst="rect">
            <a:avLst/>
          </a:prstGeom>
          <a:noFill/>
        </p:spPr>
      </p:pic>
    </p:spTree>
    <p:extLst>
      <p:ext uri="{BB962C8B-B14F-4D97-AF65-F5344CB8AC3E}">
        <p14:creationId xmlns:p14="http://schemas.microsoft.com/office/powerpoint/2010/main" val="2041288050"/>
      </p:ext>
    </p:extLst>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467544" y="699536"/>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在通用的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应用中访问 </a:t>
            </a:r>
            <a:r>
              <a:rPr lang="en-US" altLang="zh-CN" dirty="0">
                <a:latin typeface="Arial Unicode MS" pitchFamily="34" charset="-122"/>
                <a:ea typeface="Arial Unicode MS" pitchFamily="34" charset="-122"/>
                <a:cs typeface="Arial Unicode MS" pitchFamily="34" charset="-122"/>
              </a:rPr>
              <a:t>Spring</a:t>
            </a:r>
          </a:p>
        </p:txBody>
      </p:sp>
      <p:sp>
        <p:nvSpPr>
          <p:cNvPr id="816131" name="Rectangle 3"/>
          <p:cNvSpPr>
            <a:spLocks noGrp="1" noChangeArrowheads="1"/>
          </p:cNvSpPr>
          <p:nvPr>
            <p:ph type="body" idx="1"/>
          </p:nvPr>
        </p:nvSpPr>
        <p:spPr>
          <a:xfrm>
            <a:off x="500034" y="1714489"/>
            <a:ext cx="8215370" cy="2714644"/>
          </a:xfrm>
        </p:spPr>
        <p:txBody>
          <a:bodyPr/>
          <a:lstStyle/>
          <a:p>
            <a:r>
              <a:rPr lang="zh-CN" altLang="en-US" sz="2400" dirty="0">
                <a:latin typeface="Arial Unicode MS" pitchFamily="34" charset="-122"/>
                <a:ea typeface="Arial Unicode MS" pitchFamily="34" charset="-122"/>
                <a:cs typeface="Arial Unicode MS" pitchFamily="34" charset="-122"/>
              </a:rPr>
              <a:t>通过注册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err="1">
                <a:latin typeface="Arial Unicode MS" pitchFamily="34" charset="-122"/>
                <a:ea typeface="Arial Unicode MS" pitchFamily="34" charset="-122"/>
                <a:cs typeface="Arial Unicode MS" pitchFamily="34" charset="-122"/>
              </a:rPr>
              <a:t>ContextLoaderListener</a:t>
            </a:r>
            <a:r>
              <a:rPr lang="en-US" altLang="zh-CN" sz="2400" dirty="0">
                <a:latin typeface="Arial Unicode MS" pitchFamily="34" charset="-122"/>
                <a:ea typeface="Arial Unicode MS" pitchFamily="34" charset="-122"/>
                <a:cs typeface="Arial Unicode MS" pitchFamily="34" charset="-122"/>
              </a:rPr>
              <a:t>, Web </a:t>
            </a:r>
            <a:r>
              <a:rPr lang="zh-CN" altLang="en-US" sz="2400" dirty="0">
                <a:latin typeface="Arial Unicode MS" pitchFamily="34" charset="-122"/>
                <a:ea typeface="Arial Unicode MS" pitchFamily="34" charset="-122"/>
                <a:cs typeface="Arial Unicode MS" pitchFamily="34" charset="-122"/>
              </a:rPr>
              <a:t>应用程序可以加载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这个监听器会将加载好的</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对象保存到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应用程序的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随后</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或可以访问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的任意对象就能通过一个辅助方法来访问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的应用程序上下文了</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417156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a:xfrm>
            <a:off x="755576"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IOC --- </a:t>
            </a:r>
            <a:r>
              <a:rPr lang="zh-CN" altLang="en-US" dirty="0">
                <a:latin typeface="Arial Unicode MS" pitchFamily="34" charset="-122"/>
                <a:ea typeface="Arial Unicode MS" pitchFamily="34" charset="-122"/>
                <a:cs typeface="Arial Unicode MS" pitchFamily="34" charset="-122"/>
              </a:rPr>
              <a:t>采用反转控制</a:t>
            </a:r>
          </a:p>
        </p:txBody>
      </p:sp>
      <p:pic>
        <p:nvPicPr>
          <p:cNvPr id="629764" name="Picture 4"/>
          <p:cNvPicPr>
            <a:picLocks noChangeAspect="1" noChangeArrowheads="1"/>
          </p:cNvPicPr>
          <p:nvPr/>
        </p:nvPicPr>
        <p:blipFill>
          <a:blip r:embed="rId2"/>
          <a:srcRect/>
          <a:stretch>
            <a:fillRect/>
          </a:stretch>
        </p:blipFill>
        <p:spPr bwMode="auto">
          <a:xfrm>
            <a:off x="252413" y="1932194"/>
            <a:ext cx="8640762" cy="3103562"/>
          </a:xfrm>
          <a:prstGeom prst="rect">
            <a:avLst/>
          </a:prstGeom>
          <a:noFill/>
        </p:spPr>
      </p:pic>
    </p:spTree>
    <p:extLst>
      <p:ext uri="{BB962C8B-B14F-4D97-AF65-F5344CB8AC3E}">
        <p14:creationId xmlns:p14="http://schemas.microsoft.com/office/powerpoint/2010/main" val="323182331"/>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a:xfrm>
            <a:off x="683568" y="820167"/>
            <a:ext cx="7959258" cy="1223962"/>
          </a:xfrm>
          <a:noFill/>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在通用的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应用中访问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具体实现</a:t>
            </a:r>
          </a:p>
        </p:txBody>
      </p:sp>
      <p:sp>
        <p:nvSpPr>
          <p:cNvPr id="817155" name="Rectangle 3"/>
          <p:cNvSpPr>
            <a:spLocks noGrp="1" noChangeArrowheads="1"/>
          </p:cNvSpPr>
          <p:nvPr>
            <p:ph type="body" idx="1"/>
          </p:nvPr>
        </p:nvSpPr>
        <p:spPr>
          <a:xfrm>
            <a:off x="755650" y="2138387"/>
            <a:ext cx="7696200"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web.xml </a:t>
            </a:r>
            <a:r>
              <a:rPr lang="zh-CN" altLang="en-US" sz="2400" dirty="0">
                <a:latin typeface="Arial Unicode MS" pitchFamily="34" charset="-122"/>
                <a:ea typeface="Arial Unicode MS" pitchFamily="34" charset="-122"/>
                <a:cs typeface="Arial Unicode MS" pitchFamily="34" charset="-122"/>
              </a:rPr>
              <a:t>文件中注册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提供的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它会在当前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应用被加载时将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保存到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对象中</a:t>
            </a:r>
            <a:r>
              <a:rPr lang="en-US" altLang="zh-CN" sz="2400" dirty="0">
                <a:latin typeface="Arial Unicode MS" pitchFamily="34" charset="-122"/>
                <a:ea typeface="Arial Unicode MS" pitchFamily="34" charset="-122"/>
                <a:cs typeface="Arial Unicode MS" pitchFamily="34" charset="-122"/>
              </a:rPr>
              <a:t>. </a:t>
            </a:r>
          </a:p>
          <a:p>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监听器通过查找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应用初始化参数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来获取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配置文件的位置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如果有多个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可以通过逗号或空格进行分隔</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的默认值为 </a:t>
            </a:r>
            <a:r>
              <a:rPr lang="en-US" altLang="zh-CN" sz="2400" dirty="0">
                <a:latin typeface="Arial Unicode MS" pitchFamily="34" charset="-122"/>
                <a:ea typeface="Arial Unicode MS" pitchFamily="34" charset="-122"/>
                <a:cs typeface="Arial Unicode MS" pitchFamily="34" charset="-122"/>
              </a:rPr>
              <a:t>/WEB-INF/applicationContext.xml. </a:t>
            </a:r>
            <a:r>
              <a:rPr lang="zh-CN" altLang="en-US" sz="2400" dirty="0">
                <a:latin typeface="Arial Unicode MS" pitchFamily="34" charset="-122"/>
                <a:ea typeface="Arial Unicode MS" pitchFamily="34" charset="-122"/>
                <a:cs typeface="Arial Unicode MS" pitchFamily="34" charset="-122"/>
              </a:rPr>
              <a:t>若实际的文件和默认值一致则可以省略这个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应用的初始化参数</a:t>
            </a:r>
          </a:p>
        </p:txBody>
      </p:sp>
      <p:pic>
        <p:nvPicPr>
          <p:cNvPr id="817156" name="Picture 4"/>
          <p:cNvPicPr>
            <a:picLocks noChangeAspect="1" noChangeArrowheads="1"/>
          </p:cNvPicPr>
          <p:nvPr/>
        </p:nvPicPr>
        <p:blipFill>
          <a:blip r:embed="rId2"/>
          <a:srcRect/>
          <a:stretch>
            <a:fillRect/>
          </a:stretch>
        </p:blipFill>
        <p:spPr bwMode="auto">
          <a:xfrm>
            <a:off x="1214438" y="3683025"/>
            <a:ext cx="2686050" cy="419100"/>
          </a:xfrm>
          <a:prstGeom prst="rect">
            <a:avLst/>
          </a:prstGeom>
          <a:noFill/>
        </p:spPr>
      </p:pic>
      <p:pic>
        <p:nvPicPr>
          <p:cNvPr id="817157" name="Picture 5"/>
          <p:cNvPicPr>
            <a:picLocks noChangeAspect="1" noChangeArrowheads="1"/>
          </p:cNvPicPr>
          <p:nvPr/>
        </p:nvPicPr>
        <p:blipFill>
          <a:blip r:embed="rId2"/>
          <a:srcRect/>
          <a:stretch>
            <a:fillRect/>
          </a:stretch>
        </p:blipFill>
        <p:spPr bwMode="auto">
          <a:xfrm>
            <a:off x="1603375" y="2476525"/>
            <a:ext cx="2686050" cy="419100"/>
          </a:xfrm>
          <a:prstGeom prst="rect">
            <a:avLst/>
          </a:prstGeom>
          <a:noFill/>
        </p:spPr>
      </p:pic>
    </p:spTree>
    <p:extLst>
      <p:ext uri="{BB962C8B-B14F-4D97-AF65-F5344CB8AC3E}">
        <p14:creationId xmlns:p14="http://schemas.microsoft.com/office/powerpoint/2010/main" val="351411433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a:xfrm>
            <a:off x="755576"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web.xml </a:t>
            </a:r>
            <a:r>
              <a:rPr lang="zh-CN" altLang="en-US" dirty="0">
                <a:latin typeface="Arial Unicode MS" pitchFamily="34" charset="-122"/>
                <a:ea typeface="Arial Unicode MS" pitchFamily="34" charset="-122"/>
                <a:cs typeface="Arial Unicode MS" pitchFamily="34" charset="-122"/>
              </a:rPr>
              <a:t>文件示例代码</a:t>
            </a:r>
          </a:p>
        </p:txBody>
      </p:sp>
      <p:pic>
        <p:nvPicPr>
          <p:cNvPr id="818180" name="Picture 4"/>
          <p:cNvPicPr>
            <a:picLocks noChangeAspect="1" noChangeArrowheads="1"/>
          </p:cNvPicPr>
          <p:nvPr/>
        </p:nvPicPr>
        <p:blipFill>
          <a:blip r:embed="rId2"/>
          <a:srcRect/>
          <a:stretch>
            <a:fillRect/>
          </a:stretch>
        </p:blipFill>
        <p:spPr bwMode="auto">
          <a:xfrm>
            <a:off x="755650" y="1989138"/>
            <a:ext cx="6192838" cy="2193925"/>
          </a:xfrm>
          <a:prstGeom prst="rect">
            <a:avLst/>
          </a:prstGeom>
          <a:noFill/>
        </p:spPr>
      </p:pic>
    </p:spTree>
    <p:extLst>
      <p:ext uri="{BB962C8B-B14F-4D97-AF65-F5344CB8AC3E}">
        <p14:creationId xmlns:p14="http://schemas.microsoft.com/office/powerpoint/2010/main" val="66011258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a:xfrm>
            <a:off x="446856" y="845262"/>
            <a:ext cx="8229600" cy="1071570"/>
          </a:xfrm>
        </p:spPr>
        <p:txBody>
          <a:bodyPr>
            <a:no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web </a:t>
            </a:r>
            <a:r>
              <a:rPr lang="zh-CN" altLang="en-US" sz="3600" dirty="0">
                <a:latin typeface="Arial Unicode MS" pitchFamily="34" charset="-122"/>
                <a:ea typeface="Arial Unicode MS" pitchFamily="34" charset="-122"/>
                <a:cs typeface="Arial Unicode MS" pitchFamily="34" charset="-122"/>
              </a:rPr>
              <a:t>应用程序中访问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err="1">
                <a:latin typeface="Arial Unicode MS" pitchFamily="34" charset="-122"/>
                <a:ea typeface="Arial Unicode MS" pitchFamily="34" charset="-122"/>
                <a:cs typeface="Arial Unicode MS" pitchFamily="34" charset="-122"/>
              </a:rPr>
              <a:t>ApplicationContext</a:t>
            </a:r>
            <a:r>
              <a:rPr lang="en-US" altLang="zh-CN" sz="3600" dirty="0">
                <a:latin typeface="Arial Unicode MS" pitchFamily="34" charset="-122"/>
                <a:ea typeface="Arial Unicode MS" pitchFamily="34" charset="-122"/>
                <a:cs typeface="Arial Unicode MS" pitchFamily="34" charset="-122"/>
              </a:rPr>
              <a:t> </a:t>
            </a:r>
            <a:r>
              <a:rPr lang="zh-CN" altLang="en-US" sz="3600" dirty="0">
                <a:latin typeface="Arial Unicode MS" pitchFamily="34" charset="-122"/>
                <a:ea typeface="Arial Unicode MS" pitchFamily="34" charset="-122"/>
                <a:cs typeface="Arial Unicode MS" pitchFamily="34" charset="-122"/>
              </a:rPr>
              <a:t>对象</a:t>
            </a:r>
          </a:p>
        </p:txBody>
      </p:sp>
      <p:sp>
        <p:nvSpPr>
          <p:cNvPr id="819203" name="Rectangle 3"/>
          <p:cNvSpPr>
            <a:spLocks noGrp="1" noChangeArrowheads="1"/>
          </p:cNvSpPr>
          <p:nvPr>
            <p:ph type="body" idx="1"/>
          </p:nvPr>
        </p:nvSpPr>
        <p:spPr>
          <a:xfrm>
            <a:off x="755650" y="2214554"/>
            <a:ext cx="7696200" cy="4098925"/>
          </a:xfrm>
        </p:spPr>
        <p:txBody>
          <a:bodyPr/>
          <a:lstStyle/>
          <a:p>
            <a:r>
              <a:rPr lang="zh-CN" altLang="en-US" sz="2400">
                <a:latin typeface="Arial Unicode MS" pitchFamily="34" charset="-122"/>
                <a:ea typeface="Arial Unicode MS" pitchFamily="34" charset="-122"/>
                <a:cs typeface="Arial Unicode MS" pitchFamily="34" charset="-122"/>
              </a:rPr>
              <a:t>可以通过                                        的静态方法   </a:t>
            </a:r>
          </a:p>
          <a:p>
            <a:endParaRPr lang="zh-CN" altLang="en-US" sz="2400">
              <a:latin typeface="Arial Unicode MS" pitchFamily="34" charset="-122"/>
              <a:ea typeface="Arial Unicode MS" pitchFamily="34" charset="-122"/>
              <a:cs typeface="Arial Unicode MS" pitchFamily="34" charset="-122"/>
            </a:endParaRPr>
          </a:p>
          <a:p>
            <a:endParaRPr lang="zh-CN" altLang="en-US" sz="2400">
              <a:latin typeface="Arial Unicode MS" pitchFamily="34" charset="-122"/>
              <a:ea typeface="Arial Unicode MS" pitchFamily="34" charset="-122"/>
              <a:cs typeface="Arial Unicode MS" pitchFamily="34" charset="-122"/>
            </a:endParaRPr>
          </a:p>
          <a:p>
            <a:pPr>
              <a:buFont typeface="Wingdings" pitchFamily="2" charset="2"/>
              <a:buNone/>
            </a:pPr>
            <a:r>
              <a:rPr lang="zh-CN" altLang="en-US" sz="2400">
                <a:latin typeface="Arial Unicode MS" pitchFamily="34" charset="-122"/>
                <a:ea typeface="Arial Unicode MS" pitchFamily="34" charset="-122"/>
                <a:cs typeface="Arial Unicode MS" pitchFamily="34" charset="-122"/>
              </a:rPr>
              <a:t>    来获取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 </a:t>
            </a:r>
            <a:r>
              <a:rPr lang="en-US" altLang="zh-CN" sz="2400">
                <a:latin typeface="Arial Unicode MS" pitchFamily="34" charset="-122"/>
                <a:ea typeface="Arial Unicode MS" pitchFamily="34" charset="-122"/>
                <a:cs typeface="Arial Unicode MS" pitchFamily="34" charset="-122"/>
              </a:rPr>
              <a:t>ApplicationContext </a:t>
            </a:r>
            <a:r>
              <a:rPr lang="zh-CN" altLang="en-US" sz="2400">
                <a:latin typeface="Arial Unicode MS" pitchFamily="34" charset="-122"/>
                <a:ea typeface="Arial Unicode MS" pitchFamily="34" charset="-122"/>
                <a:cs typeface="Arial Unicode MS" pitchFamily="34" charset="-122"/>
              </a:rPr>
              <a:t>对象</a:t>
            </a:r>
          </a:p>
        </p:txBody>
      </p:sp>
      <p:pic>
        <p:nvPicPr>
          <p:cNvPr id="819204" name="Picture 4"/>
          <p:cNvPicPr>
            <a:picLocks noChangeAspect="1" noChangeArrowheads="1"/>
          </p:cNvPicPr>
          <p:nvPr/>
        </p:nvPicPr>
        <p:blipFill>
          <a:blip r:embed="rId2"/>
          <a:srcRect/>
          <a:stretch>
            <a:fillRect/>
          </a:stretch>
        </p:blipFill>
        <p:spPr bwMode="auto">
          <a:xfrm>
            <a:off x="2484438" y="2214554"/>
            <a:ext cx="3162300" cy="419100"/>
          </a:xfrm>
          <a:prstGeom prst="rect">
            <a:avLst/>
          </a:prstGeom>
          <a:noFill/>
        </p:spPr>
      </p:pic>
      <p:pic>
        <p:nvPicPr>
          <p:cNvPr id="819205" name="Picture 5"/>
          <p:cNvPicPr>
            <a:picLocks noChangeAspect="1" noChangeArrowheads="1"/>
          </p:cNvPicPr>
          <p:nvPr/>
        </p:nvPicPr>
        <p:blipFill>
          <a:blip r:embed="rId3"/>
          <a:srcRect/>
          <a:stretch>
            <a:fillRect/>
          </a:stretch>
        </p:blipFill>
        <p:spPr bwMode="auto">
          <a:xfrm>
            <a:off x="1116013" y="2832092"/>
            <a:ext cx="7416800" cy="473075"/>
          </a:xfrm>
          <a:prstGeom prst="rect">
            <a:avLst/>
          </a:prstGeom>
          <a:noFill/>
        </p:spPr>
      </p:pic>
      <p:pic>
        <p:nvPicPr>
          <p:cNvPr id="819206" name="Picture 6"/>
          <p:cNvPicPr>
            <a:picLocks noChangeAspect="1" noChangeArrowheads="1"/>
          </p:cNvPicPr>
          <p:nvPr/>
        </p:nvPicPr>
        <p:blipFill>
          <a:blip r:embed="rId4"/>
          <a:srcRect/>
          <a:stretch>
            <a:fillRect/>
          </a:stretch>
        </p:blipFill>
        <p:spPr bwMode="auto">
          <a:xfrm>
            <a:off x="360363" y="4184642"/>
            <a:ext cx="8388350" cy="815975"/>
          </a:xfrm>
          <a:prstGeom prst="rect">
            <a:avLst/>
          </a:prstGeom>
          <a:noFill/>
        </p:spPr>
      </p:pic>
    </p:spTree>
    <p:extLst>
      <p:ext uri="{BB962C8B-B14F-4D97-AF65-F5344CB8AC3E}">
        <p14:creationId xmlns:p14="http://schemas.microsoft.com/office/powerpoint/2010/main" val="398888923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ChangeArrowheads="1"/>
          </p:cNvSpPr>
          <p:nvPr>
            <p:ph type="title"/>
          </p:nvPr>
        </p:nvSpPr>
        <p:spPr>
          <a:xfrm>
            <a:off x="1691680"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整合 </a:t>
            </a:r>
            <a:r>
              <a:rPr lang="en-US" altLang="zh-CN" dirty="0">
                <a:latin typeface="Arial Unicode MS" pitchFamily="34" charset="-122"/>
                <a:ea typeface="Arial Unicode MS" pitchFamily="34" charset="-122"/>
                <a:cs typeface="Arial Unicode MS" pitchFamily="34" charset="-122"/>
              </a:rPr>
              <a:t>Struts</a:t>
            </a:r>
          </a:p>
        </p:txBody>
      </p:sp>
      <p:sp>
        <p:nvSpPr>
          <p:cNvPr id="833539" name="Rectangle 3"/>
          <p:cNvSpPr>
            <a:spLocks noGrp="1" noChangeArrowheads="1"/>
          </p:cNvSpPr>
          <p:nvPr>
            <p:ph type="body" idx="1"/>
          </p:nvPr>
        </p:nvSpPr>
        <p:spPr>
          <a:xfrm>
            <a:off x="571472" y="1500174"/>
            <a:ext cx="7696200" cy="5097178"/>
          </a:xfrm>
          <a:solidFill>
            <a:schemeClr val="bg1"/>
          </a:solidFill>
        </p:spPr>
        <p:txBody>
          <a:bodyPr>
            <a:normAutofit lnSpcReduction="10000"/>
          </a:bodyPr>
          <a:lstStyle/>
          <a:p>
            <a:pPr>
              <a:lnSpc>
                <a:spcPct val="110000"/>
              </a:lnSpc>
            </a:pPr>
            <a:r>
              <a:rPr lang="zh-CN" altLang="en-US" sz="2400" dirty="0">
                <a:latin typeface="Arial Unicode MS" pitchFamily="34" charset="-122"/>
                <a:ea typeface="Arial Unicode MS" pitchFamily="34" charset="-122"/>
                <a:cs typeface="Arial Unicode MS" pitchFamily="34" charset="-122"/>
              </a:rPr>
              <a:t>通过注册 </a:t>
            </a:r>
            <a:r>
              <a:rPr lang="en-US" altLang="zh-CN" sz="2400" dirty="0">
                <a:latin typeface="Arial Unicode MS" pitchFamily="34" charset="-122"/>
                <a:ea typeface="Arial Unicode MS" pitchFamily="34" charset="-122"/>
                <a:cs typeface="Arial Unicode MS" pitchFamily="34" charset="-122"/>
              </a:rPr>
              <a:t>Servlet </a:t>
            </a:r>
            <a:r>
              <a:rPr lang="zh-CN" altLang="en-US" sz="2400" dirty="0" smtClean="0">
                <a:latin typeface="Arial Unicode MS" pitchFamily="34" charset="-122"/>
                <a:ea typeface="Arial Unicode MS" pitchFamily="34" charset="-122"/>
                <a:cs typeface="Arial Unicode MS" pitchFamily="34" charset="-122"/>
              </a:rPr>
              <a:t>监听器                                    </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a:latin typeface="Arial Unicode MS" pitchFamily="34" charset="-122"/>
                <a:ea typeface="Arial Unicode MS" pitchFamily="34" charset="-122"/>
                <a:cs typeface="Arial Unicode MS" pitchFamily="34" charset="-122"/>
              </a:rPr>
              <a:t>Struts </a:t>
            </a:r>
            <a:r>
              <a:rPr lang="zh-CN" altLang="en-US" sz="2400" dirty="0">
                <a:latin typeface="Arial Unicode MS" pitchFamily="34" charset="-122"/>
                <a:ea typeface="Arial Unicode MS" pitchFamily="34" charset="-122"/>
                <a:cs typeface="Arial Unicode MS" pitchFamily="34" charset="-122"/>
              </a:rPr>
              <a:t>应用程序能够加载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并像在通用的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应用程序中那样在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上下文中对它进行访问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然而</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还提供了更好的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特定于 </a:t>
            </a:r>
            <a:r>
              <a:rPr lang="en-US" altLang="zh-CN" sz="2400" dirty="0">
                <a:latin typeface="Arial Unicode MS" pitchFamily="34" charset="-122"/>
                <a:ea typeface="Arial Unicode MS" pitchFamily="34" charset="-122"/>
                <a:cs typeface="Arial Unicode MS" pitchFamily="34" charset="-122"/>
              </a:rPr>
              <a:t>Struts </a:t>
            </a:r>
            <a:r>
              <a:rPr lang="zh-CN" altLang="en-US" sz="2400" dirty="0">
                <a:latin typeface="Arial Unicode MS" pitchFamily="34" charset="-122"/>
                <a:ea typeface="Arial Unicode MS" pitchFamily="34" charset="-122"/>
                <a:cs typeface="Arial Unicode MS" pitchFamily="34" charset="-122"/>
              </a:rPr>
              <a:t>的解决方案</a:t>
            </a:r>
            <a:r>
              <a:rPr lang="en-US" altLang="zh-CN" sz="24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struts </a:t>
            </a:r>
            <a:r>
              <a:rPr lang="zh-CN" altLang="en-US" sz="2000" dirty="0">
                <a:latin typeface="Arial Unicode MS" pitchFamily="34" charset="-122"/>
                <a:ea typeface="Arial Unicode MS" pitchFamily="34" charset="-122"/>
                <a:cs typeface="Arial Unicode MS" pitchFamily="34" charset="-122"/>
              </a:rPr>
              <a:t>配置文件中注册 </a:t>
            </a:r>
            <a:r>
              <a:rPr lang="en-US" altLang="zh-CN" sz="2000" dirty="0">
                <a:latin typeface="Arial Unicode MS" pitchFamily="34" charset="-122"/>
                <a:ea typeface="Arial Unicode MS" pitchFamily="34" charset="-122"/>
                <a:cs typeface="Arial Unicode MS" pitchFamily="34" charset="-122"/>
              </a:rPr>
              <a:t>Struts </a:t>
            </a:r>
            <a:r>
              <a:rPr lang="zh-CN" altLang="en-US" sz="2000" dirty="0">
                <a:latin typeface="Arial Unicode MS" pitchFamily="34" charset="-122"/>
                <a:ea typeface="Arial Unicode MS" pitchFamily="34" charset="-122"/>
                <a:cs typeface="Arial Unicode MS" pitchFamily="34" charset="-122"/>
              </a:rPr>
              <a:t>插件来加载应用程序上下文</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它会自动引用 </a:t>
            </a:r>
            <a:r>
              <a:rPr lang="en-US" altLang="zh-CN" sz="2000" dirty="0" err="1">
                <a:latin typeface="Arial Unicode MS" pitchFamily="34" charset="-122"/>
                <a:ea typeface="Arial Unicode MS" pitchFamily="34" charset="-122"/>
                <a:cs typeface="Arial Unicode MS" pitchFamily="34" charset="-122"/>
              </a:rPr>
              <a:t>Servlet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监听器加载的应用程序上下文作为它的父上下文</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以便可以引用其中声明的 </a:t>
            </a:r>
            <a:r>
              <a:rPr lang="en-US" altLang="zh-CN" sz="2000" dirty="0">
                <a:latin typeface="Arial Unicode MS" pitchFamily="34" charset="-122"/>
                <a:ea typeface="Arial Unicode MS" pitchFamily="34" charset="-122"/>
                <a:cs typeface="Arial Unicode MS" pitchFamily="34" charset="-122"/>
              </a:rPr>
              <a:t>Bean</a:t>
            </a:r>
          </a:p>
          <a:p>
            <a:pPr lvl="1">
              <a:lnSpc>
                <a:spcPct val="110000"/>
              </a:lnSpc>
            </a:pP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提供了一个 </a:t>
            </a:r>
            <a:r>
              <a:rPr lang="en-US" altLang="zh-CN" sz="2000" dirty="0" err="1">
                <a:latin typeface="Arial Unicode MS" pitchFamily="34" charset="-122"/>
                <a:ea typeface="Arial Unicode MS" pitchFamily="34" charset="-122"/>
                <a:cs typeface="Arial Unicode MS" pitchFamily="34" charset="-122"/>
              </a:rPr>
              <a:t>ActionSupport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这是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类的一个子类</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通过它的 </a:t>
            </a:r>
            <a:r>
              <a:rPr lang="en-US" altLang="zh-CN" sz="2000" dirty="0" err="1">
                <a:latin typeface="Arial Unicode MS" pitchFamily="34" charset="-122"/>
                <a:ea typeface="Arial Unicode MS" pitchFamily="34" charset="-122"/>
                <a:cs typeface="Arial Unicode MS" pitchFamily="34" charset="-122"/>
              </a:rPr>
              <a:t>getWebApplicationContext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方法可以获取到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的应用程序上下文</a:t>
            </a:r>
          </a:p>
          <a:p>
            <a:pPr lvl="1">
              <a:lnSpc>
                <a:spcPct val="110000"/>
              </a:lnSpc>
            </a:pPr>
            <a:r>
              <a:rPr lang="zh-CN" altLang="en-US" sz="2000" b="1" dirty="0">
                <a:solidFill>
                  <a:srgbClr val="0000FF"/>
                </a:solidFill>
                <a:latin typeface="Arial Unicode MS" pitchFamily="34" charset="-122"/>
                <a:ea typeface="Arial Unicode MS" pitchFamily="34" charset="-122"/>
                <a:cs typeface="Arial Unicode MS" pitchFamily="34" charset="-122"/>
              </a:rPr>
              <a:t>在 </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的应用程序上下文中声明 </a:t>
            </a:r>
            <a:r>
              <a:rPr lang="en-US" altLang="zh-CN" sz="2000" b="1" dirty="0">
                <a:solidFill>
                  <a:srgbClr val="0000FF"/>
                </a:solidFill>
                <a:latin typeface="Arial Unicode MS" pitchFamily="34" charset="-122"/>
                <a:ea typeface="Arial Unicode MS" pitchFamily="34" charset="-122"/>
                <a:cs typeface="Arial Unicode MS" pitchFamily="34" charset="-122"/>
              </a:rPr>
              <a:t>Struts </a:t>
            </a:r>
            <a:r>
              <a:rPr lang="zh-CN" altLang="en-US" sz="2000" b="1" dirty="0">
                <a:solidFill>
                  <a:srgbClr val="0000FF"/>
                </a:solidFill>
                <a:latin typeface="Arial Unicode MS" pitchFamily="34" charset="-122"/>
                <a:ea typeface="Arial Unicode MS" pitchFamily="34" charset="-122"/>
                <a:cs typeface="Arial Unicode MS" pitchFamily="34" charset="-122"/>
              </a:rPr>
              <a:t>的 </a:t>
            </a:r>
            <a:r>
              <a:rPr lang="en-US" altLang="zh-CN" sz="2000" b="1" dirty="0">
                <a:solidFill>
                  <a:srgbClr val="0000FF"/>
                </a:solidFill>
                <a:latin typeface="Arial Unicode MS" pitchFamily="34" charset="-122"/>
                <a:ea typeface="Arial Unicode MS" pitchFamily="34" charset="-122"/>
                <a:cs typeface="Arial Unicode MS" pitchFamily="34" charset="-122"/>
              </a:rPr>
              <a:t>Action </a:t>
            </a:r>
            <a:r>
              <a:rPr lang="zh-CN" altLang="en-US" sz="2000" b="1" dirty="0">
                <a:solidFill>
                  <a:srgbClr val="0000FF"/>
                </a:solidFill>
                <a:latin typeface="Arial Unicode MS" pitchFamily="34" charset="-122"/>
                <a:ea typeface="Arial Unicode MS" pitchFamily="34" charset="-122"/>
                <a:cs typeface="Arial Unicode MS" pitchFamily="34" charset="-122"/>
              </a:rPr>
              <a:t>对象</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使用</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的依赖注入来注入 </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应用程序上下文的其他 </a:t>
            </a:r>
            <a:r>
              <a:rPr lang="en-US" altLang="zh-CN" sz="2000" b="1" dirty="0">
                <a:solidFill>
                  <a:srgbClr val="0000FF"/>
                </a:solidFill>
                <a:latin typeface="Arial Unicode MS" pitchFamily="34" charset="-122"/>
                <a:ea typeface="Arial Unicode MS" pitchFamily="34" charset="-122"/>
                <a:cs typeface="Arial Unicode MS" pitchFamily="34" charset="-122"/>
              </a:rPr>
              <a:t>Bean</a:t>
            </a:r>
          </a:p>
        </p:txBody>
      </p:sp>
      <p:pic>
        <p:nvPicPr>
          <p:cNvPr id="833540" name="Picture 4"/>
          <p:cNvPicPr>
            <a:picLocks noChangeAspect="1" noChangeArrowheads="1"/>
          </p:cNvPicPr>
          <p:nvPr/>
        </p:nvPicPr>
        <p:blipFill>
          <a:blip r:embed="rId2"/>
          <a:srcRect/>
          <a:stretch>
            <a:fillRect/>
          </a:stretch>
        </p:blipFill>
        <p:spPr bwMode="auto">
          <a:xfrm>
            <a:off x="4427984" y="1556792"/>
            <a:ext cx="2686050" cy="419100"/>
          </a:xfrm>
          <a:prstGeom prst="rect">
            <a:avLst/>
          </a:prstGeom>
          <a:noFill/>
        </p:spPr>
      </p:pic>
    </p:spTree>
    <p:extLst>
      <p:ext uri="{BB962C8B-B14F-4D97-AF65-F5344CB8AC3E}">
        <p14:creationId xmlns:p14="http://schemas.microsoft.com/office/powerpoint/2010/main" val="393913467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a:xfrm>
            <a:off x="899592" y="692993"/>
            <a:ext cx="7696200"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将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的应用程序上下文加载到 </a:t>
            </a:r>
            <a:r>
              <a:rPr lang="en-US" altLang="zh-CN" sz="4000" dirty="0">
                <a:latin typeface="Arial Unicode MS" pitchFamily="34" charset="-122"/>
                <a:ea typeface="Arial Unicode MS" pitchFamily="34" charset="-122"/>
                <a:cs typeface="Arial Unicode MS" pitchFamily="34" charset="-122"/>
              </a:rPr>
              <a:t>Struts </a:t>
            </a:r>
            <a:r>
              <a:rPr lang="zh-CN" altLang="en-US" sz="4000" dirty="0">
                <a:latin typeface="Arial Unicode MS" pitchFamily="34" charset="-122"/>
                <a:ea typeface="Arial Unicode MS" pitchFamily="34" charset="-122"/>
                <a:cs typeface="Arial Unicode MS" pitchFamily="34" charset="-122"/>
              </a:rPr>
              <a:t>应用程序中</a:t>
            </a:r>
            <a:r>
              <a:rPr lang="en-US" altLang="zh-CN" sz="4000" dirty="0">
                <a:latin typeface="Arial Unicode MS" pitchFamily="34" charset="-122"/>
                <a:ea typeface="Arial Unicode MS" pitchFamily="34" charset="-122"/>
                <a:cs typeface="Arial Unicode MS" pitchFamily="34" charset="-122"/>
              </a:rPr>
              <a:t>(1)</a:t>
            </a:r>
          </a:p>
        </p:txBody>
      </p:sp>
      <p:sp>
        <p:nvSpPr>
          <p:cNvPr id="834563" name="Rectangle 3"/>
          <p:cNvSpPr>
            <a:spLocks noGrp="1" noChangeArrowheads="1"/>
          </p:cNvSpPr>
          <p:nvPr>
            <p:ph type="body" idx="1"/>
          </p:nvPr>
        </p:nvSpPr>
        <p:spPr>
          <a:xfrm>
            <a:off x="335483" y="2231033"/>
            <a:ext cx="8268965" cy="4078287"/>
          </a:xfrm>
        </p:spPr>
        <p:txBody>
          <a:bodyPr/>
          <a:lstStyle/>
          <a:p>
            <a:r>
              <a:rPr lang="zh-CN" altLang="en-US" sz="2400" dirty="0">
                <a:latin typeface="Arial Unicode MS" pitchFamily="34" charset="-122"/>
                <a:ea typeface="Arial Unicode MS" pitchFamily="34" charset="-122"/>
                <a:cs typeface="Arial Unicode MS" pitchFamily="34" charset="-122"/>
              </a:rPr>
              <a:t>将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的应用程序上下文加载到 </a:t>
            </a:r>
            <a:r>
              <a:rPr lang="en-US" altLang="zh-CN" sz="2400" dirty="0">
                <a:latin typeface="Arial Unicode MS" pitchFamily="34" charset="-122"/>
                <a:ea typeface="Arial Unicode MS" pitchFamily="34" charset="-122"/>
                <a:cs typeface="Arial Unicode MS" pitchFamily="34" charset="-122"/>
              </a:rPr>
              <a:t>Struts </a:t>
            </a:r>
            <a:r>
              <a:rPr lang="zh-CN" altLang="en-US" sz="2400" dirty="0">
                <a:latin typeface="Arial Unicode MS" pitchFamily="34" charset="-122"/>
                <a:ea typeface="Arial Unicode MS" pitchFamily="34" charset="-122"/>
                <a:cs typeface="Arial Unicode MS" pitchFamily="34" charset="-122"/>
              </a:rPr>
              <a:t>应用程序中</a:t>
            </a:r>
          </a:p>
          <a:p>
            <a:pPr lvl="1"/>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web.xml </a:t>
            </a:r>
            <a:r>
              <a:rPr lang="zh-CN" altLang="en-US" sz="2000" dirty="0">
                <a:latin typeface="Arial Unicode MS" pitchFamily="34" charset="-122"/>
                <a:ea typeface="Arial Unicode MS" pitchFamily="34" charset="-122"/>
                <a:cs typeface="Arial Unicode MS" pitchFamily="34" charset="-122"/>
              </a:rPr>
              <a:t>文件中注册 </a:t>
            </a:r>
            <a:r>
              <a:rPr lang="en-US" altLang="zh-CN" sz="2000" dirty="0">
                <a:latin typeface="Arial Unicode MS" pitchFamily="34" charset="-122"/>
                <a:ea typeface="Arial Unicode MS" pitchFamily="34" charset="-122"/>
                <a:cs typeface="Arial Unicode MS" pitchFamily="34" charset="-122"/>
              </a:rPr>
              <a:t>Servlet </a:t>
            </a:r>
            <a:r>
              <a:rPr lang="zh-CN" altLang="en-US" sz="2000" dirty="0" smtClean="0">
                <a:latin typeface="Arial Unicode MS" pitchFamily="34" charset="-122"/>
                <a:ea typeface="Arial Unicode MS" pitchFamily="34" charset="-122"/>
                <a:cs typeface="Arial Unicode MS" pitchFamily="34" charset="-122"/>
              </a:rPr>
              <a:t>监听器                                        </a:t>
            </a:r>
            <a:r>
              <a:rPr lang="zh-CN" altLang="en-US" sz="2000" dirty="0">
                <a:latin typeface="Arial Unicode MS" pitchFamily="34" charset="-122"/>
                <a:ea typeface="Arial Unicode MS" pitchFamily="34" charset="-122"/>
                <a:cs typeface="Arial Unicode MS" pitchFamily="34" charset="-122"/>
              </a:rPr>
              <a:t>这个监听器会默认加载 </a:t>
            </a:r>
            <a:r>
              <a:rPr lang="en-US" altLang="zh-CN" sz="2000" dirty="0">
                <a:latin typeface="Arial Unicode MS" pitchFamily="34" charset="-122"/>
                <a:ea typeface="Arial Unicode MS" pitchFamily="34" charset="-122"/>
                <a:cs typeface="Arial Unicode MS" pitchFamily="34" charset="-122"/>
              </a:rPr>
              <a:t>/WEB-INF/applicationContext.xml </a:t>
            </a:r>
            <a:r>
              <a:rPr lang="zh-CN" altLang="en-US" sz="2000" dirty="0">
                <a:latin typeface="Arial Unicode MS" pitchFamily="34" charset="-122"/>
                <a:ea typeface="Arial Unicode MS" pitchFamily="34" charset="-122"/>
                <a:cs typeface="Arial Unicode MS" pitchFamily="34" charset="-122"/>
              </a:rPr>
              <a:t>作为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的配置文件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因而无需显式地指定它的位置</a:t>
            </a:r>
          </a:p>
        </p:txBody>
      </p:sp>
      <p:pic>
        <p:nvPicPr>
          <p:cNvPr id="834564" name="Picture 4"/>
          <p:cNvPicPr>
            <a:picLocks noChangeAspect="1" noChangeArrowheads="1"/>
          </p:cNvPicPr>
          <p:nvPr/>
        </p:nvPicPr>
        <p:blipFill>
          <a:blip r:embed="rId2"/>
          <a:srcRect/>
          <a:stretch>
            <a:fillRect/>
          </a:stretch>
        </p:blipFill>
        <p:spPr bwMode="auto">
          <a:xfrm>
            <a:off x="5508105" y="2564904"/>
            <a:ext cx="2686050" cy="419100"/>
          </a:xfrm>
          <a:prstGeom prst="rect">
            <a:avLst/>
          </a:prstGeom>
          <a:noFill/>
        </p:spPr>
      </p:pic>
      <p:pic>
        <p:nvPicPr>
          <p:cNvPr id="834565" name="Picture 5"/>
          <p:cNvPicPr>
            <a:picLocks noChangeAspect="1" noChangeArrowheads="1"/>
          </p:cNvPicPr>
          <p:nvPr/>
        </p:nvPicPr>
        <p:blipFill>
          <a:blip r:embed="rId3"/>
          <a:srcRect/>
          <a:stretch>
            <a:fillRect/>
          </a:stretch>
        </p:blipFill>
        <p:spPr bwMode="auto">
          <a:xfrm>
            <a:off x="1176926" y="3717032"/>
            <a:ext cx="6840538" cy="1231900"/>
          </a:xfrm>
          <a:prstGeom prst="rect">
            <a:avLst/>
          </a:prstGeom>
          <a:noFill/>
        </p:spPr>
      </p:pic>
    </p:spTree>
    <p:extLst>
      <p:ext uri="{BB962C8B-B14F-4D97-AF65-F5344CB8AC3E}">
        <p14:creationId xmlns:p14="http://schemas.microsoft.com/office/powerpoint/2010/main" val="246744826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a:xfrm>
            <a:off x="764232" y="692994"/>
            <a:ext cx="7696200" cy="1439862"/>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的 </a:t>
            </a:r>
            <a:r>
              <a:rPr lang="en-US" altLang="zh-CN" sz="4000" dirty="0">
                <a:latin typeface="Arial Unicode MS" pitchFamily="34" charset="-122"/>
                <a:ea typeface="Arial Unicode MS" pitchFamily="34" charset="-122"/>
                <a:cs typeface="Arial Unicode MS" pitchFamily="34" charset="-122"/>
              </a:rPr>
              <a:t>Bean </a:t>
            </a:r>
            <a:r>
              <a:rPr lang="zh-CN" altLang="en-US" sz="4000" dirty="0">
                <a:latin typeface="Arial Unicode MS" pitchFamily="34" charset="-122"/>
                <a:ea typeface="Arial Unicode MS" pitchFamily="34" charset="-122"/>
                <a:cs typeface="Arial Unicode MS" pitchFamily="34" charset="-122"/>
              </a:rPr>
              <a:t>配置文件中声明 </a:t>
            </a:r>
            <a:r>
              <a:rPr lang="en-US" altLang="zh-CN" sz="4000" dirty="0">
                <a:latin typeface="Arial Unicode MS" pitchFamily="34" charset="-122"/>
                <a:ea typeface="Arial Unicode MS" pitchFamily="34" charset="-122"/>
                <a:cs typeface="Arial Unicode MS" pitchFamily="34" charset="-122"/>
              </a:rPr>
              <a:t>Struts Action</a:t>
            </a:r>
          </a:p>
        </p:txBody>
      </p:sp>
      <p:sp>
        <p:nvSpPr>
          <p:cNvPr id="835587" name="Rectangle 3"/>
          <p:cNvSpPr>
            <a:spLocks noGrp="1" noChangeArrowheads="1"/>
          </p:cNvSpPr>
          <p:nvPr>
            <p:ph type="body" idx="1"/>
          </p:nvPr>
        </p:nvSpPr>
        <p:spPr>
          <a:xfrm>
            <a:off x="501174" y="2177181"/>
            <a:ext cx="8175282" cy="4348163"/>
          </a:xfrm>
        </p:spPr>
        <p:txBody>
          <a:bodyPr>
            <a:normAutofit/>
          </a:bodyPr>
          <a:lstStyle/>
          <a:p>
            <a:pPr>
              <a:lnSpc>
                <a:spcPct val="90000"/>
              </a:lnSpc>
            </a:pPr>
            <a:r>
              <a:rPr lang="zh-CN" altLang="en-US" sz="2200" dirty="0">
                <a:latin typeface="Arial Unicode MS" pitchFamily="34" charset="-122"/>
                <a:ea typeface="Arial Unicode MS" pitchFamily="34" charset="-122"/>
                <a:cs typeface="Arial Unicode MS" pitchFamily="34" charset="-122"/>
              </a:rPr>
              <a:t>除了在 </a:t>
            </a:r>
            <a:r>
              <a:rPr lang="en-US" altLang="zh-CN" sz="2200" dirty="0">
                <a:latin typeface="Arial Unicode MS" pitchFamily="34" charset="-122"/>
                <a:ea typeface="Arial Unicode MS" pitchFamily="34" charset="-122"/>
                <a:cs typeface="Arial Unicode MS" pitchFamily="34" charset="-122"/>
              </a:rPr>
              <a:t>struts </a:t>
            </a:r>
            <a:r>
              <a:rPr lang="zh-CN" altLang="en-US" sz="2200" dirty="0">
                <a:latin typeface="Arial Unicode MS" pitchFamily="34" charset="-122"/>
                <a:ea typeface="Arial Unicode MS" pitchFamily="34" charset="-122"/>
                <a:cs typeface="Arial Unicode MS" pitchFamily="34" charset="-122"/>
              </a:rPr>
              <a:t>动作中通过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应用程序中主动查找 </a:t>
            </a:r>
            <a:r>
              <a:rPr lang="en-US" altLang="zh-CN" sz="2200" dirty="0">
                <a:latin typeface="Arial Unicode MS" pitchFamily="34" charset="-122"/>
                <a:ea typeface="Arial Unicode MS" pitchFamily="34" charset="-122"/>
                <a:cs typeface="Arial Unicode MS" pitchFamily="34" charset="-122"/>
              </a:rPr>
              <a:t>Spring Bean </a:t>
            </a:r>
            <a:r>
              <a:rPr lang="zh-CN" altLang="en-US" sz="2200" dirty="0">
                <a:latin typeface="Arial Unicode MS" pitchFamily="34" charset="-122"/>
                <a:ea typeface="Arial Unicode MS" pitchFamily="34" charset="-122"/>
                <a:cs typeface="Arial Unicode MS" pitchFamily="34" charset="-122"/>
              </a:rPr>
              <a:t>之外</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还可以使用依赖注入模式将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中声明的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注入到 </a:t>
            </a:r>
            <a:r>
              <a:rPr lang="en-US" altLang="zh-CN" sz="2200" dirty="0">
                <a:latin typeface="Arial Unicode MS" pitchFamily="34" charset="-122"/>
                <a:ea typeface="Arial Unicode MS" pitchFamily="34" charset="-122"/>
                <a:cs typeface="Arial Unicode MS" pitchFamily="34" charset="-122"/>
              </a:rPr>
              <a:t>Struts </a:t>
            </a:r>
            <a:r>
              <a:rPr lang="zh-CN" altLang="en-US" sz="2200" dirty="0">
                <a:latin typeface="Arial Unicode MS" pitchFamily="34" charset="-122"/>
                <a:ea typeface="Arial Unicode MS" pitchFamily="34" charset="-122"/>
                <a:cs typeface="Arial Unicode MS" pitchFamily="34" charset="-122"/>
              </a:rPr>
              <a:t>动作中</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b="1" dirty="0">
                <a:solidFill>
                  <a:srgbClr val="0000FF"/>
                </a:solidFill>
                <a:latin typeface="Arial Unicode MS" pitchFamily="34" charset="-122"/>
                <a:ea typeface="Arial Unicode MS" pitchFamily="34" charset="-122"/>
                <a:cs typeface="Arial Unicode MS" pitchFamily="34" charset="-122"/>
              </a:rPr>
              <a:t>在 </a:t>
            </a:r>
            <a:r>
              <a:rPr lang="en-US" altLang="zh-CN" sz="2200" b="1" dirty="0">
                <a:solidFill>
                  <a:srgbClr val="0000FF"/>
                </a:solidFill>
                <a:latin typeface="Arial Unicode MS" pitchFamily="34" charset="-122"/>
                <a:ea typeface="Arial Unicode MS" pitchFamily="34" charset="-122"/>
                <a:cs typeface="Arial Unicode MS" pitchFamily="34" charset="-122"/>
              </a:rPr>
              <a:t>applicationContext.xml </a:t>
            </a:r>
            <a:r>
              <a:rPr lang="zh-CN" altLang="en-US" sz="2200" b="1" dirty="0">
                <a:solidFill>
                  <a:srgbClr val="0000FF"/>
                </a:solidFill>
                <a:latin typeface="Arial Unicode MS" pitchFamily="34" charset="-122"/>
                <a:ea typeface="Arial Unicode MS" pitchFamily="34" charset="-122"/>
                <a:cs typeface="Arial Unicode MS" pitchFamily="34" charset="-122"/>
              </a:rPr>
              <a:t>中声明 </a:t>
            </a:r>
            <a:r>
              <a:rPr lang="en-US" altLang="zh-CN" sz="2200" b="1" dirty="0">
                <a:solidFill>
                  <a:srgbClr val="0000FF"/>
                </a:solidFill>
                <a:latin typeface="Arial Unicode MS" pitchFamily="34" charset="-122"/>
                <a:ea typeface="Arial Unicode MS" pitchFamily="34" charset="-122"/>
                <a:cs typeface="Arial Unicode MS" pitchFamily="34" charset="-122"/>
              </a:rPr>
              <a:t>Struts Action </a:t>
            </a:r>
            <a:r>
              <a:rPr lang="zh-CN" altLang="en-US" sz="2200" b="1" dirty="0">
                <a:solidFill>
                  <a:srgbClr val="0000FF"/>
                </a:solidFill>
                <a:latin typeface="Arial Unicode MS" pitchFamily="34" charset="-122"/>
                <a:ea typeface="Arial Unicode MS" pitchFamily="34" charset="-122"/>
                <a:cs typeface="Arial Unicode MS" pitchFamily="34" charset="-122"/>
              </a:rPr>
              <a:t>要求该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的 </a:t>
            </a:r>
            <a:r>
              <a:rPr lang="en-US" altLang="zh-CN" sz="2200" b="1" dirty="0">
                <a:solidFill>
                  <a:srgbClr val="0000FF"/>
                </a:solidFill>
                <a:latin typeface="Arial Unicode MS" pitchFamily="34" charset="-122"/>
                <a:ea typeface="Arial Unicode MS" pitchFamily="34" charset="-122"/>
                <a:cs typeface="Arial Unicode MS" pitchFamily="34" charset="-122"/>
              </a:rPr>
              <a:t>name </a:t>
            </a:r>
            <a:r>
              <a:rPr lang="zh-CN" altLang="en-US" sz="2200" b="1" dirty="0">
                <a:solidFill>
                  <a:srgbClr val="0000FF"/>
                </a:solidFill>
                <a:latin typeface="Arial Unicode MS" pitchFamily="34" charset="-122"/>
                <a:ea typeface="Arial Unicode MS" pitchFamily="34" charset="-122"/>
                <a:cs typeface="Arial Unicode MS" pitchFamily="34" charset="-122"/>
              </a:rPr>
              <a:t>必须和它在 </a:t>
            </a:r>
            <a:r>
              <a:rPr lang="en-US" altLang="zh-CN" sz="2200" b="1" dirty="0">
                <a:solidFill>
                  <a:srgbClr val="0000FF"/>
                </a:solidFill>
                <a:latin typeface="Arial Unicode MS" pitchFamily="34" charset="-122"/>
                <a:ea typeface="Arial Unicode MS" pitchFamily="34" charset="-122"/>
                <a:cs typeface="Arial Unicode MS" pitchFamily="34" charset="-122"/>
              </a:rPr>
              <a:t>struts-config.xml </a:t>
            </a:r>
            <a:r>
              <a:rPr lang="zh-CN" altLang="en-US" sz="2200" b="1" dirty="0">
                <a:solidFill>
                  <a:srgbClr val="0000FF"/>
                </a:solidFill>
                <a:latin typeface="Arial Unicode MS" pitchFamily="34" charset="-122"/>
                <a:ea typeface="Arial Unicode MS" pitchFamily="34" charset="-122"/>
                <a:cs typeface="Arial Unicode MS" pitchFamily="34" charset="-122"/>
              </a:rPr>
              <a:t>文件中的路径一致</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因为该 </a:t>
            </a:r>
            <a:r>
              <a:rPr lang="en-US" altLang="zh-CN" sz="2200" dirty="0">
                <a:latin typeface="Arial Unicode MS" pitchFamily="34" charset="-122"/>
                <a:ea typeface="Arial Unicode MS" pitchFamily="34" charset="-122"/>
                <a:cs typeface="Arial Unicode MS" pitchFamily="34" charset="-122"/>
              </a:rPr>
              <a:t>&lt;bean&gt; </a:t>
            </a:r>
            <a:r>
              <a:rPr lang="zh-CN" altLang="en-US" sz="2200" dirty="0">
                <a:latin typeface="Arial Unicode MS" pitchFamily="34" charset="-122"/>
                <a:ea typeface="Arial Unicode MS" pitchFamily="34" charset="-122"/>
                <a:cs typeface="Arial Unicode MS" pitchFamily="34" charset="-122"/>
              </a:rPr>
              <a:t>元素的 </a:t>
            </a:r>
            <a:r>
              <a:rPr lang="en-US" altLang="zh-CN" sz="2200" dirty="0">
                <a:latin typeface="Arial Unicode MS" pitchFamily="34" charset="-122"/>
                <a:ea typeface="Arial Unicode MS" pitchFamily="34" charset="-122"/>
                <a:cs typeface="Arial Unicode MS" pitchFamily="34" charset="-122"/>
              </a:rPr>
              <a:t>id </a:t>
            </a:r>
            <a:r>
              <a:rPr lang="zh-CN" altLang="en-US" sz="2200" dirty="0">
                <a:latin typeface="Arial Unicode MS" pitchFamily="34" charset="-122"/>
                <a:ea typeface="Arial Unicode MS" pitchFamily="34" charset="-122"/>
                <a:cs typeface="Arial Unicode MS" pitchFamily="34" charset="-122"/>
              </a:rPr>
              <a:t>属性不能包含 </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字符</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所以应该用 </a:t>
            </a:r>
            <a:r>
              <a:rPr lang="en-US" altLang="zh-CN" sz="2200" dirty="0">
                <a:latin typeface="Arial Unicode MS" pitchFamily="34" charset="-122"/>
                <a:ea typeface="Arial Unicode MS" pitchFamily="34" charset="-122"/>
                <a:cs typeface="Arial Unicode MS" pitchFamily="34" charset="-122"/>
              </a:rPr>
              <a:t>name </a:t>
            </a:r>
            <a:r>
              <a:rPr lang="zh-CN" altLang="en-US" sz="2200" dirty="0">
                <a:latin typeface="Arial Unicode MS" pitchFamily="34" charset="-122"/>
                <a:ea typeface="Arial Unicode MS" pitchFamily="34" charset="-122"/>
                <a:cs typeface="Arial Unicode MS" pitchFamily="34" charset="-122"/>
              </a:rPr>
              <a:t>属性代替</a:t>
            </a:r>
            <a:r>
              <a:rPr lang="en-US" altLang="zh-CN" sz="2200" dirty="0">
                <a:latin typeface="Arial Unicode MS" pitchFamily="34" charset="-122"/>
                <a:ea typeface="Arial Unicode MS" pitchFamily="34" charset="-122"/>
                <a:cs typeface="Arial Unicode MS" pitchFamily="34" charset="-122"/>
              </a:rPr>
              <a:t>.</a:t>
            </a:r>
          </a:p>
          <a:p>
            <a:pPr>
              <a:lnSpc>
                <a:spcPct val="90000"/>
              </a:lnSpc>
            </a:pPr>
            <a:r>
              <a:rPr lang="zh-CN" altLang="en-US" sz="2200" dirty="0">
                <a:latin typeface="Arial Unicode MS" pitchFamily="34" charset="-122"/>
                <a:ea typeface="Arial Unicode MS" pitchFamily="34" charset="-122"/>
                <a:cs typeface="Arial Unicode MS" pitchFamily="34" charset="-122"/>
              </a:rPr>
              <a:t>还必须注册 </a:t>
            </a:r>
            <a:r>
              <a:rPr lang="en-US" altLang="zh-CN" sz="2200" dirty="0">
                <a:latin typeface="Arial Unicode MS" pitchFamily="34" charset="-122"/>
                <a:ea typeface="Arial Unicode MS" pitchFamily="34" charset="-122"/>
                <a:cs typeface="Arial Unicode MS" pitchFamily="34" charset="-122"/>
              </a:rPr>
              <a:t>struts </a:t>
            </a:r>
            <a:r>
              <a:rPr lang="zh-CN" altLang="en-US" sz="2200" dirty="0">
                <a:latin typeface="Arial Unicode MS" pitchFamily="34" charset="-122"/>
                <a:ea typeface="Arial Unicode MS" pitchFamily="34" charset="-122"/>
                <a:cs typeface="Arial Unicode MS" pitchFamily="34" charset="-122"/>
              </a:rPr>
              <a:t>请求处理器                                           </a:t>
            </a:r>
            <a:r>
              <a:rPr lang="zh-CN" altLang="en-US" sz="2200" b="1" dirty="0">
                <a:solidFill>
                  <a:srgbClr val="0000FF"/>
                </a:solidFill>
                <a:latin typeface="Arial Unicode MS" pitchFamily="34" charset="-122"/>
                <a:ea typeface="Arial Unicode MS" pitchFamily="34" charset="-122"/>
                <a:cs typeface="Arial Unicode MS" pitchFamily="34" charset="-122"/>
              </a:rPr>
              <a:t>让 </a:t>
            </a:r>
            <a:r>
              <a:rPr lang="en-US" altLang="zh-CN" sz="2200" b="1" dirty="0">
                <a:solidFill>
                  <a:srgbClr val="0000FF"/>
                </a:solidFill>
                <a:latin typeface="Arial Unicode MS" pitchFamily="34" charset="-122"/>
                <a:ea typeface="Arial Unicode MS" pitchFamily="34" charset="-122"/>
                <a:cs typeface="Arial Unicode MS" pitchFamily="34" charset="-122"/>
              </a:rPr>
              <a:t>Struts </a:t>
            </a:r>
            <a:r>
              <a:rPr lang="zh-CN" altLang="en-US" sz="2200" b="1" dirty="0">
                <a:solidFill>
                  <a:srgbClr val="0000FF"/>
                </a:solidFill>
                <a:latin typeface="Arial Unicode MS" pitchFamily="34" charset="-122"/>
                <a:ea typeface="Arial Unicode MS" pitchFamily="34" charset="-122"/>
                <a:cs typeface="Arial Unicode MS" pitchFamily="34" charset="-122"/>
              </a:rPr>
              <a:t>匹配动作路径和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名称</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从而在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的应用程序上下文中查找相应的动作实例</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注册了这个请求处理器之后</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在 </a:t>
            </a:r>
            <a:r>
              <a:rPr lang="en-US" altLang="zh-CN" sz="2200" dirty="0">
                <a:latin typeface="Arial Unicode MS" pitchFamily="34" charset="-122"/>
                <a:ea typeface="Arial Unicode MS" pitchFamily="34" charset="-122"/>
                <a:cs typeface="Arial Unicode MS" pitchFamily="34" charset="-122"/>
              </a:rPr>
              <a:t>struts-config.xml </a:t>
            </a:r>
            <a:r>
              <a:rPr lang="zh-CN" altLang="en-US" sz="2200" dirty="0">
                <a:latin typeface="Arial Unicode MS" pitchFamily="34" charset="-122"/>
                <a:ea typeface="Arial Unicode MS" pitchFamily="34" charset="-122"/>
                <a:cs typeface="Arial Unicode MS" pitchFamily="34" charset="-122"/>
              </a:rPr>
              <a:t>中就不需要指定 </a:t>
            </a:r>
            <a:r>
              <a:rPr lang="en-US" altLang="zh-CN" sz="2200" dirty="0">
                <a:latin typeface="Arial Unicode MS" pitchFamily="34" charset="-122"/>
                <a:ea typeface="Arial Unicode MS" pitchFamily="34" charset="-122"/>
                <a:cs typeface="Arial Unicode MS" pitchFamily="34" charset="-122"/>
              </a:rPr>
              <a:t>type </a:t>
            </a:r>
            <a:r>
              <a:rPr lang="zh-CN" altLang="en-US" sz="2200" dirty="0">
                <a:latin typeface="Arial Unicode MS" pitchFamily="34" charset="-122"/>
                <a:ea typeface="Arial Unicode MS" pitchFamily="34" charset="-122"/>
                <a:cs typeface="Arial Unicode MS" pitchFamily="34" charset="-122"/>
              </a:rPr>
              <a:t>属性了 </a:t>
            </a:r>
          </a:p>
          <a:p>
            <a:pPr>
              <a:lnSpc>
                <a:spcPct val="90000"/>
              </a:lnSpc>
            </a:pPr>
            <a:r>
              <a:rPr lang="zh-CN" altLang="en-US" sz="2200" dirty="0">
                <a:latin typeface="Arial Unicode MS" pitchFamily="34" charset="-122"/>
                <a:ea typeface="Arial Unicode MS" pitchFamily="34" charset="-122"/>
                <a:cs typeface="Arial Unicode MS" pitchFamily="34" charset="-122"/>
              </a:rPr>
              <a:t>若已经在 </a:t>
            </a:r>
            <a:r>
              <a:rPr lang="en-US" altLang="zh-CN" sz="2200" dirty="0">
                <a:latin typeface="Arial Unicode MS" pitchFamily="34" charset="-122"/>
                <a:ea typeface="Arial Unicode MS" pitchFamily="34" charset="-122"/>
                <a:cs typeface="Arial Unicode MS" pitchFamily="34" charset="-122"/>
              </a:rPr>
              <a:t>struts-config.xml </a:t>
            </a:r>
            <a:r>
              <a:rPr lang="zh-CN" altLang="en-US" sz="2200" dirty="0">
                <a:latin typeface="Arial Unicode MS" pitchFamily="34" charset="-122"/>
                <a:ea typeface="Arial Unicode MS" pitchFamily="34" charset="-122"/>
                <a:cs typeface="Arial Unicode MS" pitchFamily="34" charset="-122"/>
              </a:rPr>
              <a:t>文件中注册了一个请求处理器</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可以将所有 </a:t>
            </a:r>
            <a:r>
              <a:rPr lang="en-US" altLang="zh-CN" sz="2200" dirty="0">
                <a:latin typeface="Arial Unicode MS" pitchFamily="34" charset="-122"/>
                <a:ea typeface="Arial Unicode MS" pitchFamily="34" charset="-122"/>
                <a:cs typeface="Arial Unicode MS" pitchFamily="34" charset="-122"/>
              </a:rPr>
              <a:t>action </a:t>
            </a:r>
            <a:r>
              <a:rPr lang="zh-CN" altLang="en-US" sz="2200" dirty="0">
                <a:latin typeface="Arial Unicode MS" pitchFamily="34" charset="-122"/>
                <a:ea typeface="Arial Unicode MS" pitchFamily="34" charset="-122"/>
                <a:cs typeface="Arial Unicode MS" pitchFamily="34" charset="-122"/>
              </a:rPr>
              <a:t>节点的 </a:t>
            </a:r>
            <a:r>
              <a:rPr lang="en-US" altLang="zh-CN" sz="2200" dirty="0">
                <a:latin typeface="Arial Unicode MS" pitchFamily="34" charset="-122"/>
                <a:ea typeface="Arial Unicode MS" pitchFamily="34" charset="-122"/>
                <a:cs typeface="Arial Unicode MS" pitchFamily="34" charset="-122"/>
              </a:rPr>
              <a:t>type </a:t>
            </a:r>
            <a:r>
              <a:rPr lang="zh-CN" altLang="en-US" sz="2200" dirty="0">
                <a:latin typeface="Arial Unicode MS" pitchFamily="34" charset="-122"/>
                <a:ea typeface="Arial Unicode MS" pitchFamily="34" charset="-122"/>
                <a:cs typeface="Arial Unicode MS" pitchFamily="34" charset="-122"/>
              </a:rPr>
              <a:t>属性指定为 </a:t>
            </a:r>
          </a:p>
        </p:txBody>
      </p:sp>
      <p:pic>
        <p:nvPicPr>
          <p:cNvPr id="835589" name="Picture 5"/>
          <p:cNvPicPr>
            <a:picLocks noChangeAspect="1" noChangeArrowheads="1"/>
          </p:cNvPicPr>
          <p:nvPr/>
        </p:nvPicPr>
        <p:blipFill>
          <a:blip r:embed="rId2"/>
          <a:srcRect/>
          <a:stretch>
            <a:fillRect/>
          </a:stretch>
        </p:blipFill>
        <p:spPr bwMode="auto">
          <a:xfrm>
            <a:off x="4665860" y="4239746"/>
            <a:ext cx="3228975" cy="390525"/>
          </a:xfrm>
          <a:prstGeom prst="rect">
            <a:avLst/>
          </a:prstGeom>
          <a:noFill/>
        </p:spPr>
      </p:pic>
      <p:pic>
        <p:nvPicPr>
          <p:cNvPr id="835590" name="Picture 6"/>
          <p:cNvPicPr>
            <a:picLocks noChangeAspect="1" noChangeArrowheads="1"/>
          </p:cNvPicPr>
          <p:nvPr/>
        </p:nvPicPr>
        <p:blipFill>
          <a:blip r:embed="rId3"/>
          <a:srcRect/>
          <a:stretch>
            <a:fillRect/>
          </a:stretch>
        </p:blipFill>
        <p:spPr bwMode="auto">
          <a:xfrm>
            <a:off x="5940152" y="5999913"/>
            <a:ext cx="2667000" cy="390525"/>
          </a:xfrm>
          <a:prstGeom prst="rect">
            <a:avLst/>
          </a:prstGeom>
          <a:noFill/>
        </p:spPr>
      </p:pic>
    </p:spTree>
    <p:extLst>
      <p:ext uri="{BB962C8B-B14F-4D97-AF65-F5344CB8AC3E}">
        <p14:creationId xmlns:p14="http://schemas.microsoft.com/office/powerpoint/2010/main" val="171613384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a:xfrm>
            <a:off x="683195" y="692696"/>
            <a:ext cx="7993261" cy="1129360"/>
          </a:xfrm>
        </p:spPr>
        <p:txBody>
          <a:bodyPr>
            <a:no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a:latin typeface="Arial Unicode MS" pitchFamily="34" charset="-122"/>
                <a:ea typeface="Arial Unicode MS" pitchFamily="34" charset="-122"/>
                <a:cs typeface="Arial Unicode MS" pitchFamily="34" charset="-122"/>
              </a:rPr>
              <a:t>Bean </a:t>
            </a:r>
            <a:r>
              <a:rPr lang="zh-CN" altLang="en-US" sz="3600" dirty="0">
                <a:latin typeface="Arial Unicode MS" pitchFamily="34" charset="-122"/>
                <a:ea typeface="Arial Unicode MS" pitchFamily="34" charset="-122"/>
                <a:cs typeface="Arial Unicode MS" pitchFamily="34" charset="-122"/>
              </a:rPr>
              <a:t>配置文件中声明 </a:t>
            </a:r>
            <a:r>
              <a:rPr lang="en-US" altLang="zh-CN" sz="3600" dirty="0">
                <a:latin typeface="Arial Unicode MS" pitchFamily="34" charset="-122"/>
                <a:ea typeface="Arial Unicode MS" pitchFamily="34" charset="-122"/>
                <a:cs typeface="Arial Unicode MS" pitchFamily="34" charset="-122"/>
              </a:rPr>
              <a:t>Struts Action </a:t>
            </a:r>
            <a:r>
              <a:rPr lang="zh-CN" altLang="en-US" sz="3600" dirty="0">
                <a:latin typeface="Arial Unicode MS" pitchFamily="34" charset="-122"/>
                <a:ea typeface="Arial Unicode MS" pitchFamily="34" charset="-122"/>
                <a:cs typeface="Arial Unicode MS" pitchFamily="34" charset="-122"/>
              </a:rPr>
              <a:t>的示例代码</a:t>
            </a:r>
          </a:p>
        </p:txBody>
      </p:sp>
      <p:pic>
        <p:nvPicPr>
          <p:cNvPr id="836612" name="Picture 4"/>
          <p:cNvPicPr>
            <a:picLocks noChangeAspect="1" noChangeArrowheads="1"/>
          </p:cNvPicPr>
          <p:nvPr/>
        </p:nvPicPr>
        <p:blipFill>
          <a:blip r:embed="rId2"/>
          <a:srcRect/>
          <a:stretch>
            <a:fillRect/>
          </a:stretch>
        </p:blipFill>
        <p:spPr bwMode="auto">
          <a:xfrm>
            <a:off x="755650" y="1928802"/>
            <a:ext cx="7777163" cy="642937"/>
          </a:xfrm>
          <a:prstGeom prst="rect">
            <a:avLst/>
          </a:prstGeom>
          <a:noFill/>
        </p:spPr>
      </p:pic>
      <p:sp>
        <p:nvSpPr>
          <p:cNvPr id="836613" name="Text Box 5"/>
          <p:cNvSpPr txBox="1">
            <a:spLocks noChangeArrowheads="1"/>
          </p:cNvSpPr>
          <p:nvPr/>
        </p:nvSpPr>
        <p:spPr bwMode="auto">
          <a:xfrm>
            <a:off x="611188" y="2576502"/>
            <a:ext cx="1368425"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web.xml</a:t>
            </a:r>
          </a:p>
        </p:txBody>
      </p:sp>
      <p:pic>
        <p:nvPicPr>
          <p:cNvPr id="836614" name="Picture 6"/>
          <p:cNvPicPr>
            <a:picLocks noChangeAspect="1" noChangeArrowheads="1"/>
          </p:cNvPicPr>
          <p:nvPr/>
        </p:nvPicPr>
        <p:blipFill>
          <a:blip r:embed="rId3"/>
          <a:srcRect/>
          <a:stretch>
            <a:fillRect/>
          </a:stretch>
        </p:blipFill>
        <p:spPr bwMode="auto">
          <a:xfrm>
            <a:off x="706438" y="3008302"/>
            <a:ext cx="7848600" cy="2813050"/>
          </a:xfrm>
          <a:prstGeom prst="rect">
            <a:avLst/>
          </a:prstGeom>
          <a:noFill/>
        </p:spPr>
      </p:pic>
      <p:sp>
        <p:nvSpPr>
          <p:cNvPr id="836615" name="Text Box 7"/>
          <p:cNvSpPr txBox="1">
            <a:spLocks noChangeArrowheads="1"/>
          </p:cNvSpPr>
          <p:nvPr/>
        </p:nvSpPr>
        <p:spPr bwMode="auto">
          <a:xfrm>
            <a:off x="611188" y="5849927"/>
            <a:ext cx="20891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struts-config.xml</a:t>
            </a:r>
          </a:p>
        </p:txBody>
      </p:sp>
    </p:spTree>
    <p:extLst>
      <p:ext uri="{BB962C8B-B14F-4D97-AF65-F5344CB8AC3E}">
        <p14:creationId xmlns:p14="http://schemas.microsoft.com/office/powerpoint/2010/main" val="7742972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ChangeArrowheads="1"/>
          </p:cNvSpPr>
          <p:nvPr>
            <p:ph type="title"/>
          </p:nvPr>
        </p:nvSpPr>
        <p:spPr>
          <a:xfrm>
            <a:off x="360652" y="717174"/>
            <a:ext cx="8459820" cy="1343674"/>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配置文件中声明 </a:t>
            </a:r>
            <a:r>
              <a:rPr lang="en-US" altLang="zh-CN" dirty="0">
                <a:latin typeface="Arial Unicode MS" pitchFamily="34" charset="-122"/>
                <a:ea typeface="Arial Unicode MS" pitchFamily="34" charset="-122"/>
                <a:cs typeface="Arial Unicode MS" pitchFamily="34" charset="-122"/>
              </a:rPr>
              <a:t>Struts Action </a:t>
            </a:r>
            <a:r>
              <a:rPr lang="zh-CN" altLang="en-US" dirty="0">
                <a:latin typeface="Arial Unicode MS" pitchFamily="34" charset="-122"/>
                <a:ea typeface="Arial Unicode MS" pitchFamily="34" charset="-122"/>
                <a:cs typeface="Arial Unicode MS" pitchFamily="34" charset="-122"/>
              </a:rPr>
              <a:t>的示例代码</a:t>
            </a:r>
            <a:r>
              <a:rPr lang="en-US" altLang="zh-CN" dirty="0">
                <a:latin typeface="Arial Unicode MS" pitchFamily="34" charset="-122"/>
                <a:ea typeface="Arial Unicode MS" pitchFamily="34" charset="-122"/>
                <a:cs typeface="Arial Unicode MS" pitchFamily="34" charset="-122"/>
              </a:rPr>
              <a:t>(2)</a:t>
            </a:r>
          </a:p>
        </p:txBody>
      </p:sp>
      <p:pic>
        <p:nvPicPr>
          <p:cNvPr id="837636" name="Picture 4"/>
          <p:cNvPicPr>
            <a:picLocks noChangeAspect="1" noChangeArrowheads="1"/>
          </p:cNvPicPr>
          <p:nvPr/>
        </p:nvPicPr>
        <p:blipFill>
          <a:blip r:embed="rId2"/>
          <a:srcRect/>
          <a:stretch>
            <a:fillRect/>
          </a:stretch>
        </p:blipFill>
        <p:spPr bwMode="auto">
          <a:xfrm>
            <a:off x="685602" y="2126903"/>
            <a:ext cx="5903913" cy="3057525"/>
          </a:xfrm>
          <a:prstGeom prst="rect">
            <a:avLst/>
          </a:prstGeom>
          <a:noFill/>
        </p:spPr>
      </p:pic>
      <p:sp>
        <p:nvSpPr>
          <p:cNvPr id="837637" name="Text Box 5"/>
          <p:cNvSpPr txBox="1">
            <a:spLocks noChangeArrowheads="1"/>
          </p:cNvSpPr>
          <p:nvPr/>
        </p:nvSpPr>
        <p:spPr bwMode="auto">
          <a:xfrm>
            <a:off x="539552" y="5222528"/>
            <a:ext cx="3025775"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applicationContext.xml</a:t>
            </a:r>
          </a:p>
        </p:txBody>
      </p:sp>
    </p:spTree>
    <p:extLst>
      <p:ext uri="{BB962C8B-B14F-4D97-AF65-F5344CB8AC3E}">
        <p14:creationId xmlns:p14="http://schemas.microsoft.com/office/powerpoint/2010/main" val="399244686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a:xfrm>
            <a:off x="467544" y="692696"/>
            <a:ext cx="8547842" cy="1285884"/>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将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的应用程序上下文加载到 </a:t>
            </a:r>
            <a:r>
              <a:rPr lang="en-US" altLang="zh-CN" dirty="0">
                <a:latin typeface="Arial Unicode MS" pitchFamily="34" charset="-122"/>
                <a:ea typeface="Arial Unicode MS" pitchFamily="34" charset="-122"/>
                <a:cs typeface="Arial Unicode MS" pitchFamily="34" charset="-122"/>
              </a:rPr>
              <a:t>Struts </a:t>
            </a:r>
            <a:r>
              <a:rPr lang="zh-CN" altLang="en-US" dirty="0">
                <a:latin typeface="Arial Unicode MS" pitchFamily="34" charset="-122"/>
                <a:ea typeface="Arial Unicode MS" pitchFamily="34" charset="-122"/>
                <a:cs typeface="Arial Unicode MS" pitchFamily="34" charset="-122"/>
              </a:rPr>
              <a:t>应用程序中</a:t>
            </a:r>
            <a:r>
              <a:rPr lang="en-US" altLang="zh-CN" dirty="0">
                <a:latin typeface="Arial Unicode MS" pitchFamily="34" charset="-122"/>
                <a:ea typeface="Arial Unicode MS" pitchFamily="34" charset="-122"/>
                <a:cs typeface="Arial Unicode MS" pitchFamily="34" charset="-122"/>
              </a:rPr>
              <a:t>(2)</a:t>
            </a:r>
          </a:p>
        </p:txBody>
      </p:sp>
      <p:sp>
        <p:nvSpPr>
          <p:cNvPr id="838659" name="Rectangle 3"/>
          <p:cNvSpPr>
            <a:spLocks noGrp="1" noChangeArrowheads="1"/>
          </p:cNvSpPr>
          <p:nvPr>
            <p:ph type="body" idx="1"/>
          </p:nvPr>
        </p:nvSpPr>
        <p:spPr>
          <a:xfrm>
            <a:off x="251468" y="2060848"/>
            <a:ext cx="8496995" cy="3633788"/>
          </a:xfrm>
        </p:spPr>
        <p:txBody>
          <a:bodyPr>
            <a:no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struts </a:t>
            </a:r>
            <a:r>
              <a:rPr lang="zh-CN" altLang="en-US" sz="2400" dirty="0">
                <a:latin typeface="Arial Unicode MS" pitchFamily="34" charset="-122"/>
                <a:ea typeface="Arial Unicode MS" pitchFamily="34" charset="-122"/>
                <a:cs typeface="Arial Unicode MS" pitchFamily="34" charset="-122"/>
              </a:rPr>
              <a:t>配置文件 </a:t>
            </a:r>
            <a:r>
              <a:rPr lang="en-US" altLang="zh-CN" sz="2400" dirty="0">
                <a:latin typeface="Arial Unicode MS" pitchFamily="34" charset="-122"/>
                <a:ea typeface="Arial Unicode MS" pitchFamily="34" charset="-122"/>
                <a:cs typeface="Arial Unicode MS" pitchFamily="34" charset="-122"/>
              </a:rPr>
              <a:t>struts-config.xml </a:t>
            </a:r>
            <a:r>
              <a:rPr lang="zh-CN" altLang="en-US" sz="2400" dirty="0">
                <a:latin typeface="Arial Unicode MS" pitchFamily="34" charset="-122"/>
                <a:ea typeface="Arial Unicode MS" pitchFamily="34" charset="-122"/>
                <a:cs typeface="Arial Unicode MS" pitchFamily="34" charset="-122"/>
              </a:rPr>
              <a:t>文件中注册                                                        默认情况下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该插件会利用 </a:t>
            </a:r>
            <a:r>
              <a:rPr lang="en-US" altLang="zh-CN" sz="2400" dirty="0">
                <a:latin typeface="Arial Unicode MS" pitchFamily="34" charset="-122"/>
                <a:ea typeface="Arial Unicode MS" pitchFamily="34" charset="-122"/>
                <a:cs typeface="Arial Unicode MS" pitchFamily="34" charset="-122"/>
              </a:rPr>
              <a:t>web.xml </a:t>
            </a:r>
            <a:r>
              <a:rPr lang="zh-CN" altLang="en-US" sz="2400" dirty="0">
                <a:latin typeface="Arial Unicode MS" pitchFamily="34" charset="-122"/>
                <a:ea typeface="Arial Unicode MS" pitchFamily="34" charset="-122"/>
                <a:cs typeface="Arial Unicode MS" pitchFamily="34" charset="-122"/>
              </a:rPr>
              <a:t>文件中注册的 </a:t>
            </a:r>
            <a:r>
              <a:rPr lang="en-US" altLang="zh-CN" sz="2400" dirty="0" err="1">
                <a:latin typeface="Arial Unicode MS" pitchFamily="34" charset="-122"/>
                <a:ea typeface="Arial Unicode MS" pitchFamily="34" charset="-122"/>
                <a:cs typeface="Arial Unicode MS" pitchFamily="34" charset="-122"/>
              </a:rPr>
              <a:t>ActionServlet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实例的名称加上 </a:t>
            </a:r>
            <a:r>
              <a:rPr lang="en-US" altLang="zh-CN" sz="2400" dirty="0">
                <a:latin typeface="Arial Unicode MS" pitchFamily="34" charset="-122"/>
                <a:ea typeface="Arial Unicode MS" pitchFamily="34" charset="-122"/>
                <a:cs typeface="Arial Unicode MS" pitchFamily="34" charset="-122"/>
              </a:rPr>
              <a:t>–servlet.xml </a:t>
            </a:r>
            <a:r>
              <a:rPr lang="zh-CN" altLang="en-US" sz="2400" dirty="0">
                <a:latin typeface="Arial Unicode MS" pitchFamily="34" charset="-122"/>
                <a:ea typeface="Arial Unicode MS" pitchFamily="34" charset="-122"/>
                <a:cs typeface="Arial Unicode MS" pitchFamily="34" charset="-122"/>
              </a:rPr>
              <a:t>后缀作为文件名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如果想要另外加载一个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属性中指定文件名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但此时需通过 </a:t>
            </a:r>
            <a:r>
              <a:rPr lang="en-US" altLang="zh-CN" sz="2400" dirty="0">
                <a:latin typeface="Arial Unicode MS" pitchFamily="34" charset="-122"/>
                <a:ea typeface="Arial Unicode MS" pitchFamily="34" charset="-122"/>
                <a:cs typeface="Arial Unicode MS" pitchFamily="34" charset="-122"/>
              </a:rPr>
              <a:t>servlet </a:t>
            </a:r>
            <a:r>
              <a:rPr lang="zh-CN" altLang="en-US" sz="2400" dirty="0">
                <a:latin typeface="Arial Unicode MS" pitchFamily="34" charset="-122"/>
                <a:ea typeface="Arial Unicode MS" pitchFamily="34" charset="-122"/>
                <a:cs typeface="Arial Unicode MS" pitchFamily="34" charset="-122"/>
              </a:rPr>
              <a:t>配置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容器随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应用的启动而初始化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而不适用 </a:t>
            </a:r>
            <a:r>
              <a:rPr lang="en-US" altLang="zh-CN" sz="2400" dirty="0">
                <a:latin typeface="Arial Unicode MS" pitchFamily="34" charset="-122"/>
                <a:ea typeface="Arial Unicode MS" pitchFamily="34" charset="-122"/>
                <a:cs typeface="Arial Unicode MS" pitchFamily="34" charset="-122"/>
              </a:rPr>
              <a:t>Listener </a:t>
            </a:r>
            <a:r>
              <a:rPr lang="zh-CN" altLang="en-US" sz="2400" dirty="0">
                <a:latin typeface="Arial Unicode MS" pitchFamily="34" charset="-122"/>
                <a:ea typeface="Arial Unicode MS" pitchFamily="34" charset="-122"/>
                <a:cs typeface="Arial Unicode MS" pitchFamily="34" charset="-122"/>
              </a:rPr>
              <a:t>配置</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如果 </a:t>
            </a:r>
            <a:r>
              <a:rPr lang="en-US" altLang="zh-CN" sz="2400" dirty="0">
                <a:latin typeface="Arial Unicode MS" pitchFamily="34" charset="-122"/>
                <a:ea typeface="Arial Unicode MS" pitchFamily="34" charset="-122"/>
                <a:cs typeface="Arial Unicode MS" pitchFamily="34" charset="-122"/>
              </a:rPr>
              <a:t>applicationContext.xml </a:t>
            </a:r>
            <a:r>
              <a:rPr lang="zh-CN" altLang="en-US" sz="2400" dirty="0">
                <a:latin typeface="Arial Unicode MS" pitchFamily="34" charset="-122"/>
                <a:ea typeface="Arial Unicode MS" pitchFamily="34" charset="-122"/>
                <a:cs typeface="Arial Unicode MS" pitchFamily="34" charset="-122"/>
              </a:rPr>
              <a:t>文件和 </a:t>
            </a:r>
            <a:r>
              <a:rPr lang="en-US" altLang="zh-CN" sz="2400" dirty="0">
                <a:latin typeface="Arial Unicode MS" pitchFamily="34" charset="-122"/>
                <a:ea typeface="Arial Unicode MS" pitchFamily="34" charset="-122"/>
                <a:cs typeface="Arial Unicode MS" pitchFamily="34" charset="-122"/>
              </a:rPr>
              <a:t>action-servlet.xml </a:t>
            </a:r>
            <a:r>
              <a:rPr lang="zh-CN" altLang="en-US" sz="2400" dirty="0">
                <a:latin typeface="Arial Unicode MS" pitchFamily="34" charset="-122"/>
                <a:ea typeface="Arial Unicode MS" pitchFamily="34" charset="-122"/>
                <a:cs typeface="Arial Unicode MS" pitchFamily="34" charset="-122"/>
              </a:rPr>
              <a:t>文件同时存在</a:t>
            </a:r>
            <a:r>
              <a:rPr lang="en-US" altLang="zh-CN" sz="2400" dirty="0">
                <a:latin typeface="Arial Unicode MS" pitchFamily="34" charset="-122"/>
                <a:ea typeface="Arial Unicode MS" pitchFamily="34" charset="-122"/>
                <a:cs typeface="Arial Unicode MS" pitchFamily="34" charset="-122"/>
              </a:rPr>
              <a:t>, struts </a:t>
            </a:r>
            <a:r>
              <a:rPr lang="zh-CN" altLang="en-US" sz="2400" dirty="0">
                <a:latin typeface="Arial Unicode MS" pitchFamily="34" charset="-122"/>
                <a:ea typeface="Arial Unicode MS" pitchFamily="34" charset="-122"/>
                <a:cs typeface="Arial Unicode MS" pitchFamily="34" charset="-122"/>
              </a:rPr>
              <a:t>插件加载的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应用程序上下文会自动引用在 </a:t>
            </a:r>
            <a:r>
              <a:rPr lang="en-US" altLang="zh-CN" sz="2400" dirty="0">
                <a:latin typeface="Arial Unicode MS" pitchFamily="34" charset="-122"/>
                <a:ea typeface="Arial Unicode MS" pitchFamily="34" charset="-122"/>
                <a:cs typeface="Arial Unicode MS" pitchFamily="34" charset="-122"/>
              </a:rPr>
              <a:t>applicationContext.xml </a:t>
            </a:r>
            <a:r>
              <a:rPr lang="zh-CN" altLang="en-US" sz="2400" dirty="0">
                <a:latin typeface="Arial Unicode MS" pitchFamily="34" charset="-122"/>
                <a:ea typeface="Arial Unicode MS" pitchFamily="34" charset="-122"/>
                <a:cs typeface="Arial Unicode MS" pitchFamily="34" charset="-122"/>
              </a:rPr>
              <a:t>中的配置信息作为父上下文</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业务服务通常配置在 </a:t>
            </a:r>
            <a:r>
              <a:rPr lang="en-US" altLang="zh-CN" sz="2400" dirty="0">
                <a:latin typeface="Arial Unicode MS" pitchFamily="34" charset="-122"/>
                <a:ea typeface="Arial Unicode MS" pitchFamily="34" charset="-122"/>
                <a:cs typeface="Arial Unicode MS" pitchFamily="34" charset="-122"/>
              </a:rPr>
              <a:t>applicationContext.xml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相关组件配置在 </a:t>
            </a:r>
            <a:r>
              <a:rPr lang="en-US" altLang="zh-CN" sz="2400" dirty="0">
                <a:latin typeface="Arial Unicode MS" pitchFamily="34" charset="-122"/>
                <a:ea typeface="Arial Unicode MS" pitchFamily="34" charset="-122"/>
                <a:cs typeface="Arial Unicode MS" pitchFamily="34" charset="-122"/>
              </a:rPr>
              <a:t>action-servlet.xml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a:t>
            </a:r>
          </a:p>
        </p:txBody>
      </p:sp>
      <p:pic>
        <p:nvPicPr>
          <p:cNvPr id="838660" name="Picture 4"/>
          <p:cNvPicPr>
            <a:picLocks noChangeAspect="1" noChangeArrowheads="1"/>
          </p:cNvPicPr>
          <p:nvPr/>
        </p:nvPicPr>
        <p:blipFill>
          <a:blip r:embed="rId2"/>
          <a:srcRect/>
          <a:stretch>
            <a:fillRect/>
          </a:stretch>
        </p:blipFill>
        <p:spPr bwMode="auto">
          <a:xfrm>
            <a:off x="7236296" y="2060848"/>
            <a:ext cx="2476500" cy="400050"/>
          </a:xfrm>
          <a:prstGeom prst="rect">
            <a:avLst/>
          </a:prstGeom>
          <a:noFill/>
        </p:spPr>
      </p:pic>
    </p:spTree>
    <p:extLst>
      <p:ext uri="{BB962C8B-B14F-4D97-AF65-F5344CB8AC3E}">
        <p14:creationId xmlns:p14="http://schemas.microsoft.com/office/powerpoint/2010/main" val="215736536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a:xfrm>
            <a:off x="323528" y="701816"/>
            <a:ext cx="8569324" cy="1143008"/>
          </a:xfrm>
        </p:spPr>
        <p:txBody>
          <a:bodyPr>
            <a:no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a:latin typeface="Arial Unicode MS" pitchFamily="34" charset="-122"/>
                <a:ea typeface="Arial Unicode MS" pitchFamily="34" charset="-122"/>
                <a:cs typeface="Arial Unicode MS" pitchFamily="34" charset="-122"/>
              </a:rPr>
              <a:t>Bean </a:t>
            </a:r>
            <a:r>
              <a:rPr lang="zh-CN" altLang="en-US" sz="3600" dirty="0">
                <a:latin typeface="Arial Unicode MS" pitchFamily="34" charset="-122"/>
                <a:ea typeface="Arial Unicode MS" pitchFamily="34" charset="-122"/>
                <a:cs typeface="Arial Unicode MS" pitchFamily="34" charset="-122"/>
              </a:rPr>
              <a:t>配置文件中声明 </a:t>
            </a:r>
            <a:r>
              <a:rPr lang="en-US" altLang="zh-CN" sz="3600" dirty="0">
                <a:latin typeface="Arial Unicode MS" pitchFamily="34" charset="-122"/>
                <a:ea typeface="Arial Unicode MS" pitchFamily="34" charset="-122"/>
                <a:cs typeface="Arial Unicode MS" pitchFamily="34" charset="-122"/>
              </a:rPr>
              <a:t>Struts Action </a:t>
            </a:r>
            <a:r>
              <a:rPr lang="zh-CN" altLang="en-US" sz="3600" dirty="0">
                <a:latin typeface="Arial Unicode MS" pitchFamily="34" charset="-122"/>
                <a:ea typeface="Arial Unicode MS" pitchFamily="34" charset="-122"/>
                <a:cs typeface="Arial Unicode MS" pitchFamily="34" charset="-122"/>
              </a:rPr>
              <a:t>的示例代码</a:t>
            </a:r>
            <a:r>
              <a:rPr lang="en-US" altLang="zh-CN" sz="3600" dirty="0">
                <a:latin typeface="Arial Unicode MS" pitchFamily="34" charset="-122"/>
                <a:ea typeface="Arial Unicode MS" pitchFamily="34" charset="-122"/>
                <a:cs typeface="Arial Unicode MS" pitchFamily="34" charset="-122"/>
              </a:rPr>
              <a:t>(3)</a:t>
            </a:r>
          </a:p>
        </p:txBody>
      </p:sp>
      <p:pic>
        <p:nvPicPr>
          <p:cNvPr id="840708" name="Picture 4"/>
          <p:cNvPicPr>
            <a:picLocks noChangeAspect="1" noChangeArrowheads="1"/>
          </p:cNvPicPr>
          <p:nvPr/>
        </p:nvPicPr>
        <p:blipFill>
          <a:blip r:embed="rId2"/>
          <a:srcRect/>
          <a:stretch>
            <a:fillRect/>
          </a:stretch>
        </p:blipFill>
        <p:spPr bwMode="auto">
          <a:xfrm>
            <a:off x="755650" y="1785926"/>
            <a:ext cx="7777163" cy="954087"/>
          </a:xfrm>
          <a:prstGeom prst="rect">
            <a:avLst/>
          </a:prstGeom>
          <a:noFill/>
        </p:spPr>
      </p:pic>
      <p:sp>
        <p:nvSpPr>
          <p:cNvPr id="840709" name="Text Box 5"/>
          <p:cNvSpPr txBox="1">
            <a:spLocks noChangeArrowheads="1"/>
          </p:cNvSpPr>
          <p:nvPr/>
        </p:nvSpPr>
        <p:spPr bwMode="auto">
          <a:xfrm>
            <a:off x="611188" y="2720963"/>
            <a:ext cx="1368425" cy="366713"/>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web.xml</a:t>
            </a:r>
          </a:p>
        </p:txBody>
      </p:sp>
      <p:pic>
        <p:nvPicPr>
          <p:cNvPr id="840710" name="Picture 6"/>
          <p:cNvPicPr>
            <a:picLocks noChangeAspect="1" noChangeArrowheads="1"/>
          </p:cNvPicPr>
          <p:nvPr/>
        </p:nvPicPr>
        <p:blipFill>
          <a:blip r:embed="rId3"/>
          <a:srcRect/>
          <a:stretch>
            <a:fillRect/>
          </a:stretch>
        </p:blipFill>
        <p:spPr bwMode="auto">
          <a:xfrm>
            <a:off x="827088" y="3143238"/>
            <a:ext cx="7632700" cy="3533775"/>
          </a:xfrm>
          <a:prstGeom prst="rect">
            <a:avLst/>
          </a:prstGeom>
          <a:noFill/>
        </p:spPr>
      </p:pic>
      <p:sp>
        <p:nvSpPr>
          <p:cNvPr id="840711" name="Text Box 7"/>
          <p:cNvSpPr txBox="1">
            <a:spLocks noChangeArrowheads="1"/>
          </p:cNvSpPr>
          <p:nvPr/>
        </p:nvSpPr>
        <p:spPr bwMode="auto">
          <a:xfrm>
            <a:off x="5651500" y="4960926"/>
            <a:ext cx="2376488"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struts-config.xml</a:t>
            </a:r>
          </a:p>
        </p:txBody>
      </p:sp>
    </p:spTree>
    <p:extLst>
      <p:ext uri="{BB962C8B-B14F-4D97-AF65-F5344CB8AC3E}">
        <p14:creationId xmlns:p14="http://schemas.microsoft.com/office/powerpoint/2010/main" val="806231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的配置</a:t>
            </a:r>
            <a:r>
              <a:rPr lang="zh-CN" altLang="en-US" sz="1800" b="1" dirty="0">
                <a:solidFill>
                  <a:srgbClr val="0000FF"/>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a:solidFill>
                  <a:srgbClr val="0000FF"/>
                </a:solidFill>
                <a:latin typeface="Arial Unicode MS" pitchFamily="34" charset="-122"/>
                <a:ea typeface="Arial Unicode MS" pitchFamily="34" charset="-122"/>
                <a:cs typeface="Arial Unicode MS" pitchFamily="34" charset="-122"/>
              </a:rPr>
              <a:t>IOC </a:t>
            </a:r>
            <a:r>
              <a:rPr lang="zh-CN" altLang="en-US" sz="1800" b="1" dirty="0">
                <a:solidFill>
                  <a:srgbClr val="0000FF"/>
                </a:solidFill>
                <a:latin typeface="Arial Unicode MS" pitchFamily="34" charset="-122"/>
                <a:ea typeface="Arial Unicode MS" pitchFamily="34" charset="-122"/>
                <a:cs typeface="Arial Unicode MS" pitchFamily="34" charset="-122"/>
              </a:rPr>
              <a:t>容器 </a:t>
            </a:r>
            <a:r>
              <a:rPr lang="en-US" altLang="zh-CN" sz="1800" b="1" dirty="0" err="1">
                <a:solidFill>
                  <a:srgbClr val="0000FF"/>
                </a:solidFill>
                <a:latin typeface="Arial Unicode MS" pitchFamily="34" charset="-122"/>
                <a:ea typeface="Arial Unicode MS" pitchFamily="34" charset="-122"/>
                <a:cs typeface="Arial Unicode MS" pitchFamily="34" charset="-122"/>
              </a:rPr>
              <a:t>BeanFactory</a:t>
            </a:r>
            <a:r>
              <a:rPr lang="en-US" altLang="zh-CN" sz="1800" b="1" dirty="0">
                <a:solidFill>
                  <a:srgbClr val="0000FF"/>
                </a:solidFill>
                <a:latin typeface="Arial Unicode MS" pitchFamily="34" charset="-122"/>
                <a:ea typeface="Arial Unicode MS" pitchFamily="34" charset="-122"/>
                <a:cs typeface="Arial Unicode MS" pitchFamily="34" charset="-122"/>
              </a:rPr>
              <a:t> &amp; </a:t>
            </a:r>
            <a:r>
              <a:rPr lang="en-US" altLang="zh-CN" sz="1800" b="1" dirty="0" err="1">
                <a:solidFill>
                  <a:srgbClr val="0000FF"/>
                </a:solidFill>
                <a:latin typeface="Arial Unicode MS" pitchFamily="34" charset="-122"/>
                <a:ea typeface="Arial Unicode MS" pitchFamily="34" charset="-122"/>
                <a:cs typeface="Arial Unicode MS" pitchFamily="34" charset="-122"/>
              </a:rPr>
              <a:t>ApplicationContext</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概述</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依赖注入的方式：属性注入；构造器注入</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注入属性值细节</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自动转配</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1850186241"/>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ChangeArrowheads="1"/>
          </p:cNvSpPr>
          <p:nvPr>
            <p:ph type="title"/>
          </p:nvPr>
        </p:nvSpPr>
        <p:spPr>
          <a:xfrm>
            <a:off x="215422" y="692696"/>
            <a:ext cx="8821074" cy="121444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配置文件中声明 </a:t>
            </a:r>
            <a:r>
              <a:rPr lang="en-US" altLang="zh-CN" dirty="0">
                <a:latin typeface="Arial Unicode MS" pitchFamily="34" charset="-122"/>
                <a:ea typeface="Arial Unicode MS" pitchFamily="34" charset="-122"/>
                <a:cs typeface="Arial Unicode MS" pitchFamily="34" charset="-122"/>
              </a:rPr>
              <a:t>Struts Action </a:t>
            </a:r>
            <a:r>
              <a:rPr lang="zh-CN" altLang="en-US" dirty="0">
                <a:latin typeface="Arial Unicode MS" pitchFamily="34" charset="-122"/>
                <a:ea typeface="Arial Unicode MS" pitchFamily="34" charset="-122"/>
                <a:cs typeface="Arial Unicode MS" pitchFamily="34" charset="-122"/>
              </a:rPr>
              <a:t>的示例代码</a:t>
            </a:r>
            <a:r>
              <a:rPr lang="en-US" altLang="zh-CN" dirty="0">
                <a:latin typeface="Arial Unicode MS" pitchFamily="34" charset="-122"/>
                <a:ea typeface="Arial Unicode MS" pitchFamily="34" charset="-122"/>
                <a:cs typeface="Arial Unicode MS" pitchFamily="34" charset="-122"/>
              </a:rPr>
              <a:t>(4)</a:t>
            </a:r>
          </a:p>
        </p:txBody>
      </p:sp>
      <p:pic>
        <p:nvPicPr>
          <p:cNvPr id="841732" name="Picture 4"/>
          <p:cNvPicPr>
            <a:picLocks noChangeAspect="1" noChangeArrowheads="1"/>
          </p:cNvPicPr>
          <p:nvPr/>
        </p:nvPicPr>
        <p:blipFill>
          <a:blip r:embed="rId2"/>
          <a:srcRect/>
          <a:stretch>
            <a:fillRect/>
          </a:stretch>
        </p:blipFill>
        <p:spPr bwMode="auto">
          <a:xfrm>
            <a:off x="755650" y="2000250"/>
            <a:ext cx="5113338" cy="1616075"/>
          </a:xfrm>
          <a:prstGeom prst="rect">
            <a:avLst/>
          </a:prstGeom>
          <a:noFill/>
        </p:spPr>
      </p:pic>
      <p:sp>
        <p:nvSpPr>
          <p:cNvPr id="841733" name="Text Box 5"/>
          <p:cNvSpPr txBox="1">
            <a:spLocks noChangeArrowheads="1"/>
          </p:cNvSpPr>
          <p:nvPr/>
        </p:nvSpPr>
        <p:spPr bwMode="auto">
          <a:xfrm>
            <a:off x="395288" y="3716338"/>
            <a:ext cx="31686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applicationContext.xml</a:t>
            </a:r>
          </a:p>
        </p:txBody>
      </p:sp>
      <p:pic>
        <p:nvPicPr>
          <p:cNvPr id="841734" name="Picture 6"/>
          <p:cNvPicPr>
            <a:picLocks noChangeAspect="1" noChangeArrowheads="1"/>
          </p:cNvPicPr>
          <p:nvPr/>
        </p:nvPicPr>
        <p:blipFill>
          <a:blip r:embed="rId3"/>
          <a:srcRect/>
          <a:stretch>
            <a:fillRect/>
          </a:stretch>
        </p:blipFill>
        <p:spPr bwMode="auto">
          <a:xfrm>
            <a:off x="755650" y="4292600"/>
            <a:ext cx="5616575" cy="1149350"/>
          </a:xfrm>
          <a:prstGeom prst="rect">
            <a:avLst/>
          </a:prstGeom>
          <a:noFill/>
        </p:spPr>
      </p:pic>
      <p:sp>
        <p:nvSpPr>
          <p:cNvPr id="841735" name="Text Box 7"/>
          <p:cNvSpPr txBox="1">
            <a:spLocks noChangeArrowheads="1"/>
          </p:cNvSpPr>
          <p:nvPr/>
        </p:nvSpPr>
        <p:spPr bwMode="auto">
          <a:xfrm>
            <a:off x="107950" y="5589588"/>
            <a:ext cx="31686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action-servlet.xml</a:t>
            </a:r>
          </a:p>
        </p:txBody>
      </p:sp>
    </p:spTree>
    <p:extLst>
      <p:ext uri="{BB962C8B-B14F-4D97-AF65-F5344CB8AC3E}">
        <p14:creationId xmlns:p14="http://schemas.microsoft.com/office/powerpoint/2010/main" val="90317153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755650" y="2565400"/>
            <a:ext cx="7772400" cy="1143000"/>
          </a:xfrm>
        </p:spPr>
        <p:txBody>
          <a:bodyPr>
            <a:normAutofit/>
          </a:bodyPr>
          <a:lstStyle/>
          <a:p>
            <a:r>
              <a:rPr lang="zh-CN" altLang="en-US" sz="5400" dirty="0">
                <a:latin typeface="Arial Unicode MS" pitchFamily="34" charset="-122"/>
                <a:ea typeface="Arial Unicode MS" pitchFamily="34" charset="-122"/>
                <a:cs typeface="Arial Unicode MS" pitchFamily="34" charset="-122"/>
              </a:rPr>
              <a:t>整合 </a:t>
            </a:r>
            <a:r>
              <a:rPr lang="en-US" altLang="zh-CN" sz="5400" dirty="0" smtClean="0">
                <a:latin typeface="Arial Unicode MS" pitchFamily="34" charset="-122"/>
                <a:ea typeface="Arial Unicode MS" pitchFamily="34" charset="-122"/>
                <a:cs typeface="Arial Unicode MS" pitchFamily="34" charset="-122"/>
              </a:rPr>
              <a:t>Struts2</a:t>
            </a:r>
            <a:endParaRPr lang="en-US" altLang="zh-CN" sz="5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7080848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467544" y="699536"/>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在通用的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应用中访问 </a:t>
            </a:r>
            <a:r>
              <a:rPr lang="en-US" altLang="zh-CN" dirty="0">
                <a:latin typeface="Arial Unicode MS" pitchFamily="34" charset="-122"/>
                <a:ea typeface="Arial Unicode MS" pitchFamily="34" charset="-122"/>
                <a:cs typeface="Arial Unicode MS" pitchFamily="34" charset="-122"/>
              </a:rPr>
              <a:t>Spring</a:t>
            </a:r>
          </a:p>
        </p:txBody>
      </p:sp>
      <p:sp>
        <p:nvSpPr>
          <p:cNvPr id="816131" name="Rectangle 3"/>
          <p:cNvSpPr>
            <a:spLocks noGrp="1" noChangeArrowheads="1"/>
          </p:cNvSpPr>
          <p:nvPr>
            <p:ph type="body" idx="1"/>
          </p:nvPr>
        </p:nvSpPr>
        <p:spPr>
          <a:xfrm>
            <a:off x="500034" y="1714489"/>
            <a:ext cx="8215370" cy="2714644"/>
          </a:xfrm>
        </p:spPr>
        <p:txBody>
          <a:bodyPr/>
          <a:lstStyle/>
          <a:p>
            <a:r>
              <a:rPr lang="zh-CN" altLang="en-US" sz="2400" dirty="0">
                <a:latin typeface="Arial Unicode MS" pitchFamily="34" charset="-122"/>
                <a:ea typeface="Arial Unicode MS" pitchFamily="34" charset="-122"/>
                <a:cs typeface="Arial Unicode MS" pitchFamily="34" charset="-122"/>
              </a:rPr>
              <a:t>通过注册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err="1">
                <a:latin typeface="Arial Unicode MS" pitchFamily="34" charset="-122"/>
                <a:ea typeface="Arial Unicode MS" pitchFamily="34" charset="-122"/>
                <a:cs typeface="Arial Unicode MS" pitchFamily="34" charset="-122"/>
              </a:rPr>
              <a:t>ContextLoaderListener</a:t>
            </a:r>
            <a:r>
              <a:rPr lang="en-US" altLang="zh-CN" sz="2400" dirty="0">
                <a:latin typeface="Arial Unicode MS" pitchFamily="34" charset="-122"/>
                <a:ea typeface="Arial Unicode MS" pitchFamily="34" charset="-122"/>
                <a:cs typeface="Arial Unicode MS" pitchFamily="34" charset="-122"/>
              </a:rPr>
              <a:t>, Web </a:t>
            </a:r>
            <a:r>
              <a:rPr lang="zh-CN" altLang="en-US" sz="2400" dirty="0">
                <a:latin typeface="Arial Unicode MS" pitchFamily="34" charset="-122"/>
                <a:ea typeface="Arial Unicode MS" pitchFamily="34" charset="-122"/>
                <a:cs typeface="Arial Unicode MS" pitchFamily="34" charset="-122"/>
              </a:rPr>
              <a:t>应用程序可以加载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这个监听器会将加载好的</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对象保存到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应用程序的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随后</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或可以访问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的任意对象就能通过一个辅助方法来访问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的应用程序上下文了</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61440945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a:xfrm>
            <a:off x="683568" y="820167"/>
            <a:ext cx="7959258" cy="1223962"/>
          </a:xfrm>
          <a:noFill/>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在通用的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应用中访问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具体实现</a:t>
            </a:r>
          </a:p>
        </p:txBody>
      </p:sp>
      <p:sp>
        <p:nvSpPr>
          <p:cNvPr id="817155" name="Rectangle 3"/>
          <p:cNvSpPr>
            <a:spLocks noGrp="1" noChangeArrowheads="1"/>
          </p:cNvSpPr>
          <p:nvPr>
            <p:ph type="body" idx="1"/>
          </p:nvPr>
        </p:nvSpPr>
        <p:spPr>
          <a:xfrm>
            <a:off x="755650" y="2138387"/>
            <a:ext cx="7696200"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web.xml </a:t>
            </a:r>
            <a:r>
              <a:rPr lang="zh-CN" altLang="en-US" sz="2400" dirty="0">
                <a:latin typeface="Arial Unicode MS" pitchFamily="34" charset="-122"/>
                <a:ea typeface="Arial Unicode MS" pitchFamily="34" charset="-122"/>
                <a:cs typeface="Arial Unicode MS" pitchFamily="34" charset="-122"/>
              </a:rPr>
              <a:t>文件中注册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提供的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它会在当前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应用被加载时将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保存到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对象中</a:t>
            </a:r>
            <a:r>
              <a:rPr lang="en-US" altLang="zh-CN" sz="2400" dirty="0">
                <a:latin typeface="Arial Unicode MS" pitchFamily="34" charset="-122"/>
                <a:ea typeface="Arial Unicode MS" pitchFamily="34" charset="-122"/>
                <a:cs typeface="Arial Unicode MS" pitchFamily="34" charset="-122"/>
              </a:rPr>
              <a:t>. </a:t>
            </a:r>
          </a:p>
          <a:p>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监听器通过查找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应用初始化参数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来获取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配置文件的位置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如果有多个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可以通过逗号或空格进行分隔</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的默认值为 </a:t>
            </a:r>
            <a:r>
              <a:rPr lang="en-US" altLang="zh-CN" sz="2400" dirty="0">
                <a:latin typeface="Arial Unicode MS" pitchFamily="34" charset="-122"/>
                <a:ea typeface="Arial Unicode MS" pitchFamily="34" charset="-122"/>
                <a:cs typeface="Arial Unicode MS" pitchFamily="34" charset="-122"/>
              </a:rPr>
              <a:t>/WEB-INF/applicationContext.xml. </a:t>
            </a:r>
            <a:r>
              <a:rPr lang="zh-CN" altLang="en-US" sz="2400" dirty="0">
                <a:latin typeface="Arial Unicode MS" pitchFamily="34" charset="-122"/>
                <a:ea typeface="Arial Unicode MS" pitchFamily="34" charset="-122"/>
                <a:cs typeface="Arial Unicode MS" pitchFamily="34" charset="-122"/>
              </a:rPr>
              <a:t>若实际的文件和默认值一致则可以省略这个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应用的初始化参数</a:t>
            </a:r>
          </a:p>
        </p:txBody>
      </p:sp>
      <p:pic>
        <p:nvPicPr>
          <p:cNvPr id="817156" name="Picture 4"/>
          <p:cNvPicPr>
            <a:picLocks noChangeAspect="1" noChangeArrowheads="1"/>
          </p:cNvPicPr>
          <p:nvPr/>
        </p:nvPicPr>
        <p:blipFill>
          <a:blip r:embed="rId2"/>
          <a:srcRect/>
          <a:stretch>
            <a:fillRect/>
          </a:stretch>
        </p:blipFill>
        <p:spPr bwMode="auto">
          <a:xfrm>
            <a:off x="1214438" y="3683025"/>
            <a:ext cx="2686050" cy="419100"/>
          </a:xfrm>
          <a:prstGeom prst="rect">
            <a:avLst/>
          </a:prstGeom>
          <a:noFill/>
        </p:spPr>
      </p:pic>
      <p:pic>
        <p:nvPicPr>
          <p:cNvPr id="817157" name="Picture 5"/>
          <p:cNvPicPr>
            <a:picLocks noChangeAspect="1" noChangeArrowheads="1"/>
          </p:cNvPicPr>
          <p:nvPr/>
        </p:nvPicPr>
        <p:blipFill>
          <a:blip r:embed="rId2"/>
          <a:srcRect/>
          <a:stretch>
            <a:fillRect/>
          </a:stretch>
        </p:blipFill>
        <p:spPr bwMode="auto">
          <a:xfrm>
            <a:off x="1603375" y="2476525"/>
            <a:ext cx="2686050" cy="419100"/>
          </a:xfrm>
          <a:prstGeom prst="rect">
            <a:avLst/>
          </a:prstGeom>
          <a:noFill/>
        </p:spPr>
      </p:pic>
    </p:spTree>
    <p:extLst>
      <p:ext uri="{BB962C8B-B14F-4D97-AF65-F5344CB8AC3E}">
        <p14:creationId xmlns:p14="http://schemas.microsoft.com/office/powerpoint/2010/main" val="4126857082"/>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a:xfrm>
            <a:off x="755576"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web.xml </a:t>
            </a:r>
            <a:r>
              <a:rPr lang="zh-CN" altLang="en-US" dirty="0">
                <a:latin typeface="Arial Unicode MS" pitchFamily="34" charset="-122"/>
                <a:ea typeface="Arial Unicode MS" pitchFamily="34" charset="-122"/>
                <a:cs typeface="Arial Unicode MS" pitchFamily="34" charset="-122"/>
              </a:rPr>
              <a:t>文件示例代码</a:t>
            </a:r>
          </a:p>
        </p:txBody>
      </p:sp>
      <p:pic>
        <p:nvPicPr>
          <p:cNvPr id="818180" name="Picture 4"/>
          <p:cNvPicPr>
            <a:picLocks noChangeAspect="1" noChangeArrowheads="1"/>
          </p:cNvPicPr>
          <p:nvPr/>
        </p:nvPicPr>
        <p:blipFill>
          <a:blip r:embed="rId2"/>
          <a:srcRect/>
          <a:stretch>
            <a:fillRect/>
          </a:stretch>
        </p:blipFill>
        <p:spPr bwMode="auto">
          <a:xfrm>
            <a:off x="755650" y="1989138"/>
            <a:ext cx="6192838" cy="2193925"/>
          </a:xfrm>
          <a:prstGeom prst="rect">
            <a:avLst/>
          </a:prstGeom>
          <a:noFill/>
        </p:spPr>
      </p:pic>
    </p:spTree>
    <p:extLst>
      <p:ext uri="{BB962C8B-B14F-4D97-AF65-F5344CB8AC3E}">
        <p14:creationId xmlns:p14="http://schemas.microsoft.com/office/powerpoint/2010/main" val="289831313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a:xfrm>
            <a:off x="446856" y="845262"/>
            <a:ext cx="8229600" cy="1071570"/>
          </a:xfrm>
        </p:spPr>
        <p:txBody>
          <a:bodyPr>
            <a:no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web </a:t>
            </a:r>
            <a:r>
              <a:rPr lang="zh-CN" altLang="en-US" sz="3600" dirty="0">
                <a:latin typeface="Arial Unicode MS" pitchFamily="34" charset="-122"/>
                <a:ea typeface="Arial Unicode MS" pitchFamily="34" charset="-122"/>
                <a:cs typeface="Arial Unicode MS" pitchFamily="34" charset="-122"/>
              </a:rPr>
              <a:t>应用程序中访问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err="1">
                <a:latin typeface="Arial Unicode MS" pitchFamily="34" charset="-122"/>
                <a:ea typeface="Arial Unicode MS" pitchFamily="34" charset="-122"/>
                <a:cs typeface="Arial Unicode MS" pitchFamily="34" charset="-122"/>
              </a:rPr>
              <a:t>ApplicationContext</a:t>
            </a:r>
            <a:r>
              <a:rPr lang="en-US" altLang="zh-CN" sz="3600" dirty="0">
                <a:latin typeface="Arial Unicode MS" pitchFamily="34" charset="-122"/>
                <a:ea typeface="Arial Unicode MS" pitchFamily="34" charset="-122"/>
                <a:cs typeface="Arial Unicode MS" pitchFamily="34" charset="-122"/>
              </a:rPr>
              <a:t> </a:t>
            </a:r>
            <a:r>
              <a:rPr lang="zh-CN" altLang="en-US" sz="3600" dirty="0">
                <a:latin typeface="Arial Unicode MS" pitchFamily="34" charset="-122"/>
                <a:ea typeface="Arial Unicode MS" pitchFamily="34" charset="-122"/>
                <a:cs typeface="Arial Unicode MS" pitchFamily="34" charset="-122"/>
              </a:rPr>
              <a:t>对象</a:t>
            </a:r>
          </a:p>
        </p:txBody>
      </p:sp>
      <p:sp>
        <p:nvSpPr>
          <p:cNvPr id="819203" name="Rectangle 3"/>
          <p:cNvSpPr>
            <a:spLocks noGrp="1" noChangeArrowheads="1"/>
          </p:cNvSpPr>
          <p:nvPr>
            <p:ph type="body" idx="1"/>
          </p:nvPr>
        </p:nvSpPr>
        <p:spPr>
          <a:xfrm>
            <a:off x="755650" y="2214554"/>
            <a:ext cx="7696200" cy="4098925"/>
          </a:xfrm>
        </p:spPr>
        <p:txBody>
          <a:bodyPr/>
          <a:lstStyle/>
          <a:p>
            <a:r>
              <a:rPr lang="zh-CN" altLang="en-US" sz="2400">
                <a:latin typeface="Arial Unicode MS" pitchFamily="34" charset="-122"/>
                <a:ea typeface="Arial Unicode MS" pitchFamily="34" charset="-122"/>
                <a:cs typeface="Arial Unicode MS" pitchFamily="34" charset="-122"/>
              </a:rPr>
              <a:t>可以通过                                        的静态方法   </a:t>
            </a:r>
          </a:p>
          <a:p>
            <a:endParaRPr lang="zh-CN" altLang="en-US" sz="2400">
              <a:latin typeface="Arial Unicode MS" pitchFamily="34" charset="-122"/>
              <a:ea typeface="Arial Unicode MS" pitchFamily="34" charset="-122"/>
              <a:cs typeface="Arial Unicode MS" pitchFamily="34" charset="-122"/>
            </a:endParaRPr>
          </a:p>
          <a:p>
            <a:endParaRPr lang="zh-CN" altLang="en-US" sz="2400">
              <a:latin typeface="Arial Unicode MS" pitchFamily="34" charset="-122"/>
              <a:ea typeface="Arial Unicode MS" pitchFamily="34" charset="-122"/>
              <a:cs typeface="Arial Unicode MS" pitchFamily="34" charset="-122"/>
            </a:endParaRPr>
          </a:p>
          <a:p>
            <a:pPr>
              <a:buFont typeface="Wingdings" pitchFamily="2" charset="2"/>
              <a:buNone/>
            </a:pPr>
            <a:r>
              <a:rPr lang="zh-CN" altLang="en-US" sz="2400">
                <a:latin typeface="Arial Unicode MS" pitchFamily="34" charset="-122"/>
                <a:ea typeface="Arial Unicode MS" pitchFamily="34" charset="-122"/>
                <a:cs typeface="Arial Unicode MS" pitchFamily="34" charset="-122"/>
              </a:rPr>
              <a:t>    来获取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 </a:t>
            </a:r>
            <a:r>
              <a:rPr lang="en-US" altLang="zh-CN" sz="2400">
                <a:latin typeface="Arial Unicode MS" pitchFamily="34" charset="-122"/>
                <a:ea typeface="Arial Unicode MS" pitchFamily="34" charset="-122"/>
                <a:cs typeface="Arial Unicode MS" pitchFamily="34" charset="-122"/>
              </a:rPr>
              <a:t>ApplicationContext </a:t>
            </a:r>
            <a:r>
              <a:rPr lang="zh-CN" altLang="en-US" sz="2400">
                <a:latin typeface="Arial Unicode MS" pitchFamily="34" charset="-122"/>
                <a:ea typeface="Arial Unicode MS" pitchFamily="34" charset="-122"/>
                <a:cs typeface="Arial Unicode MS" pitchFamily="34" charset="-122"/>
              </a:rPr>
              <a:t>对象</a:t>
            </a:r>
          </a:p>
        </p:txBody>
      </p:sp>
      <p:pic>
        <p:nvPicPr>
          <p:cNvPr id="819204" name="Picture 4"/>
          <p:cNvPicPr>
            <a:picLocks noChangeAspect="1" noChangeArrowheads="1"/>
          </p:cNvPicPr>
          <p:nvPr/>
        </p:nvPicPr>
        <p:blipFill>
          <a:blip r:embed="rId2"/>
          <a:srcRect/>
          <a:stretch>
            <a:fillRect/>
          </a:stretch>
        </p:blipFill>
        <p:spPr bwMode="auto">
          <a:xfrm>
            <a:off x="2484438" y="2214554"/>
            <a:ext cx="3162300" cy="419100"/>
          </a:xfrm>
          <a:prstGeom prst="rect">
            <a:avLst/>
          </a:prstGeom>
          <a:noFill/>
        </p:spPr>
      </p:pic>
      <p:pic>
        <p:nvPicPr>
          <p:cNvPr id="819205" name="Picture 5"/>
          <p:cNvPicPr>
            <a:picLocks noChangeAspect="1" noChangeArrowheads="1"/>
          </p:cNvPicPr>
          <p:nvPr/>
        </p:nvPicPr>
        <p:blipFill>
          <a:blip r:embed="rId3"/>
          <a:srcRect/>
          <a:stretch>
            <a:fillRect/>
          </a:stretch>
        </p:blipFill>
        <p:spPr bwMode="auto">
          <a:xfrm>
            <a:off x="1116013" y="2832092"/>
            <a:ext cx="7416800" cy="473075"/>
          </a:xfrm>
          <a:prstGeom prst="rect">
            <a:avLst/>
          </a:prstGeom>
          <a:noFill/>
        </p:spPr>
      </p:pic>
      <p:pic>
        <p:nvPicPr>
          <p:cNvPr id="819206" name="Picture 6"/>
          <p:cNvPicPr>
            <a:picLocks noChangeAspect="1" noChangeArrowheads="1"/>
          </p:cNvPicPr>
          <p:nvPr/>
        </p:nvPicPr>
        <p:blipFill>
          <a:blip r:embed="rId4"/>
          <a:srcRect/>
          <a:stretch>
            <a:fillRect/>
          </a:stretch>
        </p:blipFill>
        <p:spPr bwMode="auto">
          <a:xfrm>
            <a:off x="360363" y="4184642"/>
            <a:ext cx="8388350" cy="815975"/>
          </a:xfrm>
          <a:prstGeom prst="rect">
            <a:avLst/>
          </a:prstGeom>
          <a:noFill/>
        </p:spPr>
      </p:pic>
    </p:spTree>
    <p:extLst>
      <p:ext uri="{BB962C8B-B14F-4D97-AF65-F5344CB8AC3E}">
        <p14:creationId xmlns:p14="http://schemas.microsoft.com/office/powerpoint/2010/main" val="170871994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500430" y="1000108"/>
            <a:ext cx="5143536" cy="3643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572132" y="4143380"/>
            <a:ext cx="2000264"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smtClean="0"/>
              <a:t>Spring </a:t>
            </a:r>
            <a:r>
              <a:rPr lang="zh-CN" altLang="en-US" dirty="0" smtClean="0"/>
              <a:t>的 </a:t>
            </a:r>
            <a:r>
              <a:rPr lang="en-US" altLang="zh-CN" dirty="0" smtClean="0"/>
              <a:t>IOC </a:t>
            </a:r>
            <a:r>
              <a:rPr lang="zh-CN" altLang="en-US" dirty="0" smtClean="0"/>
              <a:t>容器</a:t>
            </a:r>
            <a:endParaRPr lang="zh-CN" altLang="en-US" dirty="0"/>
          </a:p>
        </p:txBody>
      </p:sp>
      <p:sp>
        <p:nvSpPr>
          <p:cNvPr id="6" name="矩形 5"/>
          <p:cNvSpPr/>
          <p:nvPr/>
        </p:nvSpPr>
        <p:spPr>
          <a:xfrm>
            <a:off x="6357950" y="1607331"/>
            <a:ext cx="1214446" cy="6429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DAO</a:t>
            </a:r>
            <a:endParaRPr lang="zh-CN" altLang="en-US" dirty="0"/>
          </a:p>
        </p:txBody>
      </p:sp>
      <p:sp>
        <p:nvSpPr>
          <p:cNvPr id="7" name="矩形 6"/>
          <p:cNvSpPr/>
          <p:nvPr/>
        </p:nvSpPr>
        <p:spPr>
          <a:xfrm>
            <a:off x="6072198" y="3212976"/>
            <a:ext cx="1214446" cy="6429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Service</a:t>
            </a:r>
            <a:endParaRPr lang="zh-CN" altLang="en-US" dirty="0"/>
          </a:p>
        </p:txBody>
      </p:sp>
      <p:sp>
        <p:nvSpPr>
          <p:cNvPr id="8" name="圆角矩形 7"/>
          <p:cNvSpPr/>
          <p:nvPr/>
        </p:nvSpPr>
        <p:spPr>
          <a:xfrm>
            <a:off x="3926027" y="2375289"/>
            <a:ext cx="1428760" cy="64294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Action</a:t>
            </a:r>
            <a:endParaRPr lang="zh-CN" altLang="en-US" dirty="0"/>
          </a:p>
        </p:txBody>
      </p:sp>
      <p:cxnSp>
        <p:nvCxnSpPr>
          <p:cNvPr id="10" name="直接箭头连接符 9"/>
          <p:cNvCxnSpPr>
            <a:stCxn id="7" idx="0"/>
            <a:endCxn id="6" idx="2"/>
          </p:cNvCxnSpPr>
          <p:nvPr/>
        </p:nvCxnSpPr>
        <p:spPr>
          <a:xfrm flipV="1">
            <a:off x="6679421" y="2250273"/>
            <a:ext cx="285752" cy="962703"/>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12" name="直接箭头连接符 11"/>
          <p:cNvCxnSpPr>
            <a:stCxn id="8" idx="3"/>
            <a:endCxn id="7" idx="1"/>
          </p:cNvCxnSpPr>
          <p:nvPr/>
        </p:nvCxnSpPr>
        <p:spPr>
          <a:xfrm>
            <a:off x="5354787" y="2696760"/>
            <a:ext cx="717411" cy="837687"/>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spTree>
    <p:extLst>
      <p:ext uri="{BB962C8B-B14F-4D97-AF65-F5344CB8AC3E}">
        <p14:creationId xmlns:p14="http://schemas.microsoft.com/office/powerpoint/2010/main" val="247395024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1371632" y="678402"/>
            <a:ext cx="7772400" cy="1143000"/>
          </a:xfrm>
        </p:spPr>
        <p:txBody>
          <a:bodyPr/>
          <a:lstStyle/>
          <a:p>
            <a:r>
              <a:rPr lang="zh-CN" altLang="en-US" dirty="0" smtClean="0">
                <a:latin typeface="Arial Unicode MS" pitchFamily="34" charset="-122"/>
                <a:ea typeface="Arial Unicode MS" pitchFamily="34" charset="-122"/>
                <a:cs typeface="Arial Unicode MS" pitchFamily="34" charset="-122"/>
              </a:rPr>
              <a:t>整合 </a:t>
            </a:r>
            <a:r>
              <a:rPr lang="en-US" altLang="zh-CN" dirty="0" smtClean="0">
                <a:latin typeface="Arial Unicode MS" pitchFamily="34" charset="-122"/>
                <a:ea typeface="Arial Unicode MS" pitchFamily="34" charset="-122"/>
                <a:cs typeface="Arial Unicode MS" pitchFamily="34" charset="-122"/>
              </a:rPr>
              <a:t>Struts2</a:t>
            </a:r>
            <a:endParaRPr lang="zh-CN" altLang="en-US" dirty="0">
              <a:latin typeface="Arial Unicode MS" pitchFamily="34" charset="-122"/>
              <a:ea typeface="Arial Unicode MS" pitchFamily="34" charset="-122"/>
              <a:cs typeface="Arial Unicode MS" pitchFamily="34" charset="-122"/>
            </a:endParaRPr>
          </a:p>
        </p:txBody>
      </p:sp>
      <p:sp>
        <p:nvSpPr>
          <p:cNvPr id="351235" name="Rectangle 3"/>
          <p:cNvSpPr>
            <a:spLocks noGrp="1" noChangeArrowheads="1"/>
          </p:cNvSpPr>
          <p:nvPr>
            <p:ph type="body" idx="1"/>
          </p:nvPr>
        </p:nvSpPr>
        <p:spPr>
          <a:xfrm>
            <a:off x="428596" y="1906488"/>
            <a:ext cx="8358246" cy="3754760"/>
          </a:xfrm>
        </p:spPr>
        <p:txBody>
          <a:bodyPr>
            <a:normAutofit/>
          </a:bodyPr>
          <a:lstStyle/>
          <a:p>
            <a:r>
              <a:rPr lang="en-US" altLang="zh-CN" sz="2800" dirty="0">
                <a:latin typeface="Arial Unicode MS" pitchFamily="34" charset="-122"/>
                <a:ea typeface="Arial Unicode MS" pitchFamily="34" charset="-122"/>
                <a:cs typeface="Arial Unicode MS" pitchFamily="34" charset="-122"/>
              </a:rPr>
              <a:t>Struts2 </a:t>
            </a:r>
            <a:r>
              <a:rPr lang="zh-CN" altLang="en-US" sz="2800" dirty="0">
                <a:latin typeface="Arial Unicode MS" pitchFamily="34" charset="-122"/>
                <a:ea typeface="Arial Unicode MS" pitchFamily="34" charset="-122"/>
                <a:cs typeface="Arial Unicode MS" pitchFamily="34" charset="-122"/>
              </a:rPr>
              <a:t>通过插件实现和 </a:t>
            </a:r>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的整合</a:t>
            </a:r>
            <a:r>
              <a:rPr lang="en-US" altLang="zh-CN" sz="2800" dirty="0">
                <a:latin typeface="Arial Unicode MS" pitchFamily="34" charset="-122"/>
                <a:ea typeface="Arial Unicode MS" pitchFamily="34" charset="-122"/>
                <a:cs typeface="Arial Unicode MS" pitchFamily="34" charset="-122"/>
              </a:rPr>
              <a:t>. </a:t>
            </a:r>
          </a:p>
          <a:p>
            <a:r>
              <a:rPr lang="en-US" altLang="zh-CN" sz="2800" dirty="0">
                <a:latin typeface="Arial Unicode MS" pitchFamily="34" charset="-122"/>
                <a:ea typeface="Arial Unicode MS" pitchFamily="34" charset="-122"/>
                <a:cs typeface="Arial Unicode MS" pitchFamily="34" charset="-122"/>
              </a:rPr>
              <a:t>Struts2 </a:t>
            </a:r>
            <a:r>
              <a:rPr lang="zh-CN" altLang="en-US" sz="2800" dirty="0">
                <a:latin typeface="Arial Unicode MS" pitchFamily="34" charset="-122"/>
                <a:ea typeface="Arial Unicode MS" pitchFamily="34" charset="-122"/>
                <a:cs typeface="Arial Unicode MS" pitchFamily="34" charset="-122"/>
              </a:rPr>
              <a:t>提供了两种和 </a:t>
            </a:r>
            <a:r>
              <a:rPr lang="en-US" altLang="zh-CN" sz="2800" dirty="0">
                <a:latin typeface="Arial Unicode MS" pitchFamily="34" charset="-122"/>
                <a:ea typeface="Arial Unicode MS" pitchFamily="34" charset="-122"/>
                <a:cs typeface="Arial Unicode MS" pitchFamily="34" charset="-122"/>
              </a:rPr>
              <a:t>Spring</a:t>
            </a:r>
            <a:r>
              <a:rPr lang="zh-CN" altLang="en-US" sz="2800" dirty="0">
                <a:latin typeface="Arial Unicode MS" pitchFamily="34" charset="-122"/>
                <a:ea typeface="Arial Unicode MS" pitchFamily="34" charset="-122"/>
                <a:cs typeface="Arial Unicode MS" pitchFamily="34" charset="-122"/>
              </a:rPr>
              <a:t>整合基本的策略</a:t>
            </a:r>
            <a:r>
              <a:rPr lang="en-US" altLang="zh-CN" sz="2800" dirty="0">
                <a:latin typeface="Arial Unicode MS" pitchFamily="34" charset="-122"/>
                <a:ea typeface="Arial Unicode MS" pitchFamily="34" charset="-122"/>
                <a:cs typeface="Arial Unicode MS" pitchFamily="34" charset="-122"/>
              </a:rPr>
              <a:t>:</a:t>
            </a:r>
          </a:p>
          <a:p>
            <a:pPr lvl="1"/>
            <a:r>
              <a:rPr lang="zh-CN" altLang="en-US" sz="2400" dirty="0">
                <a:latin typeface="Arial Unicode MS" pitchFamily="34" charset="-122"/>
                <a:ea typeface="Arial Unicode MS" pitchFamily="34" charset="-122"/>
                <a:cs typeface="Arial Unicode MS" pitchFamily="34" charset="-122"/>
              </a:rPr>
              <a:t>将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实例交给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容器来负责生成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管理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通过这种方式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可以充分利用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容器的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特性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提供最好的解耦</a:t>
            </a:r>
          </a:p>
          <a:p>
            <a:pPr lvl="1"/>
            <a:r>
              <a:rPr lang="zh-CN" altLang="en-US" sz="2400" dirty="0">
                <a:latin typeface="Arial Unicode MS" pitchFamily="34" charset="-122"/>
                <a:ea typeface="Arial Unicode MS" pitchFamily="34" charset="-122"/>
                <a:cs typeface="Arial Unicode MS" pitchFamily="34" charset="-122"/>
              </a:rPr>
              <a:t>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插件的自动装配功能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插件创建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立即将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容器中对应的业务逻辑组件注入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131676611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1514508" y="692696"/>
            <a:ext cx="7772400" cy="1143000"/>
          </a:xfrm>
        </p:spPr>
        <p:txBody>
          <a:bodyPr/>
          <a:lstStyle/>
          <a:p>
            <a:r>
              <a:rPr lang="zh-CN" altLang="en-US" dirty="0">
                <a:latin typeface="Arial Unicode MS" pitchFamily="34" charset="-122"/>
                <a:ea typeface="Arial Unicode MS" pitchFamily="34" charset="-122"/>
                <a:cs typeface="Arial Unicode MS" pitchFamily="34" charset="-122"/>
              </a:rPr>
              <a:t>让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管理控制器</a:t>
            </a:r>
          </a:p>
        </p:txBody>
      </p:sp>
      <p:sp>
        <p:nvSpPr>
          <p:cNvPr id="352259" name="Rectangle 3"/>
          <p:cNvSpPr>
            <a:spLocks noGrp="1" noChangeArrowheads="1"/>
          </p:cNvSpPr>
          <p:nvPr>
            <p:ph type="body" idx="1"/>
          </p:nvPr>
        </p:nvSpPr>
        <p:spPr>
          <a:xfrm>
            <a:off x="468313" y="2020824"/>
            <a:ext cx="8135937" cy="4114800"/>
          </a:xfrm>
        </p:spPr>
        <p:txBody>
          <a:bodyPr/>
          <a:lstStyle/>
          <a:p>
            <a:r>
              <a:rPr lang="zh-CN" altLang="en-US" sz="2400" dirty="0">
                <a:latin typeface="Arial Unicode MS" pitchFamily="34" charset="-122"/>
                <a:ea typeface="Arial Unicode MS" pitchFamily="34" charset="-122"/>
                <a:cs typeface="Arial Unicode MS" pitchFamily="34" charset="-122"/>
              </a:rPr>
              <a:t>将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实例交给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容器来负责生成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管理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通过这种方式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可以充分利用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容器的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特性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提供最好的解耦</a:t>
            </a:r>
          </a:p>
          <a:p>
            <a:r>
              <a:rPr lang="zh-CN" altLang="en-US" sz="2400" dirty="0">
                <a:latin typeface="Arial Unicode MS" pitchFamily="34" charset="-122"/>
                <a:ea typeface="Arial Unicode MS" pitchFamily="34" charset="-122"/>
                <a:cs typeface="Arial Unicode MS" pitchFamily="34" charset="-122"/>
              </a:rPr>
              <a:t>整合流程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安装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插件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把 </a:t>
            </a:r>
            <a:r>
              <a:rPr lang="en-US" altLang="zh-CN" sz="2000" dirty="0">
                <a:latin typeface="Arial Unicode MS" pitchFamily="34" charset="-122"/>
                <a:ea typeface="Arial Unicode MS" pitchFamily="34" charset="-122"/>
                <a:cs typeface="Arial Unicode MS" pitchFamily="34" charset="-122"/>
              </a:rPr>
              <a:t>struts2-spring-plugin-2.2.1.jar </a:t>
            </a:r>
            <a:r>
              <a:rPr lang="zh-CN" altLang="en-US" sz="2000" dirty="0">
                <a:latin typeface="Arial Unicode MS" pitchFamily="34" charset="-122"/>
                <a:ea typeface="Arial Unicode MS" pitchFamily="34" charset="-122"/>
                <a:cs typeface="Arial Unicode MS" pitchFamily="34" charset="-122"/>
              </a:rPr>
              <a:t>复制到当前 </a:t>
            </a:r>
            <a:r>
              <a:rPr lang="en-US" altLang="zh-CN" sz="2000" dirty="0">
                <a:latin typeface="Arial Unicode MS" pitchFamily="34" charset="-122"/>
                <a:ea typeface="Arial Unicode MS" pitchFamily="34" charset="-122"/>
                <a:cs typeface="Arial Unicode MS" pitchFamily="34" charset="-122"/>
              </a:rPr>
              <a:t>WEB </a:t>
            </a:r>
            <a:r>
              <a:rPr lang="zh-CN" altLang="en-US" sz="2000" dirty="0">
                <a:latin typeface="Arial Unicode MS" pitchFamily="34" charset="-122"/>
                <a:ea typeface="Arial Unicode MS" pitchFamily="34" charset="-122"/>
                <a:cs typeface="Arial Unicode MS" pitchFamily="34" charset="-122"/>
              </a:rPr>
              <a:t>应用的 </a:t>
            </a:r>
            <a:r>
              <a:rPr lang="en-US" altLang="zh-CN" sz="2000" dirty="0">
                <a:latin typeface="Arial Unicode MS" pitchFamily="34" charset="-122"/>
                <a:ea typeface="Arial Unicode MS" pitchFamily="34" charset="-122"/>
                <a:cs typeface="Arial Unicode MS" pitchFamily="34" charset="-122"/>
              </a:rPr>
              <a:t>WEB-INF/lib </a:t>
            </a:r>
            <a:r>
              <a:rPr lang="zh-CN" altLang="en-US" sz="2000" dirty="0">
                <a:latin typeface="Arial Unicode MS" pitchFamily="34" charset="-122"/>
                <a:ea typeface="Arial Unicode MS" pitchFamily="34" charset="-122"/>
                <a:cs typeface="Arial Unicode MS" pitchFamily="34" charset="-122"/>
              </a:rPr>
              <a:t>目录下</a:t>
            </a:r>
          </a:p>
          <a:p>
            <a:pPr lvl="1"/>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的配置文件中配置 </a:t>
            </a:r>
            <a:r>
              <a:rPr lang="en-US" altLang="zh-CN" sz="2000" dirty="0">
                <a:latin typeface="Arial Unicode MS" pitchFamily="34" charset="-122"/>
                <a:ea typeface="Arial Unicode MS" pitchFamily="34" charset="-122"/>
                <a:cs typeface="Arial Unicode MS" pitchFamily="34" charset="-122"/>
              </a:rPr>
              <a:t>Struts2 </a:t>
            </a:r>
            <a:r>
              <a:rPr lang="zh-CN" altLang="en-US" sz="2000" dirty="0">
                <a:latin typeface="Arial Unicode MS" pitchFamily="34" charset="-122"/>
                <a:ea typeface="Arial Unicode MS" pitchFamily="34" charset="-122"/>
                <a:cs typeface="Arial Unicode MS" pitchFamily="34" charset="-122"/>
              </a:rPr>
              <a:t>的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a:t>
            </a:r>
          </a:p>
          <a:p>
            <a:pPr lvl="1"/>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Struts </a:t>
            </a:r>
            <a:r>
              <a:rPr lang="zh-CN" altLang="en-US" sz="2000" dirty="0">
                <a:latin typeface="Arial Unicode MS" pitchFamily="34" charset="-122"/>
                <a:ea typeface="Arial Unicode MS" pitchFamily="34" charset="-122"/>
                <a:cs typeface="Arial Unicode MS" pitchFamily="34" charset="-122"/>
              </a:rPr>
              <a:t>配置文件中配置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但其 </a:t>
            </a:r>
            <a:r>
              <a:rPr lang="en-US" altLang="zh-CN" sz="2000" dirty="0">
                <a:latin typeface="Arial Unicode MS" pitchFamily="34" charset="-122"/>
                <a:ea typeface="Arial Unicode MS" pitchFamily="34" charset="-122"/>
                <a:cs typeface="Arial Unicode MS" pitchFamily="34" charset="-122"/>
              </a:rPr>
              <a:t>class </a:t>
            </a:r>
            <a:r>
              <a:rPr lang="zh-CN" altLang="en-US" sz="2000" dirty="0">
                <a:latin typeface="Arial Unicode MS" pitchFamily="34" charset="-122"/>
                <a:ea typeface="Arial Unicode MS" pitchFamily="34" charset="-122"/>
                <a:cs typeface="Arial Unicode MS" pitchFamily="34" charset="-122"/>
              </a:rPr>
              <a:t>属性不再指向该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的实现类</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而是指向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容器中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实例的 </a:t>
            </a:r>
            <a:r>
              <a:rPr lang="en-US" altLang="zh-CN" sz="2000" dirty="0">
                <a:latin typeface="Arial Unicode MS" pitchFamily="34" charset="-122"/>
                <a:ea typeface="Arial Unicode MS" pitchFamily="34" charset="-122"/>
                <a:cs typeface="Arial Unicode MS" pitchFamily="34" charset="-122"/>
              </a:rPr>
              <a:t>ID</a:t>
            </a:r>
          </a:p>
        </p:txBody>
      </p:sp>
    </p:spTree>
    <p:extLst>
      <p:ext uri="{BB962C8B-B14F-4D97-AF65-F5344CB8AC3E}">
        <p14:creationId xmlns:p14="http://schemas.microsoft.com/office/powerpoint/2010/main" val="412615361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1048072" y="557808"/>
            <a:ext cx="7772400" cy="1143000"/>
          </a:xfrm>
        </p:spPr>
        <p:txBody>
          <a:bodyPr/>
          <a:lstStyle/>
          <a:p>
            <a:r>
              <a:rPr lang="zh-CN" altLang="en-US" dirty="0">
                <a:latin typeface="Arial Unicode MS" pitchFamily="34" charset="-122"/>
                <a:ea typeface="Arial Unicode MS" pitchFamily="34" charset="-122"/>
                <a:cs typeface="Arial Unicode MS" pitchFamily="34" charset="-122"/>
              </a:rPr>
              <a:t>自动装配</a:t>
            </a:r>
          </a:p>
        </p:txBody>
      </p:sp>
      <p:sp>
        <p:nvSpPr>
          <p:cNvPr id="353283" name="Rectangle 3"/>
          <p:cNvSpPr>
            <a:spLocks noGrp="1" noChangeArrowheads="1"/>
          </p:cNvSpPr>
          <p:nvPr>
            <p:ph type="body" idx="1"/>
          </p:nvPr>
        </p:nvSpPr>
        <p:spPr>
          <a:xfrm>
            <a:off x="250825" y="1671664"/>
            <a:ext cx="8497888" cy="4757732"/>
          </a:xfrm>
        </p:spPr>
        <p:txBody>
          <a:bodyPr/>
          <a:lstStyle/>
          <a:p>
            <a:r>
              <a:rPr lang="zh-CN" altLang="en-US" sz="2000" dirty="0">
                <a:latin typeface="Arial Unicode MS" pitchFamily="34" charset="-122"/>
                <a:ea typeface="Arial Unicode MS" pitchFamily="34" charset="-122"/>
                <a:cs typeface="Arial Unicode MS" pitchFamily="34" charset="-122"/>
              </a:rPr>
              <a:t>利用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插件的自动装配功能</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当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插件创建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实例后</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立即将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容器中对应的业务逻辑组件注入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a:t>
            </a:r>
            <a:r>
              <a:rPr lang="en-US" altLang="zh-CN" sz="2000" dirty="0">
                <a:latin typeface="Arial Unicode MS" pitchFamily="34" charset="-122"/>
                <a:ea typeface="Arial Unicode MS" pitchFamily="34" charset="-122"/>
                <a:cs typeface="Arial Unicode MS" pitchFamily="34" charset="-122"/>
              </a:rPr>
              <a:t>. </a:t>
            </a:r>
          </a:p>
          <a:p>
            <a:r>
              <a:rPr lang="zh-CN" altLang="en-US" sz="2000" dirty="0">
                <a:latin typeface="Arial Unicode MS" pitchFamily="34" charset="-122"/>
                <a:ea typeface="Arial Unicode MS" pitchFamily="34" charset="-122"/>
                <a:cs typeface="Arial Unicode MS" pitchFamily="34" charset="-122"/>
              </a:rPr>
              <a:t>配置自动装配策略</a:t>
            </a:r>
            <a:r>
              <a:rPr lang="en-US" altLang="zh-CN" sz="2000" dirty="0">
                <a:latin typeface="Arial Unicode MS" pitchFamily="34" charset="-122"/>
                <a:ea typeface="Arial Unicode MS" pitchFamily="34" charset="-122"/>
                <a:cs typeface="Arial Unicode MS" pitchFamily="34" charset="-122"/>
              </a:rPr>
              <a:t>: Spring </a:t>
            </a:r>
            <a:r>
              <a:rPr lang="zh-CN" altLang="en-US" sz="2000" dirty="0">
                <a:latin typeface="Arial Unicode MS" pitchFamily="34" charset="-122"/>
                <a:ea typeface="Arial Unicode MS" pitchFamily="34" charset="-122"/>
                <a:cs typeface="Arial Unicode MS" pitchFamily="34" charset="-122"/>
              </a:rPr>
              <a:t>插件的自动装配可以通过 </a:t>
            </a:r>
            <a:r>
              <a:rPr lang="en-US" altLang="zh-CN" sz="2000" dirty="0" err="1">
                <a:latin typeface="Arial Unicode MS" pitchFamily="34" charset="-122"/>
                <a:ea typeface="Arial Unicode MS" pitchFamily="34" charset="-122"/>
                <a:cs typeface="Arial Unicode MS" pitchFamily="34" charset="-122"/>
              </a:rPr>
              <a:t>struts.objectFactory.spring.autoWire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常量指定</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该常量可以接受如下值</a:t>
            </a:r>
            <a:r>
              <a:rPr lang="en-US" altLang="zh-CN" sz="2000" dirty="0">
                <a:latin typeface="Arial Unicode MS" pitchFamily="34" charset="-122"/>
                <a:ea typeface="Arial Unicode MS" pitchFamily="34" charset="-122"/>
                <a:cs typeface="Arial Unicode MS" pitchFamily="34" charset="-122"/>
              </a:rPr>
              <a:t>:</a:t>
            </a:r>
          </a:p>
          <a:p>
            <a:pPr lvl="1"/>
            <a:r>
              <a:rPr lang="en-US" altLang="zh-CN" sz="1800" dirty="0">
                <a:latin typeface="Arial Unicode MS" pitchFamily="34" charset="-122"/>
                <a:ea typeface="Arial Unicode MS" pitchFamily="34" charset="-122"/>
                <a:cs typeface="Arial Unicode MS" pitchFamily="34" charset="-122"/>
              </a:rPr>
              <a:t>name: </a:t>
            </a:r>
            <a:r>
              <a:rPr lang="zh-CN" altLang="en-US" sz="1800" dirty="0">
                <a:latin typeface="Arial Unicode MS" pitchFamily="34" charset="-122"/>
                <a:ea typeface="Arial Unicode MS" pitchFamily="34" charset="-122"/>
                <a:cs typeface="Arial Unicode MS" pitchFamily="34" charset="-122"/>
              </a:rPr>
              <a:t>根据属性名自动装配</a:t>
            </a:r>
            <a:r>
              <a:rPr lang="en-US" altLang="zh-CN" sz="1800" dirty="0">
                <a:latin typeface="Arial Unicode MS" pitchFamily="34" charset="-122"/>
                <a:ea typeface="Arial Unicode MS" pitchFamily="34" charset="-122"/>
                <a:cs typeface="Arial Unicode MS" pitchFamily="34" charset="-122"/>
              </a:rPr>
              <a:t>. </a:t>
            </a:r>
          </a:p>
          <a:p>
            <a:pPr lvl="1"/>
            <a:r>
              <a:rPr lang="en-US" altLang="zh-CN" sz="1800" dirty="0">
                <a:latin typeface="Arial Unicode MS" pitchFamily="34" charset="-122"/>
                <a:ea typeface="Arial Unicode MS" pitchFamily="34" charset="-122"/>
                <a:cs typeface="Arial Unicode MS" pitchFamily="34" charset="-122"/>
              </a:rPr>
              <a:t>type: </a:t>
            </a:r>
            <a:r>
              <a:rPr lang="zh-CN" altLang="en-US" sz="1800" dirty="0">
                <a:latin typeface="Arial Unicode MS" pitchFamily="34" charset="-122"/>
                <a:ea typeface="Arial Unicode MS" pitchFamily="34" charset="-122"/>
                <a:cs typeface="Arial Unicode MS" pitchFamily="34" charset="-122"/>
              </a:rPr>
              <a:t>根据类型自动装配</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若有多个 </a:t>
            </a:r>
            <a:r>
              <a:rPr lang="en-US" altLang="zh-CN" sz="1800" dirty="0">
                <a:latin typeface="Arial Unicode MS" pitchFamily="34" charset="-122"/>
                <a:ea typeface="Arial Unicode MS" pitchFamily="34" charset="-122"/>
                <a:cs typeface="Arial Unicode MS" pitchFamily="34" charset="-122"/>
              </a:rPr>
              <a:t>type </a:t>
            </a:r>
            <a:r>
              <a:rPr lang="zh-CN" altLang="en-US" sz="1800" dirty="0">
                <a:latin typeface="Arial Unicode MS" pitchFamily="34" charset="-122"/>
                <a:ea typeface="Arial Unicode MS" pitchFamily="34" charset="-122"/>
                <a:cs typeface="Arial Unicode MS" pitchFamily="34" charset="-122"/>
              </a:rPr>
              <a:t>相同的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就抛出一个致命异常</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若没有匹配的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则什么都不会发生</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属性不会被设置</a:t>
            </a:r>
          </a:p>
          <a:p>
            <a:pPr lvl="1"/>
            <a:r>
              <a:rPr lang="en-US" altLang="zh-CN" sz="1800" dirty="0">
                <a:latin typeface="Arial Unicode MS" pitchFamily="34" charset="-122"/>
                <a:ea typeface="Arial Unicode MS" pitchFamily="34" charset="-122"/>
                <a:cs typeface="Arial Unicode MS" pitchFamily="34" charset="-122"/>
              </a:rPr>
              <a:t>auto: Spring </a:t>
            </a:r>
            <a:r>
              <a:rPr lang="zh-CN" altLang="en-US" sz="1800" dirty="0">
                <a:latin typeface="Arial Unicode MS" pitchFamily="34" charset="-122"/>
                <a:ea typeface="Arial Unicode MS" pitchFamily="34" charset="-122"/>
                <a:cs typeface="Arial Unicode MS" pitchFamily="34" charset="-122"/>
              </a:rPr>
              <a:t>插件会自动检测需要使用哪种方式自动装配方式</a:t>
            </a:r>
          </a:p>
          <a:p>
            <a:pPr lvl="1"/>
            <a:r>
              <a:rPr lang="en-US" altLang="zh-CN" sz="1800" dirty="0">
                <a:latin typeface="Arial Unicode MS" pitchFamily="34" charset="-122"/>
                <a:ea typeface="Arial Unicode MS" pitchFamily="34" charset="-122"/>
                <a:cs typeface="Arial Unicode MS" pitchFamily="34" charset="-122"/>
              </a:rPr>
              <a:t>constructor: </a:t>
            </a:r>
            <a:r>
              <a:rPr lang="zh-CN" altLang="en-US" sz="1800" dirty="0">
                <a:latin typeface="Arial Unicode MS" pitchFamily="34" charset="-122"/>
                <a:ea typeface="Arial Unicode MS" pitchFamily="34" charset="-122"/>
                <a:cs typeface="Arial Unicode MS" pitchFamily="34" charset="-122"/>
              </a:rPr>
              <a:t>同 </a:t>
            </a:r>
            <a:r>
              <a:rPr lang="en-US" altLang="zh-CN" sz="1800" dirty="0">
                <a:latin typeface="Arial Unicode MS" pitchFamily="34" charset="-122"/>
                <a:ea typeface="Arial Unicode MS" pitchFamily="34" charset="-122"/>
                <a:cs typeface="Arial Unicode MS" pitchFamily="34" charset="-122"/>
              </a:rPr>
              <a:t>type </a:t>
            </a:r>
            <a:r>
              <a:rPr lang="zh-CN" altLang="en-US" sz="1800" dirty="0">
                <a:latin typeface="Arial Unicode MS" pitchFamily="34" charset="-122"/>
                <a:ea typeface="Arial Unicode MS" pitchFamily="34" charset="-122"/>
                <a:cs typeface="Arial Unicode MS" pitchFamily="34" charset="-122"/>
              </a:rPr>
              <a:t>类似</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区别是 </a:t>
            </a:r>
            <a:r>
              <a:rPr lang="en-US" altLang="zh-CN" sz="1800" dirty="0">
                <a:latin typeface="Arial Unicode MS" pitchFamily="34" charset="-122"/>
                <a:ea typeface="Arial Unicode MS" pitchFamily="34" charset="-122"/>
                <a:cs typeface="Arial Unicode MS" pitchFamily="34" charset="-122"/>
              </a:rPr>
              <a:t>constructor </a:t>
            </a:r>
            <a:r>
              <a:rPr lang="zh-CN" altLang="en-US" sz="1800" dirty="0">
                <a:latin typeface="Arial Unicode MS" pitchFamily="34" charset="-122"/>
                <a:ea typeface="Arial Unicode MS" pitchFamily="34" charset="-122"/>
                <a:cs typeface="Arial Unicode MS" pitchFamily="34" charset="-122"/>
              </a:rPr>
              <a:t>使用构造器来构造注入所需的参数</a:t>
            </a:r>
          </a:p>
          <a:p>
            <a:r>
              <a:rPr lang="zh-CN" altLang="en-US" sz="2000" dirty="0">
                <a:latin typeface="Arial Unicode MS" pitchFamily="34" charset="-122"/>
                <a:ea typeface="Arial Unicode MS" pitchFamily="34" charset="-122"/>
                <a:cs typeface="Arial Unicode MS" pitchFamily="34" charset="-122"/>
              </a:rPr>
              <a:t>整合流程</a:t>
            </a:r>
            <a:r>
              <a:rPr lang="en-US" altLang="zh-CN" sz="2000" dirty="0">
                <a:latin typeface="Arial Unicode MS" pitchFamily="34" charset="-122"/>
                <a:ea typeface="Arial Unicode MS" pitchFamily="34" charset="-122"/>
                <a:cs typeface="Arial Unicode MS" pitchFamily="34" charset="-122"/>
              </a:rPr>
              <a:t>:</a:t>
            </a:r>
          </a:p>
          <a:p>
            <a:pPr lvl="1"/>
            <a:r>
              <a:rPr lang="zh-CN" altLang="en-US" sz="1800" dirty="0">
                <a:latin typeface="Arial Unicode MS" pitchFamily="34" charset="-122"/>
                <a:ea typeface="Arial Unicode MS" pitchFamily="34" charset="-122"/>
                <a:cs typeface="Arial Unicode MS" pitchFamily="34" charset="-122"/>
              </a:rPr>
              <a:t>安装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插件</a:t>
            </a:r>
          </a:p>
          <a:p>
            <a:pPr lvl="1"/>
            <a:r>
              <a:rPr lang="zh-CN" altLang="en-US" sz="1800" dirty="0">
                <a:latin typeface="Arial Unicode MS" pitchFamily="34" charset="-122"/>
                <a:ea typeface="Arial Unicode MS" pitchFamily="34" charset="-122"/>
                <a:cs typeface="Arial Unicode MS" pitchFamily="34" charset="-122"/>
              </a:rPr>
              <a:t>正常编写 </a:t>
            </a:r>
            <a:r>
              <a:rPr lang="en-US" altLang="zh-CN" sz="1800" dirty="0">
                <a:latin typeface="Arial Unicode MS" pitchFamily="34" charset="-122"/>
                <a:ea typeface="Arial Unicode MS" pitchFamily="34" charset="-122"/>
                <a:cs typeface="Arial Unicode MS" pitchFamily="34" charset="-122"/>
              </a:rPr>
              <a:t>struts </a:t>
            </a:r>
            <a:r>
              <a:rPr lang="zh-CN" altLang="en-US" sz="1800" dirty="0">
                <a:latin typeface="Arial Unicode MS" pitchFamily="34" charset="-122"/>
                <a:ea typeface="Arial Unicode MS" pitchFamily="34" charset="-122"/>
                <a:cs typeface="Arial Unicode MS" pitchFamily="34" charset="-122"/>
              </a:rPr>
              <a:t>配置文件</a:t>
            </a:r>
          </a:p>
          <a:p>
            <a:pPr lvl="1"/>
            <a:r>
              <a:rPr lang="zh-CN" altLang="en-US" sz="1800" dirty="0">
                <a:latin typeface="Arial Unicode MS" pitchFamily="34" charset="-122"/>
                <a:ea typeface="Arial Unicode MS" pitchFamily="34" charset="-122"/>
                <a:cs typeface="Arial Unicode MS" pitchFamily="34" charset="-122"/>
              </a:rPr>
              <a:t>编写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配置文件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在该配置文件中不需要配置 </a:t>
            </a:r>
            <a:r>
              <a:rPr lang="en-US" altLang="zh-CN" sz="1800" dirty="0">
                <a:latin typeface="Arial Unicode MS" pitchFamily="34" charset="-122"/>
                <a:ea typeface="Arial Unicode MS" pitchFamily="34" charset="-122"/>
                <a:cs typeface="Arial Unicode MS" pitchFamily="34" charset="-122"/>
              </a:rPr>
              <a:t>Action </a:t>
            </a:r>
            <a:r>
              <a:rPr lang="zh-CN" altLang="en-US" sz="1800" dirty="0">
                <a:latin typeface="Arial Unicode MS" pitchFamily="34" charset="-122"/>
                <a:ea typeface="Arial Unicode MS" pitchFamily="34" charset="-122"/>
                <a:cs typeface="Arial Unicode MS" pitchFamily="34" charset="-122"/>
              </a:rPr>
              <a:t>实例</a:t>
            </a:r>
          </a:p>
        </p:txBody>
      </p:sp>
    </p:spTree>
    <p:extLst>
      <p:ext uri="{BB962C8B-B14F-4D97-AF65-F5344CB8AC3E}">
        <p14:creationId xmlns:p14="http://schemas.microsoft.com/office/powerpoint/2010/main" val="735988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norm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a:latin typeface="Arial Unicode MS" pitchFamily="34" charset="-122"/>
                <a:ea typeface="Arial Unicode MS" pitchFamily="34" charset="-122"/>
                <a:cs typeface="Arial Unicode MS" pitchFamily="34" charset="-122"/>
              </a:rPr>
              <a:t>IOC </a:t>
            </a:r>
            <a:r>
              <a:rPr lang="zh-CN" altLang="en-US" sz="3600" dirty="0">
                <a:latin typeface="Arial Unicode MS" pitchFamily="34" charset="-122"/>
                <a:ea typeface="Arial Unicode MS" pitchFamily="34" charset="-122"/>
                <a:cs typeface="Arial Unicode MS" pitchFamily="34" charset="-122"/>
              </a:rPr>
              <a:t>容器里配置 </a:t>
            </a:r>
            <a:r>
              <a:rPr lang="en-US" altLang="zh-CN" sz="3600" dirty="0">
                <a:latin typeface="Arial Unicode MS" pitchFamily="34" charset="-122"/>
                <a:ea typeface="Arial Unicode MS" pitchFamily="34" charset="-122"/>
                <a:cs typeface="Arial Unicode MS" pitchFamily="34" charset="-122"/>
              </a:rPr>
              <a:t>Bean</a:t>
            </a:r>
            <a:endParaRPr lang="zh-CN" altLang="en-US" sz="3600"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528" y="1772816"/>
            <a:ext cx="8568952" cy="3384376"/>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文件中通过 </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节点来配置 </a:t>
            </a:r>
            <a:r>
              <a:rPr lang="en-US" altLang="zh-CN" sz="2400" dirty="0" smtClean="0">
                <a:latin typeface="Arial Unicode MS" pitchFamily="34" charset="-122"/>
                <a:ea typeface="Arial Unicode MS" pitchFamily="34" charset="-122"/>
                <a:cs typeface="Arial Unicode MS" pitchFamily="34" charset="-122"/>
              </a:rPr>
              <a:t>bean</a:t>
            </a: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smtClean="0">
              <a:latin typeface="Arial Unicode MS" pitchFamily="34" charset="-122"/>
              <a:ea typeface="Arial Unicode MS" pitchFamily="34" charset="-122"/>
              <a:cs typeface="Arial Unicode MS" pitchFamily="34" charset="-122"/>
            </a:endParaRPr>
          </a:p>
          <a:p>
            <a:pPr marL="0" indent="0">
              <a:buNone/>
            </a:pP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id</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的名称。</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000" b="1" dirty="0" smtClean="0">
                <a:solidFill>
                  <a:srgbClr val="0000FF"/>
                </a:solidFill>
                <a:latin typeface="Arial Unicode MS" pitchFamily="34" charset="-122"/>
                <a:ea typeface="Arial Unicode MS" pitchFamily="34" charset="-122"/>
                <a:cs typeface="Arial Unicode MS" pitchFamily="34" charset="-122"/>
              </a:rPr>
              <a:t>在 </a:t>
            </a:r>
            <a:r>
              <a:rPr lang="en-US" altLang="zh-CN" sz="2000" b="1" dirty="0" smtClean="0">
                <a:solidFill>
                  <a:srgbClr val="0000FF"/>
                </a:solidFill>
                <a:latin typeface="Arial Unicode MS" pitchFamily="34" charset="-122"/>
                <a:ea typeface="Arial Unicode MS" pitchFamily="34" charset="-122"/>
                <a:cs typeface="Arial Unicode MS" pitchFamily="34" charset="-122"/>
              </a:rPr>
              <a:t>IOC </a:t>
            </a:r>
            <a:r>
              <a:rPr lang="zh-CN" altLang="en-US" sz="2000" b="1" dirty="0" smtClean="0">
                <a:solidFill>
                  <a:srgbClr val="0000FF"/>
                </a:solidFill>
                <a:latin typeface="Arial Unicode MS" pitchFamily="34" charset="-122"/>
                <a:ea typeface="Arial Unicode MS" pitchFamily="34" charset="-122"/>
                <a:cs typeface="Arial Unicode MS" pitchFamily="34" charset="-122"/>
              </a:rPr>
              <a:t>容器中必须是唯一的</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2000" b="1" dirty="0" smtClean="0">
                <a:solidFill>
                  <a:srgbClr val="0000FF"/>
                </a:solidFill>
                <a:latin typeface="Arial Unicode MS" pitchFamily="34" charset="-122"/>
                <a:ea typeface="Arial Unicode MS" pitchFamily="34" charset="-122"/>
                <a:cs typeface="Arial Unicode MS" pitchFamily="34" charset="-122"/>
              </a:rPr>
              <a:t>若 </a:t>
            </a:r>
            <a:r>
              <a:rPr lang="en-US" altLang="zh-CN" sz="2000" b="1" dirty="0">
                <a:solidFill>
                  <a:srgbClr val="0000FF"/>
                </a:solidFill>
                <a:latin typeface="Arial Unicode MS" pitchFamily="34" charset="-122"/>
                <a:ea typeface="Arial Unicode MS" pitchFamily="34" charset="-122"/>
                <a:cs typeface="Arial Unicode MS" pitchFamily="34" charset="-122"/>
              </a:rPr>
              <a:t>id </a:t>
            </a:r>
            <a:r>
              <a:rPr lang="zh-CN" altLang="en-US" sz="2000" b="1" dirty="0" smtClean="0">
                <a:solidFill>
                  <a:srgbClr val="0000FF"/>
                </a:solidFill>
                <a:latin typeface="Arial Unicode MS" pitchFamily="34" charset="-122"/>
                <a:ea typeface="Arial Unicode MS" pitchFamily="34" charset="-122"/>
                <a:cs typeface="Arial Unicode MS" pitchFamily="34" charset="-122"/>
              </a:rPr>
              <a:t>没有</a:t>
            </a:r>
            <a:r>
              <a:rPr lang="zh-CN" altLang="en-US" sz="2000" b="1" dirty="0">
                <a:solidFill>
                  <a:srgbClr val="0000FF"/>
                </a:solidFill>
                <a:latin typeface="Arial Unicode MS" pitchFamily="34" charset="-122"/>
                <a:ea typeface="Arial Unicode MS" pitchFamily="34" charset="-122"/>
                <a:cs typeface="Arial Unicode MS" pitchFamily="34" charset="-122"/>
              </a:rPr>
              <a:t>指定，</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自动将权限定性类名作为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的</a:t>
            </a:r>
            <a:r>
              <a:rPr lang="zh-CN" altLang="en-US" sz="2000" b="1" dirty="0" smtClean="0">
                <a:solidFill>
                  <a:srgbClr val="0000FF"/>
                </a:solidFill>
                <a:latin typeface="Arial Unicode MS" pitchFamily="34" charset="-122"/>
                <a:ea typeface="Arial Unicode MS" pitchFamily="34" charset="-122"/>
                <a:cs typeface="Arial Unicode MS" pitchFamily="34" charset="-122"/>
              </a:rPr>
              <a:t>名字</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i</a:t>
            </a:r>
            <a:r>
              <a:rPr lang="en-US" altLang="zh-CN" sz="2000" dirty="0" smtClean="0">
                <a:latin typeface="Arial Unicode MS" pitchFamily="34" charset="-122"/>
                <a:ea typeface="Arial Unicode MS" pitchFamily="34" charset="-122"/>
                <a:cs typeface="Arial Unicode MS" pitchFamily="34" charset="-122"/>
              </a:rPr>
              <a:t>d </a:t>
            </a:r>
            <a:r>
              <a:rPr lang="zh-CN" altLang="en-US" sz="2000" dirty="0" smtClean="0">
                <a:latin typeface="Arial Unicode MS" pitchFamily="34" charset="-122"/>
                <a:ea typeface="Arial Unicode MS" pitchFamily="34" charset="-122"/>
                <a:cs typeface="Arial Unicode MS" pitchFamily="34" charset="-122"/>
              </a:rPr>
              <a:t>可以指定多个名字，名字之间可用逗号、分号、或空格分隔</a:t>
            </a:r>
            <a:endParaRPr lang="en-US" altLang="zh-CN" sz="2000" dirty="0" smtClean="0">
              <a:latin typeface="Arial Unicode MS" pitchFamily="34" charset="-122"/>
              <a:ea typeface="Arial Unicode MS" pitchFamily="34" charset="-122"/>
              <a:cs typeface="Arial Unicode MS" pitchFamily="34" charset="-122"/>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348880"/>
            <a:ext cx="6552728" cy="103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4177572"/>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0046" y="1022522"/>
            <a:ext cx="792088" cy="369332"/>
          </a:xfrm>
          <a:prstGeom prst="rect">
            <a:avLst/>
          </a:prstGeom>
          <a:noFill/>
        </p:spPr>
        <p:txBody>
          <a:bodyPr wrap="square" rtlCol="0">
            <a:spAutoFit/>
          </a:bodyPr>
          <a:lstStyle/>
          <a:p>
            <a:r>
              <a:rPr lang="en-US" altLang="zh-CN" dirty="0" smtClean="0"/>
              <a:t>B\S</a:t>
            </a:r>
            <a:endParaRPr lang="zh-CN" altLang="en-US" dirty="0"/>
          </a:p>
        </p:txBody>
      </p:sp>
      <p:sp>
        <p:nvSpPr>
          <p:cNvPr id="5" name="矩形 4"/>
          <p:cNvSpPr/>
          <p:nvPr/>
        </p:nvSpPr>
        <p:spPr>
          <a:xfrm>
            <a:off x="497677" y="3038601"/>
            <a:ext cx="3498259" cy="239833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203848" y="5067599"/>
            <a:ext cx="864096" cy="369332"/>
          </a:xfrm>
          <a:prstGeom prst="rect">
            <a:avLst/>
          </a:prstGeom>
          <a:noFill/>
        </p:spPr>
        <p:txBody>
          <a:bodyPr wrap="square" rtlCol="0">
            <a:spAutoFit/>
          </a:bodyPr>
          <a:lstStyle/>
          <a:p>
            <a:r>
              <a:rPr lang="en-US" altLang="zh-CN" dirty="0" smtClean="0"/>
              <a:t>Tomcat</a:t>
            </a:r>
            <a:endParaRPr lang="zh-CN" altLang="en-US" dirty="0"/>
          </a:p>
        </p:txBody>
      </p:sp>
      <p:sp>
        <p:nvSpPr>
          <p:cNvPr id="7" name="圆柱形 6"/>
          <p:cNvSpPr/>
          <p:nvPr/>
        </p:nvSpPr>
        <p:spPr>
          <a:xfrm>
            <a:off x="8100392" y="3638365"/>
            <a:ext cx="864096" cy="1008112"/>
          </a:xfrm>
          <a:prstGeom prst="can">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db</a:t>
            </a:r>
            <a:endParaRPr lang="zh-CN" altLang="en-US" dirty="0">
              <a:solidFill>
                <a:schemeClr val="tx1"/>
              </a:solidFill>
            </a:endParaRPr>
          </a:p>
        </p:txBody>
      </p:sp>
      <p:sp>
        <p:nvSpPr>
          <p:cNvPr id="8" name="圆角矩形 7"/>
          <p:cNvSpPr/>
          <p:nvPr/>
        </p:nvSpPr>
        <p:spPr>
          <a:xfrm>
            <a:off x="946268" y="1506415"/>
            <a:ext cx="1103602" cy="576064"/>
          </a:xfrm>
          <a:prstGeom prst="round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Browser</a:t>
            </a:r>
            <a:endParaRPr lang="zh-CN" altLang="en-US" dirty="0">
              <a:solidFill>
                <a:schemeClr val="tx1"/>
              </a:solidFill>
            </a:endParaRPr>
          </a:p>
        </p:txBody>
      </p:sp>
      <p:sp>
        <p:nvSpPr>
          <p:cNvPr id="11" name="矩形 10"/>
          <p:cNvSpPr/>
          <p:nvPr/>
        </p:nvSpPr>
        <p:spPr>
          <a:xfrm>
            <a:off x="2555776" y="3218130"/>
            <a:ext cx="1023178" cy="1858761"/>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Struts2</a:t>
            </a:r>
            <a:endParaRPr lang="zh-CN" altLang="en-US" dirty="0">
              <a:solidFill>
                <a:schemeClr val="tx1"/>
              </a:solidFill>
            </a:endParaRPr>
          </a:p>
        </p:txBody>
      </p:sp>
      <p:sp>
        <p:nvSpPr>
          <p:cNvPr id="14" name="矩形 13"/>
          <p:cNvSpPr/>
          <p:nvPr/>
        </p:nvSpPr>
        <p:spPr>
          <a:xfrm>
            <a:off x="1115616" y="3213975"/>
            <a:ext cx="864096" cy="186291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Filter</a:t>
            </a:r>
            <a:endParaRPr lang="zh-CN" altLang="en-US" dirty="0">
              <a:solidFill>
                <a:schemeClr val="tx1"/>
              </a:solidFill>
            </a:endParaRPr>
          </a:p>
        </p:txBody>
      </p:sp>
      <p:cxnSp>
        <p:nvCxnSpPr>
          <p:cNvPr id="20" name="直接箭头连接符 19"/>
          <p:cNvCxnSpPr>
            <a:stCxn id="14" idx="3"/>
            <a:endCxn id="11" idx="1"/>
          </p:cNvCxnSpPr>
          <p:nvPr/>
        </p:nvCxnSpPr>
        <p:spPr>
          <a:xfrm>
            <a:off x="1979712" y="4145433"/>
            <a:ext cx="576064" cy="20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359337" y="3387026"/>
            <a:ext cx="1023178" cy="15168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Service</a:t>
            </a:r>
            <a:endParaRPr lang="zh-CN" altLang="en-US" dirty="0">
              <a:solidFill>
                <a:schemeClr val="tx1"/>
              </a:solidFill>
            </a:endParaRPr>
          </a:p>
        </p:txBody>
      </p:sp>
      <p:cxnSp>
        <p:nvCxnSpPr>
          <p:cNvPr id="32" name="直接箭头连接符 31"/>
          <p:cNvCxnSpPr>
            <a:stCxn id="11" idx="3"/>
            <a:endCxn id="26" idx="1"/>
          </p:cNvCxnSpPr>
          <p:nvPr/>
        </p:nvCxnSpPr>
        <p:spPr>
          <a:xfrm flipV="1">
            <a:off x="3578954" y="4145433"/>
            <a:ext cx="780383" cy="207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6084168" y="3384014"/>
            <a:ext cx="1224136" cy="15168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Hiberntate</a:t>
            </a:r>
            <a:endParaRPr lang="zh-CN" altLang="en-US" dirty="0">
              <a:solidFill>
                <a:schemeClr val="tx1"/>
              </a:solidFill>
            </a:endParaRPr>
          </a:p>
        </p:txBody>
      </p:sp>
      <p:cxnSp>
        <p:nvCxnSpPr>
          <p:cNvPr id="38" name="直接箭头连接符 37"/>
          <p:cNvCxnSpPr>
            <a:stCxn id="26" idx="3"/>
            <a:endCxn id="36" idx="1"/>
          </p:cNvCxnSpPr>
          <p:nvPr/>
        </p:nvCxnSpPr>
        <p:spPr>
          <a:xfrm flipV="1">
            <a:off x="5382515" y="4142421"/>
            <a:ext cx="701653" cy="301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8" idx="2"/>
            <a:endCxn id="5" idx="0"/>
          </p:cNvCxnSpPr>
          <p:nvPr/>
        </p:nvCxnSpPr>
        <p:spPr>
          <a:xfrm>
            <a:off x="1498069" y="2082479"/>
            <a:ext cx="748738" cy="956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5" idx="0"/>
            <a:endCxn id="14" idx="0"/>
          </p:cNvCxnSpPr>
          <p:nvPr/>
        </p:nvCxnSpPr>
        <p:spPr>
          <a:xfrm flipH="1">
            <a:off x="1547664" y="3038601"/>
            <a:ext cx="699143" cy="175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36" idx="3"/>
            <a:endCxn id="7" idx="2"/>
          </p:cNvCxnSpPr>
          <p:nvPr/>
        </p:nvCxnSpPr>
        <p:spPr>
          <a:xfrm>
            <a:off x="7308304" y="4142421"/>
            <a:ext cx="792088"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2411760" y="3126288"/>
            <a:ext cx="5292588" cy="2125977"/>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51"/>
          <p:cNvSpPr txBox="1"/>
          <p:nvPr/>
        </p:nvSpPr>
        <p:spPr>
          <a:xfrm>
            <a:off x="6491351" y="2656367"/>
            <a:ext cx="1314146" cy="369332"/>
          </a:xfrm>
          <a:prstGeom prst="rect">
            <a:avLst/>
          </a:prstGeom>
          <a:noFill/>
        </p:spPr>
        <p:txBody>
          <a:bodyPr wrap="square" rtlCol="0">
            <a:spAutoFit/>
          </a:bodyPr>
          <a:lstStyle/>
          <a:p>
            <a:r>
              <a:rPr lang="en-US" altLang="zh-CN" dirty="0" smtClean="0"/>
              <a:t>Spring IOC</a:t>
            </a:r>
            <a:endParaRPr lang="zh-CN" altLang="en-US" dirty="0"/>
          </a:p>
        </p:txBody>
      </p:sp>
      <p:sp>
        <p:nvSpPr>
          <p:cNvPr id="53" name="矩形 52"/>
          <p:cNvSpPr/>
          <p:nvPr/>
        </p:nvSpPr>
        <p:spPr>
          <a:xfrm>
            <a:off x="4171619" y="3025699"/>
            <a:ext cx="1512168" cy="2429125"/>
          </a:xfrm>
          <a:prstGeom prst="rect">
            <a:avLst/>
          </a:prstGeom>
          <a:noFill/>
          <a:ln w="63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53"/>
          <p:cNvSpPr txBox="1"/>
          <p:nvPr/>
        </p:nvSpPr>
        <p:spPr>
          <a:xfrm>
            <a:off x="5235905" y="5454824"/>
            <a:ext cx="2128574" cy="369332"/>
          </a:xfrm>
          <a:prstGeom prst="rect">
            <a:avLst/>
          </a:prstGeom>
          <a:noFill/>
        </p:spPr>
        <p:txBody>
          <a:bodyPr wrap="square" rtlCol="0">
            <a:spAutoFit/>
          </a:bodyPr>
          <a:lstStyle/>
          <a:p>
            <a:r>
              <a:rPr lang="en-US" altLang="zh-CN" dirty="0" err="1" smtClean="0"/>
              <a:t>TransactionManager</a:t>
            </a:r>
            <a:endParaRPr lang="zh-CN" altLang="en-US" dirty="0"/>
          </a:p>
        </p:txBody>
      </p:sp>
      <p:sp>
        <p:nvSpPr>
          <p:cNvPr id="55" name="矩形 54"/>
          <p:cNvSpPr/>
          <p:nvPr/>
        </p:nvSpPr>
        <p:spPr>
          <a:xfrm>
            <a:off x="3837279" y="1773540"/>
            <a:ext cx="1220775" cy="48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Shiro</a:t>
            </a:r>
            <a:endParaRPr lang="zh-CN" altLang="en-US" dirty="0"/>
          </a:p>
        </p:txBody>
      </p:sp>
      <p:sp>
        <p:nvSpPr>
          <p:cNvPr id="56" name="矩形 55"/>
          <p:cNvSpPr/>
          <p:nvPr/>
        </p:nvSpPr>
        <p:spPr>
          <a:xfrm>
            <a:off x="5488509" y="1773540"/>
            <a:ext cx="1220775" cy="48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Quartz</a:t>
            </a:r>
            <a:endParaRPr lang="zh-CN" altLang="en-US" dirty="0"/>
          </a:p>
        </p:txBody>
      </p:sp>
      <p:cxnSp>
        <p:nvCxnSpPr>
          <p:cNvPr id="58" name="直接箭头连接符 57"/>
          <p:cNvCxnSpPr/>
          <p:nvPr/>
        </p:nvCxnSpPr>
        <p:spPr>
          <a:xfrm flipH="1" flipV="1">
            <a:off x="4644008" y="2255966"/>
            <a:ext cx="1296144" cy="1128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6084168" y="2255966"/>
            <a:ext cx="216024" cy="9580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159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806896"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容器</a:t>
            </a:r>
          </a:p>
        </p:txBody>
      </p:sp>
      <p:sp>
        <p:nvSpPr>
          <p:cNvPr id="634883" name="Rectangle 3"/>
          <p:cNvSpPr>
            <a:spLocks noGrp="1" noChangeArrowheads="1"/>
          </p:cNvSpPr>
          <p:nvPr>
            <p:ph type="body" idx="1"/>
          </p:nvPr>
        </p:nvSpPr>
        <p:spPr>
          <a:xfrm>
            <a:off x="395536" y="1704784"/>
            <a:ext cx="8352928" cy="4388512"/>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Spring IOC </a:t>
            </a:r>
            <a:r>
              <a:rPr lang="zh-CN" altLang="en-US" sz="2400" b="1" dirty="0">
                <a:solidFill>
                  <a:srgbClr val="0000FF"/>
                </a:solidFill>
                <a:latin typeface="Arial Unicode MS" pitchFamily="34" charset="-122"/>
                <a:ea typeface="Arial Unicode MS" pitchFamily="34" charset="-122"/>
                <a:cs typeface="Arial Unicode MS" pitchFamily="34" charset="-122"/>
              </a:rPr>
              <a:t>容器</a:t>
            </a:r>
            <a:r>
              <a:rPr lang="zh-CN" altLang="en-US" sz="2400" dirty="0">
                <a:latin typeface="Arial Unicode MS" pitchFamily="34" charset="-122"/>
                <a:ea typeface="Arial Unicode MS" pitchFamily="34" charset="-122"/>
                <a:cs typeface="Arial Unicode MS" pitchFamily="34" charset="-122"/>
              </a:rPr>
              <a:t>读取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配置创建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实例之前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必须对它进行实例化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只有在容器实例化后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才可以从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容器里获取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实例并使用</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提供了两种类型的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容器实现</a:t>
            </a:r>
            <a:r>
              <a:rPr lang="en-US" altLang="zh-CN" sz="2400" dirty="0">
                <a:latin typeface="Arial Unicode MS" pitchFamily="34" charset="-122"/>
                <a:ea typeface="Arial Unicode MS" pitchFamily="34" charset="-122"/>
                <a:cs typeface="Arial Unicode MS" pitchFamily="34" charset="-122"/>
              </a:rPr>
              <a:t>. </a:t>
            </a:r>
          </a:p>
          <a:p>
            <a:pPr lvl="1"/>
            <a:r>
              <a:rPr lang="en-US" altLang="zh-CN" sz="2000" b="1" dirty="0" err="1">
                <a:latin typeface="Arial Unicode MS" pitchFamily="34" charset="-122"/>
                <a:ea typeface="Arial Unicode MS" pitchFamily="34" charset="-122"/>
                <a:cs typeface="Arial Unicode MS" pitchFamily="34" charset="-122"/>
              </a:rPr>
              <a:t>BeanFactory</a:t>
            </a:r>
            <a:r>
              <a:rPr lang="en-US" altLang="zh-CN" sz="2000" dirty="0">
                <a:latin typeface="Arial Unicode MS" pitchFamily="34" charset="-122"/>
                <a:ea typeface="Arial Unicode MS" pitchFamily="34" charset="-122"/>
                <a:cs typeface="Arial Unicode MS" pitchFamily="34" charset="-122"/>
              </a:rPr>
              <a:t>: IOC </a:t>
            </a:r>
            <a:r>
              <a:rPr lang="zh-CN" altLang="en-US" sz="2000" dirty="0">
                <a:latin typeface="Arial Unicode MS" pitchFamily="34" charset="-122"/>
                <a:ea typeface="Arial Unicode MS" pitchFamily="34" charset="-122"/>
                <a:cs typeface="Arial Unicode MS" pitchFamily="34" charset="-122"/>
              </a:rPr>
              <a:t>容器的基本实现</a:t>
            </a:r>
            <a:r>
              <a:rPr lang="en-US" altLang="zh-CN" sz="2000" dirty="0">
                <a:latin typeface="Arial Unicode MS" pitchFamily="34" charset="-122"/>
                <a:ea typeface="Arial Unicode MS" pitchFamily="34" charset="-122"/>
                <a:cs typeface="Arial Unicode MS" pitchFamily="34" charset="-122"/>
              </a:rPr>
              <a:t>.</a:t>
            </a:r>
          </a:p>
          <a:p>
            <a:pPr lvl="1"/>
            <a:r>
              <a:rPr lang="en-US" altLang="zh-CN" sz="2000" b="1"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提供了更多的高级特性</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是 </a:t>
            </a:r>
            <a:r>
              <a:rPr lang="en-US" altLang="zh-CN" sz="2000" dirty="0" err="1">
                <a:latin typeface="Arial Unicode MS" pitchFamily="34" charset="-122"/>
                <a:ea typeface="Arial Unicode MS" pitchFamily="34" charset="-122"/>
                <a:cs typeface="Arial Unicode MS" pitchFamily="34" charset="-122"/>
              </a:rPr>
              <a:t>BeanFactory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的子接口</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BeanFactory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是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框架的基础设施，面向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本身；</a:t>
            </a:r>
            <a:r>
              <a:rPr lang="en-US" altLang="zh-CN" sz="2000" dirty="0" err="1">
                <a:latin typeface="Arial Unicode MS" pitchFamily="34" charset="-122"/>
                <a:ea typeface="Arial Unicode MS" pitchFamily="34" charset="-122"/>
                <a:cs typeface="Arial Unicode MS" pitchFamily="34" charset="-122"/>
              </a:rPr>
              <a:t>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面向使用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框架的开发者，</a:t>
            </a:r>
            <a:r>
              <a:rPr lang="zh-CN" altLang="en-US" sz="2000" b="1" dirty="0">
                <a:solidFill>
                  <a:srgbClr val="0000FF"/>
                </a:solidFill>
                <a:latin typeface="Arial Unicode MS" pitchFamily="34" charset="-122"/>
                <a:ea typeface="Arial Unicode MS" pitchFamily="34" charset="-122"/>
                <a:cs typeface="Arial Unicode MS" pitchFamily="34" charset="-122"/>
              </a:rPr>
              <a:t>几乎所有的应用场合都直接使用 </a:t>
            </a:r>
            <a:r>
              <a:rPr lang="en-US" altLang="zh-CN" sz="2000" b="1" dirty="0" err="1">
                <a:solidFill>
                  <a:srgbClr val="0000FF"/>
                </a:solidFill>
                <a:latin typeface="Arial Unicode MS" pitchFamily="34" charset="-122"/>
                <a:ea typeface="Arial Unicode MS" pitchFamily="34" charset="-122"/>
                <a:cs typeface="Arial Unicode MS" pitchFamily="34" charset="-122"/>
              </a:rPr>
              <a:t>ApplicationContext</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而非底层的 </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BeanFactory</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无论</a:t>
            </a:r>
            <a:r>
              <a:rPr lang="zh-CN" altLang="en-US" sz="2000" dirty="0">
                <a:latin typeface="Arial Unicode MS" pitchFamily="34" charset="-122"/>
                <a:ea typeface="Arial Unicode MS" pitchFamily="34" charset="-122"/>
                <a:cs typeface="Arial Unicode MS" pitchFamily="34" charset="-122"/>
              </a:rPr>
              <a:t>使用何种方式</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配置文件时相同的</a:t>
            </a:r>
            <a:r>
              <a:rPr lang="en-US" altLang="zh-CN" sz="2000"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40987567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482" y="3837674"/>
            <a:ext cx="4918910" cy="2996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5906" name="Rectangle 2"/>
          <p:cNvSpPr>
            <a:spLocks noGrp="1" noChangeArrowheads="1"/>
          </p:cNvSpPr>
          <p:nvPr>
            <p:ph type="title"/>
          </p:nvPr>
        </p:nvSpPr>
        <p:spPr>
          <a:xfrm>
            <a:off x="734888" y="692696"/>
            <a:ext cx="8229600" cy="857256"/>
          </a:xfrm>
        </p:spPr>
        <p:txBody>
          <a:bodyPr/>
          <a:lstStyle/>
          <a:p>
            <a:r>
              <a:rPr lang="en-US" altLang="en-US" dirty="0" err="1" smtClean="0">
                <a:latin typeface="Arial Unicode MS" pitchFamily="34" charset="-122"/>
                <a:ea typeface="Arial Unicode MS" pitchFamily="34" charset="-122"/>
                <a:cs typeface="Arial Unicode MS" pitchFamily="34" charset="-122"/>
              </a:rPr>
              <a:t>ApplicationContext</a:t>
            </a:r>
            <a:endParaRPr lang="en-US" altLang="zh-CN" dirty="0">
              <a:latin typeface="Arial Unicode MS" pitchFamily="34" charset="-122"/>
              <a:ea typeface="Arial Unicode MS" pitchFamily="34" charset="-122"/>
              <a:cs typeface="Arial Unicode MS" pitchFamily="34" charset="-122"/>
            </a:endParaRPr>
          </a:p>
        </p:txBody>
      </p:sp>
      <p:sp>
        <p:nvSpPr>
          <p:cNvPr id="635907" name="Rectangle 3"/>
          <p:cNvSpPr>
            <a:spLocks noGrp="1" noChangeArrowheads="1"/>
          </p:cNvSpPr>
          <p:nvPr>
            <p:ph type="body" idx="1"/>
          </p:nvPr>
        </p:nvSpPr>
        <p:spPr>
          <a:xfrm>
            <a:off x="179512" y="1772816"/>
            <a:ext cx="5544616" cy="4608512"/>
          </a:xfrm>
        </p:spPr>
        <p:txBody>
          <a:bodyPr>
            <a:normAutofit/>
          </a:bodyPr>
          <a:lstStyle/>
          <a:p>
            <a:r>
              <a:rPr lang="en-US" altLang="zh-CN" sz="2000" dirty="0" err="1" smtClean="0">
                <a:latin typeface="Arial Unicode MS" pitchFamily="34" charset="-122"/>
                <a:ea typeface="Arial Unicode MS" pitchFamily="34" charset="-122"/>
                <a:cs typeface="Arial Unicode MS" pitchFamily="34" charset="-122"/>
              </a:rPr>
              <a:t>ApplicationContext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的主要实现类：</a:t>
            </a:r>
            <a:endParaRPr lang="zh-CN" altLang="en-US" sz="2000" dirty="0">
              <a:latin typeface="Arial Unicode MS" pitchFamily="34" charset="-122"/>
              <a:ea typeface="Arial Unicode MS" pitchFamily="34" charset="-122"/>
              <a:cs typeface="Arial Unicode MS" pitchFamily="34" charset="-122"/>
            </a:endParaRPr>
          </a:p>
          <a:p>
            <a:pPr lvl="1"/>
            <a:r>
              <a:rPr lang="en-US" altLang="zh-CN" sz="1800" b="1" dirty="0" err="1" smtClean="0">
                <a:solidFill>
                  <a:srgbClr val="0000FF"/>
                </a:solidFill>
                <a:latin typeface="Arial Unicode MS" pitchFamily="34" charset="-122"/>
                <a:ea typeface="Arial Unicode MS" pitchFamily="34" charset="-122"/>
                <a:cs typeface="Arial Unicode MS" pitchFamily="34" charset="-122"/>
              </a:rPr>
              <a:t>ClassPathXmlApplicationContext</a:t>
            </a:r>
            <a:r>
              <a:rPr lang="zh-CN" altLang="en-US" sz="1800" dirty="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从 </a:t>
            </a:r>
            <a:r>
              <a:rPr lang="zh-CN" altLang="en-US" sz="1800" b="1" dirty="0" smtClean="0">
                <a:solidFill>
                  <a:srgbClr val="0000FF"/>
                </a:solidFill>
                <a:latin typeface="Arial Unicode MS" pitchFamily="34" charset="-122"/>
                <a:ea typeface="Arial Unicode MS" pitchFamily="34" charset="-122"/>
                <a:cs typeface="Arial Unicode MS" pitchFamily="34" charset="-122"/>
              </a:rPr>
              <a:t>类路径下</a:t>
            </a:r>
            <a:r>
              <a:rPr lang="zh-CN" altLang="en-US" sz="1800" dirty="0">
                <a:latin typeface="Arial Unicode MS" pitchFamily="34" charset="-122"/>
                <a:ea typeface="Arial Unicode MS" pitchFamily="34" charset="-122"/>
                <a:cs typeface="Arial Unicode MS" pitchFamily="34" charset="-122"/>
              </a:rPr>
              <a:t>加载配置文件</a:t>
            </a:r>
          </a:p>
          <a:p>
            <a:pPr lvl="1"/>
            <a:r>
              <a:rPr lang="en-US" altLang="zh-CN" sz="1800" dirty="0" err="1">
                <a:latin typeface="Arial Unicode MS" pitchFamily="34" charset="-122"/>
                <a:ea typeface="Arial Unicode MS" pitchFamily="34" charset="-122"/>
                <a:cs typeface="Arial Unicode MS" pitchFamily="34" charset="-122"/>
              </a:rPr>
              <a:t>FileSystemXmlApplicationContext</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从文件系统中加载</a:t>
            </a:r>
            <a:r>
              <a:rPr lang="zh-CN" altLang="en-US" sz="1800" dirty="0" smtClean="0">
                <a:latin typeface="Arial Unicode MS" pitchFamily="34" charset="-122"/>
                <a:ea typeface="Arial Unicode MS" pitchFamily="34" charset="-122"/>
                <a:cs typeface="Arial Unicode MS" pitchFamily="34" charset="-122"/>
              </a:rPr>
              <a:t>配置文件</a:t>
            </a:r>
            <a:endParaRPr lang="en-US" altLang="zh-CN" sz="1800" dirty="0" smtClean="0">
              <a:latin typeface="Arial Unicode MS" pitchFamily="34" charset="-122"/>
              <a:ea typeface="Arial Unicode MS" pitchFamily="34" charset="-122"/>
              <a:cs typeface="Arial Unicode MS" pitchFamily="34" charset="-122"/>
            </a:endParaRPr>
          </a:p>
          <a:p>
            <a:r>
              <a:rPr lang="en-US" altLang="zh-CN" sz="2000" dirty="0" err="1">
                <a:latin typeface="Arial Unicode MS" pitchFamily="34" charset="-122"/>
                <a:ea typeface="Arial Unicode MS" pitchFamily="34" charset="-122"/>
                <a:cs typeface="Arial Unicode MS" pitchFamily="34" charset="-122"/>
              </a:rPr>
              <a:t>ConfigurableApplicationContext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扩展于 </a:t>
            </a:r>
            <a:r>
              <a:rPr lang="en-US" altLang="zh-CN" sz="2000" dirty="0" err="1">
                <a:latin typeface="Arial Unicode MS" pitchFamily="34" charset="-122"/>
                <a:ea typeface="Arial Unicode MS" pitchFamily="34" charset="-122"/>
                <a:cs typeface="Arial Unicode MS" pitchFamily="34" charset="-122"/>
              </a:rPr>
              <a:t>ApplicationContext</a:t>
            </a:r>
            <a:r>
              <a:rPr lang="zh-CN" altLang="en-US" sz="2000" dirty="0">
                <a:latin typeface="Arial Unicode MS" pitchFamily="34" charset="-122"/>
                <a:ea typeface="Arial Unicode MS" pitchFamily="34" charset="-122"/>
                <a:cs typeface="Arial Unicode MS" pitchFamily="34" charset="-122"/>
              </a:rPr>
              <a:t>，新增加两个主要方法：</a:t>
            </a:r>
            <a:r>
              <a:rPr lang="en-US" altLang="zh-CN" sz="2000" dirty="0">
                <a:latin typeface="Arial Unicode MS" pitchFamily="34" charset="-122"/>
                <a:ea typeface="Arial Unicode MS" pitchFamily="34" charset="-122"/>
                <a:cs typeface="Arial Unicode MS" pitchFamily="34" charset="-122"/>
              </a:rPr>
              <a:t>refresh() </a:t>
            </a:r>
            <a:r>
              <a:rPr lang="zh-CN" altLang="en-US" sz="2000" dirty="0">
                <a:latin typeface="Arial Unicode MS" pitchFamily="34" charset="-122"/>
                <a:ea typeface="Arial Unicode MS" pitchFamily="34" charset="-122"/>
                <a:cs typeface="Arial Unicode MS" pitchFamily="34" charset="-122"/>
              </a:rPr>
              <a:t>和 </a:t>
            </a:r>
            <a:r>
              <a:rPr lang="en-US" altLang="zh-CN" sz="2000" b="1" dirty="0">
                <a:solidFill>
                  <a:srgbClr val="0000FF"/>
                </a:solidFill>
                <a:latin typeface="Arial Unicode MS" pitchFamily="34" charset="-122"/>
                <a:ea typeface="Arial Unicode MS" pitchFamily="34" charset="-122"/>
                <a:cs typeface="Arial Unicode MS" pitchFamily="34" charset="-122"/>
              </a:rPr>
              <a:t>close()</a:t>
            </a:r>
            <a:r>
              <a:rPr lang="zh-CN" altLang="en-US" sz="2000" dirty="0">
                <a:latin typeface="Arial Unicode MS" pitchFamily="34" charset="-122"/>
                <a:ea typeface="Arial Unicode MS" pitchFamily="34" charset="-122"/>
                <a:cs typeface="Arial Unicode MS" pitchFamily="34" charset="-122"/>
              </a:rPr>
              <a:t>， 让 </a:t>
            </a:r>
            <a:r>
              <a:rPr lang="en-US" altLang="zh-CN" sz="2000" dirty="0" err="1">
                <a:latin typeface="Arial Unicode MS" pitchFamily="34" charset="-122"/>
                <a:ea typeface="Arial Unicode MS" pitchFamily="34" charset="-122"/>
                <a:cs typeface="Arial Unicode MS" pitchFamily="34" charset="-122"/>
              </a:rPr>
              <a:t>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具有启动、刷新和关闭上下文的</a:t>
            </a:r>
            <a:r>
              <a:rPr lang="zh-CN" altLang="en-US" sz="2000" dirty="0" smtClean="0">
                <a:latin typeface="Arial Unicode MS" pitchFamily="34" charset="-122"/>
                <a:ea typeface="Arial Unicode MS" pitchFamily="34" charset="-122"/>
                <a:cs typeface="Arial Unicode MS" pitchFamily="34" charset="-122"/>
              </a:rPr>
              <a:t>能力</a:t>
            </a:r>
            <a:endParaRPr lang="en-US" altLang="zh-CN" sz="2000" dirty="0" smtClean="0">
              <a:latin typeface="Arial Unicode MS" pitchFamily="34" charset="-122"/>
              <a:ea typeface="Arial Unicode MS" pitchFamily="34" charset="-122"/>
              <a:cs typeface="Arial Unicode MS" pitchFamily="34" charset="-122"/>
            </a:endParaRPr>
          </a:p>
          <a:p>
            <a:r>
              <a:rPr lang="en-US" altLang="zh-CN" sz="2000" b="1" dirty="0" err="1" smtClean="0">
                <a:solidFill>
                  <a:srgbClr val="0000FF"/>
                </a:solidFill>
                <a:latin typeface="Arial Unicode MS" pitchFamily="34" charset="-122"/>
                <a:ea typeface="Arial Unicode MS" pitchFamily="34" charset="-122"/>
                <a:cs typeface="Arial Unicode MS" pitchFamily="34" charset="-122"/>
              </a:rPr>
              <a:t>ApplicationContext</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在初始化上下文时就实例化所有单例的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r>
              <a:rPr lang="zh-CN" altLang="en-US"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r>
              <a:rPr lang="en-US" altLang="zh-CN" sz="2000" dirty="0" err="1" smtClean="0">
                <a:latin typeface="Arial Unicode MS" pitchFamily="34" charset="-122"/>
                <a:ea typeface="Arial Unicode MS" pitchFamily="34" charset="-122"/>
                <a:cs typeface="Arial Unicode MS" pitchFamily="34" charset="-122"/>
              </a:rPr>
              <a:t>WebApplicationContext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是专门为 </a:t>
            </a:r>
            <a:r>
              <a:rPr lang="en-US" altLang="zh-CN" sz="2000" dirty="0" smtClean="0">
                <a:latin typeface="Arial Unicode MS" pitchFamily="34" charset="-122"/>
                <a:ea typeface="Arial Unicode MS" pitchFamily="34" charset="-122"/>
                <a:cs typeface="Arial Unicode MS" pitchFamily="34" charset="-122"/>
              </a:rPr>
              <a:t>WEB </a:t>
            </a:r>
            <a:r>
              <a:rPr lang="zh-CN" altLang="en-US" sz="2000" dirty="0" smtClean="0">
                <a:latin typeface="Arial Unicode MS" pitchFamily="34" charset="-122"/>
                <a:ea typeface="Arial Unicode MS" pitchFamily="34" charset="-122"/>
                <a:cs typeface="Arial Unicode MS" pitchFamily="34" charset="-122"/>
              </a:rPr>
              <a:t>应用而准备的，它允许从相对于 </a:t>
            </a:r>
            <a:r>
              <a:rPr lang="en-US" altLang="zh-CN" sz="2000" dirty="0" smtClean="0">
                <a:latin typeface="Arial Unicode MS" pitchFamily="34" charset="-122"/>
                <a:ea typeface="Arial Unicode MS" pitchFamily="34" charset="-122"/>
                <a:cs typeface="Arial Unicode MS" pitchFamily="34" charset="-122"/>
              </a:rPr>
              <a:t>WEB </a:t>
            </a:r>
            <a:r>
              <a:rPr lang="zh-CN" altLang="en-US" sz="2000" dirty="0" smtClean="0">
                <a:latin typeface="Arial Unicode MS" pitchFamily="34" charset="-122"/>
                <a:ea typeface="Arial Unicode MS" pitchFamily="34" charset="-122"/>
                <a:cs typeface="Arial Unicode MS" pitchFamily="34" charset="-122"/>
              </a:rPr>
              <a:t>根目录的路径中完成初始化工作</a:t>
            </a:r>
            <a:endParaRPr lang="zh-CN" altLang="en-US"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8321101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a:xfrm>
            <a:off x="662880" y="692696"/>
            <a:ext cx="8229600" cy="936104"/>
          </a:xfrm>
        </p:spPr>
        <p:txBody>
          <a:bodyPr/>
          <a:lstStyle/>
          <a:p>
            <a:r>
              <a:rPr lang="zh-CN" altLang="en-US" dirty="0">
                <a:latin typeface="Arial Unicode MS" pitchFamily="34" charset="-122"/>
                <a:ea typeface="Arial Unicode MS" pitchFamily="34" charset="-122"/>
                <a:cs typeface="Arial Unicode MS" pitchFamily="34" charset="-122"/>
              </a:rPr>
              <a:t>从 </a:t>
            </a:r>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容器中获取 </a:t>
            </a:r>
            <a:r>
              <a:rPr lang="en-US" altLang="zh-CN" dirty="0">
                <a:latin typeface="Arial Unicode MS" pitchFamily="34" charset="-122"/>
                <a:ea typeface="Arial Unicode MS" pitchFamily="34" charset="-122"/>
                <a:cs typeface="Arial Unicode MS" pitchFamily="34" charset="-122"/>
              </a:rPr>
              <a:t>Bean</a:t>
            </a:r>
          </a:p>
        </p:txBody>
      </p:sp>
      <p:sp>
        <p:nvSpPr>
          <p:cNvPr id="636931" name="Rectangle 3"/>
          <p:cNvSpPr>
            <a:spLocks noGrp="1" noChangeArrowheads="1"/>
          </p:cNvSpPr>
          <p:nvPr>
            <p:ph type="body" idx="1"/>
          </p:nvPr>
        </p:nvSpPr>
        <p:spPr>
          <a:xfrm>
            <a:off x="467544" y="1746895"/>
            <a:ext cx="7776864" cy="962025"/>
          </a:xfrm>
        </p:spPr>
        <p:txBody>
          <a:bodyPr/>
          <a:lstStyle/>
          <a:p>
            <a:r>
              <a:rPr lang="zh-CN" altLang="en-US" sz="2800" dirty="0">
                <a:latin typeface="Arial Unicode MS" pitchFamily="34" charset="-122"/>
                <a:ea typeface="Arial Unicode MS" pitchFamily="34" charset="-122"/>
                <a:cs typeface="Arial Unicode MS" pitchFamily="34" charset="-122"/>
              </a:rPr>
              <a:t>调用 </a:t>
            </a:r>
            <a:r>
              <a:rPr lang="en-US" altLang="zh-CN" sz="2800" dirty="0" err="1">
                <a:latin typeface="Arial Unicode MS" pitchFamily="34" charset="-122"/>
                <a:ea typeface="Arial Unicode MS" pitchFamily="34" charset="-122"/>
                <a:cs typeface="Arial Unicode MS" pitchFamily="34" charset="-122"/>
              </a:rPr>
              <a:t>ApplicationContext</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的 </a:t>
            </a:r>
            <a:r>
              <a:rPr lang="en-US" altLang="zh-CN" sz="2800" dirty="0" err="1">
                <a:latin typeface="Arial Unicode MS" pitchFamily="34" charset="-122"/>
                <a:ea typeface="Arial Unicode MS" pitchFamily="34" charset="-122"/>
                <a:cs typeface="Arial Unicode MS" pitchFamily="34" charset="-122"/>
              </a:rPr>
              <a:t>getBean</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方法</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348880"/>
            <a:ext cx="3816424" cy="3152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20506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依赖注入的方式</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18258"/>
            <a:ext cx="8229600" cy="4525963"/>
          </a:xfrm>
        </p:spPr>
        <p:txBody>
          <a:bodyPr>
            <a:normAutofit/>
          </a:bodyPr>
          <a:lstStyle/>
          <a:p>
            <a:r>
              <a:rPr lang="en-US" altLang="zh-CN" dirty="0" smtClean="0">
                <a:latin typeface="Arial Unicode MS" pitchFamily="34" charset="-122"/>
                <a:ea typeface="Arial Unicode MS" pitchFamily="34" charset="-122"/>
                <a:cs typeface="Arial Unicode MS" pitchFamily="34" charset="-122"/>
              </a:rPr>
              <a:t>Spring </a:t>
            </a:r>
            <a:r>
              <a:rPr lang="zh-CN" altLang="en-US" dirty="0" smtClean="0">
                <a:latin typeface="Arial Unicode MS" pitchFamily="34" charset="-122"/>
                <a:ea typeface="Arial Unicode MS" pitchFamily="34" charset="-122"/>
                <a:cs typeface="Arial Unicode MS" pitchFamily="34" charset="-122"/>
              </a:rPr>
              <a:t>支持 </a:t>
            </a:r>
            <a:r>
              <a:rPr lang="en-US" altLang="zh-CN" dirty="0" smtClean="0">
                <a:latin typeface="Arial Unicode MS" pitchFamily="34" charset="-122"/>
                <a:ea typeface="Arial Unicode MS" pitchFamily="34" charset="-122"/>
                <a:cs typeface="Arial Unicode MS" pitchFamily="34" charset="-122"/>
              </a:rPr>
              <a:t>3 </a:t>
            </a:r>
            <a:r>
              <a:rPr lang="zh-CN" altLang="en-US" dirty="0" smtClean="0">
                <a:latin typeface="Arial Unicode MS" pitchFamily="34" charset="-122"/>
                <a:ea typeface="Arial Unicode MS" pitchFamily="34" charset="-122"/>
                <a:cs typeface="Arial Unicode MS" pitchFamily="34" charset="-122"/>
              </a:rPr>
              <a:t>种依赖注入的方式</a:t>
            </a:r>
            <a:endParaRPr lang="en-US" altLang="zh-CN" dirty="0" smtClean="0">
              <a:latin typeface="Arial Unicode MS" pitchFamily="34" charset="-122"/>
              <a:ea typeface="Arial Unicode MS" pitchFamily="34" charset="-122"/>
              <a:cs typeface="Arial Unicode MS" pitchFamily="34" charset="-122"/>
            </a:endParaRPr>
          </a:p>
          <a:p>
            <a:pPr lvl="1"/>
            <a:r>
              <a:rPr lang="zh-CN" altLang="en-US" b="1" dirty="0" smtClean="0">
                <a:solidFill>
                  <a:srgbClr val="0000FF"/>
                </a:solidFill>
                <a:latin typeface="Arial Unicode MS" pitchFamily="34" charset="-122"/>
                <a:ea typeface="Arial Unicode MS" pitchFamily="34" charset="-122"/>
                <a:cs typeface="Arial Unicode MS" pitchFamily="34" charset="-122"/>
              </a:rPr>
              <a:t>属性注入</a:t>
            </a:r>
            <a:endParaRPr lang="en-US" altLang="zh-CN"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b="1" dirty="0">
                <a:solidFill>
                  <a:srgbClr val="0000FF"/>
                </a:solidFill>
                <a:latin typeface="Arial Unicode MS" pitchFamily="34" charset="-122"/>
                <a:ea typeface="Arial Unicode MS" pitchFamily="34" charset="-122"/>
                <a:cs typeface="Arial Unicode MS" pitchFamily="34" charset="-122"/>
              </a:rPr>
              <a:t>构造</a:t>
            </a:r>
            <a:r>
              <a:rPr lang="zh-CN" altLang="en-US" b="1" dirty="0" smtClean="0">
                <a:solidFill>
                  <a:srgbClr val="0000FF"/>
                </a:solidFill>
                <a:latin typeface="Arial Unicode MS" pitchFamily="34" charset="-122"/>
                <a:ea typeface="Arial Unicode MS" pitchFamily="34" charset="-122"/>
                <a:cs typeface="Arial Unicode MS" pitchFamily="34" charset="-122"/>
              </a:rPr>
              <a:t>器注入</a:t>
            </a:r>
            <a:endParaRPr lang="en-US" altLang="zh-CN"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dirty="0" smtClean="0">
                <a:latin typeface="Arial Unicode MS" pitchFamily="34" charset="-122"/>
                <a:ea typeface="Arial Unicode MS" pitchFamily="34" charset="-122"/>
                <a:cs typeface="Arial Unicode MS" pitchFamily="34" charset="-122"/>
              </a:rPr>
              <a:t>工厂方法注入（很少使用，不推荐）</a:t>
            </a:r>
            <a:endParaRPr lang="en-US" altLang="zh-CN"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561510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属性注入</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927373"/>
            <a:ext cx="8424936" cy="2797771"/>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属性注入即通过 </a:t>
            </a:r>
            <a:r>
              <a:rPr lang="en-US" altLang="zh-CN" sz="2400" b="1" dirty="0" smtClean="0">
                <a:solidFill>
                  <a:srgbClr val="0000FF"/>
                </a:solidFill>
                <a:latin typeface="Arial Unicode MS" pitchFamily="34" charset="-122"/>
                <a:ea typeface="Arial Unicode MS" pitchFamily="34" charset="-122"/>
                <a:cs typeface="Arial Unicode MS" pitchFamily="34" charset="-122"/>
              </a:rPr>
              <a:t>setter </a:t>
            </a:r>
            <a:r>
              <a:rPr lang="zh-CN" altLang="en-US" sz="2400" b="1" dirty="0" smtClean="0">
                <a:solidFill>
                  <a:srgbClr val="0000FF"/>
                </a:solidFill>
                <a:latin typeface="Arial Unicode MS" pitchFamily="34" charset="-122"/>
                <a:ea typeface="Arial Unicode MS" pitchFamily="34" charset="-122"/>
                <a:cs typeface="Arial Unicode MS" pitchFamily="34" charset="-122"/>
              </a:rPr>
              <a:t>方法</a:t>
            </a:r>
            <a:r>
              <a:rPr lang="zh-CN" altLang="en-US" sz="2400" dirty="0" smtClean="0">
                <a:latin typeface="Arial Unicode MS" pitchFamily="34" charset="-122"/>
                <a:ea typeface="Arial Unicode MS" pitchFamily="34" charset="-122"/>
                <a:cs typeface="Arial Unicode MS" pitchFamily="34" charset="-122"/>
              </a:rPr>
              <a:t>注入</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的属性值或依赖的对象</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属性注入</a:t>
            </a:r>
            <a:r>
              <a:rPr lang="zh-CN" altLang="en-US" sz="2400" dirty="0">
                <a:latin typeface="Arial Unicode MS" pitchFamily="34" charset="-122"/>
                <a:ea typeface="Arial Unicode MS" pitchFamily="34" charset="-122"/>
                <a:cs typeface="Arial Unicode MS" pitchFamily="34" charset="-122"/>
              </a:rPr>
              <a:t>使用 </a:t>
            </a:r>
            <a:r>
              <a:rPr lang="en-US" altLang="zh-CN" sz="2400" dirty="0">
                <a:latin typeface="Arial Unicode MS" pitchFamily="34" charset="-122"/>
                <a:ea typeface="Arial Unicode MS" pitchFamily="34" charset="-122"/>
                <a:cs typeface="Arial Unicode MS" pitchFamily="34" charset="-122"/>
              </a:rPr>
              <a:t>&lt;property&gt; </a:t>
            </a:r>
            <a:r>
              <a:rPr lang="zh-CN" altLang="en-US" sz="2400" dirty="0">
                <a:latin typeface="Arial Unicode MS" pitchFamily="34" charset="-122"/>
                <a:ea typeface="Arial Unicode MS" pitchFamily="34" charset="-122"/>
                <a:cs typeface="Arial Unicode MS" pitchFamily="34" charset="-122"/>
              </a:rPr>
              <a:t>元素</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使用 </a:t>
            </a:r>
            <a:r>
              <a:rPr lang="en-US" altLang="zh-CN" sz="2400" dirty="0">
                <a:latin typeface="Arial Unicode MS" pitchFamily="34" charset="-122"/>
                <a:ea typeface="Arial Unicode MS" pitchFamily="34" charset="-122"/>
                <a:cs typeface="Arial Unicode MS" pitchFamily="34" charset="-122"/>
              </a:rPr>
              <a:t>name </a:t>
            </a:r>
            <a:r>
              <a:rPr lang="zh-CN" altLang="en-US" sz="2400" dirty="0">
                <a:latin typeface="Arial Unicode MS" pitchFamily="34" charset="-122"/>
                <a:ea typeface="Arial Unicode MS" pitchFamily="34" charset="-122"/>
                <a:cs typeface="Arial Unicode MS" pitchFamily="34" charset="-122"/>
              </a:rPr>
              <a:t>属性指定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a:t>
            </a:r>
            <a:r>
              <a:rPr lang="zh-CN" altLang="en-US" sz="2400" dirty="0" smtClean="0">
                <a:latin typeface="Arial Unicode MS" pitchFamily="34" charset="-122"/>
                <a:ea typeface="Arial Unicode MS" pitchFamily="34" charset="-122"/>
                <a:cs typeface="Arial Unicode MS" pitchFamily="34" charset="-122"/>
              </a:rPr>
              <a:t>名称，</a:t>
            </a:r>
            <a:r>
              <a:rPr lang="en-US" altLang="zh-CN" sz="2400" dirty="0" smtClean="0">
                <a:latin typeface="Arial Unicode MS" pitchFamily="34" charset="-122"/>
                <a:ea typeface="Arial Unicode MS" pitchFamily="34" charset="-122"/>
                <a:cs typeface="Arial Unicode MS" pitchFamily="34" charset="-122"/>
              </a:rPr>
              <a:t>value </a:t>
            </a:r>
            <a:r>
              <a:rPr lang="zh-CN" altLang="en-US" sz="2400" dirty="0" smtClean="0">
                <a:latin typeface="Arial Unicode MS" pitchFamily="34" charset="-122"/>
                <a:ea typeface="Arial Unicode MS" pitchFamily="34" charset="-122"/>
                <a:cs typeface="Arial Unicode MS" pitchFamily="34" charset="-122"/>
              </a:rPr>
              <a:t>属性或 </a:t>
            </a:r>
            <a:r>
              <a:rPr lang="en-US" altLang="zh-CN" sz="2400" dirty="0" smtClean="0">
                <a:latin typeface="Arial Unicode MS" pitchFamily="34" charset="-122"/>
                <a:ea typeface="Arial Unicode MS" pitchFamily="34" charset="-122"/>
                <a:cs typeface="Arial Unicode MS" pitchFamily="34" charset="-122"/>
              </a:rPr>
              <a:t>&lt;value&gt; </a:t>
            </a:r>
            <a:r>
              <a:rPr lang="zh-CN" altLang="en-US" sz="2400" dirty="0" smtClean="0">
                <a:latin typeface="Arial Unicode MS" pitchFamily="34" charset="-122"/>
                <a:ea typeface="Arial Unicode MS" pitchFamily="34" charset="-122"/>
                <a:cs typeface="Arial Unicode MS" pitchFamily="34" charset="-122"/>
              </a:rPr>
              <a:t>子节点指定属性值 </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b="1" dirty="0">
                <a:solidFill>
                  <a:srgbClr val="0000FF"/>
                </a:solidFill>
                <a:latin typeface="Arial Unicode MS" pitchFamily="34" charset="-122"/>
                <a:ea typeface="Arial Unicode MS" pitchFamily="34" charset="-122"/>
                <a:cs typeface="Arial Unicode MS" pitchFamily="34" charset="-122"/>
              </a:rPr>
              <a:t>属性</a:t>
            </a:r>
            <a:r>
              <a:rPr lang="zh-CN" altLang="en-US" sz="2400" b="1" dirty="0" smtClean="0">
                <a:solidFill>
                  <a:srgbClr val="0000FF"/>
                </a:solidFill>
                <a:latin typeface="Arial Unicode MS" pitchFamily="34" charset="-122"/>
                <a:ea typeface="Arial Unicode MS" pitchFamily="34" charset="-122"/>
                <a:cs typeface="Arial Unicode MS" pitchFamily="34" charset="-122"/>
              </a:rPr>
              <a:t>注入是实际应用中最常用的注入方式</a:t>
            </a:r>
            <a:endParaRPr lang="zh-CN" altLang="en-US" sz="2400" b="1" dirty="0">
              <a:solidFill>
                <a:srgbClr val="0000FF"/>
              </a:solidFill>
              <a:latin typeface="Arial Unicode MS" pitchFamily="34" charset="-122"/>
              <a:ea typeface="Arial Unicode MS" pitchFamily="34" charset="-122"/>
              <a:cs typeface="Arial Unicode MS"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63" y="4221088"/>
            <a:ext cx="7719492"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5808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lstStyle/>
          <a:p>
            <a:r>
              <a:rPr lang="zh-CN" altLang="en-US" dirty="0">
                <a:latin typeface="Arial Unicode MS" pitchFamily="34" charset="-122"/>
                <a:ea typeface="Arial Unicode MS" pitchFamily="34" charset="-122"/>
                <a:cs typeface="Arial Unicode MS" pitchFamily="34" charset="-122"/>
              </a:rPr>
              <a:t>构造</a:t>
            </a:r>
            <a:r>
              <a:rPr lang="zh-CN" altLang="en-US" dirty="0" smtClean="0">
                <a:latin typeface="Arial Unicode MS" pitchFamily="34" charset="-122"/>
                <a:ea typeface="Arial Unicode MS" pitchFamily="34" charset="-122"/>
                <a:cs typeface="Arial Unicode MS" pitchFamily="34" charset="-122"/>
              </a:rPr>
              <a:t>方法注入</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16832"/>
            <a:ext cx="8229600" cy="1944216"/>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通过构造方法注入</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的属性值或依赖的</a:t>
            </a:r>
            <a:r>
              <a:rPr lang="zh-CN" altLang="en-US" sz="2400" dirty="0" smtClean="0">
                <a:latin typeface="Arial Unicode MS" pitchFamily="34" charset="-122"/>
                <a:ea typeface="Arial Unicode MS" pitchFamily="34" charset="-122"/>
                <a:cs typeface="Arial Unicode MS" pitchFamily="34" charset="-122"/>
              </a:rPr>
              <a:t>对象，它保证了 </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实例在实例化后就可以使用。</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构造器注入在 </a:t>
            </a:r>
            <a:r>
              <a:rPr lang="en-US" altLang="zh-CN" sz="2400" dirty="0">
                <a:latin typeface="Arial Unicode MS" pitchFamily="34" charset="-122"/>
                <a:ea typeface="Arial Unicode MS" pitchFamily="34" charset="-122"/>
                <a:cs typeface="Arial Unicode MS" pitchFamily="34" charset="-122"/>
              </a:rPr>
              <a:t>&lt;constructor-</a:t>
            </a:r>
            <a:r>
              <a:rPr lang="en-US" altLang="zh-CN" sz="2400" dirty="0" err="1">
                <a:latin typeface="Arial Unicode MS" pitchFamily="34" charset="-122"/>
                <a:ea typeface="Arial Unicode MS" pitchFamily="34" charset="-122"/>
                <a:cs typeface="Arial Unicode MS" pitchFamily="34" charset="-122"/>
              </a:rPr>
              <a:t>arg</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元素里声明属性</a:t>
            </a:r>
            <a:r>
              <a:rPr lang="en-US" altLang="zh-CN" sz="2400" dirty="0">
                <a:latin typeface="Arial Unicode MS" pitchFamily="34" charset="-122"/>
                <a:ea typeface="Arial Unicode MS" pitchFamily="34" charset="-122"/>
                <a:cs typeface="Arial Unicode MS" pitchFamily="34" charset="-122"/>
              </a:rPr>
              <a:t>, </a:t>
            </a:r>
            <a:r>
              <a:rPr lang="en-US" altLang="zh-CN" sz="2400" b="1" dirty="0" smtClean="0">
                <a:solidFill>
                  <a:srgbClr val="0000FF"/>
                </a:solidFill>
                <a:latin typeface="Arial Unicode MS" pitchFamily="34" charset="-122"/>
                <a:ea typeface="Arial Unicode MS" pitchFamily="34" charset="-122"/>
                <a:cs typeface="Arial Unicode MS" pitchFamily="34" charset="-122"/>
              </a:rPr>
              <a:t>&lt;</a:t>
            </a:r>
            <a:r>
              <a:rPr lang="en-US" altLang="zh-CN" sz="2400" b="1" dirty="0">
                <a:solidFill>
                  <a:srgbClr val="0000FF"/>
                </a:solidFill>
                <a:latin typeface="Arial Unicode MS" pitchFamily="34" charset="-122"/>
                <a:ea typeface="Arial Unicode MS" pitchFamily="34" charset="-122"/>
                <a:cs typeface="Arial Unicode MS" pitchFamily="34" charset="-122"/>
              </a:rPr>
              <a:t>constructor-</a:t>
            </a:r>
            <a:r>
              <a:rPr lang="en-US" altLang="zh-CN" sz="2400" b="1" dirty="0" err="1">
                <a:solidFill>
                  <a:srgbClr val="0000FF"/>
                </a:solidFill>
                <a:latin typeface="Arial Unicode MS" pitchFamily="34" charset="-122"/>
                <a:ea typeface="Arial Unicode MS" pitchFamily="34" charset="-122"/>
                <a:cs typeface="Arial Unicode MS" pitchFamily="34" charset="-122"/>
              </a:rPr>
              <a:t>arg</a:t>
            </a:r>
            <a:r>
              <a:rPr lang="en-US" altLang="zh-CN" sz="2400" b="1" dirty="0">
                <a:solidFill>
                  <a:srgbClr val="0000FF"/>
                </a:solidFill>
                <a:latin typeface="Arial Unicode MS" pitchFamily="34" charset="-122"/>
                <a:ea typeface="Arial Unicode MS" pitchFamily="34" charset="-122"/>
                <a:cs typeface="Arial Unicode MS" pitchFamily="34" charset="-122"/>
              </a:rPr>
              <a:t>&gt; </a:t>
            </a:r>
            <a:r>
              <a:rPr lang="zh-CN" altLang="en-US" sz="2400" b="1" dirty="0">
                <a:solidFill>
                  <a:srgbClr val="0000FF"/>
                </a:solidFill>
                <a:latin typeface="Arial Unicode MS" pitchFamily="34" charset="-122"/>
                <a:ea typeface="Arial Unicode MS" pitchFamily="34" charset="-122"/>
                <a:cs typeface="Arial Unicode MS" pitchFamily="34" charset="-122"/>
              </a:rPr>
              <a:t>中没有 </a:t>
            </a:r>
            <a:r>
              <a:rPr lang="en-US" altLang="zh-CN" sz="2400" b="1" dirty="0">
                <a:solidFill>
                  <a:srgbClr val="0000FF"/>
                </a:solidFill>
                <a:latin typeface="Arial Unicode MS" pitchFamily="34" charset="-122"/>
                <a:ea typeface="Arial Unicode MS" pitchFamily="34" charset="-122"/>
                <a:cs typeface="Arial Unicode MS" pitchFamily="34" charset="-122"/>
              </a:rPr>
              <a:t>name </a:t>
            </a:r>
            <a:r>
              <a:rPr lang="zh-CN" altLang="en-US" sz="2400" b="1" dirty="0">
                <a:solidFill>
                  <a:srgbClr val="0000FF"/>
                </a:solidFill>
                <a:latin typeface="Arial Unicode MS" pitchFamily="34" charset="-122"/>
                <a:ea typeface="Arial Unicode MS" pitchFamily="34" charset="-122"/>
                <a:cs typeface="Arial Unicode MS" pitchFamily="34" charset="-122"/>
              </a:rPr>
              <a:t>属性</a:t>
            </a:r>
          </a:p>
          <a:p>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043375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zh-CN" altLang="en-US" dirty="0">
                <a:latin typeface="Arial Unicode MS" pitchFamily="34" charset="-122"/>
                <a:ea typeface="Arial Unicode MS" pitchFamily="34" charset="-122"/>
                <a:cs typeface="Arial Unicode MS" pitchFamily="34" charset="-122"/>
              </a:rPr>
              <a:t>构造方法注入</a:t>
            </a:r>
            <a:endParaRPr lang="zh-CN" altLang="en-US" dirty="0"/>
          </a:p>
        </p:txBody>
      </p:sp>
      <p:sp>
        <p:nvSpPr>
          <p:cNvPr id="3" name="内容占位符 2"/>
          <p:cNvSpPr>
            <a:spLocks noGrp="1"/>
          </p:cNvSpPr>
          <p:nvPr>
            <p:ph idx="1"/>
          </p:nvPr>
        </p:nvSpPr>
        <p:spPr>
          <a:xfrm>
            <a:off x="457200" y="1844824"/>
            <a:ext cx="8229600" cy="4525963"/>
          </a:xfrm>
        </p:spPr>
        <p:txBody>
          <a:bodyPr>
            <a:normAutofit/>
          </a:bodyPr>
          <a:lstStyle/>
          <a:p>
            <a:r>
              <a:rPr lang="zh-CN" altLang="en-US" sz="2000" dirty="0" smtClean="0">
                <a:latin typeface="Arial Unicode MS" pitchFamily="34" charset="-122"/>
                <a:ea typeface="Arial Unicode MS" pitchFamily="34" charset="-122"/>
                <a:cs typeface="Arial Unicode MS" pitchFamily="34" charset="-122"/>
              </a:rPr>
              <a:t>按索引匹配入参：</a:t>
            </a:r>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按类型匹配入参：</a:t>
            </a:r>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pPr marL="0" indent="0">
              <a:buNone/>
            </a:pPr>
            <a:endParaRPr lang="en-US" altLang="zh-CN" sz="2000" dirty="0" smtClean="0">
              <a:latin typeface="Arial Unicode MS" pitchFamily="34" charset="-122"/>
              <a:ea typeface="Arial Unicode MS" pitchFamily="34" charset="-122"/>
              <a:cs typeface="Arial Unicode MS" pitchFamily="34" charset="-122"/>
            </a:endParaRPr>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684" y="2348880"/>
            <a:ext cx="7170303" cy="1090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685" y="4293096"/>
            <a:ext cx="6750532" cy="1115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7693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注入属性值细节</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自动转配</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13079813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091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字面值</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27373"/>
            <a:ext cx="8229600"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字面</a:t>
            </a:r>
            <a:r>
              <a:rPr lang="zh-CN" altLang="en-US" sz="2400" dirty="0" smtClean="0">
                <a:latin typeface="Arial Unicode MS" pitchFamily="34" charset="-122"/>
                <a:ea typeface="Arial Unicode MS" pitchFamily="34" charset="-122"/>
                <a:cs typeface="Arial Unicode MS" pitchFamily="34" charset="-122"/>
              </a:rPr>
              <a:t>值：可用字符串表示的值，可以通过 </a:t>
            </a:r>
            <a:r>
              <a:rPr lang="en-US" altLang="zh-CN" sz="2400" dirty="0" smtClean="0">
                <a:latin typeface="Arial Unicode MS" pitchFamily="34" charset="-122"/>
                <a:ea typeface="Arial Unicode MS" pitchFamily="34" charset="-122"/>
                <a:cs typeface="Arial Unicode MS" pitchFamily="34" charset="-122"/>
              </a:rPr>
              <a:t>&lt;value&gt; </a:t>
            </a:r>
            <a:r>
              <a:rPr lang="zh-CN" altLang="en-US" sz="2400" dirty="0" smtClean="0">
                <a:latin typeface="Arial Unicode MS" pitchFamily="34" charset="-122"/>
                <a:ea typeface="Arial Unicode MS" pitchFamily="34" charset="-122"/>
                <a:cs typeface="Arial Unicode MS" pitchFamily="34" charset="-122"/>
              </a:rPr>
              <a:t>元素标签或 </a:t>
            </a:r>
            <a:r>
              <a:rPr lang="en-US" altLang="zh-CN" sz="2400" dirty="0" smtClean="0">
                <a:latin typeface="Arial Unicode MS" pitchFamily="34" charset="-122"/>
                <a:ea typeface="Arial Unicode MS" pitchFamily="34" charset="-122"/>
                <a:cs typeface="Arial Unicode MS" pitchFamily="34" charset="-122"/>
              </a:rPr>
              <a:t>value </a:t>
            </a:r>
            <a:r>
              <a:rPr lang="zh-CN" altLang="en-US" sz="2400" dirty="0" smtClean="0">
                <a:latin typeface="Arial Unicode MS" pitchFamily="34" charset="-122"/>
                <a:ea typeface="Arial Unicode MS" pitchFamily="34" charset="-122"/>
                <a:cs typeface="Arial Unicode MS" pitchFamily="34" charset="-122"/>
              </a:rPr>
              <a:t>属性进行注入。</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基本</a:t>
            </a:r>
            <a:r>
              <a:rPr lang="zh-CN" altLang="en-US" sz="2400" dirty="0" smtClean="0">
                <a:latin typeface="Arial Unicode MS" pitchFamily="34" charset="-122"/>
                <a:ea typeface="Arial Unicode MS" pitchFamily="34" charset="-122"/>
                <a:cs typeface="Arial Unicode MS" pitchFamily="34" charset="-122"/>
              </a:rPr>
              <a:t>数据类型及其封装类、</a:t>
            </a:r>
            <a:r>
              <a:rPr lang="en-US" altLang="zh-CN" sz="2400" dirty="0" smtClean="0">
                <a:latin typeface="Arial Unicode MS" pitchFamily="34" charset="-122"/>
                <a:ea typeface="Arial Unicode MS" pitchFamily="34" charset="-122"/>
                <a:cs typeface="Arial Unicode MS" pitchFamily="34" charset="-122"/>
              </a:rPr>
              <a:t>String </a:t>
            </a:r>
            <a:r>
              <a:rPr lang="zh-CN" altLang="en-US" sz="2400" dirty="0" smtClean="0">
                <a:latin typeface="Arial Unicode MS" pitchFamily="34" charset="-122"/>
                <a:ea typeface="Arial Unicode MS" pitchFamily="34" charset="-122"/>
                <a:cs typeface="Arial Unicode MS" pitchFamily="34" charset="-122"/>
              </a:rPr>
              <a:t>等类型都可以采取字面值注入的方式</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若字面值中包含特殊字符，可以使用 </a:t>
            </a:r>
            <a:r>
              <a:rPr lang="en-US" altLang="zh-CN" sz="2400" dirty="0" smtClean="0">
                <a:latin typeface="Arial Unicode MS" pitchFamily="34" charset="-122"/>
                <a:ea typeface="Arial Unicode MS" pitchFamily="34" charset="-122"/>
                <a:cs typeface="Arial Unicode MS" pitchFamily="34" charset="-122"/>
              </a:rPr>
              <a:t>&lt;![CDATA[]]&gt; </a:t>
            </a:r>
            <a:r>
              <a:rPr lang="zh-CN" altLang="en-US" sz="2400" dirty="0" smtClean="0">
                <a:latin typeface="Arial Unicode MS" pitchFamily="34" charset="-122"/>
                <a:ea typeface="Arial Unicode MS" pitchFamily="34" charset="-122"/>
                <a:cs typeface="Arial Unicode MS" pitchFamily="34" charset="-122"/>
              </a:rPr>
              <a:t>把字面值包裹起来。</a:t>
            </a:r>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328431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0259"/>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引用其它 </a:t>
            </a:r>
            <a:r>
              <a:rPr lang="en-US" altLang="zh-CN" dirty="0" smtClean="0">
                <a:latin typeface="Arial Unicode MS" pitchFamily="34" charset="-122"/>
                <a:ea typeface="Arial Unicode MS" pitchFamily="34" charset="-122"/>
                <a:cs typeface="Arial Unicode MS" pitchFamily="34" charset="-122"/>
              </a:rPr>
              <a:t>Bean</a:t>
            </a:r>
            <a:endParaRPr lang="zh-CN" altLang="en-US" dirty="0"/>
          </a:p>
        </p:txBody>
      </p:sp>
      <p:sp>
        <p:nvSpPr>
          <p:cNvPr id="3" name="内容占位符 2"/>
          <p:cNvSpPr>
            <a:spLocks noGrp="1"/>
          </p:cNvSpPr>
          <p:nvPr>
            <p:ph idx="1"/>
          </p:nvPr>
        </p:nvSpPr>
        <p:spPr>
          <a:xfrm>
            <a:off x="457200" y="1916833"/>
            <a:ext cx="8229600" cy="2664295"/>
          </a:xfrm>
        </p:spPr>
        <p:txBody>
          <a:bodyPr>
            <a:normAutofit/>
          </a:bodyPr>
          <a:lstStyle/>
          <a:p>
            <a:pPr>
              <a:lnSpc>
                <a:spcPct val="90000"/>
              </a:lnSpc>
            </a:pPr>
            <a:r>
              <a:rPr lang="zh-CN" altLang="en-US" sz="2400" dirty="0">
                <a:latin typeface="Arial Unicode MS" pitchFamily="34" charset="-122"/>
                <a:ea typeface="Arial Unicode MS" pitchFamily="34" charset="-122"/>
                <a:cs typeface="Arial Unicode MS" pitchFamily="34" charset="-122"/>
              </a:rPr>
              <a:t>组成应用程序的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经常需要相互协作以完成应用程序的功能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要</a:t>
            </a:r>
            <a:r>
              <a:rPr lang="zh-CN" altLang="en-US" sz="2400" b="1" dirty="0">
                <a:solidFill>
                  <a:srgbClr val="0000FF"/>
                </a:solidFill>
                <a:latin typeface="Arial Unicode MS" pitchFamily="34" charset="-122"/>
                <a:ea typeface="Arial Unicode MS" pitchFamily="34" charset="-122"/>
                <a:cs typeface="Arial Unicode MS" pitchFamily="34" charset="-122"/>
              </a:rPr>
              <a:t>使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能够相互访问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就必须在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配置文件中指定对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的引用</a:t>
            </a:r>
          </a:p>
          <a:p>
            <a:pPr>
              <a:lnSpc>
                <a:spcPct val="90000"/>
              </a:lnSpc>
            </a:pP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的配置文件中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a:t>
            </a:r>
            <a:r>
              <a:rPr lang="zh-CN" altLang="en-US" sz="2400" b="1" dirty="0">
                <a:solidFill>
                  <a:srgbClr val="0000FF"/>
                </a:solidFill>
                <a:latin typeface="Arial Unicode MS" pitchFamily="34" charset="-122"/>
                <a:ea typeface="Arial Unicode MS" pitchFamily="34" charset="-122"/>
                <a:cs typeface="Arial Unicode MS" pitchFamily="34" charset="-122"/>
              </a:rPr>
              <a:t>通过 </a:t>
            </a:r>
            <a:r>
              <a:rPr lang="en-US" altLang="zh-CN" sz="2400" b="1" dirty="0">
                <a:solidFill>
                  <a:srgbClr val="0000FF"/>
                </a:solidFill>
                <a:latin typeface="Arial Unicode MS" pitchFamily="34" charset="-122"/>
                <a:ea typeface="Arial Unicode MS" pitchFamily="34" charset="-122"/>
                <a:cs typeface="Arial Unicode MS" pitchFamily="34" charset="-122"/>
              </a:rPr>
              <a:t>&lt;ref&gt; </a:t>
            </a:r>
            <a:r>
              <a:rPr lang="zh-CN" altLang="en-US" sz="2400" b="1" dirty="0" smtClean="0">
                <a:solidFill>
                  <a:srgbClr val="0000FF"/>
                </a:solidFill>
                <a:latin typeface="Arial Unicode MS" pitchFamily="34" charset="-122"/>
                <a:ea typeface="Arial Unicode MS" pitchFamily="34" charset="-122"/>
                <a:cs typeface="Arial Unicode MS" pitchFamily="34" charset="-122"/>
              </a:rPr>
              <a:t>元素或 </a:t>
            </a:r>
            <a:r>
              <a:rPr lang="en-US" altLang="zh-CN" sz="2400" b="1" dirty="0" smtClean="0">
                <a:solidFill>
                  <a:srgbClr val="0000FF"/>
                </a:solidFill>
                <a:latin typeface="Arial Unicode MS" pitchFamily="34" charset="-122"/>
                <a:ea typeface="Arial Unicode MS" pitchFamily="34" charset="-122"/>
                <a:cs typeface="Arial Unicode MS" pitchFamily="34" charset="-122"/>
              </a:rPr>
              <a:t>ref  </a:t>
            </a:r>
            <a:r>
              <a:rPr lang="zh-CN" altLang="en-US" sz="2400" b="1" dirty="0" smtClean="0">
                <a:solidFill>
                  <a:srgbClr val="0000FF"/>
                </a:solidFill>
                <a:latin typeface="Arial Unicode MS" pitchFamily="34" charset="-122"/>
                <a:ea typeface="Arial Unicode MS" pitchFamily="34" charset="-122"/>
                <a:cs typeface="Arial Unicode MS" pitchFamily="34" charset="-122"/>
              </a:rPr>
              <a:t>属性</a:t>
            </a:r>
            <a:r>
              <a:rPr lang="zh-CN" altLang="en-US" sz="2400" dirty="0" smtClean="0">
                <a:latin typeface="Arial Unicode MS" pitchFamily="34" charset="-122"/>
                <a:ea typeface="Arial Unicode MS" pitchFamily="34" charset="-122"/>
                <a:cs typeface="Arial Unicode MS" pitchFamily="34" charset="-122"/>
              </a:rPr>
              <a:t>为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的属性或构造器参数指定对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的引用</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zh-CN" altLang="en-US" sz="2400" dirty="0">
                <a:latin typeface="Arial Unicode MS" pitchFamily="34" charset="-122"/>
                <a:ea typeface="Arial Unicode MS" pitchFamily="34" charset="-122"/>
                <a:cs typeface="Arial Unicode MS" pitchFamily="34" charset="-122"/>
              </a:rPr>
              <a:t>也可以</a:t>
            </a:r>
            <a:r>
              <a:rPr lang="zh-CN" altLang="en-US" sz="2400" b="1" dirty="0">
                <a:solidFill>
                  <a:srgbClr val="0000FF"/>
                </a:solidFill>
                <a:latin typeface="Arial Unicode MS" pitchFamily="34" charset="-122"/>
                <a:ea typeface="Arial Unicode MS" pitchFamily="34" charset="-122"/>
                <a:cs typeface="Arial Unicode MS" pitchFamily="34" charset="-122"/>
              </a:rPr>
              <a:t>在属性或构造器里包含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的声明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称为</a:t>
            </a:r>
            <a:r>
              <a:rPr lang="zh-CN" altLang="en-US" sz="2400" b="1" dirty="0">
                <a:solidFill>
                  <a:srgbClr val="0000FF"/>
                </a:solidFill>
                <a:latin typeface="Arial Unicode MS" pitchFamily="34" charset="-122"/>
                <a:ea typeface="Arial Unicode MS" pitchFamily="34" charset="-122"/>
                <a:cs typeface="Arial Unicode MS" pitchFamily="34" charset="-122"/>
              </a:rPr>
              <a:t>内部 </a:t>
            </a:r>
            <a:r>
              <a:rPr lang="en-US" altLang="zh-CN" sz="2400" b="1" dirty="0">
                <a:solidFill>
                  <a:srgbClr val="0000FF"/>
                </a:solidFill>
                <a:latin typeface="Arial Unicode MS" pitchFamily="34" charset="-122"/>
                <a:ea typeface="Arial Unicode MS" pitchFamily="34" charset="-122"/>
                <a:cs typeface="Arial Unicode MS" pitchFamily="34" charset="-122"/>
              </a:rPr>
              <a:t>Bean</a:t>
            </a:r>
          </a:p>
        </p:txBody>
      </p:sp>
    </p:spTree>
    <p:extLst>
      <p:ext uri="{BB962C8B-B14F-4D97-AF65-F5344CB8AC3E}">
        <p14:creationId xmlns:p14="http://schemas.microsoft.com/office/powerpoint/2010/main" val="410169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91680" y="2276872"/>
            <a:ext cx="5686400" cy="1470025"/>
          </a:xfrm>
        </p:spPr>
        <p:txBody>
          <a:bodyPr>
            <a:normAutofit/>
          </a:bodyPr>
          <a:lstStyle/>
          <a:p>
            <a:r>
              <a:rPr lang="en-US" altLang="zh-CN" sz="6000" dirty="0" smtClean="0"/>
              <a:t>Hello World</a:t>
            </a:r>
            <a:endParaRPr lang="zh-CN" altLang="en-US" sz="6000" dirty="0">
              <a:solidFill>
                <a:srgbClr val="00B050"/>
              </a:solidFill>
            </a:endParaRPr>
          </a:p>
        </p:txBody>
      </p:sp>
      <p:sp>
        <p:nvSpPr>
          <p:cNvPr id="3" name="副标题 2"/>
          <p:cNvSpPr>
            <a:spLocks noGrp="1"/>
          </p:cNvSpPr>
          <p:nvPr>
            <p:ph type="subTitle" idx="1"/>
          </p:nvPr>
        </p:nvSpPr>
        <p:spPr>
          <a:xfrm>
            <a:off x="371978" y="5743516"/>
            <a:ext cx="6072230" cy="1285884"/>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302134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336" y="1592957"/>
            <a:ext cx="80962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箭头连接符 4"/>
          <p:cNvCxnSpPr/>
          <p:nvPr/>
        </p:nvCxnSpPr>
        <p:spPr>
          <a:xfrm flipH="1" flipV="1">
            <a:off x="2267744" y="1880989"/>
            <a:ext cx="2520280"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767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内部 </a:t>
            </a:r>
            <a:r>
              <a:rPr lang="en-US" altLang="zh-CN" dirty="0" smtClean="0">
                <a:latin typeface="Arial Unicode MS" pitchFamily="34" charset="-122"/>
                <a:ea typeface="Arial Unicode MS" pitchFamily="34" charset="-122"/>
                <a:cs typeface="Arial Unicode MS" pitchFamily="34" charset="-122"/>
              </a:rPr>
              <a:t>Bean</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55365"/>
            <a:ext cx="8229600"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a:t>
            </a:r>
            <a:r>
              <a:rPr lang="zh-CN" altLang="en-US" sz="2400" b="1" dirty="0">
                <a:solidFill>
                  <a:srgbClr val="0000FF"/>
                </a:solidFill>
                <a:latin typeface="Arial Unicode MS" pitchFamily="34" charset="-122"/>
                <a:ea typeface="Arial Unicode MS" pitchFamily="34" charset="-122"/>
                <a:cs typeface="Arial Unicode MS" pitchFamily="34" charset="-122"/>
              </a:rPr>
              <a:t>仅仅</a:t>
            </a:r>
            <a:r>
              <a:rPr lang="zh-CN" altLang="en-US" sz="2400" dirty="0">
                <a:latin typeface="Arial Unicode MS" pitchFamily="34" charset="-122"/>
                <a:ea typeface="Arial Unicode MS" pitchFamily="34" charset="-122"/>
                <a:cs typeface="Arial Unicode MS" pitchFamily="34" charset="-122"/>
              </a:rPr>
              <a:t>给一个特定的属性使用时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可以将其声明为内部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内部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声明直接包含在 </a:t>
            </a:r>
            <a:r>
              <a:rPr lang="en-US" altLang="zh-CN" sz="2400" dirty="0">
                <a:latin typeface="Arial Unicode MS" pitchFamily="34" charset="-122"/>
                <a:ea typeface="Arial Unicode MS" pitchFamily="34" charset="-122"/>
                <a:cs typeface="Arial Unicode MS" pitchFamily="34" charset="-122"/>
              </a:rPr>
              <a:t>&lt;property&gt; </a:t>
            </a:r>
            <a:r>
              <a:rPr lang="zh-CN" altLang="en-US" sz="2400" dirty="0">
                <a:latin typeface="Arial Unicode MS" pitchFamily="34" charset="-122"/>
                <a:ea typeface="Arial Unicode MS" pitchFamily="34" charset="-122"/>
                <a:cs typeface="Arial Unicode MS" pitchFamily="34" charset="-122"/>
              </a:rPr>
              <a:t>或 </a:t>
            </a:r>
            <a:r>
              <a:rPr lang="en-US" altLang="zh-CN" sz="2400" dirty="0">
                <a:latin typeface="Arial Unicode MS" pitchFamily="34" charset="-122"/>
                <a:ea typeface="Arial Unicode MS" pitchFamily="34" charset="-122"/>
                <a:cs typeface="Arial Unicode MS" pitchFamily="34" charset="-122"/>
              </a:rPr>
              <a:t>&lt;constructor-</a:t>
            </a:r>
            <a:r>
              <a:rPr lang="en-US" altLang="zh-CN" sz="2400" dirty="0" err="1">
                <a:latin typeface="Arial Unicode MS" pitchFamily="34" charset="-122"/>
                <a:ea typeface="Arial Unicode MS" pitchFamily="34" charset="-122"/>
                <a:cs typeface="Arial Unicode MS" pitchFamily="34" charset="-122"/>
              </a:rPr>
              <a:t>arg</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不需要设置任何 </a:t>
            </a:r>
            <a:r>
              <a:rPr lang="en-US" altLang="zh-CN" sz="2400" dirty="0">
                <a:latin typeface="Arial Unicode MS" pitchFamily="34" charset="-122"/>
                <a:ea typeface="Arial Unicode MS" pitchFamily="34" charset="-122"/>
                <a:cs typeface="Arial Unicode MS" pitchFamily="34" charset="-122"/>
              </a:rPr>
              <a:t>id </a:t>
            </a:r>
            <a:r>
              <a:rPr lang="zh-CN" altLang="en-US" sz="2400" dirty="0">
                <a:latin typeface="Arial Unicode MS" pitchFamily="34" charset="-122"/>
                <a:ea typeface="Arial Unicode MS" pitchFamily="34" charset="-122"/>
                <a:cs typeface="Arial Unicode MS" pitchFamily="34" charset="-122"/>
              </a:rPr>
              <a:t>或 </a:t>
            </a:r>
            <a:r>
              <a:rPr lang="en-US" altLang="zh-CN" sz="2400" dirty="0">
                <a:latin typeface="Arial Unicode MS" pitchFamily="34" charset="-122"/>
                <a:ea typeface="Arial Unicode MS" pitchFamily="34" charset="-122"/>
                <a:cs typeface="Arial Unicode MS" pitchFamily="34" charset="-122"/>
              </a:rPr>
              <a:t>name </a:t>
            </a:r>
            <a:r>
              <a:rPr lang="zh-CN" altLang="en-US" sz="2400" dirty="0">
                <a:latin typeface="Arial Unicode MS" pitchFamily="34" charset="-122"/>
                <a:ea typeface="Arial Unicode MS" pitchFamily="34" charset="-122"/>
                <a:cs typeface="Arial Unicode MS" pitchFamily="34" charset="-122"/>
              </a:rPr>
              <a:t>属性</a:t>
            </a:r>
          </a:p>
          <a:p>
            <a:r>
              <a:rPr lang="zh-CN" altLang="en-US" sz="2400" dirty="0">
                <a:latin typeface="Arial Unicode MS" pitchFamily="34" charset="-122"/>
                <a:ea typeface="Arial Unicode MS" pitchFamily="34" charset="-122"/>
                <a:cs typeface="Arial Unicode MS" pitchFamily="34" charset="-122"/>
              </a:rPr>
              <a:t>内部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不能使用在任何其他地方</a:t>
            </a:r>
          </a:p>
          <a:p>
            <a:endParaRPr lang="zh-CN" altLang="en-US" sz="2400" dirty="0"/>
          </a:p>
        </p:txBody>
      </p:sp>
    </p:spTree>
    <p:extLst>
      <p:ext uri="{BB962C8B-B14F-4D97-AF65-F5344CB8AC3E}">
        <p14:creationId xmlns:p14="http://schemas.microsoft.com/office/powerpoint/2010/main" val="663401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zh-CN" altLang="en-US" sz="3600" dirty="0">
                <a:latin typeface="Arial Unicode MS" pitchFamily="34" charset="-122"/>
                <a:ea typeface="Arial Unicode MS" pitchFamily="34" charset="-122"/>
                <a:cs typeface="Arial Unicode MS" pitchFamily="34" charset="-122"/>
              </a:rPr>
              <a:t>注入参数详解</a:t>
            </a:r>
            <a:r>
              <a:rPr lang="zh-CN" altLang="en-US" sz="3600" dirty="0" smtClean="0">
                <a:latin typeface="Arial Unicode MS" pitchFamily="34" charset="-122"/>
                <a:ea typeface="Arial Unicode MS" pitchFamily="34" charset="-122"/>
                <a:cs typeface="Arial Unicode MS" pitchFamily="34" charset="-122"/>
              </a:rPr>
              <a:t>：</a:t>
            </a:r>
            <a:r>
              <a:rPr lang="en-US" altLang="zh-CN" sz="3600" dirty="0" smtClean="0">
                <a:latin typeface="Arial Unicode MS" pitchFamily="34" charset="-122"/>
                <a:ea typeface="Arial Unicode MS" pitchFamily="34" charset="-122"/>
                <a:cs typeface="Arial Unicode MS" pitchFamily="34" charset="-122"/>
              </a:rPr>
              <a:t>null </a:t>
            </a:r>
            <a:r>
              <a:rPr lang="zh-CN" altLang="en-US" sz="3600" dirty="0" smtClean="0">
                <a:latin typeface="Arial Unicode MS" pitchFamily="34" charset="-122"/>
                <a:ea typeface="Arial Unicode MS" pitchFamily="34" charset="-122"/>
                <a:cs typeface="Arial Unicode MS" pitchFamily="34" charset="-122"/>
              </a:rPr>
              <a:t>值和级联属性</a:t>
            </a:r>
            <a:endParaRPr lang="zh-CN" altLang="en-US" sz="3600" dirty="0"/>
          </a:p>
        </p:txBody>
      </p:sp>
      <p:sp>
        <p:nvSpPr>
          <p:cNvPr id="3" name="内容占位符 2"/>
          <p:cNvSpPr>
            <a:spLocks noGrp="1"/>
          </p:cNvSpPr>
          <p:nvPr>
            <p:ph idx="1"/>
          </p:nvPr>
        </p:nvSpPr>
        <p:spPr>
          <a:xfrm>
            <a:off x="457200" y="2018258"/>
            <a:ext cx="8229600" cy="4525963"/>
          </a:xfrm>
        </p:spPr>
        <p:txBody>
          <a:bodyPr>
            <a:normAutofit/>
          </a:bodyPr>
          <a:lstStyle/>
          <a:p>
            <a:r>
              <a:rPr lang="zh-CN" altLang="en-US" sz="2800" dirty="0" smtClean="0">
                <a:latin typeface="Arial Unicode MS" pitchFamily="34" charset="-122"/>
                <a:ea typeface="Arial Unicode MS" pitchFamily="34" charset="-122"/>
                <a:cs typeface="Arial Unicode MS" pitchFamily="34" charset="-122"/>
              </a:rPr>
              <a:t>可以使用专用的 </a:t>
            </a:r>
            <a:r>
              <a:rPr lang="en-US" altLang="zh-CN" sz="2800" b="1" dirty="0" smtClean="0">
                <a:solidFill>
                  <a:srgbClr val="0000FF"/>
                </a:solidFill>
                <a:latin typeface="Arial Unicode MS" pitchFamily="34" charset="-122"/>
                <a:ea typeface="Arial Unicode MS" pitchFamily="34" charset="-122"/>
                <a:cs typeface="Arial Unicode MS" pitchFamily="34" charset="-122"/>
              </a:rPr>
              <a:t>&lt;null/&gt; </a:t>
            </a:r>
            <a:r>
              <a:rPr lang="zh-CN" altLang="en-US" sz="2800" dirty="0" smtClean="0">
                <a:latin typeface="Arial Unicode MS" pitchFamily="34" charset="-122"/>
                <a:ea typeface="Arial Unicode MS" pitchFamily="34" charset="-122"/>
                <a:cs typeface="Arial Unicode MS" pitchFamily="34" charset="-122"/>
              </a:rPr>
              <a:t>元素标签为 </a:t>
            </a:r>
            <a:r>
              <a:rPr lang="en-US" altLang="zh-CN" sz="2800" dirty="0" smtClean="0">
                <a:latin typeface="Arial Unicode MS" pitchFamily="34" charset="-122"/>
                <a:ea typeface="Arial Unicode MS" pitchFamily="34" charset="-122"/>
                <a:cs typeface="Arial Unicode MS" pitchFamily="34" charset="-122"/>
              </a:rPr>
              <a:t>Bean </a:t>
            </a:r>
            <a:r>
              <a:rPr lang="zh-CN" altLang="en-US" sz="2800" dirty="0" smtClean="0">
                <a:latin typeface="Arial Unicode MS" pitchFamily="34" charset="-122"/>
                <a:ea typeface="Arial Unicode MS" pitchFamily="34" charset="-122"/>
                <a:cs typeface="Arial Unicode MS" pitchFamily="34" charset="-122"/>
              </a:rPr>
              <a:t>的字符串或其它对象类型的属性注入 </a:t>
            </a:r>
            <a:r>
              <a:rPr lang="en-US" altLang="zh-CN" sz="2800" dirty="0" smtClean="0">
                <a:latin typeface="Arial Unicode MS" pitchFamily="34" charset="-122"/>
                <a:ea typeface="Arial Unicode MS" pitchFamily="34" charset="-122"/>
                <a:cs typeface="Arial Unicode MS" pitchFamily="34" charset="-122"/>
              </a:rPr>
              <a:t>null </a:t>
            </a:r>
            <a:r>
              <a:rPr lang="zh-CN" altLang="en-US" sz="2800" dirty="0" smtClean="0">
                <a:latin typeface="Arial Unicode MS" pitchFamily="34" charset="-122"/>
                <a:ea typeface="Arial Unicode MS" pitchFamily="34" charset="-122"/>
                <a:cs typeface="Arial Unicode MS" pitchFamily="34" charset="-122"/>
              </a:rPr>
              <a:t>值</a:t>
            </a:r>
            <a:endParaRPr lang="en-US" altLang="zh-CN" sz="2800" dirty="0" smtClean="0">
              <a:latin typeface="Arial Unicode MS" pitchFamily="34" charset="-122"/>
              <a:ea typeface="Arial Unicode MS" pitchFamily="34" charset="-122"/>
              <a:cs typeface="Arial Unicode MS" pitchFamily="34" charset="-122"/>
            </a:endParaRPr>
          </a:p>
          <a:p>
            <a:r>
              <a:rPr lang="zh-CN" altLang="en-US" sz="2800" dirty="0" smtClean="0">
                <a:latin typeface="Arial Unicode MS" pitchFamily="34" charset="-122"/>
                <a:ea typeface="Arial Unicode MS" pitchFamily="34" charset="-122"/>
                <a:cs typeface="Arial Unicode MS" pitchFamily="34" charset="-122"/>
              </a:rPr>
              <a:t>和 </a:t>
            </a:r>
            <a:r>
              <a:rPr lang="en-US" altLang="zh-CN" sz="2800" dirty="0" smtClean="0">
                <a:latin typeface="Arial Unicode MS" pitchFamily="34" charset="-122"/>
                <a:ea typeface="Arial Unicode MS" pitchFamily="34" charset="-122"/>
                <a:cs typeface="Arial Unicode MS" pitchFamily="34" charset="-122"/>
              </a:rPr>
              <a:t>Struts</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err="1" smtClean="0">
                <a:latin typeface="Arial Unicode MS" pitchFamily="34" charset="-122"/>
                <a:ea typeface="Arial Unicode MS" pitchFamily="34" charset="-122"/>
                <a:cs typeface="Arial Unicode MS" pitchFamily="34" charset="-122"/>
              </a:rPr>
              <a:t>Hiberante</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等框架一样，</a:t>
            </a:r>
            <a:r>
              <a:rPr lang="en-US" altLang="zh-CN" sz="28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800" b="1" dirty="0" smtClean="0">
                <a:solidFill>
                  <a:srgbClr val="0000FF"/>
                </a:solidFill>
                <a:latin typeface="Arial Unicode MS" pitchFamily="34" charset="-122"/>
                <a:ea typeface="Arial Unicode MS" pitchFamily="34" charset="-122"/>
                <a:cs typeface="Arial Unicode MS" pitchFamily="34" charset="-122"/>
              </a:rPr>
              <a:t>支持级联属性的配置</a:t>
            </a:r>
            <a:r>
              <a:rPr lang="zh-CN" altLang="en-US" sz="2800" dirty="0" smtClean="0">
                <a:latin typeface="Arial Unicode MS" pitchFamily="34" charset="-122"/>
                <a:ea typeface="Arial Unicode MS" pitchFamily="34" charset="-122"/>
                <a:cs typeface="Arial Unicode MS" pitchFamily="34" charset="-122"/>
              </a:rPr>
              <a:t>。</a:t>
            </a:r>
            <a:endParaRPr lang="zh-CN" altLang="en-US"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130129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集合属性</a:t>
            </a:r>
            <a:endParaRPr lang="zh-CN" altLang="en-US" dirty="0"/>
          </a:p>
        </p:txBody>
      </p:sp>
      <p:sp>
        <p:nvSpPr>
          <p:cNvPr id="3" name="内容占位符 2"/>
          <p:cNvSpPr>
            <a:spLocks noGrp="1"/>
          </p:cNvSpPr>
          <p:nvPr>
            <p:ph idx="1"/>
          </p:nvPr>
        </p:nvSpPr>
        <p:spPr>
          <a:xfrm>
            <a:off x="395536" y="1772816"/>
            <a:ext cx="8424936"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Spring</a:t>
            </a:r>
            <a:r>
              <a:rPr lang="zh-CN" altLang="en-US" sz="2400" dirty="0" smtClean="0">
                <a:latin typeface="Arial Unicode MS" pitchFamily="34" charset="-122"/>
                <a:ea typeface="Arial Unicode MS" pitchFamily="34" charset="-122"/>
                <a:cs typeface="Arial Unicode MS" pitchFamily="34" charset="-122"/>
              </a:rPr>
              <a:t>中</a:t>
            </a:r>
            <a:r>
              <a:rPr lang="zh-CN" altLang="en-US" sz="2400" dirty="0">
                <a:latin typeface="Arial Unicode MS" pitchFamily="34" charset="-122"/>
                <a:ea typeface="Arial Unicode MS" pitchFamily="34" charset="-122"/>
                <a:cs typeface="Arial Unicode MS" pitchFamily="34" charset="-122"/>
              </a:rPr>
              <a:t>可以通过一组内置的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标签</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&lt;list&gt;, &lt;set&gt; </a:t>
            </a:r>
            <a:r>
              <a:rPr lang="zh-CN" altLang="en-US" sz="2400" dirty="0">
                <a:latin typeface="Arial Unicode MS" pitchFamily="34" charset="-122"/>
                <a:ea typeface="Arial Unicode MS" pitchFamily="34" charset="-122"/>
                <a:cs typeface="Arial Unicode MS" pitchFamily="34" charset="-122"/>
              </a:rPr>
              <a:t>或 </a:t>
            </a:r>
            <a:r>
              <a:rPr lang="en-US" altLang="zh-CN" sz="2400" dirty="0">
                <a:latin typeface="Arial Unicode MS" pitchFamily="34" charset="-122"/>
                <a:ea typeface="Arial Unicode MS" pitchFamily="34" charset="-122"/>
                <a:cs typeface="Arial Unicode MS" pitchFamily="34" charset="-122"/>
              </a:rPr>
              <a:t>&lt;map&gt;) </a:t>
            </a:r>
            <a:r>
              <a:rPr lang="zh-CN" altLang="en-US" sz="2400" dirty="0">
                <a:latin typeface="Arial Unicode MS" pitchFamily="34" charset="-122"/>
                <a:ea typeface="Arial Unicode MS" pitchFamily="34" charset="-122"/>
                <a:cs typeface="Arial Unicode MS" pitchFamily="34" charset="-122"/>
              </a:rPr>
              <a:t>来配置集合属性</a:t>
            </a:r>
            <a:r>
              <a:rPr lang="en-US" altLang="zh-CN" sz="2400" dirty="0" smtClean="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配置 </a:t>
            </a:r>
            <a:r>
              <a:rPr lang="en-US" altLang="zh-CN" sz="2400" dirty="0" err="1">
                <a:latin typeface="Arial Unicode MS" pitchFamily="34" charset="-122"/>
                <a:ea typeface="Arial Unicode MS" pitchFamily="34" charset="-122"/>
                <a:cs typeface="Arial Unicode MS" pitchFamily="34" charset="-122"/>
              </a:rPr>
              <a:t>java.util.List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类型的属性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a:t>
            </a:r>
            <a:r>
              <a:rPr lang="zh-CN" altLang="en-US" sz="2400" dirty="0" smtClean="0">
                <a:latin typeface="Arial Unicode MS" pitchFamily="34" charset="-122"/>
                <a:ea typeface="Arial Unicode MS" pitchFamily="34" charset="-122"/>
                <a:cs typeface="Arial Unicode MS" pitchFamily="34" charset="-122"/>
              </a:rPr>
              <a:t>指定 </a:t>
            </a:r>
            <a:r>
              <a:rPr lang="en-US" altLang="zh-CN" sz="2400" b="1" dirty="0" smtClean="0">
                <a:solidFill>
                  <a:srgbClr val="0000FF"/>
                </a:solidFill>
                <a:latin typeface="Arial Unicode MS" pitchFamily="34" charset="-122"/>
                <a:ea typeface="Arial Unicode MS" pitchFamily="34" charset="-122"/>
                <a:cs typeface="Arial Unicode MS" pitchFamily="34" charset="-122"/>
              </a:rPr>
              <a:t>&lt;</a:t>
            </a:r>
            <a:r>
              <a:rPr lang="en-US" altLang="zh-CN" sz="2400" b="1" dirty="0">
                <a:solidFill>
                  <a:srgbClr val="0000FF"/>
                </a:solidFill>
                <a:latin typeface="Arial Unicode MS" pitchFamily="34" charset="-122"/>
                <a:ea typeface="Arial Unicode MS" pitchFamily="34" charset="-122"/>
                <a:cs typeface="Arial Unicode MS" pitchFamily="34" charset="-122"/>
              </a:rPr>
              <a:t>list&gt;</a:t>
            </a:r>
            <a:r>
              <a:rPr lang="en-US" altLang="zh-CN" sz="2400" dirty="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在标签里包含一些元素</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这些标签可以通过 </a:t>
            </a:r>
            <a:r>
              <a:rPr lang="en-US" altLang="zh-CN" sz="2400" b="1" dirty="0">
                <a:solidFill>
                  <a:srgbClr val="0000FF"/>
                </a:solidFill>
                <a:latin typeface="Arial Unicode MS" pitchFamily="34" charset="-122"/>
                <a:ea typeface="Arial Unicode MS" pitchFamily="34" charset="-122"/>
                <a:cs typeface="Arial Unicode MS" pitchFamily="34" charset="-122"/>
              </a:rPr>
              <a:t>&lt;value&gt;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指定简单的常量值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b="1" dirty="0">
                <a:solidFill>
                  <a:srgbClr val="0000FF"/>
                </a:solidFill>
                <a:latin typeface="Arial Unicode MS" pitchFamily="34" charset="-122"/>
                <a:ea typeface="Arial Unicode MS" pitchFamily="34" charset="-122"/>
                <a:cs typeface="Arial Unicode MS" pitchFamily="34" charset="-122"/>
              </a:rPr>
              <a:t>&lt;ref&gt;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指定对其他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的引用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a:t>
            </a:r>
            <a:r>
              <a:rPr lang="en-US" altLang="zh-CN" sz="2400" b="1" dirty="0">
                <a:solidFill>
                  <a:srgbClr val="0000FF"/>
                </a:solidFill>
                <a:latin typeface="Arial Unicode MS" pitchFamily="34" charset="-122"/>
                <a:ea typeface="Arial Unicode MS" pitchFamily="34" charset="-122"/>
                <a:cs typeface="Arial Unicode MS" pitchFamily="34" charset="-122"/>
              </a:rPr>
              <a:t>&lt;bean&gt;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指定内置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定义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dirty="0">
                <a:latin typeface="Arial Unicode MS" pitchFamily="34" charset="-122"/>
                <a:ea typeface="Arial Unicode MS" pitchFamily="34" charset="-122"/>
                <a:cs typeface="Arial Unicode MS" pitchFamily="34" charset="-122"/>
              </a:rPr>
              <a:t>&lt;</a:t>
            </a:r>
            <a:r>
              <a:rPr lang="en-US" altLang="zh-CN" sz="2400" dirty="0" smtClean="0">
                <a:latin typeface="Arial Unicode MS" pitchFamily="34" charset="-122"/>
                <a:ea typeface="Arial Unicode MS" pitchFamily="34" charset="-122"/>
                <a:cs typeface="Arial Unicode MS" pitchFamily="34" charset="-122"/>
              </a:rPr>
              <a:t>null</a:t>
            </a:r>
            <a:r>
              <a:rPr lang="en-US" altLang="zh-CN" sz="2400" dirty="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指定空元素</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甚至可以内嵌其他集合</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数组的定义和 </a:t>
            </a:r>
            <a:r>
              <a:rPr lang="en-US" altLang="zh-CN" sz="2400" dirty="0">
                <a:latin typeface="Arial Unicode MS" pitchFamily="34" charset="-122"/>
                <a:ea typeface="Arial Unicode MS" pitchFamily="34" charset="-122"/>
                <a:cs typeface="Arial Unicode MS" pitchFamily="34" charset="-122"/>
              </a:rPr>
              <a:t>List </a:t>
            </a:r>
            <a:r>
              <a:rPr lang="zh-CN" altLang="en-US" sz="2400" dirty="0">
                <a:latin typeface="Arial Unicode MS" pitchFamily="34" charset="-122"/>
                <a:ea typeface="Arial Unicode MS" pitchFamily="34" charset="-122"/>
                <a:cs typeface="Arial Unicode MS" pitchFamily="34" charset="-122"/>
              </a:rPr>
              <a:t>一样</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都使用 </a:t>
            </a:r>
            <a:r>
              <a:rPr lang="en-US" altLang="zh-CN" sz="2400" dirty="0">
                <a:latin typeface="Arial Unicode MS" pitchFamily="34" charset="-122"/>
                <a:ea typeface="Arial Unicode MS" pitchFamily="34" charset="-122"/>
                <a:cs typeface="Arial Unicode MS" pitchFamily="34" charset="-122"/>
              </a:rPr>
              <a:t>&lt;list&gt;</a:t>
            </a:r>
          </a:p>
          <a:p>
            <a:r>
              <a:rPr lang="zh-CN" altLang="en-US" sz="2400" dirty="0">
                <a:latin typeface="Arial Unicode MS" pitchFamily="34" charset="-122"/>
                <a:ea typeface="Arial Unicode MS" pitchFamily="34" charset="-122"/>
                <a:cs typeface="Arial Unicode MS" pitchFamily="34" charset="-122"/>
              </a:rPr>
              <a:t>配置 </a:t>
            </a:r>
            <a:r>
              <a:rPr lang="en-US" altLang="zh-CN" sz="2400" dirty="0" err="1">
                <a:latin typeface="Arial Unicode MS" pitchFamily="34" charset="-122"/>
                <a:ea typeface="Arial Unicode MS" pitchFamily="34" charset="-122"/>
                <a:cs typeface="Arial Unicode MS" pitchFamily="34" charset="-122"/>
              </a:rPr>
              <a:t>java.util.Set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需要使用 </a:t>
            </a:r>
            <a:r>
              <a:rPr lang="en-US" altLang="zh-CN" sz="2400" dirty="0">
                <a:latin typeface="Arial Unicode MS" pitchFamily="34" charset="-122"/>
                <a:ea typeface="Arial Unicode MS" pitchFamily="34" charset="-122"/>
                <a:cs typeface="Arial Unicode MS" pitchFamily="34" charset="-122"/>
              </a:rPr>
              <a:t>&lt;set&gt; </a:t>
            </a:r>
            <a:r>
              <a:rPr lang="zh-CN" altLang="en-US" sz="2400" dirty="0">
                <a:latin typeface="Arial Unicode MS" pitchFamily="34" charset="-122"/>
                <a:ea typeface="Arial Unicode MS" pitchFamily="34" charset="-122"/>
                <a:cs typeface="Arial Unicode MS" pitchFamily="34" charset="-122"/>
              </a:rPr>
              <a:t>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定义元素的方法与 </a:t>
            </a:r>
            <a:r>
              <a:rPr lang="en-US" altLang="zh-CN" sz="2400" dirty="0">
                <a:latin typeface="Arial Unicode MS" pitchFamily="34" charset="-122"/>
                <a:ea typeface="Arial Unicode MS" pitchFamily="34" charset="-122"/>
                <a:cs typeface="Arial Unicode MS" pitchFamily="34" charset="-122"/>
              </a:rPr>
              <a:t>List </a:t>
            </a:r>
            <a:r>
              <a:rPr lang="zh-CN" altLang="en-US" sz="2400" dirty="0" smtClean="0">
                <a:latin typeface="Arial Unicode MS" pitchFamily="34" charset="-122"/>
                <a:ea typeface="Arial Unicode MS" pitchFamily="34" charset="-122"/>
                <a:cs typeface="Arial Unicode MS" pitchFamily="34" charset="-122"/>
              </a:rPr>
              <a:t>一样</a:t>
            </a:r>
            <a:r>
              <a:rPr lang="en-US" altLang="zh-CN" sz="2400"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971483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878904" y="699536"/>
            <a:ext cx="8229600" cy="1001272"/>
          </a:xfrm>
        </p:spPr>
        <p:txBody>
          <a:bodyPr/>
          <a:lstStyle/>
          <a:p>
            <a:r>
              <a:rPr lang="zh-CN" altLang="en-US" dirty="0" smtClean="0">
                <a:latin typeface="Arial Unicode MS" pitchFamily="34" charset="-122"/>
                <a:ea typeface="Arial Unicode MS" pitchFamily="34" charset="-122"/>
                <a:cs typeface="Arial Unicode MS" pitchFamily="34" charset="-122"/>
              </a:rPr>
              <a:t>集合</a:t>
            </a:r>
            <a:r>
              <a:rPr lang="zh-CN" altLang="en-US" dirty="0">
                <a:latin typeface="Arial Unicode MS" pitchFamily="34" charset="-122"/>
                <a:ea typeface="Arial Unicode MS" pitchFamily="34" charset="-122"/>
                <a:cs typeface="Arial Unicode MS" pitchFamily="34" charset="-122"/>
              </a:rPr>
              <a:t>属性</a:t>
            </a:r>
            <a:endParaRPr lang="en-US" altLang="zh-CN" dirty="0">
              <a:latin typeface="Arial Unicode MS" pitchFamily="34" charset="-122"/>
              <a:ea typeface="Arial Unicode MS" pitchFamily="34" charset="-122"/>
              <a:cs typeface="Arial Unicode MS" pitchFamily="34" charset="-122"/>
            </a:endParaRPr>
          </a:p>
        </p:txBody>
      </p:sp>
      <p:sp>
        <p:nvSpPr>
          <p:cNvPr id="654339" name="Rectangle 3"/>
          <p:cNvSpPr>
            <a:spLocks noGrp="1" noChangeArrowheads="1"/>
          </p:cNvSpPr>
          <p:nvPr>
            <p:ph type="body" idx="1"/>
          </p:nvPr>
        </p:nvSpPr>
        <p:spPr>
          <a:xfrm>
            <a:off x="428026" y="1746721"/>
            <a:ext cx="8248430" cy="4346575"/>
          </a:xfrm>
        </p:spPr>
        <p:txBody>
          <a:bodyPr/>
          <a:lstStyle/>
          <a:p>
            <a:pPr>
              <a:lnSpc>
                <a:spcPct val="90000"/>
              </a:lnSpc>
            </a:pPr>
            <a:r>
              <a:rPr lang="en-US" altLang="zh-CN" sz="2400" dirty="0" err="1">
                <a:latin typeface="Arial Unicode MS" pitchFamily="34" charset="-122"/>
                <a:ea typeface="Arial Unicode MS" pitchFamily="34" charset="-122"/>
                <a:cs typeface="Arial Unicode MS" pitchFamily="34" charset="-122"/>
              </a:rPr>
              <a:t>Java.util.Map</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b="1" dirty="0">
                <a:solidFill>
                  <a:srgbClr val="0000FF"/>
                </a:solidFill>
                <a:latin typeface="Arial Unicode MS" pitchFamily="34" charset="-122"/>
                <a:ea typeface="Arial Unicode MS" pitchFamily="34" charset="-122"/>
                <a:cs typeface="Arial Unicode MS" pitchFamily="34" charset="-122"/>
              </a:rPr>
              <a:t>&lt;map&gt;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标签定义</a:t>
            </a:r>
            <a:r>
              <a:rPr lang="en-US" altLang="zh-CN" sz="2400" dirty="0">
                <a:latin typeface="Arial Unicode MS" pitchFamily="34" charset="-122"/>
                <a:ea typeface="Arial Unicode MS" pitchFamily="34" charset="-122"/>
                <a:cs typeface="Arial Unicode MS" pitchFamily="34" charset="-122"/>
              </a:rPr>
              <a:t>, &lt;map&gt; </a:t>
            </a:r>
            <a:r>
              <a:rPr lang="zh-CN" altLang="en-US" sz="2400" dirty="0">
                <a:latin typeface="Arial Unicode MS" pitchFamily="34" charset="-122"/>
                <a:ea typeface="Arial Unicode MS" pitchFamily="34" charset="-122"/>
                <a:cs typeface="Arial Unicode MS" pitchFamily="34" charset="-122"/>
              </a:rPr>
              <a:t>标签里可以使用多个 </a:t>
            </a:r>
            <a:r>
              <a:rPr lang="en-US" altLang="zh-CN" sz="2400" b="1" dirty="0">
                <a:solidFill>
                  <a:srgbClr val="0000FF"/>
                </a:solidFill>
                <a:latin typeface="Arial Unicode MS" pitchFamily="34" charset="-122"/>
                <a:ea typeface="Arial Unicode MS" pitchFamily="34" charset="-122"/>
                <a:cs typeface="Arial Unicode MS" pitchFamily="34" charset="-122"/>
              </a:rPr>
              <a:t>&lt;entry&gt;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作为子标签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每个条目包含一个键和一个值</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zh-CN" altLang="en-US" sz="2400" dirty="0">
                <a:latin typeface="Arial Unicode MS" pitchFamily="34" charset="-122"/>
                <a:ea typeface="Arial Unicode MS" pitchFamily="34" charset="-122"/>
                <a:cs typeface="Arial Unicode MS" pitchFamily="34" charset="-122"/>
              </a:rPr>
              <a:t>必须在 </a:t>
            </a:r>
            <a:r>
              <a:rPr lang="en-US" altLang="zh-CN" sz="2400" b="1" dirty="0">
                <a:solidFill>
                  <a:srgbClr val="0000FF"/>
                </a:solidFill>
                <a:latin typeface="Arial Unicode MS" pitchFamily="34" charset="-122"/>
                <a:ea typeface="Arial Unicode MS" pitchFamily="34" charset="-122"/>
                <a:cs typeface="Arial Unicode MS" pitchFamily="34" charset="-122"/>
              </a:rPr>
              <a:t>&lt;key&gt;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标签里定义键</a:t>
            </a:r>
          </a:p>
          <a:p>
            <a:pPr>
              <a:lnSpc>
                <a:spcPct val="90000"/>
              </a:lnSpc>
            </a:pPr>
            <a:r>
              <a:rPr lang="zh-CN" altLang="en-US" sz="2400" dirty="0">
                <a:latin typeface="Arial Unicode MS" pitchFamily="34" charset="-122"/>
                <a:ea typeface="Arial Unicode MS" pitchFamily="34" charset="-122"/>
                <a:cs typeface="Arial Unicode MS" pitchFamily="34" charset="-122"/>
              </a:rPr>
              <a:t>因为键和值的类型没有限制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所以可以自由地为它们指定 </a:t>
            </a:r>
            <a:r>
              <a:rPr lang="en-US" altLang="zh-CN" sz="2400" b="1" dirty="0">
                <a:solidFill>
                  <a:srgbClr val="0000FF"/>
                </a:solidFill>
                <a:latin typeface="Arial Unicode MS" pitchFamily="34" charset="-122"/>
                <a:ea typeface="Arial Unicode MS" pitchFamily="34" charset="-122"/>
                <a:cs typeface="Arial Unicode MS" pitchFamily="34" charset="-122"/>
              </a:rPr>
              <a:t>&lt;value&gt;, &lt;ref&gt;, &lt;bean&gt; </a:t>
            </a:r>
            <a:r>
              <a:rPr lang="zh-CN" altLang="en-US" sz="2400" b="1" dirty="0">
                <a:solidFill>
                  <a:srgbClr val="0000FF"/>
                </a:solidFill>
                <a:latin typeface="Arial Unicode MS" pitchFamily="34" charset="-122"/>
                <a:ea typeface="Arial Unicode MS" pitchFamily="34" charset="-122"/>
                <a:cs typeface="Arial Unicode MS" pitchFamily="34" charset="-122"/>
              </a:rPr>
              <a:t>或 </a:t>
            </a:r>
            <a:r>
              <a:rPr lang="en-US" altLang="zh-CN" sz="2400" b="1" dirty="0">
                <a:solidFill>
                  <a:srgbClr val="0000FF"/>
                </a:solidFill>
                <a:latin typeface="Arial Unicode MS" pitchFamily="34" charset="-122"/>
                <a:ea typeface="Arial Unicode MS" pitchFamily="34" charset="-122"/>
                <a:cs typeface="Arial Unicode MS" pitchFamily="34" charset="-122"/>
              </a:rPr>
              <a:t>&lt;null&gt;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zh-CN" altLang="en-US" sz="2400" dirty="0">
                <a:latin typeface="Arial Unicode MS" pitchFamily="34" charset="-122"/>
                <a:ea typeface="Arial Unicode MS" pitchFamily="34" charset="-122"/>
                <a:cs typeface="Arial Unicode MS" pitchFamily="34" charset="-122"/>
              </a:rPr>
              <a:t>可以将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的键和值作为 </a:t>
            </a:r>
            <a:r>
              <a:rPr lang="en-US" altLang="zh-CN" sz="2400" dirty="0">
                <a:latin typeface="Arial Unicode MS" pitchFamily="34" charset="-122"/>
                <a:ea typeface="Arial Unicode MS" pitchFamily="34" charset="-122"/>
                <a:cs typeface="Arial Unicode MS" pitchFamily="34" charset="-122"/>
              </a:rPr>
              <a:t>&lt;entry&gt; </a:t>
            </a:r>
            <a:r>
              <a:rPr lang="zh-CN" altLang="en-US" sz="2400" dirty="0">
                <a:latin typeface="Arial Unicode MS" pitchFamily="34" charset="-122"/>
                <a:ea typeface="Arial Unicode MS" pitchFamily="34" charset="-122"/>
                <a:cs typeface="Arial Unicode MS" pitchFamily="34" charset="-122"/>
              </a:rPr>
              <a:t>的属性定义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简单常量使用 </a:t>
            </a:r>
            <a:r>
              <a:rPr lang="en-US" altLang="zh-CN" sz="2400" dirty="0">
                <a:latin typeface="Arial Unicode MS" pitchFamily="34" charset="-122"/>
                <a:ea typeface="Arial Unicode MS" pitchFamily="34" charset="-122"/>
                <a:cs typeface="Arial Unicode MS" pitchFamily="34" charset="-122"/>
              </a:rPr>
              <a:t>key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value </a:t>
            </a:r>
            <a:r>
              <a:rPr lang="zh-CN" altLang="en-US" sz="2400" dirty="0">
                <a:latin typeface="Arial Unicode MS" pitchFamily="34" charset="-122"/>
                <a:ea typeface="Arial Unicode MS" pitchFamily="34" charset="-122"/>
                <a:cs typeface="Arial Unicode MS" pitchFamily="34" charset="-122"/>
              </a:rPr>
              <a:t>来定义</a:t>
            </a:r>
            <a:r>
              <a:rPr lang="en-US" altLang="zh-CN" sz="2400" dirty="0">
                <a:latin typeface="Arial Unicode MS" pitchFamily="34" charset="-122"/>
                <a:ea typeface="Arial Unicode MS" pitchFamily="34" charset="-122"/>
                <a:cs typeface="Arial Unicode MS" pitchFamily="34" charset="-122"/>
              </a:rPr>
              <a:t>; Bean </a:t>
            </a:r>
            <a:r>
              <a:rPr lang="zh-CN" altLang="en-US" sz="2400" dirty="0">
                <a:latin typeface="Arial Unicode MS" pitchFamily="34" charset="-122"/>
                <a:ea typeface="Arial Unicode MS" pitchFamily="34" charset="-122"/>
                <a:cs typeface="Arial Unicode MS" pitchFamily="34" charset="-122"/>
              </a:rPr>
              <a:t>引用通过 </a:t>
            </a:r>
            <a:r>
              <a:rPr lang="en-US" altLang="zh-CN" sz="2400" dirty="0">
                <a:latin typeface="Arial Unicode MS" pitchFamily="34" charset="-122"/>
                <a:ea typeface="Arial Unicode MS" pitchFamily="34" charset="-122"/>
                <a:cs typeface="Arial Unicode MS" pitchFamily="34" charset="-122"/>
              </a:rPr>
              <a:t>key-ref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value-ref </a:t>
            </a:r>
            <a:r>
              <a:rPr lang="zh-CN" altLang="en-US" sz="2400" dirty="0">
                <a:latin typeface="Arial Unicode MS" pitchFamily="34" charset="-122"/>
                <a:ea typeface="Arial Unicode MS" pitchFamily="34" charset="-122"/>
                <a:cs typeface="Arial Unicode MS" pitchFamily="34" charset="-122"/>
              </a:rPr>
              <a:t>属性定义</a:t>
            </a:r>
          </a:p>
          <a:p>
            <a:pPr>
              <a:lnSpc>
                <a:spcPct val="90000"/>
              </a:lnSpc>
            </a:pPr>
            <a:r>
              <a:rPr lang="zh-CN" altLang="en-US" sz="2400" dirty="0">
                <a:latin typeface="Arial Unicode MS" pitchFamily="34" charset="-122"/>
                <a:ea typeface="Arial Unicode MS" pitchFamily="34" charset="-122"/>
                <a:cs typeface="Arial Unicode MS" pitchFamily="34" charset="-122"/>
              </a:rPr>
              <a:t>使用 </a:t>
            </a:r>
            <a:r>
              <a:rPr lang="en-US" altLang="zh-CN" sz="2400" b="1" dirty="0">
                <a:solidFill>
                  <a:srgbClr val="0000FF"/>
                </a:solidFill>
                <a:latin typeface="Arial Unicode MS" pitchFamily="34" charset="-122"/>
                <a:ea typeface="Arial Unicode MS" pitchFamily="34" charset="-122"/>
                <a:cs typeface="Arial Unicode MS" pitchFamily="34" charset="-122"/>
              </a:rPr>
              <a:t>&lt;props&gt;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定义 </a:t>
            </a:r>
            <a:r>
              <a:rPr lang="en-US" altLang="zh-CN" sz="2400" dirty="0" err="1">
                <a:latin typeface="Arial Unicode MS" pitchFamily="34" charset="-122"/>
                <a:ea typeface="Arial Unicode MS" pitchFamily="34" charset="-122"/>
                <a:cs typeface="Arial Unicode MS" pitchFamily="34" charset="-122"/>
              </a:rPr>
              <a:t>java.util.Properties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该标签使用多个 </a:t>
            </a:r>
            <a:r>
              <a:rPr lang="en-US" altLang="zh-CN" sz="2400" b="1" dirty="0">
                <a:solidFill>
                  <a:srgbClr val="0000FF"/>
                </a:solidFill>
                <a:latin typeface="Arial Unicode MS" pitchFamily="34" charset="-122"/>
                <a:ea typeface="Arial Unicode MS" pitchFamily="34" charset="-122"/>
                <a:cs typeface="Arial Unicode MS" pitchFamily="34" charset="-122"/>
              </a:rPr>
              <a:t>&lt;prop&gt;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作为子标签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 </a:t>
            </a:r>
            <a:r>
              <a:rPr lang="en-US" altLang="zh-CN" sz="2400" b="1" dirty="0">
                <a:solidFill>
                  <a:srgbClr val="0000FF"/>
                </a:solidFill>
                <a:latin typeface="Arial Unicode MS" pitchFamily="34" charset="-122"/>
                <a:ea typeface="Arial Unicode MS" pitchFamily="34" charset="-122"/>
                <a:cs typeface="Arial Unicode MS" pitchFamily="34" charset="-122"/>
              </a:rPr>
              <a:t>&lt;prop&gt;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标签必须定义 </a:t>
            </a:r>
            <a:r>
              <a:rPr lang="en-US" altLang="zh-CN" sz="2400" b="1" dirty="0">
                <a:solidFill>
                  <a:srgbClr val="0000FF"/>
                </a:solidFill>
                <a:latin typeface="Arial Unicode MS" pitchFamily="34" charset="-122"/>
                <a:ea typeface="Arial Unicode MS" pitchFamily="34" charset="-122"/>
                <a:cs typeface="Arial Unicode MS" pitchFamily="34" charset="-122"/>
              </a:rPr>
              <a:t>key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1112366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a:xfrm>
            <a:off x="611560"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utility scheme </a:t>
            </a:r>
            <a:r>
              <a:rPr lang="zh-CN" altLang="en-US" dirty="0">
                <a:latin typeface="Arial Unicode MS" pitchFamily="34" charset="-122"/>
                <a:ea typeface="Arial Unicode MS" pitchFamily="34" charset="-122"/>
                <a:cs typeface="Arial Unicode MS" pitchFamily="34" charset="-122"/>
              </a:rPr>
              <a:t>定义集合</a:t>
            </a:r>
          </a:p>
        </p:txBody>
      </p:sp>
      <p:sp>
        <p:nvSpPr>
          <p:cNvPr id="653315" name="Rectangle 3"/>
          <p:cNvSpPr>
            <a:spLocks noGrp="1" noChangeArrowheads="1"/>
          </p:cNvSpPr>
          <p:nvPr>
            <p:ph type="body" idx="1"/>
          </p:nvPr>
        </p:nvSpPr>
        <p:spPr>
          <a:xfrm>
            <a:off x="323528" y="1844824"/>
            <a:ext cx="8568952" cy="3286148"/>
          </a:xfrm>
        </p:spPr>
        <p:txBody>
          <a:bodyPr/>
          <a:lstStyle/>
          <a:p>
            <a:r>
              <a:rPr lang="zh-CN" altLang="en-US" sz="2800" dirty="0">
                <a:latin typeface="Arial Unicode MS" pitchFamily="34" charset="-122"/>
                <a:ea typeface="Arial Unicode MS" pitchFamily="34" charset="-122"/>
                <a:cs typeface="Arial Unicode MS" pitchFamily="34" charset="-122"/>
              </a:rPr>
              <a:t>使用基本的集合标签定义集合时</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不能将集合作为独立的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定义</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导致其他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无法引用该集合</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所以无法在不同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之间共享集合</a:t>
            </a:r>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可以使用 </a:t>
            </a:r>
            <a:r>
              <a:rPr lang="en-US" altLang="zh-CN" sz="2800" dirty="0" err="1">
                <a:latin typeface="Arial Unicode MS" pitchFamily="34" charset="-122"/>
                <a:ea typeface="Arial Unicode MS" pitchFamily="34" charset="-122"/>
                <a:cs typeface="Arial Unicode MS" pitchFamily="34" charset="-122"/>
              </a:rPr>
              <a:t>util</a:t>
            </a:r>
            <a:r>
              <a:rPr lang="en-US" altLang="zh-CN" sz="2800" dirty="0">
                <a:latin typeface="Arial Unicode MS" pitchFamily="34" charset="-122"/>
                <a:ea typeface="Arial Unicode MS" pitchFamily="34" charset="-122"/>
                <a:cs typeface="Arial Unicode MS" pitchFamily="34" charset="-122"/>
              </a:rPr>
              <a:t> schema </a:t>
            </a:r>
            <a:r>
              <a:rPr lang="zh-CN" altLang="en-US" sz="2800" dirty="0">
                <a:latin typeface="Arial Unicode MS" pitchFamily="34" charset="-122"/>
                <a:ea typeface="Arial Unicode MS" pitchFamily="34" charset="-122"/>
                <a:cs typeface="Arial Unicode MS" pitchFamily="34" charset="-122"/>
              </a:rPr>
              <a:t>里的集合标签定义独立的集合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需要注意的是</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必须在 </a:t>
            </a:r>
            <a:r>
              <a:rPr lang="en-US" altLang="zh-CN" sz="2800" dirty="0">
                <a:latin typeface="Arial Unicode MS" pitchFamily="34" charset="-122"/>
                <a:ea typeface="Arial Unicode MS" pitchFamily="34" charset="-122"/>
                <a:cs typeface="Arial Unicode MS" pitchFamily="34" charset="-122"/>
              </a:rPr>
              <a:t>&lt;beans&gt; </a:t>
            </a:r>
            <a:r>
              <a:rPr lang="zh-CN" altLang="en-US" sz="2800" dirty="0">
                <a:latin typeface="Arial Unicode MS" pitchFamily="34" charset="-122"/>
                <a:ea typeface="Arial Unicode MS" pitchFamily="34" charset="-122"/>
                <a:cs typeface="Arial Unicode MS" pitchFamily="34" charset="-122"/>
              </a:rPr>
              <a:t>根元素里添加 </a:t>
            </a:r>
            <a:r>
              <a:rPr lang="en-US" altLang="zh-CN" sz="2800" dirty="0" err="1">
                <a:latin typeface="Arial Unicode MS" pitchFamily="34" charset="-122"/>
                <a:ea typeface="Arial Unicode MS" pitchFamily="34" charset="-122"/>
                <a:cs typeface="Arial Unicode MS" pitchFamily="34" charset="-122"/>
              </a:rPr>
              <a:t>util</a:t>
            </a:r>
            <a:r>
              <a:rPr lang="en-US" altLang="zh-CN" sz="2800" dirty="0">
                <a:latin typeface="Arial Unicode MS" pitchFamily="34" charset="-122"/>
                <a:ea typeface="Arial Unicode MS" pitchFamily="34" charset="-122"/>
                <a:cs typeface="Arial Unicode MS" pitchFamily="34" charset="-122"/>
              </a:rPr>
              <a:t> schema </a:t>
            </a:r>
            <a:r>
              <a:rPr lang="zh-CN" altLang="en-US" sz="2800" dirty="0">
                <a:latin typeface="Arial Unicode MS" pitchFamily="34" charset="-122"/>
                <a:ea typeface="Arial Unicode MS" pitchFamily="34" charset="-122"/>
                <a:cs typeface="Arial Unicode MS" pitchFamily="34" charset="-122"/>
              </a:rPr>
              <a:t>定义</a:t>
            </a:r>
          </a:p>
        </p:txBody>
      </p:sp>
    </p:spTree>
    <p:extLst>
      <p:ext uri="{BB962C8B-B14F-4D97-AF65-F5344CB8AC3E}">
        <p14:creationId xmlns:p14="http://schemas.microsoft.com/office/powerpoint/2010/main" val="40548357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使用 </a:t>
            </a:r>
            <a:r>
              <a:rPr lang="en-US" altLang="zh-CN" dirty="0" smtClean="0">
                <a:latin typeface="Arial Unicode MS" pitchFamily="34" charset="-122"/>
                <a:ea typeface="Arial Unicode MS" pitchFamily="34" charset="-122"/>
                <a:cs typeface="Arial Unicode MS" pitchFamily="34" charset="-122"/>
              </a:rPr>
              <a:t>p </a:t>
            </a:r>
            <a:r>
              <a:rPr lang="zh-CN" altLang="en-US" dirty="0" smtClean="0">
                <a:latin typeface="Arial Unicode MS" pitchFamily="34" charset="-122"/>
                <a:ea typeface="Arial Unicode MS" pitchFamily="34" charset="-122"/>
                <a:cs typeface="Arial Unicode MS" pitchFamily="34" charset="-122"/>
              </a:rPr>
              <a:t>命名空间</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4"/>
            <a:ext cx="8229600" cy="4525963"/>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为了简化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文件的配置，越来越多的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文件采用属性而非子元素配置信息。</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从 </a:t>
            </a:r>
            <a:r>
              <a:rPr lang="en-US" altLang="zh-CN" sz="2400" dirty="0" smtClean="0">
                <a:latin typeface="Arial Unicode MS" pitchFamily="34" charset="-122"/>
                <a:ea typeface="Arial Unicode MS" pitchFamily="34" charset="-122"/>
                <a:cs typeface="Arial Unicode MS" pitchFamily="34" charset="-122"/>
              </a:rPr>
              <a:t>2.5 </a:t>
            </a:r>
            <a:r>
              <a:rPr lang="zh-CN" altLang="en-US" sz="2400" dirty="0" smtClean="0">
                <a:latin typeface="Arial Unicode MS" pitchFamily="34" charset="-122"/>
                <a:ea typeface="Arial Unicode MS" pitchFamily="34" charset="-122"/>
                <a:cs typeface="Arial Unicode MS" pitchFamily="34" charset="-122"/>
              </a:rPr>
              <a:t>版本开始引入了一个新的 </a:t>
            </a:r>
            <a:r>
              <a:rPr lang="en-US" altLang="zh-CN" sz="2400" dirty="0" smtClean="0">
                <a:latin typeface="Arial Unicode MS" pitchFamily="34" charset="-122"/>
                <a:ea typeface="Arial Unicode MS" pitchFamily="34" charset="-122"/>
                <a:cs typeface="Arial Unicode MS" pitchFamily="34" charset="-122"/>
              </a:rPr>
              <a:t>p </a:t>
            </a:r>
            <a:r>
              <a:rPr lang="zh-CN" altLang="en-US" sz="2400" dirty="0" smtClean="0">
                <a:latin typeface="Arial Unicode MS" pitchFamily="34" charset="-122"/>
                <a:ea typeface="Arial Unicode MS" pitchFamily="34" charset="-122"/>
                <a:cs typeface="Arial Unicode MS" pitchFamily="34" charset="-122"/>
              </a:rPr>
              <a:t>命名空间，可以通过 </a:t>
            </a:r>
            <a:r>
              <a:rPr lang="en-US" altLang="zh-CN" sz="2400" dirty="0" smtClean="0">
                <a:latin typeface="Arial Unicode MS" pitchFamily="34" charset="-122"/>
                <a:ea typeface="Arial Unicode MS" pitchFamily="34" charset="-122"/>
                <a:cs typeface="Arial Unicode MS" pitchFamily="34" charset="-122"/>
              </a:rPr>
              <a:t>&lt;bean&gt; </a:t>
            </a:r>
            <a:r>
              <a:rPr lang="zh-CN" altLang="en-US" sz="2400" dirty="0" smtClean="0">
                <a:latin typeface="Arial Unicode MS" pitchFamily="34" charset="-122"/>
                <a:ea typeface="Arial Unicode MS" pitchFamily="34" charset="-122"/>
                <a:cs typeface="Arial Unicode MS" pitchFamily="34" charset="-122"/>
              </a:rPr>
              <a:t>元素属性的方式配置 </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的属性。</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使用 </a:t>
            </a:r>
            <a:r>
              <a:rPr lang="en-US" altLang="zh-CN" sz="2400" dirty="0" smtClean="0">
                <a:latin typeface="Arial Unicode MS" pitchFamily="34" charset="-122"/>
                <a:ea typeface="Arial Unicode MS" pitchFamily="34" charset="-122"/>
                <a:cs typeface="Arial Unicode MS" pitchFamily="34" charset="-122"/>
              </a:rPr>
              <a:t>p </a:t>
            </a:r>
            <a:r>
              <a:rPr lang="zh-CN" altLang="en-US" sz="2400" dirty="0" smtClean="0">
                <a:latin typeface="Arial Unicode MS" pitchFamily="34" charset="-122"/>
                <a:ea typeface="Arial Unicode MS" pitchFamily="34" charset="-122"/>
                <a:cs typeface="Arial Unicode MS" pitchFamily="34" charset="-122"/>
              </a:rPr>
              <a:t>命名空间后，基于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的配置方式将进一步简化</a:t>
            </a:r>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070798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自动</a:t>
            </a:r>
            <a:r>
              <a:rPr lang="zh-CN" altLang="en-US" sz="1800" b="1" dirty="0">
                <a:solidFill>
                  <a:srgbClr val="0000FF"/>
                </a:solidFill>
                <a:latin typeface="Arial Unicode MS" pitchFamily="34" charset="-122"/>
                <a:ea typeface="Arial Unicode MS" pitchFamily="34" charset="-122"/>
                <a:cs typeface="Arial Unicode MS" pitchFamily="34" charset="-122"/>
              </a:rPr>
              <a:t>装配</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20236668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683568"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XML </a:t>
            </a:r>
            <a:r>
              <a:rPr lang="zh-CN" altLang="en-US" dirty="0">
                <a:latin typeface="Arial Unicode MS" pitchFamily="34" charset="-122"/>
                <a:ea typeface="Arial Unicode MS" pitchFamily="34" charset="-122"/>
                <a:cs typeface="Arial Unicode MS" pitchFamily="34" charset="-122"/>
              </a:rPr>
              <a:t>配置里的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自动装配</a:t>
            </a:r>
          </a:p>
        </p:txBody>
      </p:sp>
      <p:sp>
        <p:nvSpPr>
          <p:cNvPr id="652291" name="Rectangle 3"/>
          <p:cNvSpPr>
            <a:spLocks noGrp="1" noChangeArrowheads="1"/>
          </p:cNvSpPr>
          <p:nvPr>
            <p:ph type="body" idx="1"/>
          </p:nvPr>
        </p:nvSpPr>
        <p:spPr>
          <a:xfrm>
            <a:off x="363565" y="1643050"/>
            <a:ext cx="8423277" cy="4810286"/>
          </a:xfrm>
        </p:spPr>
        <p:txBody>
          <a:bodyPr/>
          <a:lstStyle/>
          <a:p>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a:t>
            </a:r>
            <a:r>
              <a:rPr lang="zh-CN" altLang="en-US" sz="2400" dirty="0" smtClean="0">
                <a:latin typeface="Arial Unicode MS" pitchFamily="34" charset="-122"/>
                <a:ea typeface="Arial Unicode MS" pitchFamily="34" charset="-122"/>
                <a:cs typeface="Arial Unicode MS" pitchFamily="34" charset="-122"/>
              </a:rPr>
              <a:t>可以自动</a:t>
            </a:r>
            <a:r>
              <a:rPr lang="zh-CN" altLang="en-US" sz="2400" dirty="0">
                <a:latin typeface="Arial Unicode MS" pitchFamily="34" charset="-122"/>
                <a:ea typeface="Arial Unicode MS" pitchFamily="34" charset="-122"/>
                <a:cs typeface="Arial Unicode MS" pitchFamily="34" charset="-122"/>
              </a:rPr>
              <a:t>装配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需要做的仅仅是</a:t>
            </a:r>
            <a:r>
              <a:rPr lang="zh-CN" altLang="en-US" sz="2400" b="1" dirty="0">
                <a:solidFill>
                  <a:srgbClr val="0000FF"/>
                </a:solidFill>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&lt;bean&gt; </a:t>
            </a:r>
            <a:r>
              <a:rPr lang="zh-CN" altLang="en-US" sz="2400" b="1" dirty="0">
                <a:solidFill>
                  <a:srgbClr val="0000FF"/>
                </a:solidFill>
                <a:latin typeface="Arial Unicode MS" pitchFamily="34" charset="-122"/>
                <a:ea typeface="Arial Unicode MS" pitchFamily="34" charset="-122"/>
                <a:cs typeface="Arial Unicode MS" pitchFamily="34" charset="-122"/>
              </a:rPr>
              <a:t>的 </a:t>
            </a:r>
            <a:r>
              <a:rPr lang="en-US" altLang="zh-CN" sz="2400" b="1" dirty="0" err="1">
                <a:solidFill>
                  <a:srgbClr val="0000FF"/>
                </a:solidFill>
                <a:latin typeface="Arial Unicode MS" pitchFamily="34" charset="-122"/>
                <a:ea typeface="Arial Unicode MS" pitchFamily="34" charset="-122"/>
                <a:cs typeface="Arial Unicode MS" pitchFamily="34" charset="-122"/>
              </a:rPr>
              <a:t>autowire</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属性里指定自动装配的模式</a:t>
            </a:r>
          </a:p>
          <a:p>
            <a:r>
              <a:rPr lang="en-US" altLang="zh-CN" sz="2400" b="1" dirty="0" err="1">
                <a:solidFill>
                  <a:srgbClr val="0000FF"/>
                </a:solidFill>
                <a:latin typeface="Arial Unicode MS" pitchFamily="34" charset="-122"/>
                <a:ea typeface="Arial Unicode MS" pitchFamily="34" charset="-122"/>
                <a:cs typeface="Arial Unicode MS" pitchFamily="34" charset="-122"/>
              </a:rPr>
              <a:t>byType</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根据类型自动装配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若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容器中有多个与目标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类型一致的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在这种情况下</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将无法判定哪个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最合适该属性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所以不能执行自动装配</a:t>
            </a:r>
            <a:r>
              <a:rPr lang="en-US" altLang="zh-CN" sz="2400" dirty="0">
                <a:latin typeface="Arial Unicode MS" pitchFamily="34" charset="-122"/>
                <a:ea typeface="Arial Unicode MS" pitchFamily="34" charset="-122"/>
                <a:cs typeface="Arial Unicode MS" pitchFamily="34" charset="-122"/>
              </a:rPr>
              <a:t>.</a:t>
            </a:r>
          </a:p>
          <a:p>
            <a:r>
              <a:rPr lang="en-US" altLang="zh-CN" sz="2400" b="1" dirty="0" err="1">
                <a:solidFill>
                  <a:srgbClr val="0000FF"/>
                </a:solidFill>
                <a:latin typeface="Arial Unicode MS" pitchFamily="34" charset="-122"/>
                <a:ea typeface="Arial Unicode MS" pitchFamily="34" charset="-122"/>
                <a:cs typeface="Arial Unicode MS" pitchFamily="34" charset="-122"/>
              </a:rPr>
              <a:t>byName</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根据名称自动装配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必须将目标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的名称和属性名设置的完全相同</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constructor(</a:t>
            </a:r>
            <a:r>
              <a:rPr lang="zh-CN" altLang="en-US" sz="2400" dirty="0">
                <a:latin typeface="Arial Unicode MS" pitchFamily="34" charset="-122"/>
                <a:ea typeface="Arial Unicode MS" pitchFamily="34" charset="-122"/>
                <a:cs typeface="Arial Unicode MS" pitchFamily="34" charset="-122"/>
              </a:rPr>
              <a:t>通过构造器自动装配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中存在多个构造器时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此种自动装配方式将会很复杂</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不推荐</a:t>
            </a:r>
            <a:r>
              <a:rPr lang="zh-CN" altLang="en-US" sz="2400" b="1" dirty="0" smtClean="0">
                <a:solidFill>
                  <a:srgbClr val="0000FF"/>
                </a:solidFill>
                <a:latin typeface="Arial Unicode MS" pitchFamily="34" charset="-122"/>
                <a:ea typeface="Arial Unicode MS" pitchFamily="34" charset="-122"/>
                <a:cs typeface="Arial Unicode MS" pitchFamily="34" charset="-122"/>
              </a:rPr>
              <a:t>使用</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9527865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xfrm>
            <a:off x="395536" y="620985"/>
            <a:ext cx="8536462" cy="1439863"/>
          </a:xfrm>
        </p:spPr>
        <p:txBody>
          <a:bodyPr>
            <a:normAutofit/>
          </a:bodyPr>
          <a:lstStyle/>
          <a:p>
            <a:r>
              <a:rPr lang="en-US" altLang="zh-CN" sz="4000" dirty="0">
                <a:latin typeface="Arial Unicode MS" pitchFamily="34" charset="-122"/>
                <a:ea typeface="Arial Unicode MS" pitchFamily="34" charset="-122"/>
                <a:cs typeface="Arial Unicode MS" pitchFamily="34" charset="-122"/>
              </a:rPr>
              <a:t>XML </a:t>
            </a:r>
            <a:r>
              <a:rPr lang="zh-CN" altLang="en-US" sz="4000" dirty="0">
                <a:latin typeface="Arial Unicode MS" pitchFamily="34" charset="-122"/>
                <a:ea typeface="Arial Unicode MS" pitchFamily="34" charset="-122"/>
                <a:cs typeface="Arial Unicode MS" pitchFamily="34" charset="-122"/>
              </a:rPr>
              <a:t>配置里的 </a:t>
            </a:r>
            <a:r>
              <a:rPr lang="en-US" altLang="zh-CN" sz="4000" dirty="0">
                <a:latin typeface="Arial Unicode MS" pitchFamily="34" charset="-122"/>
                <a:ea typeface="Arial Unicode MS" pitchFamily="34" charset="-122"/>
                <a:cs typeface="Arial Unicode MS" pitchFamily="34" charset="-122"/>
              </a:rPr>
              <a:t>Bean </a:t>
            </a:r>
            <a:r>
              <a:rPr lang="zh-CN" altLang="en-US" sz="4000" dirty="0">
                <a:latin typeface="Arial Unicode MS" pitchFamily="34" charset="-122"/>
                <a:ea typeface="Arial Unicode MS" pitchFamily="34" charset="-122"/>
                <a:cs typeface="Arial Unicode MS" pitchFamily="34" charset="-122"/>
              </a:rPr>
              <a:t>自动装配的缺点</a:t>
            </a:r>
          </a:p>
        </p:txBody>
      </p:sp>
      <p:sp>
        <p:nvSpPr>
          <p:cNvPr id="651267" name="Rectangle 3"/>
          <p:cNvSpPr>
            <a:spLocks noGrp="1" noChangeArrowheads="1"/>
          </p:cNvSpPr>
          <p:nvPr>
            <p:ph type="body" idx="1"/>
          </p:nvPr>
        </p:nvSpPr>
        <p:spPr>
          <a:xfrm>
            <a:off x="467544" y="2060848"/>
            <a:ext cx="8208912" cy="3744416"/>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配置文件里设置 </a:t>
            </a:r>
            <a:r>
              <a:rPr lang="en-US" altLang="zh-CN" sz="2400" dirty="0" err="1">
                <a:latin typeface="Arial Unicode MS" pitchFamily="34" charset="-122"/>
                <a:ea typeface="Arial Unicode MS" pitchFamily="34" charset="-122"/>
                <a:cs typeface="Arial Unicode MS" pitchFamily="34" charset="-122"/>
              </a:rPr>
              <a:t>autowire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属性进行自动装配将会装配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的所有属性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若只希望装配个别属性时</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autowire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属性就不够灵活了</a:t>
            </a:r>
            <a:r>
              <a:rPr lang="en-US" altLang="zh-CN" sz="2400" dirty="0">
                <a:latin typeface="Arial Unicode MS" pitchFamily="34" charset="-122"/>
                <a:ea typeface="Arial Unicode MS" pitchFamily="34" charset="-122"/>
                <a:cs typeface="Arial Unicode MS" pitchFamily="34" charset="-122"/>
              </a:rPr>
              <a:t>. </a:t>
            </a:r>
          </a:p>
          <a:p>
            <a:r>
              <a:rPr lang="en-US" altLang="zh-CN" sz="2400" dirty="0" err="1" smtClean="0">
                <a:latin typeface="Arial Unicode MS" pitchFamily="34" charset="-122"/>
                <a:ea typeface="Arial Unicode MS" pitchFamily="34" charset="-122"/>
                <a:cs typeface="Arial Unicode MS" pitchFamily="34" charset="-122"/>
              </a:rPr>
              <a:t>autowire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属性</a:t>
            </a:r>
            <a:r>
              <a:rPr lang="zh-CN" altLang="en-US" sz="2400" dirty="0">
                <a:latin typeface="Arial Unicode MS" pitchFamily="34" charset="-122"/>
                <a:ea typeface="Arial Unicode MS" pitchFamily="34" charset="-122"/>
                <a:cs typeface="Arial Unicode MS" pitchFamily="34" charset="-122"/>
              </a:rPr>
              <a:t>要么根据类型自动装配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要么根据名称自动装配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不能两者兼而有之</a:t>
            </a:r>
            <a:r>
              <a:rPr lang="en-US" altLang="zh-CN" sz="2400" dirty="0" smtClean="0">
                <a:latin typeface="Arial Unicode MS" pitchFamily="34" charset="-122"/>
                <a:ea typeface="Arial Unicode MS" pitchFamily="34" charset="-122"/>
                <a:cs typeface="Arial Unicode MS" pitchFamily="34" charset="-122"/>
              </a:rPr>
              <a:t>.</a:t>
            </a:r>
          </a:p>
          <a:p>
            <a:r>
              <a:rPr lang="zh-CN" altLang="en-US" sz="2400" dirty="0" smtClean="0">
                <a:latin typeface="Arial Unicode MS" pitchFamily="34" charset="-122"/>
                <a:ea typeface="Arial Unicode MS" pitchFamily="34" charset="-122"/>
                <a:cs typeface="Arial Unicode MS" pitchFamily="34" charset="-122"/>
              </a:rPr>
              <a:t>一般情况下，在实际的项目中很少使用自动装配功能，因为和自动装配功能所带来的好处比起来，明确清晰的配置文档更有说服力一些</a:t>
            </a:r>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31783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662880"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是什么</a:t>
            </a:r>
            <a:r>
              <a:rPr lang="en-US" altLang="zh-CN" dirty="0">
                <a:latin typeface="Arial Unicode MS" pitchFamily="34" charset="-122"/>
                <a:ea typeface="Arial Unicode MS" pitchFamily="34" charset="-122"/>
                <a:cs typeface="Arial Unicode MS" pitchFamily="34" charset="-122"/>
              </a:rPr>
              <a:t>(1)</a:t>
            </a:r>
          </a:p>
        </p:txBody>
      </p:sp>
      <p:sp>
        <p:nvSpPr>
          <p:cNvPr id="606211" name="Rectangle 3"/>
          <p:cNvSpPr>
            <a:spLocks noGrp="1" noChangeArrowheads="1"/>
          </p:cNvSpPr>
          <p:nvPr>
            <p:ph type="body" idx="1"/>
          </p:nvPr>
        </p:nvSpPr>
        <p:spPr>
          <a:xfrm>
            <a:off x="323528" y="1700808"/>
            <a:ext cx="8496944" cy="2749723"/>
          </a:xfrm>
        </p:spPr>
        <p:txBody>
          <a:bodyPr/>
          <a:lstStyle/>
          <a:p>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是一个开源框架</a:t>
            </a:r>
            <a:r>
              <a:rPr lang="en-US" altLang="zh-CN" sz="2800" dirty="0">
                <a:latin typeface="Arial Unicode MS" pitchFamily="34" charset="-122"/>
                <a:ea typeface="Arial Unicode MS" pitchFamily="34" charset="-122"/>
                <a:cs typeface="Arial Unicode MS" pitchFamily="34" charset="-122"/>
              </a:rPr>
              <a:t>.</a:t>
            </a:r>
          </a:p>
          <a:p>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为简化企业级应用开发而生</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使用 </a:t>
            </a:r>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可以使简单的 </a:t>
            </a:r>
            <a:r>
              <a:rPr lang="en-US" altLang="zh-CN" sz="2800" dirty="0" err="1">
                <a:latin typeface="Arial Unicode MS" pitchFamily="34" charset="-122"/>
                <a:ea typeface="Arial Unicode MS" pitchFamily="34" charset="-122"/>
                <a:cs typeface="Arial Unicode MS" pitchFamily="34" charset="-122"/>
              </a:rPr>
              <a:t>JavaBean</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实现以前只有 </a:t>
            </a:r>
            <a:r>
              <a:rPr lang="en-US" altLang="zh-CN" sz="2800" dirty="0">
                <a:latin typeface="Arial Unicode MS" pitchFamily="34" charset="-122"/>
                <a:ea typeface="Arial Unicode MS" pitchFamily="34" charset="-122"/>
                <a:cs typeface="Arial Unicode MS" pitchFamily="34" charset="-122"/>
              </a:rPr>
              <a:t>EJB </a:t>
            </a:r>
            <a:r>
              <a:rPr lang="zh-CN" altLang="en-US" sz="2800" dirty="0">
                <a:latin typeface="Arial Unicode MS" pitchFamily="34" charset="-122"/>
                <a:ea typeface="Arial Unicode MS" pitchFamily="34" charset="-122"/>
                <a:cs typeface="Arial Unicode MS" pitchFamily="34" charset="-122"/>
              </a:rPr>
              <a:t>才能实现的功能</a:t>
            </a:r>
            <a:r>
              <a:rPr lang="en-US" altLang="zh-CN" sz="2800" dirty="0">
                <a:latin typeface="Arial Unicode MS" pitchFamily="34" charset="-122"/>
                <a:ea typeface="Arial Unicode MS" pitchFamily="34" charset="-122"/>
                <a:cs typeface="Arial Unicode MS" pitchFamily="34" charset="-122"/>
              </a:rPr>
              <a:t>.</a:t>
            </a:r>
          </a:p>
          <a:p>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是一个 </a:t>
            </a:r>
            <a:r>
              <a:rPr lang="en-US" altLang="zh-CN" sz="2800" dirty="0" smtClean="0">
                <a:latin typeface="Arial Unicode MS" pitchFamily="34" charset="-122"/>
                <a:ea typeface="Arial Unicode MS" pitchFamily="34" charset="-122"/>
                <a:cs typeface="Arial Unicode MS" pitchFamily="34" charset="-122"/>
              </a:rPr>
              <a:t>IOC(DI) </a:t>
            </a:r>
            <a:r>
              <a:rPr lang="zh-CN" altLang="en-US" sz="2800" dirty="0">
                <a:latin typeface="Arial Unicode MS" pitchFamily="34" charset="-122"/>
                <a:ea typeface="Arial Unicode MS" pitchFamily="34" charset="-122"/>
                <a:cs typeface="Arial Unicode MS" pitchFamily="34" charset="-122"/>
              </a:rPr>
              <a:t>和 </a:t>
            </a:r>
            <a:r>
              <a:rPr lang="en-US" altLang="zh-CN" sz="2800" dirty="0">
                <a:latin typeface="Arial Unicode MS" pitchFamily="34" charset="-122"/>
                <a:ea typeface="Arial Unicode MS" pitchFamily="34" charset="-122"/>
                <a:cs typeface="Arial Unicode MS" pitchFamily="34" charset="-122"/>
              </a:rPr>
              <a:t>AOP </a:t>
            </a:r>
            <a:r>
              <a:rPr lang="zh-CN" altLang="en-US" sz="2800" dirty="0">
                <a:latin typeface="Arial Unicode MS" pitchFamily="34" charset="-122"/>
                <a:ea typeface="Arial Unicode MS" pitchFamily="34" charset="-122"/>
                <a:cs typeface="Arial Unicode MS" pitchFamily="34" charset="-122"/>
              </a:rPr>
              <a:t>容器框架</a:t>
            </a:r>
            <a:r>
              <a:rPr lang="en-US" altLang="zh-CN" sz="2800" dirty="0" smtClean="0">
                <a:latin typeface="Arial Unicode MS" pitchFamily="34" charset="-122"/>
                <a:ea typeface="Arial Unicode MS" pitchFamily="34" charset="-122"/>
                <a:cs typeface="Arial Unicode MS" pitchFamily="34" charset="-122"/>
              </a:rPr>
              <a:t>.</a:t>
            </a:r>
          </a:p>
        </p:txBody>
      </p:sp>
      <p:sp>
        <p:nvSpPr>
          <p:cNvPr id="2" name="TextBox 1"/>
          <p:cNvSpPr txBox="1"/>
          <p:nvPr/>
        </p:nvSpPr>
        <p:spPr>
          <a:xfrm>
            <a:off x="1691680" y="5085184"/>
            <a:ext cx="2088232" cy="369332"/>
          </a:xfrm>
          <a:prstGeom prst="rect">
            <a:avLst/>
          </a:prstGeom>
          <a:noFill/>
        </p:spPr>
        <p:txBody>
          <a:bodyPr wrap="square" rtlCol="0">
            <a:spAutoFit/>
          </a:bodyPr>
          <a:lstStyle/>
          <a:p>
            <a:r>
              <a:rPr lang="en-US" altLang="zh-CN" dirty="0" smtClean="0"/>
              <a:t>J2ee without </a:t>
            </a:r>
            <a:r>
              <a:rPr lang="en-US" altLang="zh-CN" dirty="0" err="1" smtClean="0"/>
              <a:t>ejb</a:t>
            </a:r>
            <a:endParaRPr lang="zh-CN" altLang="en-US" dirty="0"/>
          </a:p>
        </p:txBody>
      </p:sp>
    </p:spTree>
    <p:extLst>
      <p:ext uri="{BB962C8B-B14F-4D97-AF65-F5344CB8AC3E}">
        <p14:creationId xmlns:p14="http://schemas.microsoft.com/office/powerpoint/2010/main" val="1886464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a:solidFill>
                  <a:srgbClr val="0000FF"/>
                </a:solidFill>
                <a:latin typeface="Arial Unicode MS" pitchFamily="34" charset="-122"/>
                <a:ea typeface="Arial Unicode MS" pitchFamily="34" charset="-122"/>
                <a:cs typeface="Arial Unicode MS" pitchFamily="34" charset="-122"/>
              </a:rPr>
              <a:t>b</a:t>
            </a:r>
            <a:r>
              <a:rPr lang="en-US" altLang="zh-CN" sz="1800" b="1" dirty="0" smtClean="0">
                <a:solidFill>
                  <a:srgbClr val="0000FF"/>
                </a:solidFill>
                <a:latin typeface="Arial Unicode MS" pitchFamily="34" charset="-122"/>
                <a:ea typeface="Arial Unicode MS" pitchFamily="34" charset="-122"/>
                <a:cs typeface="Arial Unicode MS" pitchFamily="34" charset="-122"/>
              </a:rPr>
              <a:t>ean </a:t>
            </a:r>
            <a:r>
              <a:rPr lang="zh-CN" altLang="en-US" sz="1800" b="1" dirty="0" smtClean="0">
                <a:solidFill>
                  <a:srgbClr val="0000FF"/>
                </a:solidFill>
                <a:latin typeface="Arial Unicode MS" pitchFamily="34" charset="-122"/>
                <a:ea typeface="Arial Unicode MS" pitchFamily="34" charset="-122"/>
                <a:cs typeface="Arial Unicode MS" pitchFamily="34" charset="-122"/>
              </a:rPr>
              <a:t>之间的关系：继承；依赖</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32350809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继承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配置</a:t>
            </a:r>
          </a:p>
        </p:txBody>
      </p:sp>
      <p:sp>
        <p:nvSpPr>
          <p:cNvPr id="648195" name="Rectangle 3"/>
          <p:cNvSpPr>
            <a:spLocks noGrp="1" noChangeArrowheads="1"/>
          </p:cNvSpPr>
          <p:nvPr>
            <p:ph type="body" idx="1"/>
          </p:nvPr>
        </p:nvSpPr>
        <p:spPr>
          <a:xfrm>
            <a:off x="357158" y="1700808"/>
            <a:ext cx="8286808" cy="4248472"/>
          </a:xfrm>
        </p:spPr>
        <p:txBody>
          <a:bodyPr/>
          <a:lstStyle/>
          <a:p>
            <a:r>
              <a:rPr lang="en-US" altLang="zh-CN" sz="2200" b="1" dirty="0">
                <a:solidFill>
                  <a:srgbClr val="0000FF"/>
                </a:solidFill>
                <a:latin typeface="Arial Unicode MS" pitchFamily="34" charset="-122"/>
                <a:ea typeface="Arial Unicode MS" pitchFamily="34" charset="-122"/>
                <a:cs typeface="Arial Unicode MS" pitchFamily="34" charset="-122"/>
              </a:rPr>
              <a:t>Spring </a:t>
            </a:r>
            <a:r>
              <a:rPr lang="zh-CN" altLang="en-US" sz="2200" b="1" dirty="0" smtClean="0">
                <a:solidFill>
                  <a:srgbClr val="0000FF"/>
                </a:solidFill>
                <a:latin typeface="Arial Unicode MS" pitchFamily="34" charset="-122"/>
                <a:ea typeface="Arial Unicode MS" pitchFamily="34" charset="-122"/>
                <a:cs typeface="Arial Unicode MS" pitchFamily="34" charset="-122"/>
              </a:rPr>
              <a:t>允许继承 </a:t>
            </a:r>
            <a:r>
              <a:rPr lang="en-US" altLang="zh-CN" sz="2200" b="1" dirty="0" smtClean="0">
                <a:solidFill>
                  <a:srgbClr val="0000FF"/>
                </a:solidFill>
                <a:latin typeface="Arial Unicode MS" pitchFamily="34" charset="-122"/>
                <a:ea typeface="Arial Unicode MS" pitchFamily="34" charset="-122"/>
                <a:cs typeface="Arial Unicode MS" pitchFamily="34" charset="-122"/>
              </a:rPr>
              <a:t>bean </a:t>
            </a:r>
            <a:r>
              <a:rPr lang="zh-CN" altLang="en-US" sz="2200" b="1" dirty="0" smtClean="0">
                <a:solidFill>
                  <a:srgbClr val="0000FF"/>
                </a:solidFill>
                <a:latin typeface="Arial Unicode MS" pitchFamily="34" charset="-122"/>
                <a:ea typeface="Arial Unicode MS" pitchFamily="34" charset="-122"/>
                <a:cs typeface="Arial Unicode MS" pitchFamily="34" charset="-122"/>
              </a:rPr>
              <a:t>的配置</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被继承的 </a:t>
            </a:r>
            <a:r>
              <a:rPr lang="en-US" altLang="zh-CN" sz="2200" dirty="0" smtClean="0">
                <a:latin typeface="Arial Unicode MS" pitchFamily="34" charset="-122"/>
                <a:ea typeface="Arial Unicode MS" pitchFamily="34" charset="-122"/>
                <a:cs typeface="Arial Unicode MS" pitchFamily="34" charset="-122"/>
              </a:rPr>
              <a:t>bean </a:t>
            </a:r>
            <a:r>
              <a:rPr lang="zh-CN" altLang="en-US" sz="2200" dirty="0" smtClean="0">
                <a:latin typeface="Arial Unicode MS" pitchFamily="34" charset="-122"/>
                <a:ea typeface="Arial Unicode MS" pitchFamily="34" charset="-122"/>
                <a:cs typeface="Arial Unicode MS" pitchFamily="34" charset="-122"/>
              </a:rPr>
              <a:t>称为父 </a:t>
            </a:r>
            <a:r>
              <a:rPr lang="en-US" altLang="zh-CN" sz="2200" dirty="0">
                <a:latin typeface="Arial Unicode MS" pitchFamily="34" charset="-122"/>
                <a:ea typeface="Arial Unicode MS" pitchFamily="34" charset="-122"/>
                <a:cs typeface="Arial Unicode MS" pitchFamily="34" charset="-122"/>
              </a:rPr>
              <a:t>b</a:t>
            </a:r>
            <a:r>
              <a:rPr lang="en-US" altLang="zh-CN" sz="2200" dirty="0" smtClean="0">
                <a:latin typeface="Arial Unicode MS" pitchFamily="34" charset="-122"/>
                <a:ea typeface="Arial Unicode MS" pitchFamily="34" charset="-122"/>
                <a:cs typeface="Arial Unicode MS" pitchFamily="34" charset="-122"/>
              </a:rPr>
              <a:t>ean</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继承这个父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称为子 </a:t>
            </a:r>
            <a:r>
              <a:rPr lang="en-US" altLang="zh-CN" sz="2200" dirty="0">
                <a:latin typeface="Arial Unicode MS" pitchFamily="34" charset="-122"/>
                <a:ea typeface="Arial Unicode MS" pitchFamily="34" charset="-122"/>
                <a:cs typeface="Arial Unicode MS" pitchFamily="34" charset="-122"/>
              </a:rPr>
              <a:t>Bean</a:t>
            </a:r>
          </a:p>
          <a:p>
            <a:r>
              <a:rPr lang="zh-CN" altLang="en-US" sz="2200" b="1" dirty="0">
                <a:solidFill>
                  <a:srgbClr val="0000FF"/>
                </a:solidFill>
                <a:latin typeface="Arial Unicode MS" pitchFamily="34" charset="-122"/>
                <a:ea typeface="Arial Unicode MS" pitchFamily="34" charset="-122"/>
                <a:cs typeface="Arial Unicode MS" pitchFamily="34" charset="-122"/>
              </a:rPr>
              <a:t>子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从父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中继承配置</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包括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的</a:t>
            </a:r>
            <a:r>
              <a:rPr lang="zh-CN" altLang="en-US" sz="2200" b="1" dirty="0" smtClean="0">
                <a:solidFill>
                  <a:srgbClr val="0000FF"/>
                </a:solidFill>
                <a:latin typeface="Arial Unicode MS" pitchFamily="34" charset="-122"/>
                <a:ea typeface="Arial Unicode MS" pitchFamily="34" charset="-122"/>
                <a:cs typeface="Arial Unicode MS" pitchFamily="34" charset="-122"/>
              </a:rPr>
              <a:t>属性配置</a:t>
            </a:r>
            <a:endParaRPr lang="en-US" altLang="zh-CN" sz="2200" b="1" dirty="0" smtClean="0">
              <a:solidFill>
                <a:srgbClr val="0000FF"/>
              </a:solidFill>
              <a:latin typeface="Arial Unicode MS" pitchFamily="34" charset="-122"/>
              <a:ea typeface="Arial Unicode MS" pitchFamily="34" charset="-122"/>
              <a:cs typeface="Arial Unicode MS" pitchFamily="34" charset="-122"/>
            </a:endParaRPr>
          </a:p>
          <a:p>
            <a:r>
              <a:rPr lang="zh-CN" altLang="en-US" sz="2200" dirty="0" smtClean="0">
                <a:latin typeface="Arial Unicode MS" pitchFamily="34" charset="-122"/>
                <a:ea typeface="Arial Unicode MS" pitchFamily="34" charset="-122"/>
                <a:cs typeface="Arial Unicode MS" pitchFamily="34" charset="-122"/>
              </a:rPr>
              <a:t>子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也可以</a:t>
            </a:r>
            <a:r>
              <a:rPr lang="zh-CN" altLang="en-US" sz="2200" b="1" dirty="0">
                <a:solidFill>
                  <a:srgbClr val="0000FF"/>
                </a:solidFill>
                <a:latin typeface="Arial Unicode MS" pitchFamily="34" charset="-122"/>
                <a:ea typeface="Arial Unicode MS" pitchFamily="34" charset="-122"/>
                <a:cs typeface="Arial Unicode MS" pitchFamily="34" charset="-122"/>
              </a:rPr>
              <a:t>覆盖</a:t>
            </a:r>
            <a:r>
              <a:rPr lang="zh-CN" altLang="en-US" sz="2200" dirty="0">
                <a:latin typeface="Arial Unicode MS" pitchFamily="34" charset="-122"/>
                <a:ea typeface="Arial Unicode MS" pitchFamily="34" charset="-122"/>
                <a:cs typeface="Arial Unicode MS" pitchFamily="34" charset="-122"/>
              </a:rPr>
              <a:t>从父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继承过来的配置</a:t>
            </a:r>
          </a:p>
          <a:p>
            <a:r>
              <a:rPr lang="zh-CN" altLang="en-US" sz="2200" dirty="0">
                <a:latin typeface="Arial Unicode MS" pitchFamily="34" charset="-122"/>
                <a:ea typeface="Arial Unicode MS" pitchFamily="34" charset="-122"/>
                <a:cs typeface="Arial Unicode MS" pitchFamily="34" charset="-122"/>
              </a:rPr>
              <a:t>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可以作为配置模板</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也可以作为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实例</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若只想把父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作为模板</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可以设置 </a:t>
            </a:r>
            <a:r>
              <a:rPr lang="en-US" altLang="zh-CN" sz="2200" b="1" dirty="0">
                <a:solidFill>
                  <a:srgbClr val="0000FF"/>
                </a:solidFill>
                <a:latin typeface="Arial Unicode MS" pitchFamily="34" charset="-122"/>
                <a:ea typeface="Arial Unicode MS" pitchFamily="34" charset="-122"/>
                <a:cs typeface="Arial Unicode MS" pitchFamily="34" charset="-122"/>
              </a:rPr>
              <a:t>&lt;bean&gt; </a:t>
            </a:r>
            <a:r>
              <a:rPr lang="zh-CN" altLang="en-US" sz="2200" b="1" dirty="0">
                <a:solidFill>
                  <a:srgbClr val="0000FF"/>
                </a:solidFill>
                <a:latin typeface="Arial Unicode MS" pitchFamily="34" charset="-122"/>
                <a:ea typeface="Arial Unicode MS" pitchFamily="34" charset="-122"/>
                <a:cs typeface="Arial Unicode MS" pitchFamily="34" charset="-122"/>
              </a:rPr>
              <a:t>的</a:t>
            </a:r>
            <a:r>
              <a:rPr lang="en-US" altLang="zh-CN" sz="2200" b="1" dirty="0">
                <a:solidFill>
                  <a:srgbClr val="0000FF"/>
                </a:solidFill>
                <a:latin typeface="Arial Unicode MS" pitchFamily="34" charset="-122"/>
                <a:ea typeface="Arial Unicode MS" pitchFamily="34" charset="-122"/>
                <a:cs typeface="Arial Unicode MS" pitchFamily="34" charset="-122"/>
              </a:rPr>
              <a:t>abstract </a:t>
            </a:r>
            <a:r>
              <a:rPr lang="zh-CN" altLang="en-US" sz="2200" b="1" dirty="0">
                <a:solidFill>
                  <a:srgbClr val="0000FF"/>
                </a:solidFill>
                <a:latin typeface="Arial Unicode MS" pitchFamily="34" charset="-122"/>
                <a:ea typeface="Arial Unicode MS" pitchFamily="34" charset="-122"/>
                <a:cs typeface="Arial Unicode MS" pitchFamily="34" charset="-122"/>
              </a:rPr>
              <a:t>属性为 </a:t>
            </a:r>
            <a:r>
              <a:rPr lang="en-US" altLang="zh-CN" sz="2200" b="1" dirty="0">
                <a:solidFill>
                  <a:srgbClr val="0000FF"/>
                </a:solidFill>
                <a:latin typeface="Arial Unicode MS" pitchFamily="34" charset="-122"/>
                <a:ea typeface="Arial Unicode MS" pitchFamily="34" charset="-122"/>
                <a:cs typeface="Arial Unicode MS" pitchFamily="34" charset="-122"/>
              </a:rPr>
              <a:t>true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这样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将不会实例化这个 </a:t>
            </a:r>
            <a:r>
              <a:rPr lang="en-US" altLang="zh-CN" sz="2200" dirty="0">
                <a:latin typeface="Arial Unicode MS" pitchFamily="34" charset="-122"/>
                <a:ea typeface="Arial Unicode MS" pitchFamily="34" charset="-122"/>
                <a:cs typeface="Arial Unicode MS" pitchFamily="34" charset="-122"/>
              </a:rPr>
              <a:t>Bean</a:t>
            </a:r>
          </a:p>
          <a:p>
            <a:r>
              <a:rPr lang="zh-CN" altLang="en-US" sz="2200" b="1" dirty="0">
                <a:solidFill>
                  <a:srgbClr val="0000FF"/>
                </a:solidFill>
                <a:latin typeface="Arial Unicode MS" pitchFamily="34" charset="-122"/>
                <a:ea typeface="Arial Unicode MS" pitchFamily="34" charset="-122"/>
                <a:cs typeface="Arial Unicode MS" pitchFamily="34" charset="-122"/>
              </a:rPr>
              <a:t>并不是 </a:t>
            </a:r>
            <a:r>
              <a:rPr lang="en-US" altLang="zh-CN" sz="2200" b="1" dirty="0">
                <a:solidFill>
                  <a:srgbClr val="0000FF"/>
                </a:solidFill>
                <a:latin typeface="Arial Unicode MS" pitchFamily="34" charset="-122"/>
                <a:ea typeface="Arial Unicode MS" pitchFamily="34" charset="-122"/>
                <a:cs typeface="Arial Unicode MS" pitchFamily="34" charset="-122"/>
              </a:rPr>
              <a:t>&lt;bean&gt; </a:t>
            </a:r>
            <a:r>
              <a:rPr lang="zh-CN" altLang="en-US" sz="2200" b="1" dirty="0">
                <a:solidFill>
                  <a:srgbClr val="0000FF"/>
                </a:solidFill>
                <a:latin typeface="Arial Unicode MS" pitchFamily="34" charset="-122"/>
                <a:ea typeface="Arial Unicode MS" pitchFamily="34" charset="-122"/>
                <a:cs typeface="Arial Unicode MS" pitchFamily="34" charset="-122"/>
              </a:rPr>
              <a:t>元素里的所有属性都会被继承</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比如</a:t>
            </a: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autowire</a:t>
            </a:r>
            <a:r>
              <a:rPr lang="en-US" altLang="zh-CN" sz="2200" dirty="0">
                <a:latin typeface="Arial Unicode MS" pitchFamily="34" charset="-122"/>
                <a:ea typeface="Arial Unicode MS" pitchFamily="34" charset="-122"/>
                <a:cs typeface="Arial Unicode MS" pitchFamily="34" charset="-122"/>
              </a:rPr>
              <a:t>, </a:t>
            </a:r>
            <a:r>
              <a:rPr lang="en-US" altLang="zh-CN" sz="2200" dirty="0" smtClean="0">
                <a:latin typeface="Arial Unicode MS" pitchFamily="34" charset="-122"/>
                <a:ea typeface="Arial Unicode MS" pitchFamily="34" charset="-122"/>
                <a:cs typeface="Arial Unicode MS" pitchFamily="34" charset="-122"/>
              </a:rPr>
              <a:t>abstract </a:t>
            </a:r>
            <a:r>
              <a:rPr lang="zh-CN" altLang="en-US" sz="2200" dirty="0">
                <a:latin typeface="Arial Unicode MS" pitchFamily="34" charset="-122"/>
                <a:ea typeface="Arial Unicode MS" pitchFamily="34" charset="-122"/>
                <a:cs typeface="Arial Unicode MS" pitchFamily="34" charset="-122"/>
              </a:rPr>
              <a:t>等</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也</a:t>
            </a:r>
            <a:r>
              <a:rPr lang="zh-CN" altLang="en-US" sz="2200" b="1" dirty="0">
                <a:solidFill>
                  <a:srgbClr val="0000FF"/>
                </a:solidFill>
                <a:latin typeface="Arial Unicode MS" pitchFamily="34" charset="-122"/>
                <a:ea typeface="Arial Unicode MS" pitchFamily="34" charset="-122"/>
                <a:cs typeface="Arial Unicode MS" pitchFamily="34" charset="-122"/>
              </a:rPr>
              <a:t>可以忽略父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的 </a:t>
            </a:r>
            <a:r>
              <a:rPr lang="en-US" altLang="zh-CN" sz="2200" b="1" dirty="0">
                <a:solidFill>
                  <a:srgbClr val="0000FF"/>
                </a:solidFill>
                <a:latin typeface="Arial Unicode MS" pitchFamily="34" charset="-122"/>
                <a:ea typeface="Arial Unicode MS" pitchFamily="34" charset="-122"/>
                <a:cs typeface="Arial Unicode MS" pitchFamily="34" charset="-122"/>
              </a:rPr>
              <a:t>class </a:t>
            </a:r>
            <a:r>
              <a:rPr lang="zh-CN" altLang="en-US" sz="2200" b="1" dirty="0">
                <a:solidFill>
                  <a:srgbClr val="0000FF"/>
                </a:solidFill>
                <a:latin typeface="Arial Unicode MS" pitchFamily="34" charset="-122"/>
                <a:ea typeface="Arial Unicode MS" pitchFamily="34" charset="-122"/>
                <a:cs typeface="Arial Unicode MS" pitchFamily="34" charset="-122"/>
              </a:rPr>
              <a:t>属性</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让子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指定自己的类</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而共享相同的属性配置</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但此时 </a:t>
            </a:r>
            <a:r>
              <a:rPr lang="en-US" altLang="zh-CN" sz="2200" b="1" dirty="0">
                <a:solidFill>
                  <a:srgbClr val="FF0000"/>
                </a:solidFill>
                <a:latin typeface="Arial Unicode MS" pitchFamily="34" charset="-122"/>
                <a:ea typeface="Arial Unicode MS" pitchFamily="34" charset="-122"/>
                <a:cs typeface="Arial Unicode MS" pitchFamily="34" charset="-122"/>
              </a:rPr>
              <a:t>abstract </a:t>
            </a:r>
            <a:r>
              <a:rPr lang="zh-CN" altLang="en-US" sz="2200" b="1" dirty="0">
                <a:solidFill>
                  <a:srgbClr val="FF0000"/>
                </a:solidFill>
                <a:latin typeface="Arial Unicode MS" pitchFamily="34" charset="-122"/>
                <a:ea typeface="Arial Unicode MS" pitchFamily="34" charset="-122"/>
                <a:cs typeface="Arial Unicode MS" pitchFamily="34" charset="-122"/>
              </a:rPr>
              <a:t>必须设为 </a:t>
            </a:r>
            <a:r>
              <a:rPr lang="en-US" altLang="zh-CN" sz="2200" b="1" dirty="0">
                <a:solidFill>
                  <a:srgbClr val="FF0000"/>
                </a:solidFill>
                <a:latin typeface="Arial Unicode MS" pitchFamily="34" charset="-122"/>
                <a:ea typeface="Arial Unicode MS" pitchFamily="34" charset="-122"/>
                <a:cs typeface="Arial Unicode MS" pitchFamily="34" charset="-122"/>
              </a:rPr>
              <a:t>true</a:t>
            </a:r>
          </a:p>
          <a:p>
            <a:endParaRPr lang="en-US" altLang="zh-CN" sz="22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138455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依赖 </a:t>
            </a:r>
            <a:r>
              <a:rPr lang="en-US" altLang="zh-CN" dirty="0" smtClean="0">
                <a:latin typeface="Arial Unicode MS" pitchFamily="34" charset="-122"/>
                <a:ea typeface="Arial Unicode MS" pitchFamily="34" charset="-122"/>
                <a:cs typeface="Arial Unicode MS" pitchFamily="34" charset="-122"/>
              </a:rPr>
              <a:t>Bean </a:t>
            </a:r>
            <a:r>
              <a:rPr lang="zh-CN" altLang="en-US" dirty="0" smtClean="0">
                <a:latin typeface="Arial Unicode MS" pitchFamily="34" charset="-122"/>
                <a:ea typeface="Arial Unicode MS" pitchFamily="34" charset="-122"/>
                <a:cs typeface="Arial Unicode MS" pitchFamily="34" charset="-122"/>
              </a:rPr>
              <a:t>配置</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18258"/>
            <a:ext cx="8229600" cy="4525963"/>
          </a:xfrm>
        </p:spPr>
        <p:txBody>
          <a:bodyPr>
            <a:normAutofit/>
          </a:bodyPr>
          <a:lstStyle/>
          <a:p>
            <a:r>
              <a:rPr lang="en-US" altLang="zh-CN" sz="28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800" b="1" dirty="0" smtClean="0">
                <a:solidFill>
                  <a:srgbClr val="0000FF"/>
                </a:solidFill>
                <a:latin typeface="Arial Unicode MS" pitchFamily="34" charset="-122"/>
                <a:ea typeface="Arial Unicode MS" pitchFamily="34" charset="-122"/>
                <a:cs typeface="Arial Unicode MS" pitchFamily="34" charset="-122"/>
              </a:rPr>
              <a:t>允许用户通过 </a:t>
            </a:r>
            <a:r>
              <a:rPr lang="en-US" altLang="zh-CN" sz="2800" b="1" dirty="0" smtClean="0">
                <a:solidFill>
                  <a:srgbClr val="0000FF"/>
                </a:solidFill>
                <a:latin typeface="Arial Unicode MS" pitchFamily="34" charset="-122"/>
                <a:ea typeface="Arial Unicode MS" pitchFamily="34" charset="-122"/>
                <a:cs typeface="Arial Unicode MS" pitchFamily="34" charset="-122"/>
              </a:rPr>
              <a:t>depends-on </a:t>
            </a:r>
            <a:r>
              <a:rPr lang="zh-CN" altLang="en-US" sz="2800" b="1" dirty="0" smtClean="0">
                <a:solidFill>
                  <a:srgbClr val="0000FF"/>
                </a:solidFill>
                <a:latin typeface="Arial Unicode MS" pitchFamily="34" charset="-122"/>
                <a:ea typeface="Arial Unicode MS" pitchFamily="34" charset="-122"/>
                <a:cs typeface="Arial Unicode MS" pitchFamily="34" charset="-122"/>
              </a:rPr>
              <a:t>属性设定 </a:t>
            </a:r>
            <a:r>
              <a:rPr lang="en-US" altLang="zh-CN" sz="2800" b="1" dirty="0" smtClean="0">
                <a:solidFill>
                  <a:srgbClr val="0000FF"/>
                </a:solidFill>
                <a:latin typeface="Arial Unicode MS" pitchFamily="34" charset="-122"/>
                <a:ea typeface="Arial Unicode MS" pitchFamily="34" charset="-122"/>
                <a:cs typeface="Arial Unicode MS" pitchFamily="34" charset="-122"/>
              </a:rPr>
              <a:t>Bean </a:t>
            </a:r>
            <a:r>
              <a:rPr lang="zh-CN" altLang="en-US" sz="2800" b="1" dirty="0" smtClean="0">
                <a:solidFill>
                  <a:srgbClr val="0000FF"/>
                </a:solidFill>
                <a:latin typeface="Arial Unicode MS" pitchFamily="34" charset="-122"/>
                <a:ea typeface="Arial Unicode MS" pitchFamily="34" charset="-122"/>
                <a:cs typeface="Arial Unicode MS" pitchFamily="34" charset="-122"/>
              </a:rPr>
              <a:t>前置依赖的</a:t>
            </a:r>
            <a:r>
              <a:rPr lang="en-US" altLang="zh-CN" sz="2800" b="1" dirty="0" smtClean="0">
                <a:solidFill>
                  <a:srgbClr val="0000FF"/>
                </a:solidFill>
                <a:latin typeface="Arial Unicode MS" pitchFamily="34" charset="-122"/>
                <a:ea typeface="Arial Unicode MS" pitchFamily="34" charset="-122"/>
                <a:cs typeface="Arial Unicode MS" pitchFamily="34" charset="-122"/>
              </a:rPr>
              <a:t>Bean</a:t>
            </a:r>
            <a:r>
              <a:rPr lang="zh-CN" altLang="en-US" sz="2800" dirty="0" smtClean="0">
                <a:latin typeface="Arial Unicode MS" pitchFamily="34" charset="-122"/>
                <a:ea typeface="Arial Unicode MS" pitchFamily="34" charset="-122"/>
                <a:cs typeface="Arial Unicode MS" pitchFamily="34" charset="-122"/>
              </a:rPr>
              <a:t>，前置依赖的 </a:t>
            </a:r>
            <a:r>
              <a:rPr lang="en-US" altLang="zh-CN" sz="2800" dirty="0" smtClean="0">
                <a:latin typeface="Arial Unicode MS" pitchFamily="34" charset="-122"/>
                <a:ea typeface="Arial Unicode MS" pitchFamily="34" charset="-122"/>
                <a:cs typeface="Arial Unicode MS" pitchFamily="34" charset="-122"/>
              </a:rPr>
              <a:t>Bean </a:t>
            </a:r>
            <a:r>
              <a:rPr lang="zh-CN" altLang="en-US" sz="2800" dirty="0" smtClean="0">
                <a:latin typeface="Arial Unicode MS" pitchFamily="34" charset="-122"/>
                <a:ea typeface="Arial Unicode MS" pitchFamily="34" charset="-122"/>
                <a:cs typeface="Arial Unicode MS" pitchFamily="34" charset="-122"/>
              </a:rPr>
              <a:t>会在本 </a:t>
            </a:r>
            <a:r>
              <a:rPr lang="en-US" altLang="zh-CN" sz="2800" dirty="0" smtClean="0">
                <a:latin typeface="Arial Unicode MS" pitchFamily="34" charset="-122"/>
                <a:ea typeface="Arial Unicode MS" pitchFamily="34" charset="-122"/>
                <a:cs typeface="Arial Unicode MS" pitchFamily="34" charset="-122"/>
              </a:rPr>
              <a:t>Bean </a:t>
            </a:r>
            <a:r>
              <a:rPr lang="zh-CN" altLang="en-US" sz="2800" dirty="0" smtClean="0">
                <a:latin typeface="Arial Unicode MS" pitchFamily="34" charset="-122"/>
                <a:ea typeface="Arial Unicode MS" pitchFamily="34" charset="-122"/>
                <a:cs typeface="Arial Unicode MS" pitchFamily="34" charset="-122"/>
              </a:rPr>
              <a:t>实例化之前创建好</a:t>
            </a:r>
            <a:endParaRPr lang="en-US" altLang="zh-CN" sz="2800" dirty="0" smtClean="0">
              <a:latin typeface="Arial Unicode MS" pitchFamily="34" charset="-122"/>
              <a:ea typeface="Arial Unicode MS" pitchFamily="34" charset="-122"/>
              <a:cs typeface="Arial Unicode MS" pitchFamily="34" charset="-122"/>
            </a:endParaRPr>
          </a:p>
          <a:p>
            <a:r>
              <a:rPr lang="zh-CN" altLang="en-US" sz="2800" b="1" dirty="0" smtClean="0">
                <a:solidFill>
                  <a:srgbClr val="0000FF"/>
                </a:solidFill>
                <a:latin typeface="Arial Unicode MS" pitchFamily="34" charset="-122"/>
                <a:ea typeface="Arial Unicode MS" pitchFamily="34" charset="-122"/>
                <a:cs typeface="Arial Unicode MS" pitchFamily="34" charset="-122"/>
              </a:rPr>
              <a:t>如果前置依赖于多个 </a:t>
            </a:r>
            <a:r>
              <a:rPr lang="en-US" altLang="zh-CN" sz="2800" b="1" dirty="0" smtClean="0">
                <a:solidFill>
                  <a:srgbClr val="0000FF"/>
                </a:solidFill>
                <a:latin typeface="Arial Unicode MS" pitchFamily="34" charset="-122"/>
                <a:ea typeface="Arial Unicode MS" pitchFamily="34" charset="-122"/>
                <a:cs typeface="Arial Unicode MS" pitchFamily="34" charset="-122"/>
              </a:rPr>
              <a:t>Bean</a:t>
            </a:r>
            <a:r>
              <a:rPr lang="zh-CN" altLang="en-US" sz="2800" b="1" dirty="0" smtClean="0">
                <a:solidFill>
                  <a:srgbClr val="0000FF"/>
                </a:solidFill>
                <a:latin typeface="Arial Unicode MS" pitchFamily="34" charset="-122"/>
                <a:ea typeface="Arial Unicode MS" pitchFamily="34" charset="-122"/>
                <a:cs typeface="Arial Unicode MS" pitchFamily="34" charset="-122"/>
              </a:rPr>
              <a:t>，则可以通过逗号，空格或的方式配置 </a:t>
            </a:r>
            <a:r>
              <a:rPr lang="en-US" altLang="zh-CN" sz="2800" b="1" dirty="0" smtClean="0">
                <a:solidFill>
                  <a:srgbClr val="0000FF"/>
                </a:solidFill>
                <a:latin typeface="Arial Unicode MS" pitchFamily="34" charset="-122"/>
                <a:ea typeface="Arial Unicode MS" pitchFamily="34" charset="-122"/>
                <a:cs typeface="Arial Unicode MS" pitchFamily="34" charset="-122"/>
              </a:rPr>
              <a:t>Bean </a:t>
            </a:r>
            <a:r>
              <a:rPr lang="zh-CN" altLang="en-US" sz="2800" b="1" dirty="0" smtClean="0">
                <a:solidFill>
                  <a:srgbClr val="0000FF"/>
                </a:solidFill>
                <a:latin typeface="Arial Unicode MS" pitchFamily="34" charset="-122"/>
                <a:ea typeface="Arial Unicode MS" pitchFamily="34" charset="-122"/>
                <a:cs typeface="Arial Unicode MS" pitchFamily="34" charset="-122"/>
              </a:rPr>
              <a:t>的名称</a:t>
            </a:r>
            <a:endParaRPr lang="zh-CN" altLang="en-US" sz="2800" b="1"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5725134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的作用域：</a:t>
            </a:r>
            <a:r>
              <a:rPr lang="en-US" altLang="zh-CN" sz="1800" b="1" dirty="0" smtClean="0">
                <a:solidFill>
                  <a:srgbClr val="0000FF"/>
                </a:solidFill>
                <a:latin typeface="Arial Unicode MS" pitchFamily="34" charset="-122"/>
                <a:ea typeface="Arial Unicode MS" pitchFamily="34" charset="-122"/>
                <a:cs typeface="Arial Unicode MS" pitchFamily="34" charset="-122"/>
              </a:rPr>
              <a:t>singleton</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smtClean="0">
                <a:solidFill>
                  <a:srgbClr val="0000FF"/>
                </a:solidFill>
                <a:latin typeface="Arial Unicode MS" pitchFamily="34" charset="-122"/>
                <a:ea typeface="Arial Unicode MS" pitchFamily="34" charset="-122"/>
                <a:cs typeface="Arial Unicode MS" pitchFamily="34" charset="-122"/>
              </a:rPr>
              <a:t>prototype</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smtClean="0">
                <a:solidFill>
                  <a:srgbClr val="0000FF"/>
                </a:solidFill>
                <a:latin typeface="Arial Unicode MS" pitchFamily="34" charset="-122"/>
                <a:ea typeface="Arial Unicode MS" pitchFamily="34" charset="-122"/>
                <a:cs typeface="Arial Unicode MS" pitchFamily="34" charset="-122"/>
              </a:rPr>
              <a:t>WEB </a:t>
            </a:r>
            <a:r>
              <a:rPr lang="zh-CN" altLang="en-US" sz="1800" b="1" dirty="0" smtClean="0">
                <a:solidFill>
                  <a:srgbClr val="0000FF"/>
                </a:solidFill>
                <a:latin typeface="Arial Unicode MS" pitchFamily="34" charset="-122"/>
                <a:ea typeface="Arial Unicode MS" pitchFamily="34" charset="-122"/>
                <a:cs typeface="Arial Unicode MS" pitchFamily="34" charset="-122"/>
              </a:rPr>
              <a:t>环境作用域</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36066153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Bean </a:t>
            </a:r>
            <a:r>
              <a:rPr lang="zh-CN" altLang="en-US" dirty="0" smtClean="0">
                <a:latin typeface="Arial Unicode MS" pitchFamily="34" charset="-122"/>
                <a:ea typeface="Arial Unicode MS" pitchFamily="34" charset="-122"/>
                <a:cs typeface="Arial Unicode MS" pitchFamily="34" charset="-122"/>
              </a:rPr>
              <a:t>的作用域</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772816"/>
            <a:ext cx="8568952" cy="2808312"/>
          </a:xfrm>
        </p:spPr>
        <p:txBody>
          <a:bodyPr>
            <a:normAutofit/>
          </a:bodyPr>
          <a:lstStyle/>
          <a:p>
            <a:r>
              <a:rPr lang="zh-CN" altLang="en-US" sz="2200" dirty="0">
                <a:latin typeface="Arial Unicode MS" pitchFamily="34" charset="-122"/>
                <a:ea typeface="Arial Unicode MS" pitchFamily="34" charset="-122"/>
                <a:cs typeface="Arial Unicode MS" pitchFamily="34" charset="-122"/>
              </a:rPr>
              <a:t>在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中</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可以在 </a:t>
            </a:r>
            <a:r>
              <a:rPr lang="en-US" altLang="zh-CN" sz="2200" dirty="0">
                <a:latin typeface="Arial Unicode MS" pitchFamily="34" charset="-122"/>
                <a:ea typeface="Arial Unicode MS" pitchFamily="34" charset="-122"/>
                <a:cs typeface="Arial Unicode MS" pitchFamily="34" charset="-122"/>
              </a:rPr>
              <a:t>&lt;bean&gt; </a:t>
            </a:r>
            <a:r>
              <a:rPr lang="zh-CN" altLang="en-US" sz="2200" dirty="0">
                <a:latin typeface="Arial Unicode MS" pitchFamily="34" charset="-122"/>
                <a:ea typeface="Arial Unicode MS" pitchFamily="34" charset="-122"/>
                <a:cs typeface="Arial Unicode MS" pitchFamily="34" charset="-122"/>
              </a:rPr>
              <a:t>元素的 </a:t>
            </a:r>
            <a:r>
              <a:rPr lang="en-US" altLang="zh-CN" sz="2200" b="1" dirty="0">
                <a:solidFill>
                  <a:srgbClr val="0000FF"/>
                </a:solidFill>
                <a:latin typeface="Arial Unicode MS" pitchFamily="34" charset="-122"/>
                <a:ea typeface="Arial Unicode MS" pitchFamily="34" charset="-122"/>
                <a:cs typeface="Arial Unicode MS" pitchFamily="34" charset="-122"/>
              </a:rPr>
              <a:t>scope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属性里设置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的作用域</a:t>
            </a:r>
            <a:r>
              <a:rPr lang="en-US" altLang="zh-CN" sz="2200" dirty="0">
                <a:latin typeface="Arial Unicode MS" pitchFamily="34" charset="-122"/>
                <a:ea typeface="Arial Unicode MS" pitchFamily="34" charset="-122"/>
                <a:cs typeface="Arial Unicode MS" pitchFamily="34" charset="-122"/>
              </a:rPr>
              <a:t>. </a:t>
            </a:r>
            <a:endParaRPr lang="en-US" altLang="zh-CN" sz="2200" dirty="0" smtClean="0">
              <a:latin typeface="Arial Unicode MS" pitchFamily="34" charset="-122"/>
              <a:ea typeface="Arial Unicode MS" pitchFamily="34" charset="-122"/>
              <a:cs typeface="Arial Unicode MS" pitchFamily="34" charset="-122"/>
            </a:endParaRPr>
          </a:p>
          <a:p>
            <a:r>
              <a:rPr lang="zh-CN" altLang="en-US" sz="2200" b="1" dirty="0" smtClean="0">
                <a:solidFill>
                  <a:srgbClr val="0000FF"/>
                </a:solidFill>
                <a:latin typeface="Arial Unicode MS" pitchFamily="34" charset="-122"/>
                <a:ea typeface="Arial Unicode MS" pitchFamily="34" charset="-122"/>
                <a:cs typeface="Arial Unicode MS" pitchFamily="34" charset="-122"/>
              </a:rPr>
              <a:t>默认</a:t>
            </a:r>
            <a:r>
              <a:rPr lang="zh-CN" altLang="en-US" sz="2200" b="1" dirty="0">
                <a:solidFill>
                  <a:srgbClr val="0000FF"/>
                </a:solidFill>
                <a:latin typeface="Arial Unicode MS" pitchFamily="34" charset="-122"/>
                <a:ea typeface="Arial Unicode MS" pitchFamily="34" charset="-122"/>
                <a:cs typeface="Arial Unicode MS" pitchFamily="34" charset="-122"/>
              </a:rPr>
              <a:t>情况下</a:t>
            </a:r>
            <a:r>
              <a:rPr lang="en-US" altLang="zh-CN" sz="2200" b="1" dirty="0">
                <a:solidFill>
                  <a:srgbClr val="0000FF"/>
                </a:solidFill>
                <a:latin typeface="Arial Unicode MS" pitchFamily="34" charset="-122"/>
                <a:ea typeface="Arial Unicode MS" pitchFamily="34" charset="-122"/>
                <a:cs typeface="Arial Unicode MS" pitchFamily="34" charset="-122"/>
              </a:rPr>
              <a:t>, Spring </a:t>
            </a:r>
            <a:r>
              <a:rPr lang="zh-CN" altLang="en-US" sz="2200" b="1" dirty="0">
                <a:solidFill>
                  <a:srgbClr val="0000FF"/>
                </a:solidFill>
                <a:latin typeface="Arial Unicode MS" pitchFamily="34" charset="-122"/>
                <a:ea typeface="Arial Unicode MS" pitchFamily="34" charset="-122"/>
                <a:cs typeface="Arial Unicode MS" pitchFamily="34" charset="-122"/>
              </a:rPr>
              <a:t>只为每个在 </a:t>
            </a:r>
            <a:r>
              <a:rPr lang="en-US" altLang="zh-CN" sz="2200" b="1" dirty="0">
                <a:solidFill>
                  <a:srgbClr val="0000FF"/>
                </a:solidFill>
                <a:latin typeface="Arial Unicode MS" pitchFamily="34" charset="-122"/>
                <a:ea typeface="Arial Unicode MS" pitchFamily="34" charset="-122"/>
                <a:cs typeface="Arial Unicode MS" pitchFamily="34" charset="-122"/>
              </a:rPr>
              <a:t>IOC </a:t>
            </a:r>
            <a:r>
              <a:rPr lang="zh-CN" altLang="en-US" sz="2200" b="1" dirty="0">
                <a:solidFill>
                  <a:srgbClr val="0000FF"/>
                </a:solidFill>
                <a:latin typeface="Arial Unicode MS" pitchFamily="34" charset="-122"/>
                <a:ea typeface="Arial Unicode MS" pitchFamily="34" charset="-122"/>
                <a:cs typeface="Arial Unicode MS" pitchFamily="34" charset="-122"/>
              </a:rPr>
              <a:t>容器里声明的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smtClean="0">
                <a:solidFill>
                  <a:srgbClr val="0000FF"/>
                </a:solidFill>
                <a:latin typeface="Arial Unicode MS" pitchFamily="34" charset="-122"/>
                <a:ea typeface="Arial Unicode MS" pitchFamily="34" charset="-122"/>
                <a:cs typeface="Arial Unicode MS" pitchFamily="34" charset="-122"/>
              </a:rPr>
              <a:t>创建唯一一</a:t>
            </a:r>
            <a:r>
              <a:rPr lang="zh-CN" altLang="en-US" sz="2200" b="1" dirty="0">
                <a:solidFill>
                  <a:srgbClr val="0000FF"/>
                </a:solidFill>
                <a:latin typeface="Arial Unicode MS" pitchFamily="34" charset="-122"/>
                <a:ea typeface="Arial Unicode MS" pitchFamily="34" charset="-122"/>
                <a:cs typeface="Arial Unicode MS" pitchFamily="34" charset="-122"/>
              </a:rPr>
              <a:t>个实例</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整个 </a:t>
            </a:r>
            <a:r>
              <a:rPr lang="en-US" altLang="zh-CN" sz="2200" b="1" dirty="0">
                <a:solidFill>
                  <a:srgbClr val="0000FF"/>
                </a:solidFill>
                <a:latin typeface="Arial Unicode MS" pitchFamily="34" charset="-122"/>
                <a:ea typeface="Arial Unicode MS" pitchFamily="34" charset="-122"/>
                <a:cs typeface="Arial Unicode MS" pitchFamily="34" charset="-122"/>
              </a:rPr>
              <a:t>IOC </a:t>
            </a:r>
            <a:r>
              <a:rPr lang="zh-CN" altLang="en-US" sz="2200" b="1" dirty="0">
                <a:solidFill>
                  <a:srgbClr val="0000FF"/>
                </a:solidFill>
                <a:latin typeface="Arial Unicode MS" pitchFamily="34" charset="-122"/>
                <a:ea typeface="Arial Unicode MS" pitchFamily="34" charset="-122"/>
                <a:cs typeface="Arial Unicode MS" pitchFamily="34" charset="-122"/>
              </a:rPr>
              <a:t>容器范围内都能共享该</a:t>
            </a:r>
            <a:r>
              <a:rPr lang="zh-CN" altLang="en-US" sz="2200" b="1" dirty="0" smtClean="0">
                <a:solidFill>
                  <a:srgbClr val="0000FF"/>
                </a:solidFill>
                <a:latin typeface="Arial Unicode MS" pitchFamily="34" charset="-122"/>
                <a:ea typeface="Arial Unicode MS" pitchFamily="34" charset="-122"/>
                <a:cs typeface="Arial Unicode MS" pitchFamily="34" charset="-122"/>
              </a:rPr>
              <a:t>实例</a:t>
            </a:r>
            <a:r>
              <a:rPr lang="zh-CN" altLang="en-US" sz="2200" dirty="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所有</a:t>
            </a:r>
            <a:r>
              <a:rPr lang="zh-CN" altLang="en-US" sz="2200" dirty="0">
                <a:latin typeface="Arial Unicode MS" pitchFamily="34" charset="-122"/>
                <a:ea typeface="Arial Unicode MS" pitchFamily="34" charset="-122"/>
                <a:cs typeface="Arial Unicode MS" pitchFamily="34" charset="-122"/>
              </a:rPr>
              <a:t>后续的 </a:t>
            </a:r>
            <a:r>
              <a:rPr lang="en-US" altLang="zh-CN" sz="2200" dirty="0" err="1">
                <a:latin typeface="Arial Unicode MS" pitchFamily="34" charset="-122"/>
                <a:ea typeface="Arial Unicode MS" pitchFamily="34" charset="-122"/>
                <a:cs typeface="Arial Unicode MS" pitchFamily="34" charset="-122"/>
              </a:rPr>
              <a:t>getBean</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调用和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引用都将返回这个唯一的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实例</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该作用域被称为 </a:t>
            </a:r>
            <a:r>
              <a:rPr lang="en-US" altLang="zh-CN" sz="2200" b="1" dirty="0">
                <a:solidFill>
                  <a:srgbClr val="FF0000"/>
                </a:solidFill>
                <a:latin typeface="Arial Unicode MS" pitchFamily="34" charset="-122"/>
                <a:ea typeface="Arial Unicode MS" pitchFamily="34" charset="-122"/>
                <a:cs typeface="Arial Unicode MS" pitchFamily="34" charset="-122"/>
              </a:rPr>
              <a:t>singleton</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它是所有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的默认作用域</a:t>
            </a:r>
            <a:r>
              <a:rPr lang="en-US" altLang="zh-CN" sz="2200" dirty="0" smtClean="0">
                <a:latin typeface="Arial Unicode MS" pitchFamily="34" charset="-122"/>
                <a:ea typeface="Arial Unicode MS" pitchFamily="34" charset="-122"/>
                <a:cs typeface="Arial Unicode MS" pitchFamily="34" charset="-122"/>
              </a:rPr>
              <a:t>.</a:t>
            </a:r>
            <a:endParaRPr lang="en-US" altLang="zh-CN" sz="22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077072"/>
            <a:ext cx="6716945"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93135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656184"/>
            <a:ext cx="8568952" cy="5157192"/>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使用外部属性文件</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34377559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a:xfrm>
            <a:off x="899592" y="692696"/>
            <a:ext cx="8229600" cy="857256"/>
          </a:xfrm>
        </p:spPr>
        <p:txBody>
          <a:bodyPr/>
          <a:lstStyle/>
          <a:p>
            <a:r>
              <a:rPr lang="zh-CN" altLang="en-US" b="1" dirty="0">
                <a:latin typeface="Arial Unicode MS" pitchFamily="34" charset="-122"/>
                <a:ea typeface="Arial Unicode MS" pitchFamily="34" charset="-122"/>
                <a:cs typeface="Arial Unicode MS" pitchFamily="34" charset="-122"/>
              </a:rPr>
              <a:t>使用外部属性文件</a:t>
            </a:r>
          </a:p>
        </p:txBody>
      </p:sp>
      <p:sp>
        <p:nvSpPr>
          <p:cNvPr id="664579" name="Rectangle 3"/>
          <p:cNvSpPr>
            <a:spLocks noGrp="1" noChangeArrowheads="1"/>
          </p:cNvSpPr>
          <p:nvPr>
            <p:ph type="body" idx="1"/>
          </p:nvPr>
        </p:nvSpPr>
        <p:spPr>
          <a:xfrm>
            <a:off x="251520" y="1922363"/>
            <a:ext cx="8496944" cy="4098925"/>
          </a:xfrm>
        </p:spPr>
        <p:txBody>
          <a:bodyPr/>
          <a:lstStyle/>
          <a:p>
            <a:r>
              <a:rPr lang="zh-CN" altLang="en-US" sz="2400" dirty="0" smtClean="0">
                <a:latin typeface="Arial Unicode MS" pitchFamily="34" charset="-122"/>
                <a:ea typeface="Arial Unicode MS" pitchFamily="34" charset="-122"/>
                <a:cs typeface="Arial Unicode MS" pitchFamily="34" charset="-122"/>
              </a:rPr>
              <a:t>在</a:t>
            </a:r>
            <a:r>
              <a:rPr lang="zh-CN" altLang="en-US" sz="2400" dirty="0">
                <a:latin typeface="Arial Unicode MS" pitchFamily="34" charset="-122"/>
                <a:ea typeface="Arial Unicode MS" pitchFamily="34" charset="-122"/>
                <a:cs typeface="Arial Unicode MS" pitchFamily="34" charset="-122"/>
              </a:rPr>
              <a:t>配置文件里配置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有时需要在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的配置里混入</a:t>
            </a:r>
            <a:r>
              <a:rPr lang="zh-CN" altLang="en-US" sz="2400" b="1" dirty="0">
                <a:solidFill>
                  <a:srgbClr val="FF0000"/>
                </a:solidFill>
                <a:latin typeface="Arial Unicode MS" pitchFamily="34" charset="-122"/>
                <a:ea typeface="Arial Unicode MS" pitchFamily="34" charset="-122"/>
                <a:cs typeface="Arial Unicode MS" pitchFamily="34" charset="-122"/>
              </a:rPr>
              <a:t>系统部署的细节信息</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文件路径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数据源配置信息等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而这些部署细节实际上需要和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配置相分离</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提供了一个 </a:t>
            </a:r>
            <a:r>
              <a:rPr lang="en-US" altLang="zh-CN" sz="2400" dirty="0" err="1">
                <a:latin typeface="Arial Unicode MS" pitchFamily="34" charset="-122"/>
                <a:ea typeface="Arial Unicode MS" pitchFamily="34" charset="-122"/>
                <a:cs typeface="Arial Unicode MS" pitchFamily="34" charset="-122"/>
              </a:rPr>
              <a:t>PropertyPlaceholderConfigurer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 </a:t>
            </a:r>
            <a:r>
              <a:rPr lang="en-US" altLang="zh-CN" sz="2400" b="1" dirty="0" err="1">
                <a:solidFill>
                  <a:srgbClr val="0000FF"/>
                </a:solidFill>
                <a:latin typeface="Arial Unicode MS" pitchFamily="34" charset="-122"/>
                <a:ea typeface="Arial Unicode MS" pitchFamily="34" charset="-122"/>
                <a:cs typeface="Arial Unicode MS" pitchFamily="34" charset="-122"/>
              </a:rPr>
              <a:t>BeanFactory</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后置处理器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这个处理器允许用户将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配置的部分内容外移到</a:t>
            </a:r>
            <a:r>
              <a:rPr lang="zh-CN" altLang="en-US" sz="2400" b="1" dirty="0">
                <a:solidFill>
                  <a:srgbClr val="0000FF"/>
                </a:solidFill>
                <a:latin typeface="Arial Unicode MS" pitchFamily="34" charset="-122"/>
                <a:ea typeface="Arial Unicode MS" pitchFamily="34" charset="-122"/>
                <a:cs typeface="Arial Unicode MS" pitchFamily="34" charset="-122"/>
              </a:rPr>
              <a:t>属性文件</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配置文件里使用形式为 </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var</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的变量</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PropertyPlaceholderConfigurer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从属性文件里加载属性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并使用这些属性来替换变量</a:t>
            </a:r>
            <a:r>
              <a:rPr lang="en-US" altLang="zh-CN" sz="2400" dirty="0" smtClean="0">
                <a:latin typeface="Arial Unicode MS" pitchFamily="34" charset="-122"/>
                <a:ea typeface="Arial Unicode MS" pitchFamily="34" charset="-122"/>
                <a:cs typeface="Arial Unicode MS" pitchFamily="34" charset="-122"/>
              </a:rPr>
              <a:t>.</a:t>
            </a:r>
          </a:p>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还允许在属性文件中使用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propName</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，以实现属性之间的相互引用。</a:t>
            </a:r>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972752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a:xfrm>
            <a:off x="662880" y="692696"/>
            <a:ext cx="8229600" cy="857256"/>
          </a:xfrm>
        </p:spPr>
        <p:txBody>
          <a:bodyPr>
            <a:normAutofit/>
          </a:bodyPr>
          <a:lstStyle/>
          <a:p>
            <a:r>
              <a:rPr lang="zh-CN" altLang="en-US" sz="3200" dirty="0">
                <a:latin typeface="Arial Unicode MS" pitchFamily="34" charset="-122"/>
                <a:ea typeface="Arial Unicode MS" pitchFamily="34" charset="-122"/>
                <a:cs typeface="Arial Unicode MS" pitchFamily="34" charset="-122"/>
              </a:rPr>
              <a:t>注册 </a:t>
            </a:r>
            <a:r>
              <a:rPr lang="en-US" altLang="zh-CN" sz="3200" dirty="0" err="1">
                <a:latin typeface="Arial Unicode MS" pitchFamily="34" charset="-122"/>
                <a:ea typeface="Arial Unicode MS" pitchFamily="34" charset="-122"/>
                <a:cs typeface="Arial Unicode MS" pitchFamily="34" charset="-122"/>
              </a:rPr>
              <a:t>PropertyPlaceholderConfigurer</a:t>
            </a:r>
            <a:r>
              <a:rPr lang="en-US" altLang="zh-CN" sz="3200" dirty="0">
                <a:latin typeface="Arial Unicode MS" pitchFamily="34" charset="-122"/>
                <a:ea typeface="Arial Unicode MS" pitchFamily="34" charset="-122"/>
                <a:cs typeface="Arial Unicode MS" pitchFamily="34" charset="-122"/>
              </a:rPr>
              <a:t> </a:t>
            </a:r>
          </a:p>
        </p:txBody>
      </p:sp>
      <p:sp>
        <p:nvSpPr>
          <p:cNvPr id="673795" name="Rectangle 3"/>
          <p:cNvSpPr>
            <a:spLocks noGrp="1" noChangeArrowheads="1"/>
          </p:cNvSpPr>
          <p:nvPr>
            <p:ph type="body" idx="1"/>
          </p:nvPr>
        </p:nvSpPr>
        <p:spPr>
          <a:xfrm>
            <a:off x="501718" y="1556792"/>
            <a:ext cx="8212198" cy="4098925"/>
          </a:xfrm>
        </p:spPr>
        <p:txBody>
          <a:bodyPr/>
          <a:lstStyle/>
          <a:p>
            <a:r>
              <a:rPr lang="en-US" altLang="zh-CN" sz="2400" dirty="0">
                <a:latin typeface="Arial Unicode MS" pitchFamily="34" charset="-122"/>
                <a:ea typeface="Arial Unicode MS" pitchFamily="34" charset="-122"/>
                <a:cs typeface="Arial Unicode MS" pitchFamily="34" charset="-122"/>
              </a:rPr>
              <a:t>Spring 2.0:</a:t>
            </a: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a:p>
            <a:r>
              <a:rPr lang="en-US" altLang="zh-CN" sz="2400" b="1" dirty="0" smtClean="0">
                <a:solidFill>
                  <a:srgbClr val="FF0000"/>
                </a:solidFill>
                <a:latin typeface="Arial Unicode MS" pitchFamily="34" charset="-122"/>
                <a:ea typeface="Arial Unicode MS" pitchFamily="34" charset="-122"/>
                <a:cs typeface="Arial Unicode MS" pitchFamily="34" charset="-122"/>
              </a:rPr>
              <a:t>Spring 2.5 </a:t>
            </a:r>
            <a:r>
              <a:rPr lang="zh-CN" altLang="en-US" sz="2400" b="1" dirty="0" smtClean="0">
                <a:solidFill>
                  <a:srgbClr val="FF0000"/>
                </a:solidFill>
                <a:latin typeface="Arial Unicode MS" pitchFamily="34" charset="-122"/>
                <a:ea typeface="Arial Unicode MS" pitchFamily="34" charset="-122"/>
                <a:cs typeface="Arial Unicode MS" pitchFamily="34" charset="-122"/>
              </a:rPr>
              <a:t>之后</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可通过 </a:t>
            </a:r>
            <a:r>
              <a:rPr lang="en-US" altLang="zh-CN" sz="2400" b="1" dirty="0">
                <a:solidFill>
                  <a:srgbClr val="FF0000"/>
                </a:solidFill>
                <a:latin typeface="Arial Unicode MS" pitchFamily="34" charset="-122"/>
                <a:ea typeface="Arial Unicode MS" pitchFamily="34" charset="-122"/>
                <a:cs typeface="Arial Unicode MS" pitchFamily="34" charset="-122"/>
              </a:rPr>
              <a:t>&lt;</a:t>
            </a:r>
            <a:r>
              <a:rPr lang="en-US" altLang="zh-CN" sz="2400" b="1" dirty="0" err="1">
                <a:solidFill>
                  <a:srgbClr val="FF0000"/>
                </a:solidFill>
                <a:latin typeface="Arial Unicode MS" pitchFamily="34" charset="-122"/>
                <a:ea typeface="Arial Unicode MS" pitchFamily="34" charset="-122"/>
                <a:cs typeface="Arial Unicode MS" pitchFamily="34" charset="-122"/>
              </a:rPr>
              <a:t>context:property</a:t>
            </a:r>
            <a:r>
              <a:rPr lang="en-US" altLang="zh-CN" sz="2400" b="1" dirty="0">
                <a:solidFill>
                  <a:srgbClr val="FF0000"/>
                </a:solidFill>
                <a:latin typeface="Arial Unicode MS" pitchFamily="34" charset="-122"/>
                <a:ea typeface="Arial Unicode MS" pitchFamily="34" charset="-122"/>
                <a:cs typeface="Arial Unicode MS" pitchFamily="34" charset="-122"/>
              </a:rPr>
              <a:t>-placeholder&gt; </a:t>
            </a:r>
            <a:r>
              <a:rPr lang="zh-CN" altLang="en-US" sz="2400" b="1" dirty="0">
                <a:solidFill>
                  <a:srgbClr val="FF0000"/>
                </a:solidFill>
                <a:latin typeface="Arial Unicode MS" pitchFamily="34" charset="-122"/>
                <a:ea typeface="Arial Unicode MS" pitchFamily="34" charset="-122"/>
                <a:cs typeface="Arial Unicode MS" pitchFamily="34" charset="-122"/>
              </a:rPr>
              <a:t>元素简化</a:t>
            </a:r>
            <a:r>
              <a:rPr lang="en-US" altLang="zh-CN" sz="2400" b="1" dirty="0">
                <a:solidFill>
                  <a:srgbClr val="FF0000"/>
                </a:solidFill>
                <a:latin typeface="Arial Unicode MS" pitchFamily="34" charset="-122"/>
                <a:ea typeface="Arial Unicode MS" pitchFamily="34" charset="-122"/>
                <a:cs typeface="Arial Unicode MS" pitchFamily="34" charset="-122"/>
              </a:rPr>
              <a:t>:</a:t>
            </a:r>
          </a:p>
          <a:p>
            <a:pPr lvl="1"/>
            <a:r>
              <a:rPr lang="en-US" altLang="zh-CN" sz="2100" dirty="0">
                <a:latin typeface="Arial Unicode MS" pitchFamily="34" charset="-122"/>
                <a:ea typeface="Arial Unicode MS" pitchFamily="34" charset="-122"/>
                <a:cs typeface="Arial Unicode MS" pitchFamily="34" charset="-122"/>
              </a:rPr>
              <a:t>&lt;beans&gt; </a:t>
            </a:r>
            <a:r>
              <a:rPr lang="zh-CN" altLang="en-US" sz="2100" dirty="0">
                <a:latin typeface="Arial Unicode MS" pitchFamily="34" charset="-122"/>
                <a:ea typeface="Arial Unicode MS" pitchFamily="34" charset="-122"/>
                <a:cs typeface="Arial Unicode MS" pitchFamily="34" charset="-122"/>
              </a:rPr>
              <a:t>中添加 </a:t>
            </a:r>
            <a:r>
              <a:rPr lang="en-US" altLang="zh-CN" sz="2100" dirty="0">
                <a:latin typeface="Arial Unicode MS" pitchFamily="34" charset="-122"/>
                <a:ea typeface="Arial Unicode MS" pitchFamily="34" charset="-122"/>
                <a:cs typeface="Arial Unicode MS" pitchFamily="34" charset="-122"/>
              </a:rPr>
              <a:t>context Schema </a:t>
            </a:r>
            <a:r>
              <a:rPr lang="zh-CN" altLang="en-US" sz="2100" dirty="0">
                <a:latin typeface="Arial Unicode MS" pitchFamily="34" charset="-122"/>
                <a:ea typeface="Arial Unicode MS" pitchFamily="34" charset="-122"/>
                <a:cs typeface="Arial Unicode MS" pitchFamily="34" charset="-122"/>
              </a:rPr>
              <a:t>定义</a:t>
            </a:r>
          </a:p>
          <a:p>
            <a:pPr lvl="1"/>
            <a:r>
              <a:rPr lang="zh-CN" altLang="en-US" sz="2100" dirty="0">
                <a:latin typeface="Arial Unicode MS" pitchFamily="34" charset="-122"/>
                <a:ea typeface="Arial Unicode MS" pitchFamily="34" charset="-122"/>
                <a:cs typeface="Arial Unicode MS" pitchFamily="34" charset="-122"/>
              </a:rPr>
              <a:t>在配置文件中加入如下配置</a:t>
            </a:r>
            <a:r>
              <a:rPr lang="en-US" altLang="zh-CN" sz="2100" dirty="0">
                <a:latin typeface="Arial Unicode MS" pitchFamily="34" charset="-122"/>
                <a:ea typeface="Arial Unicode MS" pitchFamily="34" charset="-122"/>
                <a:cs typeface="Arial Unicode MS" pitchFamily="34" charset="-122"/>
              </a:rPr>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61" y="2151076"/>
            <a:ext cx="9036496" cy="91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783" y="5085183"/>
            <a:ext cx="5544616" cy="557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51736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err="1" smtClean="0">
                <a:solidFill>
                  <a:srgbClr val="0000FF"/>
                </a:solidFill>
                <a:latin typeface="Arial Unicode MS" pitchFamily="34" charset="-122"/>
                <a:ea typeface="Arial Unicode MS" pitchFamily="34" charset="-122"/>
                <a:cs typeface="Arial Unicode MS" pitchFamily="34" charset="-122"/>
              </a:rPr>
              <a:t>SpEL</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16237158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a:latin typeface="Arial Unicode MS" pitchFamily="34" charset="-122"/>
                <a:ea typeface="Arial Unicode MS" pitchFamily="34" charset="-122"/>
                <a:cs typeface="Arial Unicode MS" pitchFamily="34" charset="-122"/>
              </a:rPr>
              <a:t>Spring</a:t>
            </a:r>
            <a:r>
              <a:rPr lang="zh-CN" altLang="en-US" dirty="0">
                <a:latin typeface="Arial Unicode MS" pitchFamily="34" charset="-122"/>
                <a:ea typeface="Arial Unicode MS" pitchFamily="34" charset="-122"/>
                <a:cs typeface="Arial Unicode MS" pitchFamily="34" charset="-122"/>
              </a:rPr>
              <a:t>表达式</a:t>
            </a:r>
            <a:r>
              <a:rPr lang="zh-CN" altLang="en-US" dirty="0" smtClean="0">
                <a:latin typeface="Arial Unicode MS" pitchFamily="34" charset="-122"/>
                <a:ea typeface="Arial Unicode MS" pitchFamily="34" charset="-122"/>
                <a:cs typeface="Arial Unicode MS" pitchFamily="34" charset="-122"/>
              </a:rPr>
              <a:t>语言：</a:t>
            </a:r>
            <a:r>
              <a:rPr lang="en-US" altLang="zh-CN" dirty="0" err="1" smtClean="0">
                <a:latin typeface="Arial Unicode MS" pitchFamily="34" charset="-122"/>
                <a:ea typeface="Arial Unicode MS" pitchFamily="34" charset="-122"/>
                <a:cs typeface="Arial Unicode MS" pitchFamily="34" charset="-122"/>
              </a:rPr>
              <a:t>SpEL</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4"/>
            <a:ext cx="8229600" cy="4536504"/>
          </a:xfrm>
        </p:spPr>
        <p:txBody>
          <a:bodyPr>
            <a:noAutofit/>
          </a:bodyPr>
          <a:lstStyle/>
          <a:p>
            <a:r>
              <a:rPr lang="en-US" altLang="zh-CN" sz="24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400" b="1" dirty="0" smtClean="0">
                <a:solidFill>
                  <a:srgbClr val="0000FF"/>
                </a:solidFill>
                <a:latin typeface="Arial Unicode MS" pitchFamily="34" charset="-122"/>
                <a:ea typeface="Arial Unicode MS" pitchFamily="34" charset="-122"/>
                <a:cs typeface="Arial Unicode MS" pitchFamily="34" charset="-122"/>
              </a:rPr>
              <a:t>表达式</a:t>
            </a:r>
            <a:r>
              <a:rPr lang="zh-CN" altLang="en-US" sz="2400" b="1" dirty="0">
                <a:solidFill>
                  <a:srgbClr val="0000FF"/>
                </a:solidFill>
                <a:latin typeface="Arial Unicode MS" pitchFamily="34" charset="-122"/>
                <a:ea typeface="Arial Unicode MS" pitchFamily="34" charset="-122"/>
                <a:cs typeface="Arial Unicode MS" pitchFamily="34" charset="-122"/>
              </a:rPr>
              <a:t>语言</a:t>
            </a:r>
            <a:r>
              <a:rPr lang="zh-CN" altLang="en-US" sz="2400" dirty="0">
                <a:latin typeface="Arial Unicode MS" pitchFamily="34" charset="-122"/>
                <a:ea typeface="Arial Unicode MS" pitchFamily="34" charset="-122"/>
                <a:cs typeface="Arial Unicode MS" pitchFamily="34" charset="-122"/>
              </a:rPr>
              <a:t>（简称</a:t>
            </a:r>
            <a:r>
              <a:rPr lang="en-US" altLang="zh-CN" sz="2400" b="1" dirty="0" err="1">
                <a:solidFill>
                  <a:srgbClr val="0000FF"/>
                </a:solidFill>
                <a:latin typeface="Arial Unicode MS" pitchFamily="34" charset="-122"/>
                <a:ea typeface="Arial Unicode MS" pitchFamily="34" charset="-122"/>
                <a:cs typeface="Arial Unicode MS" pitchFamily="34" charset="-122"/>
              </a:rPr>
              <a:t>SpEL</a:t>
            </a:r>
            <a:r>
              <a:rPr lang="zh-CN" altLang="en-US" sz="2400" dirty="0" smtClean="0">
                <a:latin typeface="Arial Unicode MS" pitchFamily="34" charset="-122"/>
                <a:ea typeface="Arial Unicode MS" pitchFamily="34" charset="-122"/>
                <a:cs typeface="Arial Unicode MS" pitchFamily="34" charset="-122"/>
              </a:rPr>
              <a:t>）：是</a:t>
            </a:r>
            <a:r>
              <a:rPr lang="zh-CN" altLang="en-US" sz="2400" dirty="0">
                <a:latin typeface="Arial Unicode MS" pitchFamily="34" charset="-122"/>
                <a:ea typeface="Arial Unicode MS" pitchFamily="34" charset="-122"/>
                <a:cs typeface="Arial Unicode MS" pitchFamily="34" charset="-122"/>
              </a:rPr>
              <a:t>一个</a:t>
            </a:r>
            <a:r>
              <a:rPr lang="zh-CN" altLang="en-US" sz="2400" b="1" dirty="0">
                <a:solidFill>
                  <a:srgbClr val="0000FF"/>
                </a:solidFill>
                <a:latin typeface="Arial Unicode MS" pitchFamily="34" charset="-122"/>
                <a:ea typeface="Arial Unicode MS" pitchFamily="34" charset="-122"/>
                <a:cs typeface="Arial Unicode MS" pitchFamily="34" charset="-122"/>
              </a:rPr>
              <a:t>支持运行时查询和操作对象图的强大的表达式语言</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b="1" dirty="0" smtClean="0">
                <a:solidFill>
                  <a:srgbClr val="0000FF"/>
                </a:solidFill>
                <a:latin typeface="Arial Unicode MS" pitchFamily="34" charset="-122"/>
                <a:ea typeface="Arial Unicode MS" pitchFamily="34" charset="-122"/>
                <a:cs typeface="Arial Unicode MS" pitchFamily="34" charset="-122"/>
              </a:rPr>
              <a:t>语法类似于</a:t>
            </a:r>
            <a:r>
              <a:rPr lang="zh-CN" altLang="en-US" sz="2400" b="1" dirty="0">
                <a:solidFill>
                  <a:srgbClr val="0000FF"/>
                </a:solidFill>
                <a:latin typeface="Arial Unicode MS" pitchFamily="34" charset="-122"/>
                <a:ea typeface="Arial Unicode MS" pitchFamily="34" charset="-122"/>
                <a:cs typeface="Arial Unicode MS" pitchFamily="34" charset="-122"/>
              </a:rPr>
              <a:t> </a:t>
            </a:r>
            <a:r>
              <a:rPr lang="en-US" altLang="zh-CN" sz="2400" b="1" dirty="0" smtClean="0">
                <a:solidFill>
                  <a:srgbClr val="0000FF"/>
                </a:solidFill>
                <a:latin typeface="Arial Unicode MS" pitchFamily="34" charset="-122"/>
                <a:ea typeface="Arial Unicode MS" pitchFamily="34" charset="-122"/>
                <a:cs typeface="Arial Unicode MS" pitchFamily="34" charset="-122"/>
              </a:rPr>
              <a:t>EL</a:t>
            </a:r>
            <a:r>
              <a:rPr lang="zh-CN" altLang="en-US" sz="2400" dirty="0" smtClean="0">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SpEL</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使用 </a:t>
            </a:r>
            <a:r>
              <a:rPr lang="en-US" altLang="zh-CN" sz="2400" b="1" dirty="0">
                <a:solidFill>
                  <a:srgbClr val="FF0000"/>
                </a:solidFill>
                <a:latin typeface="Arial Unicode MS" pitchFamily="34" charset="-122"/>
                <a:ea typeface="Arial Unicode MS" pitchFamily="34" charset="-122"/>
                <a:cs typeface="Arial Unicode MS" pitchFamily="34" charset="-122"/>
              </a:rPr>
              <a:t>#</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作为定界符，所有在大框号中的字符都将被认为是 </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SpEL</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b="1" dirty="0" err="1" smtClean="0">
                <a:solidFill>
                  <a:srgbClr val="0000FF"/>
                </a:solidFill>
                <a:latin typeface="Arial Unicode MS" pitchFamily="34" charset="-122"/>
                <a:ea typeface="Arial Unicode MS" pitchFamily="34" charset="-122"/>
                <a:cs typeface="Arial Unicode MS" pitchFamily="34" charset="-122"/>
              </a:rPr>
              <a:t>SpEL</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为 </a:t>
            </a:r>
            <a:r>
              <a:rPr lang="en-US" altLang="zh-CN" sz="2400" b="1" dirty="0" smtClean="0">
                <a:solidFill>
                  <a:srgbClr val="0000FF"/>
                </a:solidFill>
                <a:latin typeface="Arial Unicode MS" pitchFamily="34" charset="-122"/>
                <a:ea typeface="Arial Unicode MS" pitchFamily="34" charset="-122"/>
                <a:cs typeface="Arial Unicode MS" pitchFamily="34" charset="-122"/>
              </a:rPr>
              <a:t>bean </a:t>
            </a:r>
            <a:r>
              <a:rPr lang="zh-CN" altLang="en-US" sz="2400" b="1" dirty="0" smtClean="0">
                <a:solidFill>
                  <a:srgbClr val="0000FF"/>
                </a:solidFill>
                <a:latin typeface="Arial Unicode MS" pitchFamily="34" charset="-122"/>
                <a:ea typeface="Arial Unicode MS" pitchFamily="34" charset="-122"/>
                <a:cs typeface="Arial Unicode MS" pitchFamily="34" charset="-122"/>
              </a:rPr>
              <a:t>的属性进行动态赋值提供了便利</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通过 </a:t>
            </a:r>
            <a:r>
              <a:rPr lang="en-US" altLang="zh-CN" sz="2400" dirty="0" err="1" smtClean="0">
                <a:latin typeface="Arial Unicode MS" pitchFamily="34" charset="-122"/>
                <a:ea typeface="Arial Unicode MS" pitchFamily="34" charset="-122"/>
                <a:cs typeface="Arial Unicode MS" pitchFamily="34" charset="-122"/>
              </a:rPr>
              <a:t>SpEL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可以实现：</a:t>
            </a:r>
            <a:endParaRPr lang="zh-CN" altLang="en-US" sz="2400" dirty="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通过 </a:t>
            </a:r>
            <a:r>
              <a:rPr lang="en-US" altLang="zh-CN" sz="2000" dirty="0" smtClean="0">
                <a:latin typeface="Arial Unicode MS" pitchFamily="34" charset="-122"/>
                <a:ea typeface="Arial Unicode MS" pitchFamily="34" charset="-122"/>
                <a:cs typeface="Arial Unicode MS" pitchFamily="34" charset="-122"/>
              </a:rPr>
              <a:t>bean </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id </a:t>
            </a:r>
            <a:r>
              <a:rPr lang="zh-CN" altLang="en-US" sz="2000" dirty="0" smtClean="0">
                <a:latin typeface="Arial Unicode MS" pitchFamily="34" charset="-122"/>
                <a:ea typeface="Arial Unicode MS" pitchFamily="34" charset="-122"/>
                <a:cs typeface="Arial Unicode MS" pitchFamily="34" charset="-122"/>
              </a:rPr>
              <a:t>对 </a:t>
            </a:r>
            <a:r>
              <a:rPr lang="en-US" altLang="zh-CN" sz="2000" dirty="0" smtClean="0">
                <a:latin typeface="Arial Unicode MS" pitchFamily="34" charset="-122"/>
                <a:ea typeface="Arial Unicode MS" pitchFamily="34" charset="-122"/>
                <a:cs typeface="Arial Unicode MS" pitchFamily="34" charset="-122"/>
              </a:rPr>
              <a:t>bean </a:t>
            </a:r>
            <a:r>
              <a:rPr lang="zh-CN" altLang="en-US" sz="2000" dirty="0" smtClean="0">
                <a:latin typeface="Arial Unicode MS" pitchFamily="34" charset="-122"/>
                <a:ea typeface="Arial Unicode MS" pitchFamily="34" charset="-122"/>
                <a:cs typeface="Arial Unicode MS" pitchFamily="34" charset="-122"/>
              </a:rPr>
              <a:t>进行</a:t>
            </a:r>
            <a:r>
              <a:rPr lang="zh-CN" altLang="en-US" sz="2000" dirty="0">
                <a:latin typeface="Arial Unicode MS" pitchFamily="34" charset="-122"/>
                <a:ea typeface="Arial Unicode MS" pitchFamily="34" charset="-122"/>
                <a:cs typeface="Arial Unicode MS" pitchFamily="34" charset="-122"/>
              </a:rPr>
              <a:t>引用</a:t>
            </a:r>
          </a:p>
          <a:p>
            <a:pPr lvl="1"/>
            <a:r>
              <a:rPr lang="zh-CN" altLang="en-US" sz="2000" dirty="0" smtClean="0">
                <a:latin typeface="Arial Unicode MS" pitchFamily="34" charset="-122"/>
                <a:ea typeface="Arial Unicode MS" pitchFamily="34" charset="-122"/>
                <a:cs typeface="Arial Unicode MS" pitchFamily="34" charset="-122"/>
              </a:rPr>
              <a:t>调用</a:t>
            </a:r>
            <a:r>
              <a:rPr lang="zh-CN" altLang="en-US" sz="2000" dirty="0">
                <a:latin typeface="Arial Unicode MS" pitchFamily="34" charset="-122"/>
                <a:ea typeface="Arial Unicode MS" pitchFamily="34" charset="-122"/>
                <a:cs typeface="Arial Unicode MS" pitchFamily="34" charset="-122"/>
              </a:rPr>
              <a:t>方法以及引用对象中的属性</a:t>
            </a:r>
          </a:p>
          <a:p>
            <a:pPr lvl="1"/>
            <a:r>
              <a:rPr lang="zh-CN" altLang="en-US" sz="2000" dirty="0" smtClean="0">
                <a:latin typeface="Arial Unicode MS" pitchFamily="34" charset="-122"/>
                <a:ea typeface="Arial Unicode MS" pitchFamily="34" charset="-122"/>
                <a:cs typeface="Arial Unicode MS" pitchFamily="34" charset="-122"/>
              </a:rPr>
              <a:t>计算</a:t>
            </a:r>
            <a:r>
              <a:rPr lang="zh-CN" altLang="en-US" sz="2000" dirty="0">
                <a:latin typeface="Arial Unicode MS" pitchFamily="34" charset="-122"/>
                <a:ea typeface="Arial Unicode MS" pitchFamily="34" charset="-122"/>
                <a:cs typeface="Arial Unicode MS" pitchFamily="34" charset="-122"/>
              </a:rPr>
              <a:t>表达式的值</a:t>
            </a:r>
          </a:p>
          <a:p>
            <a:pPr lvl="1"/>
            <a:r>
              <a:rPr lang="zh-CN" altLang="en-US" sz="2000" dirty="0" smtClean="0">
                <a:latin typeface="Arial Unicode MS" pitchFamily="34" charset="-122"/>
                <a:ea typeface="Arial Unicode MS" pitchFamily="34" charset="-122"/>
                <a:cs typeface="Arial Unicode MS" pitchFamily="34" charset="-122"/>
              </a:rPr>
              <a:t>正则表达式</a:t>
            </a:r>
            <a:r>
              <a:rPr lang="zh-CN" altLang="en-US" sz="2000" dirty="0">
                <a:latin typeface="Arial Unicode MS" pitchFamily="34" charset="-122"/>
                <a:ea typeface="Arial Unicode MS" pitchFamily="34" charset="-122"/>
                <a:cs typeface="Arial Unicode MS" pitchFamily="34" charset="-122"/>
              </a:rPr>
              <a:t>的</a:t>
            </a:r>
            <a:r>
              <a:rPr lang="zh-CN" altLang="en-US" sz="2000" dirty="0" smtClean="0">
                <a:latin typeface="Arial Unicode MS" pitchFamily="34" charset="-122"/>
                <a:ea typeface="Arial Unicode MS" pitchFamily="34" charset="-122"/>
                <a:cs typeface="Arial Unicode MS" pitchFamily="34" charset="-122"/>
              </a:rPr>
              <a:t>匹配</a:t>
            </a:r>
            <a:endParaRPr lang="zh-CN" altLang="en-US"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349257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a:xfrm>
            <a:off x="1094928"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是什么</a:t>
            </a:r>
            <a:r>
              <a:rPr lang="en-US" altLang="zh-CN" dirty="0">
                <a:latin typeface="Arial Unicode MS" pitchFamily="34" charset="-122"/>
                <a:ea typeface="Arial Unicode MS" pitchFamily="34" charset="-122"/>
                <a:cs typeface="Arial Unicode MS" pitchFamily="34" charset="-122"/>
              </a:rPr>
              <a:t>(2)</a:t>
            </a:r>
          </a:p>
        </p:txBody>
      </p:sp>
      <p:sp>
        <p:nvSpPr>
          <p:cNvPr id="620547" name="Rectangle 3"/>
          <p:cNvSpPr>
            <a:spLocks noGrp="1" noChangeArrowheads="1"/>
          </p:cNvSpPr>
          <p:nvPr>
            <p:ph type="body" idx="1"/>
          </p:nvPr>
        </p:nvSpPr>
        <p:spPr>
          <a:xfrm>
            <a:off x="395536" y="1700808"/>
            <a:ext cx="8424936" cy="4680520"/>
          </a:xfrm>
        </p:spPr>
        <p:txBody>
          <a:bodyPr>
            <a:normAutofit/>
          </a:bodyPr>
          <a:lstStyle/>
          <a:p>
            <a:r>
              <a:rPr lang="zh-CN" altLang="en-US" sz="2400" dirty="0">
                <a:latin typeface="Arial Unicode MS" pitchFamily="34" charset="-122"/>
                <a:ea typeface="Arial Unicode MS" pitchFamily="34" charset="-122"/>
                <a:cs typeface="Arial Unicode MS" pitchFamily="34" charset="-122"/>
              </a:rPr>
              <a:t>具体描述 </a:t>
            </a:r>
            <a:r>
              <a:rPr lang="en-US" altLang="zh-CN" sz="2400" dirty="0">
                <a:latin typeface="Arial Unicode MS" pitchFamily="34" charset="-122"/>
                <a:ea typeface="Arial Unicode MS" pitchFamily="34" charset="-122"/>
                <a:cs typeface="Arial Unicode MS" pitchFamily="34" charset="-122"/>
              </a:rPr>
              <a:t>Spring:</a:t>
            </a:r>
          </a:p>
          <a:p>
            <a:pPr lvl="1"/>
            <a:r>
              <a:rPr lang="zh-CN" altLang="en-US" sz="2100" b="1" dirty="0" smtClean="0">
                <a:solidFill>
                  <a:srgbClr val="0000FF"/>
                </a:solidFill>
                <a:latin typeface="Arial Unicode MS" pitchFamily="34" charset="-122"/>
                <a:ea typeface="Arial Unicode MS" pitchFamily="34" charset="-122"/>
                <a:cs typeface="Arial Unicode MS" pitchFamily="34" charset="-122"/>
              </a:rPr>
              <a:t>轻量级</a:t>
            </a:r>
            <a:r>
              <a:rPr lang="zh-CN" altLang="en-US" sz="2100" dirty="0">
                <a:latin typeface="Arial Unicode MS" pitchFamily="34" charset="-122"/>
                <a:ea typeface="Arial Unicode MS" pitchFamily="34" charset="-122"/>
                <a:cs typeface="Arial Unicode MS" pitchFamily="34" charset="-122"/>
              </a:rPr>
              <a:t>：</a:t>
            </a:r>
            <a:r>
              <a:rPr lang="en-US" altLang="zh-CN" sz="21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100" b="1" dirty="0">
                <a:solidFill>
                  <a:srgbClr val="0000FF"/>
                </a:solidFill>
                <a:latin typeface="Arial Unicode MS" pitchFamily="34" charset="-122"/>
                <a:ea typeface="Arial Unicode MS" pitchFamily="34" charset="-122"/>
                <a:cs typeface="Arial Unicode MS" pitchFamily="34" charset="-122"/>
              </a:rPr>
              <a:t>是非侵入性</a:t>
            </a:r>
            <a:r>
              <a:rPr lang="zh-CN" altLang="en-US" sz="2100" b="1" dirty="0" smtClean="0">
                <a:solidFill>
                  <a:srgbClr val="0000FF"/>
                </a:solidFill>
                <a:latin typeface="Arial Unicode MS" pitchFamily="34" charset="-122"/>
                <a:ea typeface="Arial Unicode MS" pitchFamily="34" charset="-122"/>
                <a:cs typeface="Arial Unicode MS" pitchFamily="34" charset="-122"/>
              </a:rPr>
              <a:t>的 </a:t>
            </a:r>
            <a:r>
              <a:rPr lang="en-US" altLang="zh-CN" sz="2100" dirty="0" smtClean="0">
                <a:latin typeface="Arial Unicode MS" pitchFamily="34" charset="-122"/>
                <a:ea typeface="Arial Unicode MS" pitchFamily="34" charset="-122"/>
                <a:cs typeface="Arial Unicode MS" pitchFamily="34" charset="-122"/>
              </a:rPr>
              <a:t>- </a:t>
            </a:r>
            <a:r>
              <a:rPr lang="zh-CN" altLang="en-US" sz="2100" dirty="0" smtClean="0">
                <a:latin typeface="Arial Unicode MS" pitchFamily="34" charset="-122"/>
                <a:ea typeface="Arial Unicode MS" pitchFamily="34" charset="-122"/>
                <a:cs typeface="Arial Unicode MS" pitchFamily="34" charset="-122"/>
              </a:rPr>
              <a:t>基于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开发的应用中的对象可以不依赖于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的 </a:t>
            </a:r>
            <a:r>
              <a:rPr lang="en-US" altLang="zh-CN" sz="2100" dirty="0">
                <a:latin typeface="Arial Unicode MS" pitchFamily="34" charset="-122"/>
                <a:ea typeface="Arial Unicode MS" pitchFamily="34" charset="-122"/>
                <a:cs typeface="Arial Unicode MS" pitchFamily="34" charset="-122"/>
              </a:rPr>
              <a:t>API</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依赖注入</a:t>
            </a:r>
            <a:r>
              <a:rPr lang="en-US" altLang="zh-CN" sz="2100" dirty="0">
                <a:latin typeface="Arial Unicode MS" pitchFamily="34" charset="-122"/>
                <a:ea typeface="Arial Unicode MS" pitchFamily="34" charset="-122"/>
                <a:cs typeface="Arial Unicode MS" pitchFamily="34" charset="-122"/>
              </a:rPr>
              <a:t>(DI --- dependency </a:t>
            </a:r>
            <a:r>
              <a:rPr lang="en-US" altLang="zh-CN" sz="2100" dirty="0" smtClean="0">
                <a:latin typeface="Arial Unicode MS" pitchFamily="34" charset="-122"/>
                <a:ea typeface="Arial Unicode MS" pitchFamily="34" charset="-122"/>
                <a:cs typeface="Arial Unicode MS" pitchFamily="34" charset="-122"/>
              </a:rPr>
              <a:t>injection</a:t>
            </a:r>
            <a:r>
              <a:rPr lang="zh-CN" altLang="en-US" sz="2100" dirty="0" smtClean="0">
                <a:latin typeface="Arial Unicode MS" pitchFamily="34" charset="-122"/>
                <a:ea typeface="Arial Unicode MS" pitchFamily="34" charset="-122"/>
                <a:cs typeface="Arial Unicode MS" pitchFamily="34" charset="-122"/>
              </a:rPr>
              <a:t>、</a:t>
            </a:r>
            <a:r>
              <a:rPr lang="en-US" altLang="zh-CN" sz="2100" dirty="0" smtClean="0">
                <a:latin typeface="Arial Unicode MS" pitchFamily="34" charset="-122"/>
                <a:ea typeface="Arial Unicode MS" pitchFamily="34" charset="-122"/>
                <a:cs typeface="Arial Unicode MS" pitchFamily="34" charset="-122"/>
              </a:rPr>
              <a:t>IOC)</a:t>
            </a:r>
            <a:endParaRPr lang="en-US" altLang="zh-CN" sz="2100" dirty="0">
              <a:latin typeface="Arial Unicode MS" pitchFamily="34" charset="-122"/>
              <a:ea typeface="Arial Unicode MS" pitchFamily="34" charset="-122"/>
              <a:cs typeface="Arial Unicode MS" pitchFamily="34" charset="-122"/>
            </a:endParaRPr>
          </a:p>
          <a:p>
            <a:pPr lvl="1"/>
            <a:r>
              <a:rPr lang="zh-CN" altLang="en-US" sz="2100" b="1" dirty="0">
                <a:solidFill>
                  <a:srgbClr val="0000FF"/>
                </a:solidFill>
                <a:latin typeface="Arial Unicode MS" pitchFamily="34" charset="-122"/>
                <a:ea typeface="Arial Unicode MS" pitchFamily="34" charset="-122"/>
                <a:cs typeface="Arial Unicode MS" pitchFamily="34" charset="-122"/>
              </a:rPr>
              <a:t>面向切面编程</a:t>
            </a:r>
            <a:r>
              <a:rPr lang="en-US" altLang="zh-CN" sz="2100" dirty="0">
                <a:latin typeface="Arial Unicode MS" pitchFamily="34" charset="-122"/>
                <a:ea typeface="Arial Unicode MS" pitchFamily="34" charset="-122"/>
                <a:cs typeface="Arial Unicode MS" pitchFamily="34" charset="-122"/>
              </a:rPr>
              <a:t>(AOP --- aspect oriented programming)</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容器</a:t>
            </a:r>
            <a:r>
              <a:rPr lang="en-US" altLang="zh-CN" sz="2100" dirty="0">
                <a:latin typeface="Arial Unicode MS" pitchFamily="34" charset="-122"/>
                <a:ea typeface="Arial Unicode MS" pitchFamily="34" charset="-122"/>
                <a:cs typeface="Arial Unicode MS" pitchFamily="34" charset="-122"/>
              </a:rPr>
              <a:t>: Spring </a:t>
            </a:r>
            <a:r>
              <a:rPr lang="zh-CN" altLang="en-US" sz="2100" dirty="0">
                <a:latin typeface="Arial Unicode MS" pitchFamily="34" charset="-122"/>
                <a:ea typeface="Arial Unicode MS" pitchFamily="34" charset="-122"/>
                <a:cs typeface="Arial Unicode MS" pitchFamily="34" charset="-122"/>
              </a:rPr>
              <a:t>是一个容器</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因为它包含并且管理应用对象的生命周期</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框架</a:t>
            </a:r>
            <a:r>
              <a:rPr lang="en-US" altLang="zh-CN" sz="2100" dirty="0">
                <a:latin typeface="Arial Unicode MS" pitchFamily="34" charset="-122"/>
                <a:ea typeface="Arial Unicode MS" pitchFamily="34" charset="-122"/>
                <a:cs typeface="Arial Unicode MS" pitchFamily="34" charset="-122"/>
              </a:rPr>
              <a:t>: Spring </a:t>
            </a:r>
            <a:r>
              <a:rPr lang="zh-CN" altLang="en-US" sz="2100" dirty="0">
                <a:latin typeface="Arial Unicode MS" pitchFamily="34" charset="-122"/>
                <a:ea typeface="Arial Unicode MS" pitchFamily="34" charset="-122"/>
                <a:cs typeface="Arial Unicode MS" pitchFamily="34" charset="-122"/>
              </a:rPr>
              <a:t>实现了使用简单的组件配置组合成一个复杂的应用</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在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中可以使用 </a:t>
            </a:r>
            <a:r>
              <a:rPr lang="en-US" altLang="zh-CN" sz="2100" dirty="0">
                <a:latin typeface="Arial Unicode MS" pitchFamily="34" charset="-122"/>
                <a:ea typeface="Arial Unicode MS" pitchFamily="34" charset="-122"/>
                <a:cs typeface="Arial Unicode MS" pitchFamily="34" charset="-122"/>
              </a:rPr>
              <a:t>XML </a:t>
            </a:r>
            <a:r>
              <a:rPr lang="zh-CN" altLang="en-US" sz="2100" dirty="0" smtClean="0">
                <a:latin typeface="Arial Unicode MS" pitchFamily="34" charset="-122"/>
                <a:ea typeface="Arial Unicode MS" pitchFamily="34" charset="-122"/>
                <a:cs typeface="Arial Unicode MS" pitchFamily="34" charset="-122"/>
              </a:rPr>
              <a:t>和 </a:t>
            </a:r>
            <a:r>
              <a:rPr lang="en-US" altLang="zh-CN" sz="2100" dirty="0" smtClean="0">
                <a:latin typeface="Arial Unicode MS" pitchFamily="34" charset="-122"/>
                <a:ea typeface="Arial Unicode MS" pitchFamily="34" charset="-122"/>
                <a:cs typeface="Arial Unicode MS" pitchFamily="34" charset="-122"/>
              </a:rPr>
              <a:t>Java </a:t>
            </a:r>
            <a:r>
              <a:rPr lang="zh-CN" altLang="en-US" sz="2100" dirty="0" smtClean="0">
                <a:latin typeface="Arial Unicode MS" pitchFamily="34" charset="-122"/>
                <a:ea typeface="Arial Unicode MS" pitchFamily="34" charset="-122"/>
                <a:cs typeface="Arial Unicode MS" pitchFamily="34" charset="-122"/>
              </a:rPr>
              <a:t>注解组合</a:t>
            </a:r>
            <a:r>
              <a:rPr lang="zh-CN" altLang="en-US" sz="2100" dirty="0">
                <a:latin typeface="Arial Unicode MS" pitchFamily="34" charset="-122"/>
                <a:ea typeface="Arial Unicode MS" pitchFamily="34" charset="-122"/>
                <a:cs typeface="Arial Unicode MS" pitchFamily="34" charset="-122"/>
              </a:rPr>
              <a:t>这些</a:t>
            </a:r>
            <a:r>
              <a:rPr lang="zh-CN" altLang="en-US" sz="2100" dirty="0" smtClean="0">
                <a:latin typeface="Arial Unicode MS" pitchFamily="34" charset="-122"/>
                <a:ea typeface="Arial Unicode MS" pitchFamily="34" charset="-122"/>
                <a:cs typeface="Arial Unicode MS" pitchFamily="34" charset="-122"/>
              </a:rPr>
              <a:t>对象</a:t>
            </a:r>
            <a:endParaRPr lang="en-US" altLang="zh-CN" sz="2100" dirty="0" smtClean="0">
              <a:latin typeface="Arial Unicode MS" pitchFamily="34" charset="-122"/>
              <a:ea typeface="Arial Unicode MS" pitchFamily="34" charset="-122"/>
              <a:cs typeface="Arial Unicode MS" pitchFamily="34" charset="-122"/>
            </a:endParaRPr>
          </a:p>
          <a:p>
            <a:pPr lvl="1"/>
            <a:r>
              <a:rPr lang="zh-CN" altLang="en-US" sz="2100" b="1" dirty="0">
                <a:solidFill>
                  <a:srgbClr val="0000FF"/>
                </a:solidFill>
                <a:latin typeface="Arial Unicode MS" pitchFamily="34" charset="-122"/>
                <a:ea typeface="Arial Unicode MS" pitchFamily="34" charset="-122"/>
                <a:cs typeface="Arial Unicode MS" pitchFamily="34" charset="-122"/>
              </a:rPr>
              <a:t>一站</a:t>
            </a:r>
            <a:r>
              <a:rPr lang="zh-CN" altLang="en-US" sz="2100" b="1" dirty="0" smtClean="0">
                <a:solidFill>
                  <a:srgbClr val="0000FF"/>
                </a:solidFill>
                <a:latin typeface="Arial Unicode MS" pitchFamily="34" charset="-122"/>
                <a:ea typeface="Arial Unicode MS" pitchFamily="34" charset="-122"/>
                <a:cs typeface="Arial Unicode MS" pitchFamily="34" charset="-122"/>
              </a:rPr>
              <a:t>式</a:t>
            </a:r>
            <a:r>
              <a:rPr lang="zh-CN" altLang="en-US" sz="2100" dirty="0" smtClean="0">
                <a:latin typeface="Arial Unicode MS" pitchFamily="34" charset="-122"/>
                <a:ea typeface="Arial Unicode MS" pitchFamily="34" charset="-122"/>
                <a:cs typeface="Arial Unicode MS" pitchFamily="34" charset="-122"/>
              </a:rPr>
              <a:t>：在 </a:t>
            </a:r>
            <a:r>
              <a:rPr lang="en-US" altLang="zh-CN" sz="2100" dirty="0" smtClean="0">
                <a:latin typeface="Arial Unicode MS" pitchFamily="34" charset="-122"/>
                <a:ea typeface="Arial Unicode MS" pitchFamily="34" charset="-122"/>
                <a:cs typeface="Arial Unicode MS" pitchFamily="34" charset="-122"/>
              </a:rPr>
              <a:t>IOC </a:t>
            </a:r>
            <a:r>
              <a:rPr lang="zh-CN" altLang="en-US" sz="2100" dirty="0" smtClean="0">
                <a:latin typeface="Arial Unicode MS" pitchFamily="34" charset="-122"/>
                <a:ea typeface="Arial Unicode MS" pitchFamily="34" charset="-122"/>
                <a:cs typeface="Arial Unicode MS" pitchFamily="34" charset="-122"/>
              </a:rPr>
              <a:t>和 </a:t>
            </a:r>
            <a:r>
              <a:rPr lang="en-US" altLang="zh-CN" sz="2100" dirty="0" smtClean="0">
                <a:latin typeface="Arial Unicode MS" pitchFamily="34" charset="-122"/>
                <a:ea typeface="Arial Unicode MS" pitchFamily="34" charset="-122"/>
                <a:cs typeface="Arial Unicode MS" pitchFamily="34" charset="-122"/>
              </a:rPr>
              <a:t>AOP </a:t>
            </a:r>
            <a:r>
              <a:rPr lang="zh-CN" altLang="en-US" sz="2100" dirty="0" smtClean="0">
                <a:latin typeface="Arial Unicode MS" pitchFamily="34" charset="-122"/>
                <a:ea typeface="Arial Unicode MS" pitchFamily="34" charset="-122"/>
                <a:cs typeface="Arial Unicode MS" pitchFamily="34" charset="-122"/>
              </a:rPr>
              <a:t>的基础上可以整合各种企业应用的开源框架和优秀的第三方类库</a:t>
            </a:r>
            <a:r>
              <a:rPr lang="en-US" altLang="zh-CN" sz="2100" dirty="0" smtClean="0">
                <a:latin typeface="Arial Unicode MS" pitchFamily="34" charset="-122"/>
                <a:ea typeface="Arial Unicode MS" pitchFamily="34" charset="-122"/>
                <a:cs typeface="Arial Unicode MS" pitchFamily="34" charset="-122"/>
              </a:rPr>
              <a:t> </a:t>
            </a:r>
            <a:r>
              <a:rPr lang="zh-CN" altLang="en-US" sz="2100" dirty="0" smtClean="0">
                <a:latin typeface="Arial Unicode MS" pitchFamily="34" charset="-122"/>
                <a:ea typeface="Arial Unicode MS" pitchFamily="34" charset="-122"/>
                <a:cs typeface="Arial Unicode MS" pitchFamily="34" charset="-122"/>
              </a:rPr>
              <a:t>（实际上 </a:t>
            </a:r>
            <a:r>
              <a:rPr lang="en-US" altLang="zh-CN" sz="2100" dirty="0" smtClean="0">
                <a:latin typeface="Arial Unicode MS" pitchFamily="34" charset="-122"/>
                <a:ea typeface="Arial Unicode MS" pitchFamily="34" charset="-122"/>
                <a:cs typeface="Arial Unicode MS" pitchFamily="34" charset="-122"/>
              </a:rPr>
              <a:t>Spring </a:t>
            </a:r>
            <a:r>
              <a:rPr lang="zh-CN" altLang="en-US" sz="2100" dirty="0" smtClean="0">
                <a:latin typeface="Arial Unicode MS" pitchFamily="34" charset="-122"/>
                <a:ea typeface="Arial Unicode MS" pitchFamily="34" charset="-122"/>
                <a:cs typeface="Arial Unicode MS" pitchFamily="34" charset="-122"/>
              </a:rPr>
              <a:t>自身也提供了展现层的 </a:t>
            </a:r>
            <a:r>
              <a:rPr lang="en-US" altLang="zh-CN" sz="2100" dirty="0" err="1" smtClean="0">
                <a:latin typeface="Arial Unicode MS" pitchFamily="34" charset="-122"/>
                <a:ea typeface="Arial Unicode MS" pitchFamily="34" charset="-122"/>
                <a:cs typeface="Arial Unicode MS" pitchFamily="34" charset="-122"/>
              </a:rPr>
              <a:t>SpringMVC</a:t>
            </a:r>
            <a:r>
              <a:rPr lang="en-US" altLang="zh-CN" sz="2100" dirty="0" smtClean="0">
                <a:latin typeface="Arial Unicode MS" pitchFamily="34" charset="-122"/>
                <a:ea typeface="Arial Unicode MS" pitchFamily="34" charset="-122"/>
                <a:cs typeface="Arial Unicode MS" pitchFamily="34" charset="-122"/>
              </a:rPr>
              <a:t> </a:t>
            </a:r>
            <a:r>
              <a:rPr lang="zh-CN" altLang="en-US" sz="2100" dirty="0" smtClean="0">
                <a:latin typeface="Arial Unicode MS" pitchFamily="34" charset="-122"/>
                <a:ea typeface="Arial Unicode MS" pitchFamily="34" charset="-122"/>
                <a:cs typeface="Arial Unicode MS" pitchFamily="34" charset="-122"/>
              </a:rPr>
              <a:t>和 持久层的 </a:t>
            </a:r>
            <a:r>
              <a:rPr lang="en-US" altLang="zh-CN" sz="2100" dirty="0" smtClean="0">
                <a:latin typeface="Arial Unicode MS" pitchFamily="34" charset="-122"/>
                <a:ea typeface="Arial Unicode MS" pitchFamily="34" charset="-122"/>
                <a:cs typeface="Arial Unicode MS" pitchFamily="34" charset="-122"/>
              </a:rPr>
              <a:t>Spring JDBC</a:t>
            </a:r>
            <a:r>
              <a:rPr lang="zh-CN" altLang="en-US" sz="2100" dirty="0" smtClean="0">
                <a:latin typeface="Arial Unicode MS" pitchFamily="34" charset="-122"/>
                <a:ea typeface="Arial Unicode MS" pitchFamily="34" charset="-122"/>
                <a:cs typeface="Arial Unicode MS" pitchFamily="34" charset="-122"/>
              </a:rPr>
              <a:t>）</a:t>
            </a:r>
            <a:endParaRPr lang="zh-CN" altLang="en-US" sz="21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7067308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smtClean="0">
                <a:latin typeface="Arial Unicode MS" pitchFamily="34" charset="-122"/>
                <a:ea typeface="Arial Unicode MS" pitchFamily="34" charset="-122"/>
                <a:cs typeface="Arial Unicode MS" pitchFamily="34" charset="-122"/>
              </a:rPr>
              <a:t>SpEL</a:t>
            </a:r>
            <a:r>
              <a:rPr lang="zh-CN" altLang="en-US" dirty="0" smtClean="0">
                <a:latin typeface="Arial Unicode MS" pitchFamily="34" charset="-122"/>
                <a:ea typeface="Arial Unicode MS" pitchFamily="34" charset="-122"/>
                <a:cs typeface="Arial Unicode MS" pitchFamily="34" charset="-122"/>
              </a:rPr>
              <a:t>：字面量</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44495"/>
            <a:ext cx="8229600" cy="4525963"/>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字面</a:t>
            </a:r>
            <a:r>
              <a:rPr lang="zh-CN" altLang="en-US" sz="2400" dirty="0">
                <a:latin typeface="Arial Unicode MS" pitchFamily="34" charset="-122"/>
                <a:ea typeface="Arial Unicode MS" pitchFamily="34" charset="-122"/>
                <a:cs typeface="Arial Unicode MS" pitchFamily="34" charset="-122"/>
              </a:rPr>
              <a:t>量的</a:t>
            </a:r>
            <a:r>
              <a:rPr lang="zh-CN" altLang="en-US" sz="2400" dirty="0" smtClean="0">
                <a:latin typeface="Arial Unicode MS" pitchFamily="34" charset="-122"/>
                <a:ea typeface="Arial Unicode MS" pitchFamily="34" charset="-122"/>
                <a:cs typeface="Arial Unicode MS" pitchFamily="34" charset="-122"/>
              </a:rPr>
              <a:t>表示：</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整数：</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name="count" value="</a:t>
            </a:r>
            <a:r>
              <a:rPr lang="en-US" altLang="zh-CN" sz="2000" b="1" dirty="0">
                <a:solidFill>
                  <a:srgbClr val="FF0000"/>
                </a:solidFill>
                <a:latin typeface="Arial Unicode MS" pitchFamily="34" charset="-122"/>
                <a:ea typeface="Arial Unicode MS" pitchFamily="34" charset="-122"/>
                <a:cs typeface="Arial Unicode MS" pitchFamily="34" charset="-122"/>
              </a:rPr>
              <a:t>#{5</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p>
          <a:p>
            <a:pPr lvl="1"/>
            <a:r>
              <a:rPr lang="zh-CN" altLang="en-US" sz="2000" dirty="0" smtClean="0">
                <a:latin typeface="Arial Unicode MS" pitchFamily="34" charset="-122"/>
                <a:ea typeface="Arial Unicode MS" pitchFamily="34" charset="-122"/>
                <a:cs typeface="Arial Unicode MS" pitchFamily="34" charset="-122"/>
              </a:rPr>
              <a:t>小数：</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name="frequency" value="</a:t>
            </a:r>
            <a:r>
              <a:rPr lang="en-US" altLang="zh-CN" sz="2000" b="1" dirty="0">
                <a:solidFill>
                  <a:srgbClr val="FF0000"/>
                </a:solidFill>
                <a:latin typeface="Arial Unicode MS" pitchFamily="34" charset="-122"/>
                <a:ea typeface="Arial Unicode MS" pitchFamily="34" charset="-122"/>
                <a:cs typeface="Arial Unicode MS" pitchFamily="34" charset="-122"/>
              </a:rPr>
              <a:t>#{89.7</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p>
          <a:p>
            <a:pPr lvl="1"/>
            <a:r>
              <a:rPr lang="zh-CN" altLang="en-US" sz="2000" dirty="0">
                <a:latin typeface="Arial Unicode MS" pitchFamily="34" charset="-122"/>
                <a:ea typeface="Arial Unicode MS" pitchFamily="34" charset="-122"/>
                <a:cs typeface="Arial Unicode MS" pitchFamily="34" charset="-122"/>
              </a:rPr>
              <a:t>科学计数</a:t>
            </a:r>
            <a:r>
              <a:rPr lang="zh-CN" altLang="en-US" sz="2000" dirty="0" smtClean="0">
                <a:latin typeface="Arial Unicode MS" pitchFamily="34" charset="-122"/>
                <a:ea typeface="Arial Unicode MS" pitchFamily="34" charset="-122"/>
                <a:cs typeface="Arial Unicode MS" pitchFamily="34" charset="-122"/>
              </a:rPr>
              <a:t>法：</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name="capacity" value="</a:t>
            </a:r>
            <a:r>
              <a:rPr lang="en-US" altLang="zh-CN" sz="2000" b="1" dirty="0">
                <a:solidFill>
                  <a:srgbClr val="FF0000"/>
                </a:solidFill>
                <a:latin typeface="Arial Unicode MS" pitchFamily="34" charset="-122"/>
                <a:ea typeface="Arial Unicode MS" pitchFamily="34" charset="-122"/>
                <a:cs typeface="Arial Unicode MS" pitchFamily="34" charset="-122"/>
              </a:rPr>
              <a:t>#{1e4</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p>
          <a:p>
            <a:pPr lvl="1"/>
            <a:r>
              <a:rPr lang="en-US" altLang="zh-CN" sz="2000" b="1" dirty="0">
                <a:solidFill>
                  <a:srgbClr val="FF0000"/>
                </a:solidFill>
                <a:latin typeface="Arial Unicode MS" pitchFamily="34" charset="-122"/>
                <a:ea typeface="Arial Unicode MS" pitchFamily="34" charset="-122"/>
                <a:cs typeface="Arial Unicode MS" pitchFamily="34" charset="-122"/>
              </a:rPr>
              <a:t>String</a:t>
            </a:r>
            <a:r>
              <a:rPr lang="zh-CN" altLang="en-US" sz="2000" b="1" dirty="0">
                <a:solidFill>
                  <a:srgbClr val="FF0000"/>
                </a:solidFill>
                <a:latin typeface="Arial Unicode MS" pitchFamily="34" charset="-122"/>
                <a:ea typeface="Arial Unicode MS" pitchFamily="34" charset="-122"/>
                <a:cs typeface="Arial Unicode MS" pitchFamily="34" charset="-122"/>
              </a:rPr>
              <a:t>可以使用单引号或者双引号作为字符串的定界符</a:t>
            </a:r>
            <a:r>
              <a:rPr lang="zh-CN" altLang="en-US" sz="2000" b="1" dirty="0" smtClean="0">
                <a:solidFill>
                  <a:srgbClr val="FF0000"/>
                </a:solidFill>
                <a:latin typeface="Arial Unicode MS" pitchFamily="34" charset="-122"/>
                <a:ea typeface="Arial Unicode MS" pitchFamily="34" charset="-122"/>
                <a:cs typeface="Arial Unicode MS" pitchFamily="34" charset="-122"/>
              </a:rPr>
              <a:t>号</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a:t>
            </a:r>
            <a:r>
              <a:rPr lang="en-US" altLang="zh-CN" sz="2000" dirty="0" smtClean="0">
                <a:latin typeface="Arial Unicode MS" pitchFamily="34" charset="-122"/>
                <a:ea typeface="Arial Unicode MS" pitchFamily="34" charset="-122"/>
                <a:cs typeface="Arial Unicode MS" pitchFamily="34" charset="-122"/>
              </a:rPr>
              <a:t>=“name” </a:t>
            </a:r>
            <a:r>
              <a:rPr lang="en-US" altLang="zh-CN" sz="2000" dirty="0">
                <a:latin typeface="Arial Unicode MS" pitchFamily="34" charset="-122"/>
                <a:ea typeface="Arial Unicode MS" pitchFamily="34" charset="-122"/>
                <a:cs typeface="Arial Unicode MS" pitchFamily="34" charset="-122"/>
              </a:rPr>
              <a:t>value</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a:t>
            </a:r>
            <a:r>
              <a:rPr lang="en-US" altLang="zh-CN" sz="2000" b="1" dirty="0" smtClean="0">
                <a:solidFill>
                  <a:srgbClr val="FF0000"/>
                </a:solidFill>
                <a:latin typeface="Arial Unicode MS" pitchFamily="34" charset="-122"/>
                <a:ea typeface="Arial Unicode MS" pitchFamily="34" charset="-122"/>
                <a:cs typeface="Arial Unicode MS" pitchFamily="34" charset="-122"/>
              </a:rPr>
              <a:t>#{'Chuck'}</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或 </a:t>
            </a:r>
            <a:r>
              <a:rPr lang="en-US" altLang="zh-CN" sz="2000" dirty="0" smtClean="0">
                <a:latin typeface="Arial Unicode MS" pitchFamily="34" charset="-122"/>
                <a:ea typeface="Arial Unicode MS" pitchFamily="34" charset="-122"/>
                <a:cs typeface="Arial Unicode MS" pitchFamily="34" charset="-122"/>
              </a:rPr>
              <a:t>&lt;property </a:t>
            </a:r>
            <a:r>
              <a:rPr lang="en-US" altLang="zh-CN" sz="2000" dirty="0">
                <a:latin typeface="Arial Unicode MS" pitchFamily="34" charset="-122"/>
                <a:ea typeface="Arial Unicode MS" pitchFamily="34" charset="-122"/>
                <a:cs typeface="Arial Unicode MS" pitchFamily="34" charset="-122"/>
              </a:rPr>
              <a:t>name='name' value='</a:t>
            </a:r>
            <a:r>
              <a:rPr lang="en-US" altLang="zh-CN" sz="2000" b="1" dirty="0">
                <a:solidFill>
                  <a:srgbClr val="FF0000"/>
                </a:solidFill>
                <a:latin typeface="Arial Unicode MS" pitchFamily="34" charset="-122"/>
                <a:ea typeface="Arial Unicode MS" pitchFamily="34" charset="-122"/>
                <a:cs typeface="Arial Unicode MS" pitchFamily="34" charset="-122"/>
              </a:rPr>
              <a:t>#{"Chuck</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p>
          <a:p>
            <a:pPr lvl="1"/>
            <a:r>
              <a:rPr lang="en-US" altLang="zh-CN" sz="2000" dirty="0" smtClean="0">
                <a:latin typeface="Arial Unicode MS" pitchFamily="34" charset="-122"/>
                <a:ea typeface="Arial Unicode MS" pitchFamily="34" charset="-122"/>
                <a:cs typeface="Arial Unicode MS" pitchFamily="34" charset="-122"/>
              </a:rPr>
              <a:t>Boolean</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&lt;property </a:t>
            </a:r>
            <a:r>
              <a:rPr lang="en-US" altLang="zh-CN" sz="2000" dirty="0">
                <a:latin typeface="Arial Unicode MS" pitchFamily="34" charset="-122"/>
                <a:ea typeface="Arial Unicode MS" pitchFamily="34" charset="-122"/>
                <a:cs typeface="Arial Unicode MS" pitchFamily="34" charset="-122"/>
              </a:rPr>
              <a:t>name="enabled" value="</a:t>
            </a:r>
            <a:r>
              <a:rPr lang="en-US" altLang="zh-CN" sz="2000" b="1" dirty="0">
                <a:solidFill>
                  <a:srgbClr val="FF0000"/>
                </a:solidFill>
                <a:latin typeface="Arial Unicode MS" pitchFamily="34" charset="-122"/>
                <a:ea typeface="Arial Unicode MS" pitchFamily="34" charset="-122"/>
                <a:cs typeface="Arial Unicode MS" pitchFamily="34" charset="-122"/>
              </a:rPr>
              <a:t>#{false}</a:t>
            </a:r>
            <a:r>
              <a:rPr lang="en-US" altLang="zh-CN" sz="2000" dirty="0">
                <a:latin typeface="Arial Unicode MS" pitchFamily="34" charset="-122"/>
                <a:ea typeface="Arial Unicode MS" pitchFamily="34" charset="-122"/>
                <a:cs typeface="Arial Unicode MS" pitchFamily="34" charset="-122"/>
              </a:rPr>
              <a:t>"/&gt;</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0496701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692696"/>
            <a:ext cx="8568952" cy="1143000"/>
          </a:xfrm>
        </p:spPr>
        <p:txBody>
          <a:bodyPr>
            <a:normAutofit fontScale="90000"/>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a:t>
            </a:r>
            <a:r>
              <a:rPr lang="zh-CN" altLang="en-US" dirty="0" smtClean="0">
                <a:latin typeface="Arial Unicode MS" pitchFamily="34" charset="-122"/>
                <a:ea typeface="Arial Unicode MS" pitchFamily="34" charset="-122"/>
                <a:cs typeface="Arial Unicode MS" pitchFamily="34" charset="-122"/>
              </a:rPr>
              <a:t>引用 </a:t>
            </a:r>
            <a:r>
              <a:rPr lang="en-US" altLang="zh-CN" dirty="0" smtClean="0">
                <a:latin typeface="Arial Unicode MS" pitchFamily="34" charset="-122"/>
                <a:ea typeface="Arial Unicode MS" pitchFamily="34" charset="-122"/>
                <a:cs typeface="Arial Unicode MS" pitchFamily="34" charset="-122"/>
              </a:rPr>
              <a:t>Bean</a:t>
            </a:r>
            <a:r>
              <a:rPr lang="zh-CN" altLang="en-US" dirty="0">
                <a:latin typeface="Arial Unicode MS" pitchFamily="34" charset="-122"/>
                <a:ea typeface="Arial Unicode MS" pitchFamily="34" charset="-122"/>
                <a:cs typeface="Arial Unicode MS" pitchFamily="34" charset="-122"/>
              </a:rPr>
              <a:t>、</a:t>
            </a:r>
            <a:r>
              <a:rPr lang="zh-CN" altLang="en-US" dirty="0" smtClean="0">
                <a:latin typeface="Arial Unicode MS" pitchFamily="34" charset="-122"/>
                <a:ea typeface="Arial Unicode MS" pitchFamily="34" charset="-122"/>
                <a:cs typeface="Arial Unicode MS" pitchFamily="34" charset="-122"/>
              </a:rPr>
              <a:t>属性</a:t>
            </a:r>
            <a:r>
              <a:rPr lang="zh-CN" altLang="en-US" dirty="0">
                <a:latin typeface="Arial Unicode MS" pitchFamily="34" charset="-122"/>
                <a:ea typeface="Arial Unicode MS" pitchFamily="34" charset="-122"/>
                <a:cs typeface="Arial Unicode MS" pitchFamily="34" charset="-122"/>
              </a:rPr>
              <a:t>和</a:t>
            </a:r>
            <a:r>
              <a:rPr lang="zh-CN" altLang="en-US" dirty="0" smtClean="0">
                <a:latin typeface="Arial Unicode MS" pitchFamily="34" charset="-122"/>
                <a:ea typeface="Arial Unicode MS" pitchFamily="34" charset="-122"/>
                <a:cs typeface="Arial Unicode MS" pitchFamily="34" charset="-122"/>
              </a:rPr>
              <a:t>方法（</a:t>
            </a:r>
            <a:r>
              <a:rPr lang="en-US" altLang="zh-CN" dirty="0" smtClean="0">
                <a:latin typeface="Arial Unicode MS" pitchFamily="34" charset="-122"/>
                <a:ea typeface="Arial Unicode MS" pitchFamily="34" charset="-122"/>
                <a:cs typeface="Arial Unicode MS" pitchFamily="34" charset="-122"/>
              </a:rPr>
              <a:t>1</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4"/>
            <a:ext cx="8229600" cy="4525963"/>
          </a:xfrm>
        </p:spPr>
        <p:txBody>
          <a:bodyPr>
            <a:normAutofit/>
          </a:bodyPr>
          <a:lstStyle/>
          <a:p>
            <a:r>
              <a:rPr lang="zh-CN" altLang="en-US" sz="2000" b="1" dirty="0">
                <a:solidFill>
                  <a:srgbClr val="FF0000"/>
                </a:solidFill>
                <a:latin typeface="Arial Unicode MS" pitchFamily="34" charset="-122"/>
                <a:ea typeface="Arial Unicode MS" pitchFamily="34" charset="-122"/>
                <a:cs typeface="Arial Unicode MS" pitchFamily="34" charset="-122"/>
              </a:rPr>
              <a:t>引用其他</a:t>
            </a:r>
            <a:r>
              <a:rPr lang="zh-CN" altLang="en-US" sz="2000" b="1" dirty="0" smtClean="0">
                <a:solidFill>
                  <a:srgbClr val="FF0000"/>
                </a:solidFill>
                <a:latin typeface="Arial Unicode MS" pitchFamily="34" charset="-122"/>
                <a:ea typeface="Arial Unicode MS" pitchFamily="34" charset="-122"/>
                <a:cs typeface="Arial Unicode MS" pitchFamily="34" charset="-122"/>
              </a:rPr>
              <a:t>对象：</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引用其他对象的</a:t>
            </a:r>
            <a:r>
              <a:rPr lang="zh-CN" altLang="en-US" sz="2000" b="1" dirty="0" smtClean="0">
                <a:solidFill>
                  <a:srgbClr val="0000FF"/>
                </a:solidFill>
                <a:latin typeface="Arial Unicode MS" pitchFamily="34" charset="-122"/>
                <a:ea typeface="Arial Unicode MS" pitchFamily="34" charset="-122"/>
                <a:cs typeface="Arial Unicode MS" pitchFamily="34" charset="-122"/>
              </a:rPr>
              <a:t>属性</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调用其他方法，还可以链式操作</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endParaRPr lang="zh-CN" altLang="en-US" sz="1800" dirty="0">
              <a:latin typeface="Arial Unicode MS" pitchFamily="34" charset="-122"/>
              <a:ea typeface="Arial Unicode MS" pitchFamily="34" charset="-122"/>
              <a:cs typeface="Arial Unicode MS"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616" y="2394084"/>
            <a:ext cx="71342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616" y="3456806"/>
            <a:ext cx="75819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616" y="4581128"/>
            <a:ext cx="76295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616" y="5373216"/>
            <a:ext cx="69246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3609002" y="2866972"/>
            <a:ext cx="295232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377953" y="3949252"/>
            <a:ext cx="36718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445188" y="5076510"/>
            <a:ext cx="36718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195736" y="6138410"/>
            <a:ext cx="5400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6677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60"/>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支持的运算</a:t>
            </a:r>
            <a:r>
              <a:rPr lang="zh-CN" altLang="en-US" dirty="0" smtClean="0">
                <a:latin typeface="Arial Unicode MS" pitchFamily="34" charset="-122"/>
                <a:ea typeface="Arial Unicode MS" pitchFamily="34" charset="-122"/>
                <a:cs typeface="Arial Unicode MS" pitchFamily="34" charset="-122"/>
              </a:rPr>
              <a:t>符号（</a:t>
            </a:r>
            <a:r>
              <a:rPr lang="en-US" altLang="zh-CN" dirty="0" smtClean="0">
                <a:latin typeface="Arial Unicode MS" pitchFamily="34" charset="-122"/>
                <a:ea typeface="Arial Unicode MS" pitchFamily="34" charset="-122"/>
                <a:cs typeface="Arial Unicode MS" pitchFamily="34" charset="-122"/>
              </a:rPr>
              <a:t>1</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927373"/>
            <a:ext cx="8424936" cy="3733875"/>
          </a:xfrm>
        </p:spPr>
        <p:txBody>
          <a:bodyPr>
            <a:normAutofit/>
          </a:bodyPr>
          <a:lstStyle/>
          <a:p>
            <a:r>
              <a:rPr lang="zh-CN" altLang="en-US" sz="2000" b="1" dirty="0">
                <a:solidFill>
                  <a:srgbClr val="FF0000"/>
                </a:solidFill>
                <a:latin typeface="Arial Unicode MS" pitchFamily="34" charset="-122"/>
                <a:ea typeface="Arial Unicode MS" pitchFamily="34" charset="-122"/>
                <a:cs typeface="Arial Unicode MS" pitchFamily="34" charset="-122"/>
              </a:rPr>
              <a:t>算数运算符：</a:t>
            </a:r>
            <a:r>
              <a:rPr lang="en-US" altLang="zh-CN" sz="2000" b="1" dirty="0">
                <a:solidFill>
                  <a:srgbClr val="FF0000"/>
                </a:solidFill>
                <a:latin typeface="Arial Unicode MS" pitchFamily="34" charset="-122"/>
                <a:ea typeface="Arial Unicode MS" pitchFamily="34" charset="-122"/>
                <a:cs typeface="Arial Unicode MS" pitchFamily="34" charset="-122"/>
              </a:rPr>
              <a:t>+, -, *, /, %, </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zh-CN" altLang="en-US" sz="2000" b="1" dirty="0" smtClean="0">
                <a:solidFill>
                  <a:srgbClr val="FF0000"/>
                </a:solidFill>
                <a:latin typeface="Arial Unicode MS" pitchFamily="34" charset="-122"/>
                <a:ea typeface="Arial Unicode MS" pitchFamily="34" charset="-122"/>
                <a:cs typeface="Arial Unicode MS" pitchFamily="34" charset="-122"/>
              </a:rPr>
              <a:t>：</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smtClean="0">
                <a:solidFill>
                  <a:srgbClr val="FF0000"/>
                </a:solidFill>
                <a:latin typeface="Arial Unicode MS" pitchFamily="34" charset="-122"/>
                <a:ea typeface="Arial Unicode MS" pitchFamily="34" charset="-122"/>
                <a:cs typeface="Arial Unicode MS" pitchFamily="34" charset="-122"/>
              </a:rPr>
              <a:t>加号</a:t>
            </a:r>
            <a:r>
              <a:rPr lang="zh-CN" altLang="en-US" sz="2000" b="1" dirty="0">
                <a:solidFill>
                  <a:srgbClr val="FF0000"/>
                </a:solidFill>
                <a:latin typeface="Arial Unicode MS" pitchFamily="34" charset="-122"/>
                <a:ea typeface="Arial Unicode MS" pitchFamily="34" charset="-122"/>
                <a:cs typeface="Arial Unicode MS" pitchFamily="34" charset="-122"/>
              </a:rPr>
              <a:t>还可以用作字符串连</a:t>
            </a:r>
            <a:r>
              <a:rPr lang="zh-CN" altLang="en-US" sz="2000" b="1" dirty="0" smtClean="0">
                <a:solidFill>
                  <a:srgbClr val="FF0000"/>
                </a:solidFill>
                <a:latin typeface="Arial Unicode MS" pitchFamily="34" charset="-122"/>
                <a:ea typeface="Arial Unicode MS" pitchFamily="34" charset="-122"/>
                <a:cs typeface="Arial Unicode MS" pitchFamily="34" charset="-122"/>
              </a:rPr>
              <a:t>接：</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pPr marL="0" indent="0">
              <a:buNone/>
            </a:pPr>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smtClean="0">
                <a:solidFill>
                  <a:srgbClr val="FF0000"/>
                </a:solidFill>
                <a:latin typeface="Arial Unicode MS" pitchFamily="34" charset="-122"/>
                <a:ea typeface="Arial Unicode MS" pitchFamily="34" charset="-122"/>
                <a:cs typeface="Arial Unicode MS" pitchFamily="34" charset="-122"/>
              </a:rPr>
              <a:t>比较</a:t>
            </a:r>
            <a:r>
              <a:rPr lang="zh-CN" altLang="en-US" sz="2000" b="1" dirty="0">
                <a:solidFill>
                  <a:srgbClr val="FF0000"/>
                </a:solidFill>
                <a:latin typeface="Arial Unicode MS" pitchFamily="34" charset="-122"/>
                <a:ea typeface="Arial Unicode MS" pitchFamily="34" charset="-122"/>
                <a:cs typeface="Arial Unicode MS" pitchFamily="34" charset="-122"/>
              </a:rPr>
              <a:t>运算符： </a:t>
            </a:r>
            <a:r>
              <a:rPr lang="en-US" altLang="zh-CN" sz="2000" b="1" dirty="0">
                <a:solidFill>
                  <a:srgbClr val="FF0000"/>
                </a:solidFill>
                <a:latin typeface="Arial Unicode MS" pitchFamily="34" charset="-122"/>
                <a:ea typeface="Arial Unicode MS" pitchFamily="34" charset="-122"/>
                <a:cs typeface="Arial Unicode MS" pitchFamily="34" charset="-122"/>
              </a:rPr>
              <a:t>&lt;, &gt;, ==, &lt;=, &gt;=, </a:t>
            </a:r>
            <a:r>
              <a:rPr lang="en-US" altLang="zh-CN" sz="2000" b="1" dirty="0" err="1">
                <a:solidFill>
                  <a:srgbClr val="FF0000"/>
                </a:solidFill>
                <a:latin typeface="Arial Unicode MS" pitchFamily="34" charset="-122"/>
                <a:ea typeface="Arial Unicode MS" pitchFamily="34" charset="-122"/>
                <a:cs typeface="Arial Unicode MS" pitchFamily="34" charset="-122"/>
              </a:rPr>
              <a:t>lt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en-US" altLang="zh-CN" sz="2000" b="1" dirty="0" err="1">
                <a:solidFill>
                  <a:srgbClr val="FF0000"/>
                </a:solidFill>
                <a:latin typeface="Arial Unicode MS" pitchFamily="34" charset="-122"/>
                <a:ea typeface="Arial Unicode MS" pitchFamily="34" charset="-122"/>
                <a:cs typeface="Arial Unicode MS" pitchFamily="34" charset="-122"/>
              </a:rPr>
              <a:t>gt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en-US" altLang="zh-CN" sz="2000" b="1" dirty="0" err="1">
                <a:solidFill>
                  <a:srgbClr val="FF0000"/>
                </a:solidFill>
                <a:latin typeface="Arial Unicode MS" pitchFamily="34" charset="-122"/>
                <a:ea typeface="Arial Unicode MS" pitchFamily="34" charset="-122"/>
                <a:cs typeface="Arial Unicode MS" pitchFamily="34" charset="-122"/>
              </a:rPr>
              <a:t>eq</a:t>
            </a:r>
            <a:r>
              <a:rPr lang="en-US" altLang="zh-CN" sz="2000" b="1" dirty="0">
                <a:solidFill>
                  <a:srgbClr val="FF0000"/>
                </a:solidFill>
                <a:latin typeface="Arial Unicode MS" pitchFamily="34" charset="-122"/>
                <a:ea typeface="Arial Unicode MS" pitchFamily="34" charset="-122"/>
                <a:cs typeface="Arial Unicode MS" pitchFamily="34" charset="-122"/>
              </a:rPr>
              <a:t>, le, </a:t>
            </a:r>
            <a:r>
              <a:rPr lang="en-US" altLang="zh-CN" sz="2000" b="1" dirty="0" err="1">
                <a:solidFill>
                  <a:srgbClr val="FF0000"/>
                </a:solidFill>
                <a:latin typeface="Arial Unicode MS" pitchFamily="34" charset="-122"/>
                <a:ea typeface="Arial Unicode MS" pitchFamily="34" charset="-122"/>
                <a:cs typeface="Arial Unicode MS" pitchFamily="34" charset="-122"/>
              </a:rPr>
              <a:t>ge</a:t>
            </a:r>
            <a:endParaRPr lang="zh-CN" altLang="en-US" sz="2000" b="1" dirty="0">
              <a:solidFill>
                <a:srgbClr val="FF0000"/>
              </a:solidFill>
              <a:latin typeface="Arial Unicode MS" pitchFamily="34" charset="-122"/>
              <a:ea typeface="Arial Unicode MS" pitchFamily="34" charset="-122"/>
              <a:cs typeface="Arial Unicode MS"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77" y="2492896"/>
            <a:ext cx="8247572" cy="1490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477" y="4659610"/>
            <a:ext cx="72580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477" y="5661248"/>
            <a:ext cx="6525835" cy="26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477" y="6021288"/>
            <a:ext cx="77768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3439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支持的运算符号</a:t>
            </a:r>
            <a:r>
              <a:rPr lang="zh-CN" altLang="en-US" dirty="0" smtClean="0">
                <a:latin typeface="Arial Unicode MS" pitchFamily="34" charset="-122"/>
                <a:ea typeface="Arial Unicode MS" pitchFamily="34" charset="-122"/>
                <a:cs typeface="Arial Unicode MS" pitchFamily="34" charset="-122"/>
              </a:rPr>
              <a:t>（</a:t>
            </a:r>
            <a:r>
              <a:rPr lang="en-US" altLang="zh-CN" dirty="0" smtClean="0">
                <a:latin typeface="Arial Unicode MS" pitchFamily="34" charset="-122"/>
                <a:ea typeface="Arial Unicode MS" pitchFamily="34" charset="-122"/>
                <a:cs typeface="Arial Unicode MS" pitchFamily="34" charset="-122"/>
              </a:rPr>
              <a:t>2</a:t>
            </a:r>
            <a:r>
              <a:rPr lang="zh-CN" altLang="en-US" dirty="0" smtClean="0">
                <a:latin typeface="Arial Unicode MS" pitchFamily="34" charset="-122"/>
                <a:ea typeface="Arial Unicode MS" pitchFamily="34" charset="-122"/>
                <a:cs typeface="Arial Unicode MS" pitchFamily="34" charset="-122"/>
              </a:rPr>
              <a:t>）</a:t>
            </a:r>
            <a:endParaRPr lang="zh-CN" altLang="en-US" dirty="0"/>
          </a:p>
        </p:txBody>
      </p:sp>
      <p:sp>
        <p:nvSpPr>
          <p:cNvPr id="3" name="内容占位符 2"/>
          <p:cNvSpPr>
            <a:spLocks noGrp="1"/>
          </p:cNvSpPr>
          <p:nvPr>
            <p:ph idx="1"/>
          </p:nvPr>
        </p:nvSpPr>
        <p:spPr>
          <a:xfrm>
            <a:off x="457200" y="1855365"/>
            <a:ext cx="8229600" cy="4525963"/>
          </a:xfrm>
        </p:spPr>
        <p:txBody>
          <a:bodyPr>
            <a:normAutofit/>
          </a:bodyPr>
          <a:lstStyle/>
          <a:p>
            <a:r>
              <a:rPr lang="zh-CN" altLang="en-US" sz="2000" b="1" dirty="0">
                <a:solidFill>
                  <a:srgbClr val="FF0000"/>
                </a:solidFill>
                <a:latin typeface="Arial Unicode MS" pitchFamily="34" charset="-122"/>
                <a:ea typeface="Arial Unicode MS" pitchFamily="34" charset="-122"/>
                <a:cs typeface="Arial Unicode MS" pitchFamily="34" charset="-122"/>
              </a:rPr>
              <a:t>逻辑运算符号： </a:t>
            </a:r>
            <a:r>
              <a:rPr lang="en-US" altLang="zh-CN" sz="2000" b="1" dirty="0">
                <a:solidFill>
                  <a:srgbClr val="FF0000"/>
                </a:solidFill>
                <a:latin typeface="Arial Unicode MS" pitchFamily="34" charset="-122"/>
                <a:ea typeface="Arial Unicode MS" pitchFamily="34" charset="-122"/>
                <a:cs typeface="Arial Unicode MS" pitchFamily="34" charset="-122"/>
              </a:rPr>
              <a:t>and, or, not, </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en-US" altLang="zh-CN" sz="2000" b="1" dirty="0" smtClean="0">
                <a:solidFill>
                  <a:srgbClr val="FF0000"/>
                </a:solidFill>
                <a:latin typeface="Arial Unicode MS" pitchFamily="34" charset="-122"/>
                <a:ea typeface="Arial Unicode MS" pitchFamily="34" charset="-122"/>
                <a:cs typeface="Arial Unicode MS" pitchFamily="34" charset="-122"/>
              </a:rPr>
              <a:t>if-else </a:t>
            </a:r>
            <a:r>
              <a:rPr lang="zh-CN" altLang="en-US" sz="2000" b="1" dirty="0" smtClean="0">
                <a:solidFill>
                  <a:srgbClr val="FF0000"/>
                </a:solidFill>
                <a:latin typeface="Arial Unicode MS" pitchFamily="34" charset="-122"/>
                <a:ea typeface="Arial Unicode MS" pitchFamily="34" charset="-122"/>
                <a:cs typeface="Arial Unicode MS" pitchFamily="34" charset="-122"/>
              </a:rPr>
              <a:t>运算符</a:t>
            </a:r>
            <a:r>
              <a:rPr lang="zh-CN" altLang="en-US" sz="2000" b="1" dirty="0">
                <a:solidFill>
                  <a:srgbClr val="FF0000"/>
                </a:solidFill>
                <a:latin typeface="Arial Unicode MS" pitchFamily="34" charset="-122"/>
                <a:ea typeface="Arial Unicode MS" pitchFamily="34" charset="-122"/>
                <a:cs typeface="Arial Unicode MS" pitchFamily="34" charset="-122"/>
              </a:rPr>
              <a:t>：</a:t>
            </a:r>
            <a:r>
              <a:rPr lang="en-US" altLang="zh-CN" sz="2000" b="1" dirty="0">
                <a:solidFill>
                  <a:srgbClr val="FF0000"/>
                </a:solidFill>
                <a:latin typeface="Arial Unicode MS" pitchFamily="34" charset="-122"/>
                <a:ea typeface="Arial Unicode MS" pitchFamily="34" charset="-122"/>
                <a:cs typeface="Arial Unicode MS" pitchFamily="34" charset="-122"/>
              </a:rPr>
              <a:t>?: (ternary), ?: (Elvis</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en-US" altLang="zh-CN" sz="2000" b="1" dirty="0" smtClean="0">
                <a:solidFill>
                  <a:srgbClr val="FF0000"/>
                </a:solidFill>
                <a:latin typeface="Arial Unicode MS" pitchFamily="34" charset="-122"/>
                <a:ea typeface="Arial Unicode MS" pitchFamily="34" charset="-122"/>
                <a:cs typeface="Arial Unicode MS" pitchFamily="34" charset="-122"/>
              </a:rPr>
              <a:t>if-else </a:t>
            </a:r>
            <a:r>
              <a:rPr lang="zh-CN" altLang="en-US" sz="2000" b="1" dirty="0" smtClean="0">
                <a:solidFill>
                  <a:srgbClr val="FF0000"/>
                </a:solidFill>
                <a:latin typeface="Arial Unicode MS" pitchFamily="34" charset="-122"/>
                <a:ea typeface="Arial Unicode MS" pitchFamily="34" charset="-122"/>
                <a:cs typeface="Arial Unicode MS" pitchFamily="34" charset="-122"/>
              </a:rPr>
              <a:t>的变体</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smtClean="0">
                <a:solidFill>
                  <a:srgbClr val="FF0000"/>
                </a:solidFill>
                <a:latin typeface="Arial Unicode MS" pitchFamily="34" charset="-122"/>
                <a:ea typeface="Arial Unicode MS" pitchFamily="34" charset="-122"/>
                <a:cs typeface="Arial Unicode MS" pitchFamily="34" charset="-122"/>
              </a:rPr>
              <a:t>正则表达式</a:t>
            </a:r>
            <a:r>
              <a:rPr lang="zh-CN" altLang="en-US" sz="2000" b="1" dirty="0">
                <a:solidFill>
                  <a:srgbClr val="FF0000"/>
                </a:solidFill>
                <a:latin typeface="Arial Unicode MS" pitchFamily="34" charset="-122"/>
                <a:ea typeface="Arial Unicode MS" pitchFamily="34" charset="-122"/>
                <a:cs typeface="Arial Unicode MS" pitchFamily="34" charset="-122"/>
              </a:rPr>
              <a:t>：</a:t>
            </a:r>
            <a:r>
              <a:rPr lang="en-US" altLang="zh-CN" sz="2000" b="1" dirty="0">
                <a:solidFill>
                  <a:srgbClr val="FF0000"/>
                </a:solidFill>
                <a:latin typeface="Arial Unicode MS" pitchFamily="34" charset="-122"/>
                <a:ea typeface="Arial Unicode MS" pitchFamily="34" charset="-122"/>
                <a:cs typeface="Arial Unicode MS" pitchFamily="34" charset="-122"/>
              </a:rPr>
              <a:t>matches</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zh-CN" altLang="en-US" sz="2000" dirty="0">
              <a:latin typeface="Arial Unicode MS" pitchFamily="34" charset="-122"/>
              <a:ea typeface="Arial Unicode MS" pitchFamily="34" charset="-122"/>
              <a:cs typeface="Arial Unicode MS"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089" y="2268198"/>
            <a:ext cx="8361399"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63" y="3422898"/>
            <a:ext cx="8945886" cy="42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657" y="4555976"/>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589241"/>
            <a:ext cx="9144000" cy="410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0388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692696"/>
            <a:ext cx="8712968" cy="1143000"/>
          </a:xfrm>
        </p:spPr>
        <p:txBody>
          <a:bodyPr>
            <a:normAutofit fontScale="90000"/>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：引用 </a:t>
            </a:r>
            <a:r>
              <a:rPr lang="en-US" altLang="zh-CN" dirty="0">
                <a:latin typeface="Arial Unicode MS" pitchFamily="34" charset="-122"/>
                <a:ea typeface="Arial Unicode MS" pitchFamily="34" charset="-122"/>
                <a:cs typeface="Arial Unicode MS" pitchFamily="34" charset="-122"/>
              </a:rPr>
              <a:t>Bean</a:t>
            </a:r>
            <a:r>
              <a:rPr lang="zh-CN" altLang="en-US" dirty="0">
                <a:latin typeface="Arial Unicode MS" pitchFamily="34" charset="-122"/>
                <a:ea typeface="Arial Unicode MS" pitchFamily="34" charset="-122"/>
                <a:cs typeface="Arial Unicode MS" pitchFamily="34" charset="-122"/>
              </a:rPr>
              <a:t>、属性和方法</a:t>
            </a:r>
            <a:r>
              <a:rPr lang="zh-CN" altLang="en-US" dirty="0" smtClean="0">
                <a:latin typeface="Arial Unicode MS" pitchFamily="34" charset="-122"/>
                <a:ea typeface="Arial Unicode MS" pitchFamily="34" charset="-122"/>
                <a:cs typeface="Arial Unicode MS" pitchFamily="34" charset="-122"/>
              </a:rPr>
              <a:t>（</a:t>
            </a:r>
            <a:r>
              <a:rPr lang="en-US" altLang="zh-CN" dirty="0" smtClean="0">
                <a:latin typeface="Arial Unicode MS" pitchFamily="34" charset="-122"/>
                <a:ea typeface="Arial Unicode MS" pitchFamily="34" charset="-122"/>
                <a:cs typeface="Arial Unicode MS" pitchFamily="34" charset="-122"/>
              </a:rPr>
              <a:t>2</a:t>
            </a:r>
            <a:r>
              <a:rPr lang="zh-CN" altLang="en-US" dirty="0" smtClean="0">
                <a:latin typeface="Arial Unicode MS" pitchFamily="34" charset="-122"/>
                <a:ea typeface="Arial Unicode MS" pitchFamily="34" charset="-122"/>
                <a:cs typeface="Arial Unicode MS" pitchFamily="34" charset="-122"/>
              </a:rPr>
              <a:t>）</a:t>
            </a:r>
            <a:endParaRPr lang="zh-CN" altLang="en-US" dirty="0"/>
          </a:p>
        </p:txBody>
      </p:sp>
      <p:sp>
        <p:nvSpPr>
          <p:cNvPr id="3" name="内容占位符 2"/>
          <p:cNvSpPr>
            <a:spLocks noGrp="1"/>
          </p:cNvSpPr>
          <p:nvPr>
            <p:ph idx="1"/>
          </p:nvPr>
        </p:nvSpPr>
        <p:spPr>
          <a:xfrm>
            <a:off x="457200" y="1844824"/>
            <a:ext cx="8229600" cy="4525963"/>
          </a:xfrm>
        </p:spPr>
        <p:txBody>
          <a:bodyPr>
            <a:normAutofit/>
          </a:bodyPr>
          <a:lstStyle/>
          <a:p>
            <a:r>
              <a:rPr lang="zh-CN" altLang="en-US" sz="2400" b="1" dirty="0" smtClean="0">
                <a:solidFill>
                  <a:srgbClr val="FF0000"/>
                </a:solidFill>
                <a:latin typeface="Arial Unicode MS" pitchFamily="34" charset="-122"/>
                <a:ea typeface="Arial Unicode MS" pitchFamily="34" charset="-122"/>
                <a:cs typeface="Arial Unicode MS" pitchFamily="34" charset="-122"/>
              </a:rPr>
              <a:t>调用静态方法或静态属性</a:t>
            </a:r>
            <a:r>
              <a:rPr lang="zh-CN" altLang="en-US" sz="2400" dirty="0" smtClean="0">
                <a:latin typeface="Arial Unicode MS" pitchFamily="34" charset="-122"/>
                <a:ea typeface="Arial Unicode MS" pitchFamily="34" charset="-122"/>
                <a:cs typeface="Arial Unicode MS" pitchFamily="34" charset="-122"/>
              </a:rPr>
              <a:t>：通过 </a:t>
            </a:r>
            <a:r>
              <a:rPr lang="en-US" altLang="zh-CN" sz="2400" b="1" dirty="0" smtClean="0">
                <a:solidFill>
                  <a:srgbClr val="FF0000"/>
                </a:solidFill>
                <a:latin typeface="Arial Unicode MS" pitchFamily="34" charset="-122"/>
                <a:ea typeface="Arial Unicode MS" pitchFamily="34" charset="-122"/>
                <a:cs typeface="Arial Unicode MS" pitchFamily="34" charset="-122"/>
              </a:rPr>
              <a:t>T() </a:t>
            </a:r>
            <a:r>
              <a:rPr lang="zh-CN" altLang="en-US" sz="2400" dirty="0" smtClean="0">
                <a:latin typeface="Arial Unicode MS" pitchFamily="34" charset="-122"/>
                <a:ea typeface="Arial Unicode MS" pitchFamily="34" charset="-122"/>
                <a:cs typeface="Arial Unicode MS" pitchFamily="34" charset="-122"/>
              </a:rPr>
              <a:t>调用</a:t>
            </a:r>
            <a:r>
              <a:rPr lang="zh-CN" altLang="en-US" sz="2400" dirty="0">
                <a:latin typeface="Arial Unicode MS" pitchFamily="34" charset="-122"/>
                <a:ea typeface="Arial Unicode MS" pitchFamily="34" charset="-122"/>
                <a:cs typeface="Arial Unicode MS" pitchFamily="34" charset="-122"/>
              </a:rPr>
              <a:t>一</a:t>
            </a:r>
            <a:r>
              <a:rPr lang="zh-CN" altLang="en-US" sz="2400" dirty="0" smtClean="0">
                <a:latin typeface="Arial Unicode MS" pitchFamily="34" charset="-122"/>
                <a:ea typeface="Arial Unicode MS" pitchFamily="34" charset="-122"/>
                <a:cs typeface="Arial Unicode MS" pitchFamily="34" charset="-122"/>
              </a:rPr>
              <a:t>个类的静态方法，它</a:t>
            </a:r>
            <a:r>
              <a:rPr lang="zh-CN" altLang="en-US" sz="2400" dirty="0">
                <a:latin typeface="Arial Unicode MS" pitchFamily="34" charset="-122"/>
                <a:ea typeface="Arial Unicode MS" pitchFamily="34" charset="-122"/>
                <a:cs typeface="Arial Unicode MS" pitchFamily="34" charset="-122"/>
              </a:rPr>
              <a:t>将返回一</a:t>
            </a:r>
            <a:r>
              <a:rPr lang="zh-CN" altLang="en-US" sz="2400" dirty="0" smtClean="0">
                <a:latin typeface="Arial Unicode MS" pitchFamily="34" charset="-122"/>
                <a:ea typeface="Arial Unicode MS" pitchFamily="34" charset="-122"/>
                <a:cs typeface="Arial Unicode MS" pitchFamily="34" charset="-122"/>
              </a:rPr>
              <a:t>个 </a:t>
            </a:r>
            <a:r>
              <a:rPr lang="en-US" altLang="zh-CN" sz="2400" dirty="0" smtClean="0">
                <a:latin typeface="Arial Unicode MS" pitchFamily="34" charset="-122"/>
                <a:ea typeface="Arial Unicode MS" pitchFamily="34" charset="-122"/>
                <a:cs typeface="Arial Unicode MS" pitchFamily="34" charset="-122"/>
              </a:rPr>
              <a:t>Class Object</a:t>
            </a:r>
            <a:r>
              <a:rPr lang="zh-CN" altLang="en-US" sz="2400" dirty="0" smtClean="0">
                <a:latin typeface="Arial Unicode MS" pitchFamily="34" charset="-122"/>
                <a:ea typeface="Arial Unicode MS" pitchFamily="34" charset="-122"/>
                <a:cs typeface="Arial Unicode MS" pitchFamily="34" charset="-122"/>
              </a:rPr>
              <a:t>，然后再</a:t>
            </a:r>
            <a:r>
              <a:rPr lang="zh-CN" altLang="en-US" sz="2400" dirty="0">
                <a:latin typeface="Arial Unicode MS" pitchFamily="34" charset="-122"/>
                <a:ea typeface="Arial Unicode MS" pitchFamily="34" charset="-122"/>
                <a:cs typeface="Arial Unicode MS" pitchFamily="34" charset="-122"/>
              </a:rPr>
              <a:t>调用相应的</a:t>
            </a:r>
            <a:r>
              <a:rPr lang="zh-CN" altLang="en-US" sz="2400" dirty="0" smtClean="0">
                <a:latin typeface="Arial Unicode MS" pitchFamily="34" charset="-122"/>
                <a:ea typeface="Arial Unicode MS" pitchFamily="34" charset="-122"/>
                <a:cs typeface="Arial Unicode MS" pitchFamily="34" charset="-122"/>
              </a:rPr>
              <a:t>方法或属性： </a:t>
            </a:r>
            <a:endParaRPr lang="zh-CN" altLang="en-US" sz="2400" dirty="0">
              <a:latin typeface="Arial Unicode MS" pitchFamily="34" charset="-122"/>
              <a:ea typeface="Arial Unicode MS" pitchFamily="34" charset="-122"/>
              <a:cs typeface="Arial Unicode MS"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068960"/>
            <a:ext cx="684076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05470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IOC </a:t>
            </a:r>
            <a:r>
              <a:rPr lang="zh-CN" altLang="en-US" sz="1800" b="1" dirty="0" smtClean="0">
                <a:solidFill>
                  <a:srgbClr val="0000FF"/>
                </a:solidFill>
                <a:latin typeface="Arial Unicode MS" pitchFamily="34" charset="-122"/>
                <a:ea typeface="Arial Unicode MS" pitchFamily="34" charset="-122"/>
                <a:cs typeface="Arial Unicode MS" pitchFamily="34" charset="-122"/>
              </a:rPr>
              <a:t>容器中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的生命周期</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33718446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en-US" altLang="zh-CN" sz="3600" dirty="0">
                <a:latin typeface="Arial Unicode MS" pitchFamily="34" charset="-122"/>
                <a:ea typeface="Arial Unicode MS" pitchFamily="34" charset="-122"/>
                <a:cs typeface="Arial Unicode MS" pitchFamily="34" charset="-122"/>
              </a:rPr>
              <a:t>IOC </a:t>
            </a:r>
            <a:r>
              <a:rPr lang="zh-CN" altLang="en-US" sz="3600" dirty="0">
                <a:latin typeface="Arial Unicode MS" pitchFamily="34" charset="-122"/>
                <a:ea typeface="Arial Unicode MS" pitchFamily="34" charset="-122"/>
                <a:cs typeface="Arial Unicode MS" pitchFamily="34" charset="-122"/>
              </a:rPr>
              <a:t>容器中 </a:t>
            </a:r>
            <a:r>
              <a:rPr lang="en-US" altLang="zh-CN" sz="3600" dirty="0">
                <a:latin typeface="Arial Unicode MS" pitchFamily="34" charset="-122"/>
                <a:ea typeface="Arial Unicode MS" pitchFamily="34" charset="-122"/>
                <a:cs typeface="Arial Unicode MS" pitchFamily="34" charset="-122"/>
              </a:rPr>
              <a:t>Bean </a:t>
            </a:r>
            <a:r>
              <a:rPr lang="zh-CN" altLang="en-US" sz="3600" dirty="0">
                <a:latin typeface="Arial Unicode MS" pitchFamily="34" charset="-122"/>
                <a:ea typeface="Arial Unicode MS" pitchFamily="34" charset="-122"/>
                <a:cs typeface="Arial Unicode MS" pitchFamily="34" charset="-122"/>
              </a:rPr>
              <a:t>的</a:t>
            </a:r>
            <a:r>
              <a:rPr lang="zh-CN" altLang="en-US" sz="3600" dirty="0" smtClean="0">
                <a:latin typeface="Arial Unicode MS" pitchFamily="34" charset="-122"/>
                <a:ea typeface="Arial Unicode MS" pitchFamily="34" charset="-122"/>
                <a:cs typeface="Arial Unicode MS" pitchFamily="34" charset="-122"/>
              </a:rPr>
              <a:t>生命周期方法</a:t>
            </a:r>
            <a:endParaRPr lang="zh-CN" altLang="en-US" sz="3600" dirty="0"/>
          </a:p>
        </p:txBody>
      </p:sp>
      <p:sp>
        <p:nvSpPr>
          <p:cNvPr id="5" name="内容占位符 2"/>
          <p:cNvSpPr>
            <a:spLocks noGrp="1"/>
          </p:cNvSpPr>
          <p:nvPr>
            <p:ph idx="1"/>
          </p:nvPr>
        </p:nvSpPr>
        <p:spPr>
          <a:xfrm>
            <a:off x="457200" y="1816224"/>
            <a:ext cx="8229600" cy="3989040"/>
          </a:xfrm>
        </p:spPr>
        <p:txBody>
          <a:bodyPr/>
          <a:lstStyle/>
          <a:p>
            <a:r>
              <a:rPr lang="en-US" altLang="zh-CN" sz="2400" b="1" dirty="0">
                <a:solidFill>
                  <a:srgbClr val="0000FF"/>
                </a:solidFill>
                <a:latin typeface="Arial Unicode MS" pitchFamily="34" charset="-122"/>
                <a:ea typeface="Arial Unicode MS" pitchFamily="34" charset="-122"/>
                <a:cs typeface="Arial Unicode MS" pitchFamily="34" charset="-122"/>
              </a:rPr>
              <a:t>Spring IOC </a:t>
            </a:r>
            <a:r>
              <a:rPr lang="zh-CN" altLang="en-US" sz="2400" b="1" dirty="0">
                <a:solidFill>
                  <a:srgbClr val="0000FF"/>
                </a:solidFill>
                <a:latin typeface="Arial Unicode MS" pitchFamily="34" charset="-122"/>
                <a:ea typeface="Arial Unicode MS" pitchFamily="34" charset="-122"/>
                <a:cs typeface="Arial Unicode MS" pitchFamily="34" charset="-122"/>
              </a:rPr>
              <a:t>容器可以管理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的生命周期</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允许在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生命周期的特定点执行定制的任务</a:t>
            </a:r>
            <a:r>
              <a:rPr lang="en-US" altLang="zh-CN" sz="2400" dirty="0">
                <a:latin typeface="Arial Unicode MS" pitchFamily="34" charset="-122"/>
                <a:ea typeface="Arial Unicode MS" pitchFamily="34" charset="-122"/>
                <a:cs typeface="Arial Unicode MS" pitchFamily="34" charset="-122"/>
              </a:rPr>
              <a:t>. </a:t>
            </a:r>
          </a:p>
          <a:p>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的生命周期进行管理的过程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通过构造器或工厂方法创建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实例</a:t>
            </a:r>
          </a:p>
          <a:p>
            <a:pPr lvl="1"/>
            <a:r>
              <a:rPr lang="zh-CN" altLang="en-US" sz="2000" dirty="0">
                <a:latin typeface="Arial Unicode MS" pitchFamily="34" charset="-122"/>
                <a:ea typeface="Arial Unicode MS" pitchFamily="34" charset="-122"/>
                <a:cs typeface="Arial Unicode MS" pitchFamily="34" charset="-122"/>
              </a:rPr>
              <a:t>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的属性设置值和对其他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的引用</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调用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的初始化方法</a:t>
            </a:r>
          </a:p>
          <a:p>
            <a:pPr lvl="1"/>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可以使用了</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当容器关闭时</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调用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的销毁</a:t>
            </a:r>
            <a:r>
              <a:rPr lang="zh-CN" altLang="en-US" sz="2000" b="1" dirty="0" smtClean="0">
                <a:solidFill>
                  <a:srgbClr val="0000FF"/>
                </a:solidFill>
                <a:latin typeface="Arial Unicode MS" pitchFamily="34" charset="-122"/>
                <a:ea typeface="Arial Unicode MS" pitchFamily="34" charset="-122"/>
                <a:cs typeface="Arial Unicode MS" pitchFamily="34" charset="-122"/>
              </a:rPr>
              <a:t>方法</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的声明里设置 </a:t>
            </a:r>
            <a:r>
              <a:rPr lang="en-US" altLang="zh-CN" sz="2400" dirty="0" err="1">
                <a:latin typeface="Arial Unicode MS" pitchFamily="34" charset="-122"/>
                <a:ea typeface="Arial Unicode MS" pitchFamily="34" charset="-122"/>
                <a:cs typeface="Arial Unicode MS" pitchFamily="34" charset="-122"/>
              </a:rPr>
              <a:t>init</a:t>
            </a:r>
            <a:r>
              <a:rPr lang="en-US" altLang="zh-CN" sz="2400" dirty="0">
                <a:latin typeface="Arial Unicode MS" pitchFamily="34" charset="-122"/>
                <a:ea typeface="Arial Unicode MS" pitchFamily="34" charset="-122"/>
                <a:cs typeface="Arial Unicode MS" pitchFamily="34" charset="-122"/>
              </a:rPr>
              <a:t>-method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destroy-method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为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指定初始化和销毁方法</a:t>
            </a:r>
            <a:r>
              <a:rPr lang="en-US" altLang="zh-CN" sz="2400" dirty="0" smtClean="0">
                <a:latin typeface="Arial Unicode MS" pitchFamily="34" charset="-122"/>
                <a:ea typeface="Arial Unicode MS" pitchFamily="34" charset="-122"/>
                <a:cs typeface="Arial Unicode MS" pitchFamily="34" charset="-122"/>
              </a:rPr>
              <a:t>.</a:t>
            </a:r>
            <a:endParaRPr lang="zh-CN" altLang="en-US" sz="2400" b="1"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7648412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xfrm>
            <a:off x="66288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创建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后置处理器</a:t>
            </a:r>
          </a:p>
        </p:txBody>
      </p:sp>
      <p:sp>
        <p:nvSpPr>
          <p:cNvPr id="762883" name="Rectangle 3"/>
          <p:cNvSpPr>
            <a:spLocks noGrp="1" noChangeArrowheads="1"/>
          </p:cNvSpPr>
          <p:nvPr>
            <p:ph type="body" idx="1"/>
          </p:nvPr>
        </p:nvSpPr>
        <p:spPr>
          <a:xfrm>
            <a:off x="447700" y="1628800"/>
            <a:ext cx="8196266" cy="3312368"/>
          </a:xfrm>
        </p:spPr>
        <p:txBody>
          <a:bodyPr/>
          <a:lstStyle/>
          <a:p>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后置处理器允许在调用初始化方法前后对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进行额外的处理</a:t>
            </a:r>
            <a:r>
              <a:rPr lang="en-US" altLang="zh-CN" sz="2400" b="1" dirty="0">
                <a:solidFill>
                  <a:srgbClr val="0000FF"/>
                </a:solidFill>
                <a:latin typeface="Arial Unicode MS" pitchFamily="34" charset="-122"/>
                <a:ea typeface="Arial Unicode MS" pitchFamily="34" charset="-122"/>
                <a:cs typeface="Arial Unicode MS" pitchFamily="34" charset="-122"/>
              </a:rPr>
              <a:t>.</a:t>
            </a:r>
          </a:p>
          <a:p>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后置处理器对 </a:t>
            </a:r>
            <a:r>
              <a:rPr lang="en-US" altLang="zh-CN" sz="2400" b="1" dirty="0">
                <a:solidFill>
                  <a:srgbClr val="0000FF"/>
                </a:solidFill>
                <a:latin typeface="Arial Unicode MS" pitchFamily="34" charset="-122"/>
                <a:ea typeface="Arial Unicode MS" pitchFamily="34" charset="-122"/>
                <a:cs typeface="Arial Unicode MS" pitchFamily="34" charset="-122"/>
              </a:rPr>
              <a:t>IOC </a:t>
            </a:r>
            <a:r>
              <a:rPr lang="zh-CN" altLang="en-US" sz="2400" b="1" dirty="0">
                <a:solidFill>
                  <a:srgbClr val="0000FF"/>
                </a:solidFill>
                <a:latin typeface="Arial Unicode MS" pitchFamily="34" charset="-122"/>
                <a:ea typeface="Arial Unicode MS" pitchFamily="34" charset="-122"/>
                <a:cs typeface="Arial Unicode MS" pitchFamily="34" charset="-122"/>
              </a:rPr>
              <a:t>容器里的所有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实例逐一处理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而非单一实例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其典型应用是</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检查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属性的正确性或根据特定的标准更改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对</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后置处理器而言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需要实现                               </a:t>
            </a:r>
            <a:r>
              <a:rPr lang="zh-CN" altLang="en-US" sz="2400" dirty="0" smtClean="0">
                <a:latin typeface="Arial Unicode MS" pitchFamily="34" charset="-122"/>
                <a:ea typeface="Arial Unicode MS" pitchFamily="34" charset="-122"/>
                <a:cs typeface="Arial Unicode MS" pitchFamily="34" charset="-122"/>
              </a:rPr>
              <a:t>   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在初始化方法被调用前后</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将把每个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实例分别传递给上述接口的以下两个方法</a:t>
            </a:r>
            <a:r>
              <a:rPr lang="en-US" altLang="zh-CN" sz="2400" dirty="0">
                <a:latin typeface="Arial Unicode MS" pitchFamily="34" charset="-122"/>
                <a:ea typeface="Arial Unicode MS" pitchFamily="34" charset="-122"/>
                <a:cs typeface="Arial Unicode MS" pitchFamily="34" charset="-122"/>
              </a:rPr>
              <a:t>:</a:t>
            </a:r>
          </a:p>
        </p:txBody>
      </p:sp>
      <p:pic>
        <p:nvPicPr>
          <p:cNvPr id="762884" name="Picture 4"/>
          <p:cNvPicPr>
            <a:picLocks noChangeAspect="1" noChangeArrowheads="1"/>
          </p:cNvPicPr>
          <p:nvPr/>
        </p:nvPicPr>
        <p:blipFill>
          <a:blip r:embed="rId2"/>
          <a:srcRect/>
          <a:stretch>
            <a:fillRect/>
          </a:stretch>
        </p:blipFill>
        <p:spPr bwMode="auto">
          <a:xfrm>
            <a:off x="5620796" y="3583352"/>
            <a:ext cx="3059113" cy="404812"/>
          </a:xfrm>
          <a:prstGeom prst="rect">
            <a:avLst/>
          </a:prstGeom>
          <a:noFill/>
        </p:spPr>
      </p:pic>
      <p:pic>
        <p:nvPicPr>
          <p:cNvPr id="762885" name="Picture 5"/>
          <p:cNvPicPr>
            <a:picLocks noChangeAspect="1" noChangeArrowheads="1"/>
          </p:cNvPicPr>
          <p:nvPr/>
        </p:nvPicPr>
        <p:blipFill>
          <a:blip r:embed="rId3"/>
          <a:srcRect/>
          <a:stretch>
            <a:fillRect/>
          </a:stretch>
        </p:blipFill>
        <p:spPr bwMode="auto">
          <a:xfrm>
            <a:off x="904330" y="5085184"/>
            <a:ext cx="5618163" cy="1208088"/>
          </a:xfrm>
          <a:prstGeom prst="rect">
            <a:avLst/>
          </a:prstGeom>
          <a:noFill/>
        </p:spPr>
      </p:pic>
    </p:spTree>
    <p:extLst>
      <p:ext uri="{BB962C8B-B14F-4D97-AF65-F5344CB8AC3E}">
        <p14:creationId xmlns:p14="http://schemas.microsoft.com/office/powerpoint/2010/main" val="1616222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a:xfrm>
            <a:off x="684213" y="548977"/>
            <a:ext cx="8064500" cy="1439863"/>
          </a:xfrm>
        </p:spPr>
        <p:txBody>
          <a:bodyPr>
            <a:normAutofit/>
          </a:bodyPr>
          <a:lstStyle/>
          <a:p>
            <a:r>
              <a:rPr lang="zh-CN" altLang="en-US" sz="3200" dirty="0">
                <a:latin typeface="Arial Unicode MS" pitchFamily="34" charset="-122"/>
                <a:ea typeface="Arial Unicode MS" pitchFamily="34" charset="-122"/>
                <a:cs typeface="Arial Unicode MS" pitchFamily="34" charset="-122"/>
              </a:rPr>
              <a:t>添加 </a:t>
            </a:r>
            <a:r>
              <a:rPr lang="en-US" altLang="zh-CN" sz="3200" dirty="0">
                <a:latin typeface="Arial Unicode MS" pitchFamily="34" charset="-122"/>
                <a:ea typeface="Arial Unicode MS" pitchFamily="34" charset="-122"/>
                <a:cs typeface="Arial Unicode MS" pitchFamily="34" charset="-122"/>
              </a:rPr>
              <a:t>Bean </a:t>
            </a:r>
            <a:r>
              <a:rPr lang="zh-CN" altLang="en-US" sz="3200" dirty="0">
                <a:latin typeface="Arial Unicode MS" pitchFamily="34" charset="-122"/>
                <a:ea typeface="Arial Unicode MS" pitchFamily="34" charset="-122"/>
                <a:cs typeface="Arial Unicode MS" pitchFamily="34" charset="-122"/>
              </a:rPr>
              <a:t>后置处理器后 </a:t>
            </a:r>
            <a:r>
              <a:rPr lang="en-US" altLang="zh-CN" sz="3200" dirty="0">
                <a:latin typeface="Arial Unicode MS" pitchFamily="34" charset="-122"/>
                <a:ea typeface="Arial Unicode MS" pitchFamily="34" charset="-122"/>
                <a:cs typeface="Arial Unicode MS" pitchFamily="34" charset="-122"/>
              </a:rPr>
              <a:t>Bean </a:t>
            </a:r>
            <a:r>
              <a:rPr lang="zh-CN" altLang="en-US" sz="3200" dirty="0">
                <a:latin typeface="Arial Unicode MS" pitchFamily="34" charset="-122"/>
                <a:ea typeface="Arial Unicode MS" pitchFamily="34" charset="-122"/>
                <a:cs typeface="Arial Unicode MS" pitchFamily="34" charset="-122"/>
              </a:rPr>
              <a:t>的生命周期</a:t>
            </a:r>
          </a:p>
        </p:txBody>
      </p:sp>
      <p:sp>
        <p:nvSpPr>
          <p:cNvPr id="763907" name="Rectangle 3"/>
          <p:cNvSpPr>
            <a:spLocks noGrp="1" noChangeArrowheads="1"/>
          </p:cNvSpPr>
          <p:nvPr>
            <p:ph type="body" idx="1"/>
          </p:nvPr>
        </p:nvSpPr>
        <p:spPr>
          <a:xfrm>
            <a:off x="323528" y="1842277"/>
            <a:ext cx="8534752" cy="3890979"/>
          </a:xfrm>
        </p:spPr>
        <p:txBody>
          <a:bodyPr>
            <a:noAutofit/>
          </a:bodyPr>
          <a:lstStyle/>
          <a:p>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的生命周期进行管理的过程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通过构造器或工厂方法创建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实例</a:t>
            </a:r>
          </a:p>
          <a:p>
            <a:pPr lvl="1"/>
            <a:r>
              <a:rPr lang="zh-CN" altLang="en-US" sz="2000" dirty="0">
                <a:latin typeface="Arial Unicode MS" pitchFamily="34" charset="-122"/>
                <a:ea typeface="Arial Unicode MS" pitchFamily="34" charset="-122"/>
                <a:cs typeface="Arial Unicode MS" pitchFamily="34" charset="-122"/>
              </a:rPr>
              <a:t>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的属性设置值和对其他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的引用</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将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实例传递给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后置处理器的 </a:t>
            </a:r>
            <a:r>
              <a:rPr lang="en-US" altLang="zh-CN" sz="2000" b="1" dirty="0" err="1">
                <a:solidFill>
                  <a:srgbClr val="0000FF"/>
                </a:solidFill>
                <a:latin typeface="Arial Unicode MS" pitchFamily="34" charset="-122"/>
                <a:ea typeface="Arial Unicode MS" pitchFamily="34" charset="-122"/>
                <a:cs typeface="Arial Unicode MS" pitchFamily="34" charset="-122"/>
              </a:rPr>
              <a:t>postProcessBeforeInitialization</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方法</a:t>
            </a:r>
          </a:p>
          <a:p>
            <a:pPr lvl="1"/>
            <a:r>
              <a:rPr lang="zh-CN" altLang="en-US" sz="2000" dirty="0">
                <a:latin typeface="Arial Unicode MS" pitchFamily="34" charset="-122"/>
                <a:ea typeface="Arial Unicode MS" pitchFamily="34" charset="-122"/>
                <a:cs typeface="Arial Unicode MS" pitchFamily="34" charset="-122"/>
              </a:rPr>
              <a:t>调用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的初始化方法</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将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实例传递给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后置处理器的 </a:t>
            </a:r>
            <a:r>
              <a:rPr lang="en-US" altLang="en-US" sz="2000" b="1" dirty="0" err="1">
                <a:solidFill>
                  <a:srgbClr val="0000FF"/>
                </a:solidFill>
                <a:latin typeface="Arial Unicode MS" pitchFamily="34" charset="-122"/>
                <a:ea typeface="Arial Unicode MS" pitchFamily="34" charset="-122"/>
                <a:cs typeface="Arial Unicode MS" pitchFamily="34" charset="-122"/>
              </a:rPr>
              <a:t>postProcessAfterInitialization</a:t>
            </a:r>
            <a:r>
              <a:rPr lang="zh-CN" altLang="en-US" sz="2000" b="1" dirty="0">
                <a:solidFill>
                  <a:srgbClr val="0000FF"/>
                </a:solidFill>
                <a:latin typeface="Arial Unicode MS" pitchFamily="34" charset="-122"/>
                <a:ea typeface="Arial Unicode MS" pitchFamily="34" charset="-122"/>
                <a:cs typeface="Arial Unicode MS" pitchFamily="34" charset="-122"/>
              </a:rPr>
              <a:t>方法</a:t>
            </a:r>
            <a:endParaRPr lang="zh-CN" altLang="en-US" sz="20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可以使用了</a:t>
            </a:r>
          </a:p>
          <a:p>
            <a:pPr lvl="1"/>
            <a:r>
              <a:rPr lang="zh-CN" altLang="en-US" sz="2000" dirty="0">
                <a:latin typeface="Arial Unicode MS" pitchFamily="34" charset="-122"/>
                <a:ea typeface="Arial Unicode MS" pitchFamily="34" charset="-122"/>
                <a:cs typeface="Arial Unicode MS" pitchFamily="34" charset="-122"/>
              </a:rPr>
              <a:t>当容器关闭时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调用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的销毁方法</a:t>
            </a:r>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2608218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628800"/>
            <a:ext cx="8568952" cy="5040560"/>
          </a:xfrm>
        </p:spPr>
        <p:txBody>
          <a:bodyPr>
            <a:normAutofit/>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dirty="0">
                <a:latin typeface="Arial Unicode MS" pitchFamily="34" charset="-122"/>
                <a:ea typeface="Arial Unicode MS" pitchFamily="34" charset="-122"/>
                <a:cs typeface="Arial Unicode MS" pitchFamily="34" charset="-122"/>
              </a:rPr>
              <a:t>配置形式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的配置方式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smtClean="0">
                <a:latin typeface="Arial Unicode MS" pitchFamily="34" charset="-122"/>
                <a:ea typeface="Arial Unicode MS" pitchFamily="34" charset="-122"/>
                <a:cs typeface="Arial Unicode MS" pitchFamily="34" charset="-122"/>
              </a:rPr>
              <a:t>、</a:t>
            </a:r>
            <a:r>
              <a:rPr lang="zh-CN" altLang="en-US" sz="1800" b="1" dirty="0" smtClean="0">
                <a:solidFill>
                  <a:srgbClr val="0000FF"/>
                </a:solidFill>
                <a:latin typeface="Arial Unicode MS" pitchFamily="34" charset="-122"/>
                <a:ea typeface="Arial Unicode MS" pitchFamily="34" charset="-122"/>
                <a:cs typeface="Arial Unicode MS" pitchFamily="34" charset="-122"/>
              </a:rPr>
              <a:t>通过工厂方法（静态工厂方法 </a:t>
            </a:r>
            <a:r>
              <a:rPr lang="en-US" altLang="zh-CN" sz="1800" b="1" dirty="0" smtClean="0">
                <a:solidFill>
                  <a:srgbClr val="0000FF"/>
                </a:solidFill>
                <a:latin typeface="Arial Unicode MS" pitchFamily="34" charset="-122"/>
                <a:ea typeface="Arial Unicode MS" pitchFamily="34" charset="-122"/>
                <a:cs typeface="Arial Unicode MS" pitchFamily="34" charset="-122"/>
              </a:rPr>
              <a:t>&amp; </a:t>
            </a:r>
            <a:r>
              <a:rPr lang="zh-CN" altLang="en-US" sz="1800" b="1" dirty="0" smtClean="0">
                <a:solidFill>
                  <a:srgbClr val="0000FF"/>
                </a:solidFill>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之间的关联关系）</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578632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a:xfrm>
            <a:off x="539552"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模块</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5" y="1844824"/>
            <a:ext cx="7651633"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46532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a:xfrm>
            <a:off x="395536" y="764704"/>
            <a:ext cx="8553128" cy="857256"/>
          </a:xfrm>
        </p:spPr>
        <p:txBody>
          <a:bodyPr>
            <a:noAutofit/>
          </a:bodyPr>
          <a:lstStyle/>
          <a:p>
            <a:r>
              <a:rPr lang="zh-CN" altLang="en-US" dirty="0">
                <a:latin typeface="Arial Unicode MS" pitchFamily="34" charset="-122"/>
                <a:ea typeface="Arial Unicode MS" pitchFamily="34" charset="-122"/>
                <a:cs typeface="Arial Unicode MS" pitchFamily="34" charset="-122"/>
              </a:rPr>
              <a:t>通过调用静态工厂方法创建 </a:t>
            </a:r>
            <a:r>
              <a:rPr lang="en-US" altLang="zh-CN" dirty="0">
                <a:latin typeface="Arial Unicode MS" pitchFamily="34" charset="-122"/>
                <a:ea typeface="Arial Unicode MS" pitchFamily="34" charset="-122"/>
                <a:cs typeface="Arial Unicode MS" pitchFamily="34" charset="-122"/>
              </a:rPr>
              <a:t>Bean</a:t>
            </a:r>
          </a:p>
        </p:txBody>
      </p:sp>
      <p:sp>
        <p:nvSpPr>
          <p:cNvPr id="655363" name="Rectangle 3"/>
          <p:cNvSpPr>
            <a:spLocks noGrp="1" noChangeArrowheads="1"/>
          </p:cNvSpPr>
          <p:nvPr>
            <p:ph type="body" idx="1"/>
          </p:nvPr>
        </p:nvSpPr>
        <p:spPr>
          <a:xfrm>
            <a:off x="323528" y="1895375"/>
            <a:ext cx="8424936" cy="3477841"/>
          </a:xfrm>
        </p:spPr>
        <p:txBody>
          <a:bodyPr/>
          <a:lstStyle/>
          <a:p>
            <a:r>
              <a:rPr lang="zh-CN" altLang="en-US" sz="2800" dirty="0">
                <a:latin typeface="Arial Unicode MS" pitchFamily="34" charset="-122"/>
                <a:ea typeface="Arial Unicode MS" pitchFamily="34" charset="-122"/>
                <a:cs typeface="Arial Unicode MS" pitchFamily="34" charset="-122"/>
              </a:rPr>
              <a:t>调用</a:t>
            </a:r>
            <a:r>
              <a:rPr lang="zh-CN" altLang="en-US" sz="2800" b="1" dirty="0">
                <a:solidFill>
                  <a:srgbClr val="0000FF"/>
                </a:solidFill>
                <a:latin typeface="Arial Unicode MS" pitchFamily="34" charset="-122"/>
                <a:ea typeface="Arial Unicode MS" pitchFamily="34" charset="-122"/>
                <a:cs typeface="Arial Unicode MS" pitchFamily="34" charset="-122"/>
              </a:rPr>
              <a:t>静态工厂方法</a:t>
            </a:r>
            <a:r>
              <a:rPr lang="zh-CN" altLang="en-US" sz="2800" dirty="0">
                <a:latin typeface="Arial Unicode MS" pitchFamily="34" charset="-122"/>
                <a:ea typeface="Arial Unicode MS" pitchFamily="34" charset="-122"/>
                <a:cs typeface="Arial Unicode MS" pitchFamily="34" charset="-122"/>
              </a:rPr>
              <a:t>创建 </a:t>
            </a:r>
            <a:r>
              <a:rPr lang="en-US" altLang="zh-CN" sz="2800" dirty="0">
                <a:latin typeface="Arial Unicode MS" pitchFamily="34" charset="-122"/>
                <a:ea typeface="Arial Unicode MS" pitchFamily="34" charset="-122"/>
                <a:cs typeface="Arial Unicode MS" pitchFamily="34" charset="-122"/>
              </a:rPr>
              <a:t>Bean</a:t>
            </a:r>
            <a:r>
              <a:rPr lang="zh-CN" altLang="en-US" sz="2800" dirty="0">
                <a:latin typeface="Arial Unicode MS" pitchFamily="34" charset="-122"/>
                <a:ea typeface="Arial Unicode MS" pitchFamily="34" charset="-122"/>
                <a:cs typeface="Arial Unicode MS" pitchFamily="34" charset="-122"/>
              </a:rPr>
              <a:t>是将</a:t>
            </a:r>
            <a:r>
              <a:rPr lang="zh-CN" altLang="en-US" sz="2800" b="1" dirty="0">
                <a:solidFill>
                  <a:srgbClr val="0000FF"/>
                </a:solidFill>
                <a:latin typeface="Arial Unicode MS" pitchFamily="34" charset="-122"/>
                <a:ea typeface="Arial Unicode MS" pitchFamily="34" charset="-122"/>
                <a:cs typeface="Arial Unicode MS" pitchFamily="34" charset="-122"/>
              </a:rPr>
              <a:t>对象创建的过程封装到静态方法中</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当客户端需要对象时</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只需要简单地调用静态方法</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而不同关心创建对象的细节</a:t>
            </a:r>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要声明通过静态方法创建的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需要在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的 </a:t>
            </a:r>
            <a:r>
              <a:rPr lang="en-US" altLang="zh-CN" sz="2800" b="1" dirty="0">
                <a:solidFill>
                  <a:srgbClr val="0000FF"/>
                </a:solidFill>
                <a:latin typeface="Arial Unicode MS" pitchFamily="34" charset="-122"/>
                <a:ea typeface="Arial Unicode MS" pitchFamily="34" charset="-122"/>
                <a:cs typeface="Arial Unicode MS" pitchFamily="34" charset="-122"/>
              </a:rPr>
              <a:t>class</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属性里指定拥有该工厂的方法的类</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同时在 </a:t>
            </a:r>
            <a:r>
              <a:rPr lang="en-US" altLang="zh-CN" sz="2800" b="1" dirty="0">
                <a:solidFill>
                  <a:srgbClr val="0000FF"/>
                </a:solidFill>
                <a:latin typeface="Arial Unicode MS" pitchFamily="34" charset="-122"/>
                <a:ea typeface="Arial Unicode MS" pitchFamily="34" charset="-122"/>
                <a:cs typeface="Arial Unicode MS" pitchFamily="34" charset="-122"/>
              </a:rPr>
              <a:t>factory-method</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属性里指定工厂方法的名称</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最后</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使用 </a:t>
            </a:r>
            <a:r>
              <a:rPr lang="en-US" altLang="zh-CN" sz="2800" b="1" dirty="0">
                <a:solidFill>
                  <a:srgbClr val="0000FF"/>
                </a:solidFill>
                <a:latin typeface="Arial Unicode MS" pitchFamily="34" charset="-122"/>
                <a:ea typeface="Arial Unicode MS" pitchFamily="34" charset="-122"/>
                <a:cs typeface="Arial Unicode MS" pitchFamily="34" charset="-122"/>
              </a:rPr>
              <a:t>&lt;</a:t>
            </a:r>
            <a:r>
              <a:rPr lang="en-US" altLang="zh-CN" sz="2800" b="1" dirty="0" err="1">
                <a:solidFill>
                  <a:srgbClr val="0000FF"/>
                </a:solidFill>
                <a:latin typeface="Arial Unicode MS" pitchFamily="34" charset="-122"/>
                <a:ea typeface="Arial Unicode MS" pitchFamily="34" charset="-122"/>
                <a:cs typeface="Arial Unicode MS" pitchFamily="34" charset="-122"/>
              </a:rPr>
              <a:t>constrctor-arg</a:t>
            </a:r>
            <a:r>
              <a:rPr lang="en-US" altLang="zh-CN" sz="2800" b="1" dirty="0">
                <a:solidFill>
                  <a:srgbClr val="0000FF"/>
                </a:solidFill>
                <a:latin typeface="Arial Unicode MS" pitchFamily="34" charset="-122"/>
                <a:ea typeface="Arial Unicode MS" pitchFamily="34" charset="-122"/>
                <a:cs typeface="Arial Unicode MS" pitchFamily="34" charset="-122"/>
              </a:rPr>
              <a:t>&gt;</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元素为该方法传递方法参数</a:t>
            </a:r>
            <a:r>
              <a:rPr lang="en-US" altLang="zh-CN" sz="2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8663590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a:xfrm>
            <a:off x="806896" y="699536"/>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通过调用实例工厂方法创建 </a:t>
            </a:r>
            <a:r>
              <a:rPr lang="en-US" altLang="zh-CN" dirty="0">
                <a:latin typeface="Arial Unicode MS" pitchFamily="34" charset="-122"/>
                <a:ea typeface="Arial Unicode MS" pitchFamily="34" charset="-122"/>
                <a:cs typeface="Arial Unicode MS" pitchFamily="34" charset="-122"/>
              </a:rPr>
              <a:t>Bean</a:t>
            </a:r>
          </a:p>
        </p:txBody>
      </p:sp>
      <p:sp>
        <p:nvSpPr>
          <p:cNvPr id="757763" name="Rectangle 3"/>
          <p:cNvSpPr>
            <a:spLocks noGrp="1" noChangeArrowheads="1"/>
          </p:cNvSpPr>
          <p:nvPr>
            <p:ph type="body" idx="1"/>
          </p:nvPr>
        </p:nvSpPr>
        <p:spPr>
          <a:xfrm>
            <a:off x="428596" y="1778347"/>
            <a:ext cx="8143932" cy="4098925"/>
          </a:xfrm>
        </p:spPr>
        <p:txBody>
          <a:bodyPr>
            <a:normAutofit/>
          </a:bodyPr>
          <a:lstStyle/>
          <a:p>
            <a:r>
              <a:rPr lang="zh-CN" altLang="en-US" sz="2800" b="1" dirty="0">
                <a:solidFill>
                  <a:srgbClr val="0000FF"/>
                </a:solidFill>
                <a:latin typeface="Arial Unicode MS" pitchFamily="34" charset="-122"/>
                <a:ea typeface="Arial Unicode MS" pitchFamily="34" charset="-122"/>
                <a:cs typeface="Arial Unicode MS" pitchFamily="34" charset="-122"/>
              </a:rPr>
              <a:t>实例工厂方法</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将对象的创建过程封装到另外一个对象实例的方法里</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当客户端需要请求对象时</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只需要简单的调用该实例方法而不需要关心对象的创建细节</a:t>
            </a:r>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要声明通过实例工厂方法创建的 </a:t>
            </a:r>
            <a:r>
              <a:rPr lang="en-US" altLang="zh-CN" sz="2800" dirty="0">
                <a:latin typeface="Arial Unicode MS" pitchFamily="34" charset="-122"/>
                <a:ea typeface="Arial Unicode MS" pitchFamily="34" charset="-122"/>
                <a:cs typeface="Arial Unicode MS" pitchFamily="34" charset="-122"/>
              </a:rPr>
              <a:t>Bean</a:t>
            </a:r>
          </a:p>
          <a:p>
            <a:pPr lvl="1"/>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 </a:t>
            </a:r>
            <a:r>
              <a:rPr lang="en-US" altLang="zh-CN" sz="2400" b="1" dirty="0">
                <a:solidFill>
                  <a:srgbClr val="0000FF"/>
                </a:solidFill>
                <a:latin typeface="Arial Unicode MS" pitchFamily="34" charset="-122"/>
                <a:ea typeface="Arial Unicode MS" pitchFamily="34" charset="-122"/>
                <a:cs typeface="Arial Unicode MS" pitchFamily="34" charset="-122"/>
              </a:rPr>
              <a:t>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属性里指定拥有该工厂方法的 </a:t>
            </a:r>
            <a:r>
              <a:rPr lang="en-US" altLang="zh-CN" sz="2400" dirty="0">
                <a:latin typeface="Arial Unicode MS" pitchFamily="34" charset="-122"/>
                <a:ea typeface="Arial Unicode MS" pitchFamily="34" charset="-122"/>
                <a:cs typeface="Arial Unicode MS" pitchFamily="34" charset="-122"/>
              </a:rPr>
              <a:t>Bean</a:t>
            </a:r>
          </a:p>
          <a:p>
            <a:pPr lvl="1"/>
            <a:r>
              <a:rPr lang="zh-CN" altLang="en-US" sz="2400" dirty="0">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factory-method</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属性里指定该工厂方法的名称</a:t>
            </a:r>
          </a:p>
          <a:p>
            <a:pPr lvl="1"/>
            <a:r>
              <a:rPr lang="zh-CN" altLang="en-US" sz="2400" dirty="0">
                <a:latin typeface="Arial Unicode MS" pitchFamily="34" charset="-122"/>
                <a:ea typeface="Arial Unicode MS" pitchFamily="34" charset="-122"/>
                <a:cs typeface="Arial Unicode MS" pitchFamily="34" charset="-122"/>
              </a:rPr>
              <a:t>使用 </a:t>
            </a:r>
            <a:r>
              <a:rPr lang="en-US" altLang="zh-CN" sz="2400" b="1" dirty="0" err="1">
                <a:solidFill>
                  <a:srgbClr val="0000FF"/>
                </a:solidFill>
                <a:latin typeface="Arial Unicode MS" pitchFamily="34" charset="-122"/>
                <a:ea typeface="Arial Unicode MS" pitchFamily="34" charset="-122"/>
                <a:cs typeface="Arial Unicode MS" pitchFamily="34" charset="-122"/>
              </a:rPr>
              <a:t>construtor-arg</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元素为工厂方法传递方法参数</a:t>
            </a:r>
          </a:p>
          <a:p>
            <a:endParaRPr lang="en-US" altLang="zh-CN"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413179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628800"/>
            <a:ext cx="8568952" cy="5040560"/>
          </a:xfrm>
        </p:spPr>
        <p:txBody>
          <a:bodyPr>
            <a:normAutofit/>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dirty="0">
                <a:latin typeface="Arial Unicode MS" pitchFamily="34" charset="-122"/>
                <a:ea typeface="Arial Unicode MS" pitchFamily="34" charset="-122"/>
                <a:cs typeface="Arial Unicode MS" pitchFamily="34" charset="-122"/>
              </a:rPr>
              <a:t>配置形式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的配置方式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通过工厂方法（静态工厂方法 </a:t>
            </a:r>
            <a:r>
              <a:rPr lang="en-US" altLang="zh-CN" sz="1800" dirty="0" smtClean="0">
                <a:solidFill>
                  <a:srgbClr val="FF0000"/>
                </a:solidFill>
                <a:latin typeface="Arial Unicode MS" pitchFamily="34" charset="-122"/>
                <a:ea typeface="Arial Unicode MS" pitchFamily="34" charset="-122"/>
                <a:cs typeface="Arial Unicode MS" pitchFamily="34" charset="-122"/>
              </a:rPr>
              <a:t>&amp; </a:t>
            </a:r>
            <a:r>
              <a:rPr lang="zh-CN" altLang="en-US" sz="1800" dirty="0" smtClean="0">
                <a:solidFill>
                  <a:srgbClr val="FF0000"/>
                </a:solidFill>
                <a:latin typeface="Arial Unicode MS" pitchFamily="34" charset="-122"/>
                <a:ea typeface="Arial Unicode MS" pitchFamily="34" charset="-122"/>
                <a:cs typeface="Arial Unicode MS" pitchFamily="34" charset="-122"/>
              </a:rPr>
              <a:t>实例工厂方法）</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FactoryBean</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自动转配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31621118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a:xfrm>
            <a:off x="107504" y="692696"/>
            <a:ext cx="8928992" cy="1584176"/>
          </a:xfrm>
          <a:noFill/>
        </p:spPr>
        <p:txBody>
          <a:bodyPr>
            <a:noAutofit/>
          </a:bodyPr>
          <a:lstStyle/>
          <a:p>
            <a:r>
              <a:rPr lang="zh-CN" altLang="en-US" sz="4000" dirty="0">
                <a:latin typeface="Arial Unicode MS" pitchFamily="34" charset="-122"/>
                <a:ea typeface="Arial Unicode MS" pitchFamily="34" charset="-122"/>
                <a:cs typeface="Arial Unicode MS" pitchFamily="34" charset="-122"/>
              </a:rPr>
              <a:t>实现 </a:t>
            </a:r>
            <a:r>
              <a:rPr lang="en-US" altLang="zh-CN" sz="4000" dirty="0" err="1">
                <a:latin typeface="Arial Unicode MS" pitchFamily="34" charset="-122"/>
                <a:ea typeface="Arial Unicode MS" pitchFamily="34" charset="-122"/>
                <a:cs typeface="Arial Unicode MS" pitchFamily="34" charset="-122"/>
              </a:rPr>
              <a:t>FactoryBean</a:t>
            </a:r>
            <a:r>
              <a:rPr lang="en-US" altLang="zh-CN" sz="4000" dirty="0">
                <a:latin typeface="Arial Unicode MS" pitchFamily="34" charset="-122"/>
                <a:ea typeface="Arial Unicode MS" pitchFamily="34" charset="-122"/>
                <a:cs typeface="Arial Unicode MS" pitchFamily="34" charset="-122"/>
              </a:rPr>
              <a:t> </a:t>
            </a:r>
            <a:r>
              <a:rPr lang="zh-CN" altLang="en-US" sz="4000" dirty="0">
                <a:latin typeface="Arial Unicode MS" pitchFamily="34" charset="-122"/>
                <a:ea typeface="Arial Unicode MS" pitchFamily="34" charset="-122"/>
                <a:cs typeface="Arial Unicode MS" pitchFamily="34" charset="-122"/>
              </a:rPr>
              <a:t>接口在 </a:t>
            </a:r>
            <a:r>
              <a:rPr lang="en-US" altLang="zh-CN" sz="4000" dirty="0">
                <a:latin typeface="Arial Unicode MS" pitchFamily="34" charset="-122"/>
                <a:ea typeface="Arial Unicode MS" pitchFamily="34" charset="-122"/>
                <a:cs typeface="Arial Unicode MS" pitchFamily="34" charset="-122"/>
              </a:rPr>
              <a:t>Spring IOC </a:t>
            </a:r>
            <a:r>
              <a:rPr lang="zh-CN" altLang="en-US" sz="4000" dirty="0">
                <a:latin typeface="Arial Unicode MS" pitchFamily="34" charset="-122"/>
                <a:ea typeface="Arial Unicode MS" pitchFamily="34" charset="-122"/>
                <a:cs typeface="Arial Unicode MS" pitchFamily="34" charset="-122"/>
              </a:rPr>
              <a:t>容器中配置 </a:t>
            </a:r>
            <a:r>
              <a:rPr lang="en-US" altLang="zh-CN" sz="4000" dirty="0" smtClean="0">
                <a:latin typeface="Arial Unicode MS" pitchFamily="34" charset="-122"/>
                <a:ea typeface="Arial Unicode MS" pitchFamily="34" charset="-122"/>
                <a:cs typeface="Arial Unicode MS" pitchFamily="34" charset="-122"/>
              </a:rPr>
              <a:t>Bean</a:t>
            </a:r>
            <a:endParaRPr lang="en-US" altLang="zh-CN" sz="4000" dirty="0">
              <a:latin typeface="Arial Unicode MS" pitchFamily="34" charset="-122"/>
              <a:ea typeface="Arial Unicode MS" pitchFamily="34" charset="-122"/>
              <a:cs typeface="Arial Unicode MS" pitchFamily="34" charset="-122"/>
            </a:endParaRPr>
          </a:p>
        </p:txBody>
      </p:sp>
      <p:sp>
        <p:nvSpPr>
          <p:cNvPr id="874499" name="Rectangle 3"/>
          <p:cNvSpPr>
            <a:spLocks noGrp="1" noChangeArrowheads="1"/>
          </p:cNvSpPr>
          <p:nvPr>
            <p:ph type="body" idx="1"/>
          </p:nvPr>
        </p:nvSpPr>
        <p:spPr>
          <a:xfrm>
            <a:off x="285720" y="2311454"/>
            <a:ext cx="8286808" cy="2076450"/>
          </a:xfrm>
        </p:spPr>
        <p:txBody>
          <a:bodyPr/>
          <a:lstStyle/>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中有两种类型的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一种是普通</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另一种是工厂</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即</a:t>
            </a:r>
            <a:r>
              <a:rPr lang="en-US" altLang="zh-CN" sz="2400" dirty="0" err="1">
                <a:latin typeface="Arial Unicode MS" pitchFamily="34" charset="-122"/>
                <a:ea typeface="Arial Unicode MS" pitchFamily="34" charset="-122"/>
                <a:cs typeface="Arial Unicode MS" pitchFamily="34" charset="-122"/>
              </a:rPr>
              <a:t>FactoryBean</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跟普通</a:t>
            </a:r>
            <a:r>
              <a:rPr lang="en-US" altLang="zh-CN" sz="2400" dirty="0">
                <a:latin typeface="Arial Unicode MS" pitchFamily="34" charset="-122"/>
                <a:ea typeface="Arial Unicode MS" pitchFamily="34" charset="-122"/>
                <a:cs typeface="Arial Unicode MS" pitchFamily="34" charset="-122"/>
              </a:rPr>
              <a:t>Bean</a:t>
            </a:r>
            <a:r>
              <a:rPr lang="zh-CN" altLang="en-US" sz="2400" dirty="0">
                <a:latin typeface="Arial Unicode MS" pitchFamily="34" charset="-122"/>
                <a:ea typeface="Arial Unicode MS" pitchFamily="34" charset="-122"/>
                <a:cs typeface="Arial Unicode MS" pitchFamily="34" charset="-122"/>
              </a:rPr>
              <a:t>不同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其返回的对象不是指定类的一个实例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其返回的是该工厂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getObject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方法所返回的对象 </a:t>
            </a:r>
          </a:p>
        </p:txBody>
      </p:sp>
      <p:pic>
        <p:nvPicPr>
          <p:cNvPr id="874500" name="Picture 4"/>
          <p:cNvPicPr>
            <a:picLocks noChangeAspect="1" noChangeArrowheads="1"/>
          </p:cNvPicPr>
          <p:nvPr/>
        </p:nvPicPr>
        <p:blipFill>
          <a:blip r:embed="rId2"/>
          <a:srcRect/>
          <a:stretch>
            <a:fillRect/>
          </a:stretch>
        </p:blipFill>
        <p:spPr bwMode="auto">
          <a:xfrm>
            <a:off x="683567" y="4342854"/>
            <a:ext cx="4644509" cy="2398514"/>
          </a:xfrm>
          <a:prstGeom prst="rect">
            <a:avLst/>
          </a:prstGeom>
          <a:noFill/>
        </p:spPr>
      </p:pic>
    </p:spTree>
    <p:extLst>
      <p:ext uri="{BB962C8B-B14F-4D97-AF65-F5344CB8AC3E}">
        <p14:creationId xmlns:p14="http://schemas.microsoft.com/office/powerpoint/2010/main" val="30960499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844824"/>
            <a:ext cx="8568952" cy="5229200"/>
          </a:xfrm>
        </p:spPr>
        <p:txBody>
          <a:bodyPr>
            <a:normAutofit lnSpcReduction="10000"/>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a:t>
            </a:r>
            <a:r>
              <a:rPr lang="zh-CN" altLang="en-US" sz="1800" b="1" dirty="0">
                <a:solidFill>
                  <a:srgbClr val="0000FF"/>
                </a:solidFill>
                <a:latin typeface="Arial Unicode MS" pitchFamily="34" charset="-122"/>
                <a:ea typeface="Arial Unicode MS" pitchFamily="34" charset="-122"/>
                <a:cs typeface="Arial Unicode MS" pitchFamily="34" charset="-122"/>
              </a:rPr>
              <a:t>注解的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方式（基于注解配置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；基于注解来装配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的属性）</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通过工厂方法（静态工厂方法 </a:t>
            </a:r>
            <a:r>
              <a:rPr lang="en-US" altLang="zh-CN" sz="1800" dirty="0">
                <a:solidFill>
                  <a:srgbClr val="FF0000"/>
                </a:solidFill>
                <a:latin typeface="Arial Unicode MS" pitchFamily="34" charset="-122"/>
                <a:ea typeface="Arial Unicode MS" pitchFamily="34" charset="-122"/>
                <a:cs typeface="Arial Unicode MS" pitchFamily="34" charset="-122"/>
              </a:rPr>
              <a:t>&amp; </a:t>
            </a:r>
            <a:r>
              <a:rPr lang="zh-CN" altLang="en-US" sz="1800" dirty="0">
                <a:solidFill>
                  <a:srgbClr val="FF0000"/>
                </a:solidFill>
                <a:latin typeface="Arial Unicode MS" pitchFamily="34" charset="-122"/>
                <a:ea typeface="Arial Unicode MS" pitchFamily="34" charset="-122"/>
                <a:cs typeface="Arial Unicode MS" pitchFamily="34" charset="-122"/>
              </a:rPr>
              <a:t>实例工厂方法）、</a:t>
            </a:r>
            <a:r>
              <a:rPr lang="en-US" altLang="zh-CN" sz="1800" dirty="0" err="1" smtClean="0">
                <a:solidFill>
                  <a:srgbClr val="FF0000"/>
                </a:solidFill>
                <a:latin typeface="Arial Unicode MS" pitchFamily="34" charset="-122"/>
                <a:ea typeface="Arial Unicode MS" pitchFamily="34" charset="-122"/>
                <a:cs typeface="Arial Unicode MS" pitchFamily="34" charset="-122"/>
              </a:rPr>
              <a:t>FactoryBean</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r>
              <a:rPr lang="zh-CN" altLang="en-US" sz="1800" dirty="0" smtClean="0">
                <a:latin typeface="Arial Unicode MS" pitchFamily="34" charset="-122"/>
                <a:ea typeface="Arial Unicode MS" pitchFamily="34" charset="-122"/>
                <a:cs typeface="Arial Unicode MS" pitchFamily="34" charset="-122"/>
              </a:rPr>
              <a:t>；工厂方法注入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自动转配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37039951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44685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classpath</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中扫描组件</a:t>
            </a:r>
          </a:p>
        </p:txBody>
      </p:sp>
      <p:sp>
        <p:nvSpPr>
          <p:cNvPr id="657411" name="Rectangle 3"/>
          <p:cNvSpPr>
            <a:spLocks noGrp="1" noChangeArrowheads="1"/>
          </p:cNvSpPr>
          <p:nvPr>
            <p:ph type="body" idx="1"/>
          </p:nvPr>
        </p:nvSpPr>
        <p:spPr>
          <a:xfrm>
            <a:off x="395536" y="1628800"/>
            <a:ext cx="8352928" cy="4824536"/>
          </a:xfrm>
        </p:spPr>
        <p:txBody>
          <a:bodyPr>
            <a:normAutofit/>
          </a:bodyPr>
          <a:lstStyle/>
          <a:p>
            <a:r>
              <a:rPr lang="zh-CN" altLang="en-US" sz="2600" dirty="0">
                <a:latin typeface="Arial Unicode MS" pitchFamily="34" charset="-122"/>
                <a:ea typeface="Arial Unicode MS" pitchFamily="34" charset="-122"/>
                <a:cs typeface="Arial Unicode MS" pitchFamily="34" charset="-122"/>
              </a:rPr>
              <a:t>组件扫描</a:t>
            </a:r>
            <a:r>
              <a:rPr lang="en-US" altLang="zh-CN" sz="2600" dirty="0">
                <a:latin typeface="Arial Unicode MS" pitchFamily="34" charset="-122"/>
                <a:ea typeface="Arial Unicode MS" pitchFamily="34" charset="-122"/>
                <a:cs typeface="Arial Unicode MS" pitchFamily="34" charset="-122"/>
              </a:rPr>
              <a:t>(component scanning):  Spring </a:t>
            </a:r>
            <a:r>
              <a:rPr lang="zh-CN" altLang="en-US" sz="2600" dirty="0" smtClean="0">
                <a:latin typeface="Arial Unicode MS" pitchFamily="34" charset="-122"/>
                <a:ea typeface="Arial Unicode MS" pitchFamily="34" charset="-122"/>
                <a:cs typeface="Arial Unicode MS" pitchFamily="34" charset="-122"/>
              </a:rPr>
              <a:t>能够</a:t>
            </a:r>
            <a:r>
              <a:rPr lang="zh-CN" altLang="en-US" sz="2600" dirty="0">
                <a:latin typeface="Arial Unicode MS" pitchFamily="34" charset="-122"/>
                <a:ea typeface="Arial Unicode MS" pitchFamily="34" charset="-122"/>
                <a:cs typeface="Arial Unicode MS" pitchFamily="34" charset="-122"/>
              </a:rPr>
              <a:t>从 </a:t>
            </a:r>
            <a:r>
              <a:rPr lang="en-US" altLang="zh-CN" sz="2600" dirty="0" err="1">
                <a:latin typeface="Arial Unicode MS" pitchFamily="34" charset="-122"/>
                <a:ea typeface="Arial Unicode MS" pitchFamily="34" charset="-122"/>
                <a:cs typeface="Arial Unicode MS" pitchFamily="34" charset="-122"/>
              </a:rPr>
              <a:t>classpath</a:t>
            </a:r>
            <a:r>
              <a:rPr lang="en-US" altLang="zh-CN" sz="2600" dirty="0">
                <a:latin typeface="Arial Unicode MS" pitchFamily="34" charset="-122"/>
                <a:ea typeface="Arial Unicode MS" pitchFamily="34" charset="-122"/>
                <a:cs typeface="Arial Unicode MS" pitchFamily="34" charset="-122"/>
              </a:rPr>
              <a:t> </a:t>
            </a:r>
            <a:r>
              <a:rPr lang="zh-CN" altLang="en-US" sz="2600" dirty="0">
                <a:latin typeface="Arial Unicode MS" pitchFamily="34" charset="-122"/>
                <a:ea typeface="Arial Unicode MS" pitchFamily="34" charset="-122"/>
                <a:cs typeface="Arial Unicode MS" pitchFamily="34" charset="-122"/>
              </a:rPr>
              <a:t>下自动扫描</a:t>
            </a:r>
            <a:r>
              <a:rPr lang="en-US" altLang="zh-CN" sz="2600" dirty="0">
                <a:latin typeface="Arial Unicode MS" pitchFamily="34" charset="-122"/>
                <a:ea typeface="Arial Unicode MS" pitchFamily="34" charset="-122"/>
                <a:cs typeface="Arial Unicode MS" pitchFamily="34" charset="-122"/>
              </a:rPr>
              <a:t>, </a:t>
            </a:r>
            <a:r>
              <a:rPr lang="zh-CN" altLang="en-US" sz="2600" dirty="0">
                <a:latin typeface="Arial Unicode MS" pitchFamily="34" charset="-122"/>
                <a:ea typeface="Arial Unicode MS" pitchFamily="34" charset="-122"/>
                <a:cs typeface="Arial Unicode MS" pitchFamily="34" charset="-122"/>
              </a:rPr>
              <a:t>侦测和实例化具有特定注解的组件</a:t>
            </a:r>
            <a:r>
              <a:rPr lang="en-US" altLang="zh-CN" sz="2600" dirty="0">
                <a:latin typeface="Arial Unicode MS" pitchFamily="34" charset="-122"/>
                <a:ea typeface="Arial Unicode MS" pitchFamily="34" charset="-122"/>
                <a:cs typeface="Arial Unicode MS" pitchFamily="34" charset="-122"/>
              </a:rPr>
              <a:t>. </a:t>
            </a:r>
          </a:p>
          <a:p>
            <a:r>
              <a:rPr lang="zh-CN" altLang="en-US" sz="2600" dirty="0">
                <a:latin typeface="Arial Unicode MS" pitchFamily="34" charset="-122"/>
                <a:ea typeface="Arial Unicode MS" pitchFamily="34" charset="-122"/>
                <a:cs typeface="Arial Unicode MS" pitchFamily="34" charset="-122"/>
              </a:rPr>
              <a:t>特定组件包括</a:t>
            </a:r>
            <a:r>
              <a:rPr lang="en-US" altLang="zh-CN" sz="2600" dirty="0">
                <a:latin typeface="Arial Unicode MS" pitchFamily="34" charset="-122"/>
                <a:ea typeface="Arial Unicode MS" pitchFamily="34" charset="-122"/>
                <a:cs typeface="Arial Unicode MS" pitchFamily="34" charset="-122"/>
              </a:rPr>
              <a:t>:</a:t>
            </a:r>
          </a:p>
          <a:p>
            <a:pPr lvl="1"/>
            <a:r>
              <a:rPr lang="en-US" altLang="zh-CN" sz="2100" dirty="0">
                <a:latin typeface="Arial Unicode MS" pitchFamily="34" charset="-122"/>
                <a:ea typeface="Arial Unicode MS" pitchFamily="34" charset="-122"/>
                <a:cs typeface="Arial Unicode MS" pitchFamily="34" charset="-122"/>
              </a:rPr>
              <a:t>@Component: </a:t>
            </a:r>
            <a:r>
              <a:rPr lang="zh-CN" altLang="en-US" sz="2100" dirty="0">
                <a:latin typeface="Arial Unicode MS" pitchFamily="34" charset="-122"/>
                <a:ea typeface="Arial Unicode MS" pitchFamily="34" charset="-122"/>
                <a:cs typeface="Arial Unicode MS" pitchFamily="34" charset="-122"/>
              </a:rPr>
              <a:t>基本注解</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标识了一个受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管理的组件</a:t>
            </a:r>
          </a:p>
          <a:p>
            <a:pPr lvl="1"/>
            <a:r>
              <a:rPr lang="en-US" altLang="zh-CN" sz="2100" dirty="0">
                <a:latin typeface="Arial Unicode MS" pitchFamily="34" charset="-122"/>
                <a:ea typeface="Arial Unicode MS" pitchFamily="34" charset="-122"/>
                <a:cs typeface="Arial Unicode MS" pitchFamily="34" charset="-122"/>
              </a:rPr>
              <a:t>@</a:t>
            </a:r>
            <a:r>
              <a:rPr lang="en-US" altLang="zh-CN" sz="2100" dirty="0" err="1">
                <a:latin typeface="Arial Unicode MS" pitchFamily="34" charset="-122"/>
                <a:ea typeface="Arial Unicode MS" pitchFamily="34" charset="-122"/>
                <a:cs typeface="Arial Unicode MS" pitchFamily="34" charset="-122"/>
              </a:rPr>
              <a:t>Respository</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标识持久层组件</a:t>
            </a:r>
          </a:p>
          <a:p>
            <a:pPr lvl="1"/>
            <a:r>
              <a:rPr lang="en-US" altLang="zh-CN" sz="2100" dirty="0">
                <a:latin typeface="Arial Unicode MS" pitchFamily="34" charset="-122"/>
                <a:ea typeface="Arial Unicode MS" pitchFamily="34" charset="-122"/>
                <a:cs typeface="Arial Unicode MS" pitchFamily="34" charset="-122"/>
              </a:rPr>
              <a:t>@Service: </a:t>
            </a:r>
            <a:r>
              <a:rPr lang="zh-CN" altLang="en-US" sz="2100" dirty="0">
                <a:latin typeface="Arial Unicode MS" pitchFamily="34" charset="-122"/>
                <a:ea typeface="Arial Unicode MS" pitchFamily="34" charset="-122"/>
                <a:cs typeface="Arial Unicode MS" pitchFamily="34" charset="-122"/>
              </a:rPr>
              <a:t>标识服务层</a:t>
            </a:r>
            <a:r>
              <a:rPr lang="en-US" altLang="zh-CN" sz="2100" dirty="0">
                <a:latin typeface="Arial Unicode MS" pitchFamily="34" charset="-122"/>
                <a:ea typeface="Arial Unicode MS" pitchFamily="34" charset="-122"/>
                <a:cs typeface="Arial Unicode MS" pitchFamily="34" charset="-122"/>
              </a:rPr>
              <a:t>(</a:t>
            </a:r>
            <a:r>
              <a:rPr lang="zh-CN" altLang="en-US" sz="2100" dirty="0">
                <a:latin typeface="Arial Unicode MS" pitchFamily="34" charset="-122"/>
                <a:ea typeface="Arial Unicode MS" pitchFamily="34" charset="-122"/>
                <a:cs typeface="Arial Unicode MS" pitchFamily="34" charset="-122"/>
              </a:rPr>
              <a:t>业务层</a:t>
            </a:r>
            <a:r>
              <a:rPr lang="en-US" altLang="zh-CN" sz="2100" dirty="0">
                <a:latin typeface="Arial Unicode MS" pitchFamily="34" charset="-122"/>
                <a:ea typeface="Arial Unicode MS" pitchFamily="34" charset="-122"/>
                <a:cs typeface="Arial Unicode MS" pitchFamily="34" charset="-122"/>
              </a:rPr>
              <a:t>)</a:t>
            </a:r>
            <a:r>
              <a:rPr lang="zh-CN" altLang="en-US" sz="2100" dirty="0">
                <a:latin typeface="Arial Unicode MS" pitchFamily="34" charset="-122"/>
                <a:ea typeface="Arial Unicode MS" pitchFamily="34" charset="-122"/>
                <a:cs typeface="Arial Unicode MS" pitchFamily="34" charset="-122"/>
              </a:rPr>
              <a:t>组件</a:t>
            </a:r>
          </a:p>
          <a:p>
            <a:pPr lvl="1"/>
            <a:r>
              <a:rPr lang="en-US" altLang="zh-CN" sz="2100" dirty="0">
                <a:latin typeface="Arial Unicode MS" pitchFamily="34" charset="-122"/>
                <a:ea typeface="Arial Unicode MS" pitchFamily="34" charset="-122"/>
                <a:cs typeface="Arial Unicode MS" pitchFamily="34" charset="-122"/>
              </a:rPr>
              <a:t>@Controller: </a:t>
            </a:r>
            <a:r>
              <a:rPr lang="zh-CN" altLang="en-US" sz="2100" dirty="0">
                <a:latin typeface="Arial Unicode MS" pitchFamily="34" charset="-122"/>
                <a:ea typeface="Arial Unicode MS" pitchFamily="34" charset="-122"/>
                <a:cs typeface="Arial Unicode MS" pitchFamily="34" charset="-122"/>
              </a:rPr>
              <a:t>标识表现层</a:t>
            </a:r>
            <a:r>
              <a:rPr lang="zh-CN" altLang="en-US" sz="2100" dirty="0" smtClean="0">
                <a:latin typeface="Arial Unicode MS" pitchFamily="34" charset="-122"/>
                <a:ea typeface="Arial Unicode MS" pitchFamily="34" charset="-122"/>
                <a:cs typeface="Arial Unicode MS" pitchFamily="34" charset="-122"/>
              </a:rPr>
              <a:t>组件</a:t>
            </a:r>
            <a:endParaRPr lang="en-US" altLang="zh-CN" sz="2100" dirty="0" smtClean="0">
              <a:latin typeface="Arial Unicode MS" pitchFamily="34" charset="-122"/>
              <a:ea typeface="Arial Unicode MS" pitchFamily="34" charset="-122"/>
              <a:cs typeface="Arial Unicode MS" pitchFamily="34" charset="-122"/>
            </a:endParaRPr>
          </a:p>
          <a:p>
            <a:r>
              <a:rPr lang="zh-CN" altLang="en-US" sz="2500" dirty="0">
                <a:latin typeface="Arial Unicode MS" pitchFamily="34" charset="-122"/>
                <a:ea typeface="Arial Unicode MS" pitchFamily="34" charset="-122"/>
                <a:cs typeface="Arial Unicode MS" pitchFamily="34" charset="-122"/>
              </a:rPr>
              <a:t>对于扫描到的组件</a:t>
            </a:r>
            <a:r>
              <a:rPr lang="en-US" altLang="zh-CN" sz="2500" dirty="0">
                <a:latin typeface="Arial Unicode MS" pitchFamily="34" charset="-122"/>
                <a:ea typeface="Arial Unicode MS" pitchFamily="34" charset="-122"/>
                <a:cs typeface="Arial Unicode MS" pitchFamily="34" charset="-122"/>
              </a:rPr>
              <a:t>, </a:t>
            </a:r>
            <a:r>
              <a:rPr lang="en-US" altLang="zh-CN" sz="2500" b="1" dirty="0">
                <a:solidFill>
                  <a:srgbClr val="0000FF"/>
                </a:solidFill>
                <a:latin typeface="Arial Unicode MS" pitchFamily="34" charset="-122"/>
                <a:ea typeface="Arial Unicode MS" pitchFamily="34" charset="-122"/>
                <a:cs typeface="Arial Unicode MS" pitchFamily="34" charset="-122"/>
              </a:rPr>
              <a:t>Spring </a:t>
            </a:r>
            <a:r>
              <a:rPr lang="zh-CN" altLang="en-US" sz="2500" b="1" dirty="0">
                <a:solidFill>
                  <a:srgbClr val="0000FF"/>
                </a:solidFill>
                <a:latin typeface="Arial Unicode MS" pitchFamily="34" charset="-122"/>
                <a:ea typeface="Arial Unicode MS" pitchFamily="34" charset="-122"/>
                <a:cs typeface="Arial Unicode MS" pitchFamily="34" charset="-122"/>
              </a:rPr>
              <a:t>有默认的命名策略</a:t>
            </a:r>
            <a:r>
              <a:rPr lang="en-US" altLang="zh-CN" sz="2500" dirty="0">
                <a:latin typeface="Arial Unicode MS" pitchFamily="34" charset="-122"/>
                <a:ea typeface="Arial Unicode MS" pitchFamily="34" charset="-122"/>
                <a:cs typeface="Arial Unicode MS" pitchFamily="34" charset="-122"/>
              </a:rPr>
              <a:t>: </a:t>
            </a:r>
            <a:r>
              <a:rPr lang="zh-CN" altLang="en-US" sz="2500" dirty="0">
                <a:latin typeface="Arial Unicode MS" pitchFamily="34" charset="-122"/>
                <a:ea typeface="Arial Unicode MS" pitchFamily="34" charset="-122"/>
                <a:cs typeface="Arial Unicode MS" pitchFamily="34" charset="-122"/>
              </a:rPr>
              <a:t>使用非限定类名</a:t>
            </a:r>
            <a:r>
              <a:rPr lang="en-US" altLang="zh-CN" sz="2500" dirty="0">
                <a:latin typeface="Arial Unicode MS" pitchFamily="34" charset="-122"/>
                <a:ea typeface="Arial Unicode MS" pitchFamily="34" charset="-122"/>
                <a:cs typeface="Arial Unicode MS" pitchFamily="34" charset="-122"/>
              </a:rPr>
              <a:t>, </a:t>
            </a:r>
            <a:r>
              <a:rPr lang="zh-CN" altLang="en-US" sz="2500" dirty="0">
                <a:latin typeface="Arial Unicode MS" pitchFamily="34" charset="-122"/>
                <a:ea typeface="Arial Unicode MS" pitchFamily="34" charset="-122"/>
                <a:cs typeface="Arial Unicode MS" pitchFamily="34" charset="-122"/>
              </a:rPr>
              <a:t>第一个字母小写</a:t>
            </a:r>
            <a:r>
              <a:rPr lang="en-US" altLang="zh-CN" sz="2500" b="1" dirty="0">
                <a:solidFill>
                  <a:srgbClr val="0000FF"/>
                </a:solidFill>
                <a:latin typeface="Arial Unicode MS" pitchFamily="34" charset="-122"/>
                <a:ea typeface="Arial Unicode MS" pitchFamily="34" charset="-122"/>
                <a:cs typeface="Arial Unicode MS" pitchFamily="34" charset="-122"/>
              </a:rPr>
              <a:t>. </a:t>
            </a:r>
            <a:r>
              <a:rPr lang="zh-CN" altLang="en-US" sz="2500" b="1" dirty="0">
                <a:solidFill>
                  <a:srgbClr val="0000FF"/>
                </a:solidFill>
                <a:latin typeface="Arial Unicode MS" pitchFamily="34" charset="-122"/>
                <a:ea typeface="Arial Unicode MS" pitchFamily="34" charset="-122"/>
                <a:cs typeface="Arial Unicode MS" pitchFamily="34" charset="-122"/>
              </a:rPr>
              <a:t>也可以</a:t>
            </a:r>
            <a:r>
              <a:rPr lang="zh-CN" altLang="en-US" sz="2500" b="1" dirty="0" smtClean="0">
                <a:solidFill>
                  <a:srgbClr val="0000FF"/>
                </a:solidFill>
                <a:latin typeface="Arial Unicode MS" pitchFamily="34" charset="-122"/>
                <a:ea typeface="Arial Unicode MS" pitchFamily="34" charset="-122"/>
                <a:cs typeface="Arial Unicode MS" pitchFamily="34" charset="-122"/>
              </a:rPr>
              <a:t>在注解中通过 </a:t>
            </a:r>
            <a:r>
              <a:rPr lang="en-US" altLang="zh-CN" sz="2500" b="1" dirty="0" smtClean="0">
                <a:solidFill>
                  <a:srgbClr val="0000FF"/>
                </a:solidFill>
                <a:latin typeface="Arial Unicode MS" pitchFamily="34" charset="-122"/>
                <a:ea typeface="Arial Unicode MS" pitchFamily="34" charset="-122"/>
                <a:cs typeface="Arial Unicode MS" pitchFamily="34" charset="-122"/>
              </a:rPr>
              <a:t>value </a:t>
            </a:r>
            <a:r>
              <a:rPr lang="zh-CN" altLang="en-US" sz="2500" b="1" dirty="0" smtClean="0">
                <a:solidFill>
                  <a:srgbClr val="0000FF"/>
                </a:solidFill>
                <a:latin typeface="Arial Unicode MS" pitchFamily="34" charset="-122"/>
                <a:ea typeface="Arial Unicode MS" pitchFamily="34" charset="-122"/>
                <a:cs typeface="Arial Unicode MS" pitchFamily="34" charset="-122"/>
              </a:rPr>
              <a:t>属性值标识组件的名称</a:t>
            </a:r>
            <a:endParaRPr lang="en-US" altLang="zh-CN" sz="2500"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8518387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899592"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classpath</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中扫描组件</a:t>
            </a:r>
          </a:p>
        </p:txBody>
      </p:sp>
      <p:sp>
        <p:nvSpPr>
          <p:cNvPr id="656387" name="Rectangle 3"/>
          <p:cNvSpPr>
            <a:spLocks noGrp="1" noChangeArrowheads="1"/>
          </p:cNvSpPr>
          <p:nvPr>
            <p:ph type="body" idx="1"/>
          </p:nvPr>
        </p:nvSpPr>
        <p:spPr>
          <a:xfrm>
            <a:off x="251520" y="1628800"/>
            <a:ext cx="8712968" cy="5157192"/>
          </a:xfrm>
        </p:spPr>
        <p:txBody>
          <a:bodyPr>
            <a:normAutofit/>
          </a:bodyPr>
          <a:lstStyle/>
          <a:p>
            <a:r>
              <a:rPr lang="zh-CN" altLang="en-US" sz="2400" dirty="0">
                <a:latin typeface="Arial Unicode MS" pitchFamily="34" charset="-122"/>
                <a:ea typeface="Arial Unicode MS" pitchFamily="34" charset="-122"/>
                <a:cs typeface="Arial Unicode MS" pitchFamily="34" charset="-122"/>
              </a:rPr>
              <a:t>当在组件类上使用了特定的注解之后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还需要在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的配置文件中</a:t>
            </a:r>
            <a:r>
              <a:rPr lang="zh-CN" altLang="en-US" sz="2400" dirty="0" smtClean="0">
                <a:latin typeface="Arial Unicode MS" pitchFamily="34" charset="-122"/>
                <a:ea typeface="Arial Unicode MS" pitchFamily="34" charset="-122"/>
                <a:cs typeface="Arial Unicode MS" pitchFamily="34" charset="-122"/>
              </a:rPr>
              <a:t>声明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context:component-scan</a:t>
            </a:r>
            <a:r>
              <a:rPr lang="en-US" altLang="zh-CN" sz="2400" b="1" dirty="0" smtClean="0">
                <a:solidFill>
                  <a:srgbClr val="0000FF"/>
                </a:solidFill>
                <a:latin typeface="Arial Unicode MS" pitchFamily="34" charset="-122"/>
                <a:ea typeface="Arial Unicode MS" pitchFamily="34" charset="-122"/>
                <a:cs typeface="Arial Unicode MS" pitchFamily="34" charset="-122"/>
              </a:rPr>
              <a:t>&gt;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pPr lvl="1"/>
            <a:r>
              <a:rPr lang="en-US" altLang="zh-CN" sz="2000" b="1" dirty="0" smtClean="0">
                <a:solidFill>
                  <a:srgbClr val="0000FF"/>
                </a:solidFill>
                <a:latin typeface="Arial Unicode MS" pitchFamily="34" charset="-122"/>
                <a:ea typeface="Arial Unicode MS" pitchFamily="34" charset="-122"/>
                <a:cs typeface="Arial Unicode MS" pitchFamily="34" charset="-122"/>
              </a:rPr>
              <a:t>base-package </a:t>
            </a:r>
            <a:r>
              <a:rPr lang="zh-CN" altLang="en-US" sz="2000" b="1" dirty="0" smtClean="0">
                <a:solidFill>
                  <a:srgbClr val="0000FF"/>
                </a:solidFill>
                <a:latin typeface="Arial Unicode MS" pitchFamily="34" charset="-122"/>
                <a:ea typeface="Arial Unicode MS" pitchFamily="34" charset="-122"/>
                <a:cs typeface="Arial Unicode MS" pitchFamily="34" charset="-122"/>
              </a:rPr>
              <a:t>属性指定一个需要扫描的基类包</a:t>
            </a:r>
            <a:r>
              <a:rPr lang="zh-CN" altLang="en-US" sz="2000" dirty="0" smtClean="0">
                <a:latin typeface="Arial Unicode MS" pitchFamily="34" charset="-122"/>
                <a:ea typeface="Arial Unicode MS" pitchFamily="34" charset="-122"/>
                <a:cs typeface="Arial Unicode MS" pitchFamily="34" charset="-122"/>
              </a:rPr>
              <a:t>，</a:t>
            </a:r>
            <a:r>
              <a:rPr lang="en-US" altLang="zh-CN" sz="20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000" b="1" dirty="0" smtClean="0">
                <a:solidFill>
                  <a:srgbClr val="0000FF"/>
                </a:solidFill>
                <a:latin typeface="Arial Unicode MS" pitchFamily="34" charset="-122"/>
                <a:ea typeface="Arial Unicode MS" pitchFamily="34" charset="-122"/>
                <a:cs typeface="Arial Unicode MS" pitchFamily="34" charset="-122"/>
              </a:rPr>
              <a:t>容器将会扫描这个基类包里及其子包中的所有类</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p>
          <a:p>
            <a:pPr lvl="1"/>
            <a:r>
              <a:rPr lang="zh-CN" altLang="en-US" sz="2000" b="1" dirty="0" smtClean="0">
                <a:solidFill>
                  <a:srgbClr val="0000FF"/>
                </a:solidFill>
                <a:latin typeface="Arial Unicode MS" pitchFamily="34" charset="-122"/>
                <a:ea typeface="Arial Unicode MS" pitchFamily="34" charset="-122"/>
                <a:cs typeface="Arial Unicode MS" pitchFamily="34" charset="-122"/>
              </a:rPr>
              <a:t>当需要扫描多个包时</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可以使用逗号分隔</a:t>
            </a:r>
            <a:r>
              <a:rPr lang="en-US" altLang="zh-CN" sz="2000" dirty="0" smtClean="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如果仅希望扫描特定的类而非基包下的所有类，可使用 </a:t>
            </a:r>
            <a:r>
              <a:rPr lang="en-US" altLang="zh-CN" sz="2000" dirty="0" smtClean="0">
                <a:latin typeface="Arial Unicode MS" pitchFamily="34" charset="-122"/>
                <a:ea typeface="Arial Unicode MS" pitchFamily="34" charset="-122"/>
                <a:cs typeface="Arial Unicode MS" pitchFamily="34" charset="-122"/>
              </a:rPr>
              <a:t>resource-pattern </a:t>
            </a:r>
            <a:r>
              <a:rPr lang="zh-CN" altLang="en-US" sz="2000" dirty="0" smtClean="0">
                <a:latin typeface="Arial Unicode MS" pitchFamily="34" charset="-122"/>
                <a:ea typeface="Arial Unicode MS" pitchFamily="34" charset="-122"/>
                <a:cs typeface="Arial Unicode MS" pitchFamily="34" charset="-122"/>
              </a:rPr>
              <a:t>属性过滤特定的类，示例：</a:t>
            </a:r>
            <a:endParaRPr lang="en-US" altLang="zh-CN" sz="2000" dirty="0" smtClean="0">
              <a:latin typeface="Arial Unicode MS" pitchFamily="34" charset="-122"/>
              <a:ea typeface="Arial Unicode MS" pitchFamily="34" charset="-122"/>
              <a:cs typeface="Arial Unicode MS" pitchFamily="34" charset="-122"/>
            </a:endParaRPr>
          </a:p>
          <a:p>
            <a:pPr lvl="1"/>
            <a:endParaRPr lang="en-US" altLang="zh-CN" sz="2000" dirty="0">
              <a:latin typeface="Arial Unicode MS" pitchFamily="34" charset="-122"/>
              <a:ea typeface="Arial Unicode MS" pitchFamily="34" charset="-122"/>
              <a:cs typeface="Arial Unicode MS" pitchFamily="34" charset="-122"/>
            </a:endParaRPr>
          </a:p>
          <a:p>
            <a:pPr lvl="1"/>
            <a:endParaRPr lang="en-US" altLang="zh-CN" sz="2000" dirty="0" smtClean="0">
              <a:latin typeface="Arial Unicode MS" pitchFamily="34" charset="-122"/>
              <a:ea typeface="Arial Unicode MS" pitchFamily="34" charset="-122"/>
              <a:cs typeface="Arial Unicode MS" pitchFamily="34" charset="-122"/>
            </a:endParaRPr>
          </a:p>
          <a:p>
            <a:pPr lvl="1"/>
            <a:endParaRPr lang="en-US" altLang="zh-CN" sz="2000" dirty="0" smtClean="0">
              <a:latin typeface="Arial Unicode MS" pitchFamily="34" charset="-122"/>
              <a:ea typeface="Arial Unicode MS" pitchFamily="34" charset="-122"/>
              <a:cs typeface="Arial Unicode MS" pitchFamily="34" charset="-122"/>
            </a:endParaRPr>
          </a:p>
          <a:p>
            <a:pPr lvl="1"/>
            <a:r>
              <a:rPr lang="en-US" altLang="zh-CN" sz="2000" b="1" dirty="0" smtClean="0">
                <a:solidFill>
                  <a:srgbClr val="0000FF"/>
                </a:solidFill>
                <a:latin typeface="Arial Unicode MS" pitchFamily="34" charset="-122"/>
                <a:ea typeface="Arial Unicode MS" pitchFamily="34" charset="-122"/>
                <a:cs typeface="Arial Unicode MS" pitchFamily="34" charset="-122"/>
              </a:rPr>
              <a:t>&lt;</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context:include-filter</a:t>
            </a:r>
            <a:r>
              <a:rPr lang="en-US" altLang="zh-CN" sz="2000" b="1" dirty="0" smtClean="0">
                <a:solidFill>
                  <a:srgbClr val="0000FF"/>
                </a:solidFill>
                <a:latin typeface="Arial Unicode MS" pitchFamily="34" charset="-122"/>
                <a:ea typeface="Arial Unicode MS" pitchFamily="34" charset="-122"/>
                <a:cs typeface="Arial Unicode MS" pitchFamily="34" charset="-122"/>
              </a:rPr>
              <a:t>&gt; </a:t>
            </a:r>
            <a:r>
              <a:rPr lang="zh-CN" altLang="en-US" sz="2000" b="1" dirty="0" smtClean="0">
                <a:solidFill>
                  <a:srgbClr val="0000FF"/>
                </a:solidFill>
                <a:latin typeface="Arial Unicode MS" pitchFamily="34" charset="-122"/>
                <a:ea typeface="Arial Unicode MS" pitchFamily="34" charset="-122"/>
                <a:cs typeface="Arial Unicode MS" pitchFamily="34" charset="-122"/>
              </a:rPr>
              <a:t>子节点表示要包含的目标类</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2000" b="1" dirty="0">
                <a:solidFill>
                  <a:srgbClr val="0000FF"/>
                </a:solidFill>
                <a:latin typeface="Arial Unicode MS" pitchFamily="34" charset="-122"/>
                <a:ea typeface="Arial Unicode MS" pitchFamily="34" charset="-122"/>
                <a:cs typeface="Arial Unicode MS" pitchFamily="34" charset="-122"/>
              </a:rPr>
              <a:t>&lt;</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context:exclude-filter</a:t>
            </a:r>
            <a:r>
              <a:rPr lang="en-US" altLang="zh-CN" sz="2000" b="1" dirty="0">
                <a:solidFill>
                  <a:srgbClr val="0000FF"/>
                </a:solidFill>
                <a:latin typeface="Arial Unicode MS" pitchFamily="34" charset="-122"/>
                <a:ea typeface="Arial Unicode MS" pitchFamily="34" charset="-122"/>
                <a:cs typeface="Arial Unicode MS" pitchFamily="34" charset="-122"/>
              </a:rPr>
              <a:t>&gt; </a:t>
            </a:r>
            <a:r>
              <a:rPr lang="zh-CN" altLang="en-US" sz="2000" b="1" dirty="0">
                <a:solidFill>
                  <a:srgbClr val="0000FF"/>
                </a:solidFill>
                <a:latin typeface="Arial Unicode MS" pitchFamily="34" charset="-122"/>
                <a:ea typeface="Arial Unicode MS" pitchFamily="34" charset="-122"/>
                <a:cs typeface="Arial Unicode MS" pitchFamily="34" charset="-122"/>
              </a:rPr>
              <a:t>子节点表示</a:t>
            </a:r>
            <a:r>
              <a:rPr lang="zh-CN" altLang="en-US" sz="2000" b="1" dirty="0" smtClean="0">
                <a:solidFill>
                  <a:srgbClr val="0000FF"/>
                </a:solidFill>
                <a:latin typeface="Arial Unicode MS" pitchFamily="34" charset="-122"/>
                <a:ea typeface="Arial Unicode MS" pitchFamily="34" charset="-122"/>
                <a:cs typeface="Arial Unicode MS" pitchFamily="34" charset="-122"/>
              </a:rPr>
              <a:t>要排除在外的</a:t>
            </a:r>
            <a:r>
              <a:rPr lang="zh-CN" altLang="en-US" sz="2000" b="1" dirty="0">
                <a:solidFill>
                  <a:srgbClr val="0000FF"/>
                </a:solidFill>
                <a:latin typeface="Arial Unicode MS" pitchFamily="34" charset="-122"/>
                <a:ea typeface="Arial Unicode MS" pitchFamily="34" charset="-122"/>
                <a:cs typeface="Arial Unicode MS" pitchFamily="34" charset="-122"/>
              </a:rPr>
              <a:t>目标</a:t>
            </a:r>
            <a:r>
              <a:rPr lang="zh-CN" altLang="en-US" sz="2000" b="1" dirty="0" smtClean="0">
                <a:solidFill>
                  <a:srgbClr val="0000FF"/>
                </a:solidFill>
                <a:latin typeface="Arial Unicode MS" pitchFamily="34" charset="-122"/>
                <a:ea typeface="Arial Unicode MS" pitchFamily="34" charset="-122"/>
                <a:cs typeface="Arial Unicode MS" pitchFamily="34" charset="-122"/>
              </a:rPr>
              <a:t>类</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2000" dirty="0" smtClean="0">
                <a:latin typeface="Arial Unicode MS" pitchFamily="34" charset="-122"/>
                <a:ea typeface="Arial Unicode MS" pitchFamily="34" charset="-122"/>
                <a:cs typeface="Arial Unicode MS" pitchFamily="34" charset="-122"/>
              </a:rPr>
              <a:t>&lt;</a:t>
            </a:r>
            <a:r>
              <a:rPr lang="en-US" altLang="zh-CN" sz="2000" dirty="0" err="1" smtClean="0">
                <a:latin typeface="Arial Unicode MS" pitchFamily="34" charset="-122"/>
                <a:ea typeface="Arial Unicode MS" pitchFamily="34" charset="-122"/>
                <a:cs typeface="Arial Unicode MS" pitchFamily="34" charset="-122"/>
              </a:rPr>
              <a:t>context:component-scan</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下可以拥有若干个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context:include-filter</a:t>
            </a:r>
            <a:r>
              <a:rPr lang="en-US" altLang="zh-CN" sz="2000" dirty="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和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context:exclude-filter</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子节点</a:t>
            </a:r>
            <a:endParaRPr lang="en-US" altLang="zh-CN" sz="20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754" y="4221088"/>
            <a:ext cx="6365102"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41751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classpath</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中扫描组件</a:t>
            </a:r>
            <a:endParaRPr lang="zh-CN" altLang="en-US" dirty="0"/>
          </a:p>
        </p:txBody>
      </p:sp>
      <p:sp>
        <p:nvSpPr>
          <p:cNvPr id="3" name="内容占位符 2"/>
          <p:cNvSpPr>
            <a:spLocks noGrp="1"/>
          </p:cNvSpPr>
          <p:nvPr>
            <p:ph idx="1"/>
          </p:nvPr>
        </p:nvSpPr>
        <p:spPr>
          <a:xfrm>
            <a:off x="457200" y="1913926"/>
            <a:ext cx="8229600" cy="867002"/>
          </a:xfrm>
        </p:spPr>
        <p:txBody>
          <a:bodyPr>
            <a:normAutofit/>
          </a:bodyPr>
          <a:lstStyle/>
          <a:p>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context:include-filter</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context:exclude-filter</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子</a:t>
            </a:r>
            <a:r>
              <a:rPr lang="zh-CN" altLang="en-US" sz="2400" dirty="0" smtClean="0">
                <a:latin typeface="Arial Unicode MS" pitchFamily="34" charset="-122"/>
                <a:ea typeface="Arial Unicode MS" pitchFamily="34" charset="-122"/>
                <a:cs typeface="Arial Unicode MS" pitchFamily="34" charset="-122"/>
              </a:rPr>
              <a:t>节点支持多种类型的过滤表达式：</a:t>
            </a:r>
            <a:endParaRPr lang="en-US" altLang="zh-CN" sz="2400" dirty="0" smtClean="0">
              <a:latin typeface="Arial Unicode MS" pitchFamily="34" charset="-122"/>
              <a:ea typeface="Arial Unicode MS" pitchFamily="34" charset="-122"/>
              <a:cs typeface="Arial Unicode MS"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59" y="2980511"/>
            <a:ext cx="8465413" cy="3256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6629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normAutofit/>
          </a:bodyPr>
          <a:lstStyle/>
          <a:p>
            <a:r>
              <a:rPr lang="zh-CN" altLang="en-US" sz="4800" dirty="0" smtClean="0">
                <a:latin typeface="Arial Unicode MS" pitchFamily="34" charset="-122"/>
                <a:ea typeface="Arial Unicode MS" pitchFamily="34" charset="-122"/>
                <a:cs typeface="Arial Unicode MS" pitchFamily="34" charset="-122"/>
              </a:rPr>
              <a:t>组件装配</a:t>
            </a:r>
            <a:endParaRPr lang="zh-CN" altLang="en-US" sz="4800"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67544" y="1988840"/>
            <a:ext cx="8229600" cy="2667202"/>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context:component-scan</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元素还会自动注册 </a:t>
            </a:r>
            <a:r>
              <a:rPr lang="en-US" altLang="zh-CN" sz="2400" dirty="0" err="1">
                <a:latin typeface="Arial Unicode MS" pitchFamily="34" charset="-122"/>
                <a:ea typeface="Arial Unicode MS" pitchFamily="34" charset="-122"/>
                <a:cs typeface="Arial Unicode MS" pitchFamily="34" charset="-122"/>
              </a:rPr>
              <a:t>AutowiredAnnotationBeanPostProcessor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该实例可以自动装配具有 </a:t>
            </a:r>
            <a:r>
              <a:rPr lang="en-US" altLang="zh-CN" sz="2400" b="1" dirty="0">
                <a:solidFill>
                  <a:srgbClr val="FF0000"/>
                </a:solidFill>
                <a:latin typeface="Arial Unicode MS" pitchFamily="34" charset="-122"/>
                <a:ea typeface="Arial Unicode MS" pitchFamily="34" charset="-122"/>
                <a:cs typeface="Arial Unicode MS" pitchFamily="34" charset="-122"/>
              </a:rPr>
              <a:t>@</a:t>
            </a:r>
            <a:r>
              <a:rPr lang="en-US" altLang="zh-CN" sz="2400" b="1" dirty="0" err="1">
                <a:solidFill>
                  <a:srgbClr val="FF0000"/>
                </a:solidFill>
                <a:latin typeface="Arial Unicode MS" pitchFamily="34" charset="-122"/>
                <a:ea typeface="Arial Unicode MS" pitchFamily="34" charset="-122"/>
                <a:cs typeface="Arial Unicode MS" pitchFamily="34" charset="-122"/>
              </a:rPr>
              <a:t>Autowired</a:t>
            </a:r>
            <a:r>
              <a:rPr lang="en-US" altLang="zh-CN" sz="2400" b="1" dirty="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和 </a:t>
            </a:r>
            <a:r>
              <a:rPr lang="en-US" altLang="zh-CN" sz="2400" b="1" dirty="0">
                <a:solidFill>
                  <a:srgbClr val="0000FF"/>
                </a:solidFill>
                <a:latin typeface="Arial Unicode MS" pitchFamily="34" charset="-122"/>
                <a:ea typeface="Arial Unicode MS" pitchFamily="34" charset="-122"/>
                <a:cs typeface="Arial Unicode MS" pitchFamily="34" charset="-122"/>
              </a:rPr>
              <a:t>@Resource </a:t>
            </a:r>
            <a:r>
              <a:rPr lang="zh-CN" altLang="en-US" sz="2400" b="1" dirty="0" smtClean="0">
                <a:solidFill>
                  <a:srgbClr val="0000FF"/>
                </a:solidFill>
                <a:latin typeface="Arial Unicode MS" pitchFamily="34" charset="-122"/>
                <a:ea typeface="Arial Unicode MS" pitchFamily="34" charset="-122"/>
                <a:cs typeface="Arial Unicode MS" pitchFamily="34" charset="-122"/>
              </a:rPr>
              <a:t>、</a:t>
            </a:r>
            <a:r>
              <a:rPr lang="en-US" altLang="zh-CN" sz="2400" b="1" dirty="0">
                <a:solidFill>
                  <a:srgbClr val="0000FF"/>
                </a:solidFill>
                <a:latin typeface="Arial Unicode MS" pitchFamily="34" charset="-122"/>
                <a:ea typeface="Arial Unicode MS" pitchFamily="34" charset="-122"/>
                <a:cs typeface="Arial Unicode MS" pitchFamily="34" charset="-122"/>
              </a:rPr>
              <a:t>@Inject</a:t>
            </a:r>
            <a:r>
              <a:rPr lang="zh-CN" altLang="en-US" sz="2400" dirty="0" smtClean="0">
                <a:latin typeface="Arial Unicode MS" pitchFamily="34" charset="-122"/>
                <a:ea typeface="Arial Unicode MS" pitchFamily="34" charset="-122"/>
                <a:cs typeface="Arial Unicode MS" pitchFamily="34" charset="-122"/>
              </a:rPr>
              <a:t>注解</a:t>
            </a:r>
            <a:r>
              <a:rPr lang="zh-CN" altLang="en-US" sz="2400" dirty="0">
                <a:latin typeface="Arial Unicode MS" pitchFamily="34" charset="-122"/>
                <a:ea typeface="Arial Unicode MS" pitchFamily="34" charset="-122"/>
                <a:cs typeface="Arial Unicode MS" pitchFamily="34" charset="-122"/>
              </a:rPr>
              <a:t>的</a:t>
            </a:r>
            <a:r>
              <a:rPr lang="zh-CN" altLang="en-US" sz="2400" dirty="0" smtClean="0">
                <a:latin typeface="Arial Unicode MS" pitchFamily="34" charset="-122"/>
                <a:ea typeface="Arial Unicode MS" pitchFamily="34" charset="-122"/>
                <a:cs typeface="Arial Unicode MS" pitchFamily="34" charset="-122"/>
              </a:rPr>
              <a:t>属性</a:t>
            </a:r>
            <a:r>
              <a:rPr lang="en-US" altLang="zh-CN" sz="2400" smtClean="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6913622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a:xfrm>
            <a:off x="572042" y="476672"/>
            <a:ext cx="8320438"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使用 </a:t>
            </a:r>
            <a:r>
              <a:rPr lang="en-US" altLang="zh-CN" sz="4000" dirty="0">
                <a:latin typeface="Arial Unicode MS" pitchFamily="34" charset="-122"/>
                <a:ea typeface="Arial Unicode MS" pitchFamily="34" charset="-122"/>
                <a:cs typeface="Arial Unicode MS" pitchFamily="34" charset="-122"/>
              </a:rPr>
              <a:t>@</a:t>
            </a:r>
            <a:r>
              <a:rPr lang="en-US" altLang="zh-CN" sz="4000" dirty="0" err="1">
                <a:latin typeface="Arial Unicode MS" pitchFamily="34" charset="-122"/>
                <a:ea typeface="Arial Unicode MS" pitchFamily="34" charset="-122"/>
                <a:cs typeface="Arial Unicode MS" pitchFamily="34" charset="-122"/>
              </a:rPr>
              <a:t>Autowired</a:t>
            </a:r>
            <a:r>
              <a:rPr lang="en-US" altLang="zh-CN" sz="4000" dirty="0">
                <a:latin typeface="Arial Unicode MS" pitchFamily="34" charset="-122"/>
                <a:ea typeface="Arial Unicode MS" pitchFamily="34" charset="-122"/>
                <a:cs typeface="Arial Unicode MS" pitchFamily="34" charset="-122"/>
              </a:rPr>
              <a:t> </a:t>
            </a:r>
            <a:r>
              <a:rPr lang="zh-CN" altLang="en-US" sz="4000" dirty="0">
                <a:latin typeface="Arial Unicode MS" pitchFamily="34" charset="-122"/>
                <a:ea typeface="Arial Unicode MS" pitchFamily="34" charset="-122"/>
                <a:cs typeface="Arial Unicode MS" pitchFamily="34" charset="-122"/>
              </a:rPr>
              <a:t>自动装配 </a:t>
            </a:r>
            <a:r>
              <a:rPr lang="en-US" altLang="zh-CN" sz="4000" dirty="0">
                <a:latin typeface="Arial Unicode MS" pitchFamily="34" charset="-122"/>
                <a:ea typeface="Arial Unicode MS" pitchFamily="34" charset="-122"/>
                <a:cs typeface="Arial Unicode MS" pitchFamily="34" charset="-122"/>
              </a:rPr>
              <a:t>Bean</a:t>
            </a:r>
          </a:p>
        </p:txBody>
      </p:sp>
      <p:sp>
        <p:nvSpPr>
          <p:cNvPr id="659459" name="Rectangle 3"/>
          <p:cNvSpPr>
            <a:spLocks noGrp="1" noChangeArrowheads="1"/>
          </p:cNvSpPr>
          <p:nvPr>
            <p:ph type="body" idx="1"/>
          </p:nvPr>
        </p:nvSpPr>
        <p:spPr>
          <a:xfrm>
            <a:off x="179512" y="1700808"/>
            <a:ext cx="8784976" cy="4896544"/>
          </a:xfrm>
          <a:noFill/>
        </p:spPr>
        <p:txBody>
          <a:bodyPr>
            <a:normAutofit/>
          </a:bodyPr>
          <a:lstStyle/>
          <a:p>
            <a:r>
              <a:rPr lang="en-US" altLang="zh-CN" sz="2200" dirty="0">
                <a:latin typeface="Arial Unicode MS" pitchFamily="34" charset="-122"/>
                <a:ea typeface="Arial Unicode MS" pitchFamily="34" charset="-122"/>
                <a:cs typeface="Arial Unicode MS" pitchFamily="34" charset="-122"/>
              </a:rPr>
              <a:t>@</a:t>
            </a:r>
            <a:r>
              <a:rPr lang="en-US" altLang="zh-CN" sz="2200" dirty="0" err="1">
                <a:latin typeface="Arial Unicode MS" pitchFamily="34" charset="-122"/>
                <a:ea typeface="Arial Unicode MS" pitchFamily="34" charset="-122"/>
                <a:cs typeface="Arial Unicode MS" pitchFamily="34" charset="-122"/>
              </a:rPr>
              <a:t>Autowired</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注解自动装配</a:t>
            </a:r>
            <a:r>
              <a:rPr lang="zh-CN" altLang="en-US" sz="2200" b="1" dirty="0">
                <a:solidFill>
                  <a:srgbClr val="0000FF"/>
                </a:solidFill>
                <a:latin typeface="Arial Unicode MS" pitchFamily="34" charset="-122"/>
                <a:ea typeface="Arial Unicode MS" pitchFamily="34" charset="-122"/>
                <a:cs typeface="Arial Unicode MS" pitchFamily="34" charset="-122"/>
              </a:rPr>
              <a:t>具有兼容类型</a:t>
            </a:r>
            <a:r>
              <a:rPr lang="zh-CN" altLang="en-US" sz="2200" dirty="0">
                <a:latin typeface="Arial Unicode MS" pitchFamily="34" charset="-122"/>
                <a:ea typeface="Arial Unicode MS" pitchFamily="34" charset="-122"/>
                <a:cs typeface="Arial Unicode MS" pitchFamily="34" charset="-122"/>
              </a:rPr>
              <a:t>的单个 </a:t>
            </a:r>
            <a:r>
              <a:rPr lang="en-US" altLang="zh-CN" sz="2200" dirty="0">
                <a:latin typeface="Arial Unicode MS" pitchFamily="34" charset="-122"/>
                <a:ea typeface="Arial Unicode MS" pitchFamily="34" charset="-122"/>
                <a:cs typeface="Arial Unicode MS" pitchFamily="34" charset="-122"/>
              </a:rPr>
              <a:t>Bean</a:t>
            </a:r>
            <a:r>
              <a:rPr lang="zh-CN" altLang="en-US" sz="2200" dirty="0">
                <a:latin typeface="Arial Unicode MS" pitchFamily="34" charset="-122"/>
                <a:ea typeface="Arial Unicode MS" pitchFamily="34" charset="-122"/>
                <a:cs typeface="Arial Unicode MS" pitchFamily="34" charset="-122"/>
              </a:rPr>
              <a:t>属性</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构造器</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普通字段</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zh-CN" altLang="en-US" sz="1800" b="1" dirty="0">
                <a:solidFill>
                  <a:srgbClr val="0000FF"/>
                </a:solidFill>
                <a:latin typeface="Arial Unicode MS" pitchFamily="34" charset="-122"/>
                <a:ea typeface="Arial Unicode MS" pitchFamily="34" charset="-122"/>
                <a:cs typeface="Arial Unicode MS" pitchFamily="34" charset="-122"/>
              </a:rPr>
              <a:t>即使是非 </a:t>
            </a:r>
            <a:r>
              <a:rPr lang="en-US" altLang="zh-CN" sz="1800" b="1" dirty="0">
                <a:solidFill>
                  <a:srgbClr val="0000FF"/>
                </a:solidFill>
                <a:latin typeface="Arial Unicode MS" pitchFamily="34" charset="-122"/>
                <a:ea typeface="Arial Unicode MS" pitchFamily="34" charset="-122"/>
                <a:cs typeface="Arial Unicode MS" pitchFamily="34" charset="-122"/>
              </a:rPr>
              <a:t>public), </a:t>
            </a:r>
            <a:r>
              <a:rPr lang="zh-CN" altLang="en-US" sz="1800" b="1" dirty="0">
                <a:solidFill>
                  <a:srgbClr val="0000FF"/>
                </a:solidFill>
                <a:latin typeface="Arial Unicode MS" pitchFamily="34" charset="-122"/>
                <a:ea typeface="Arial Unicode MS" pitchFamily="34" charset="-122"/>
                <a:cs typeface="Arial Unicode MS" pitchFamily="34" charset="-122"/>
              </a:rPr>
              <a:t>一切具有参数的方法都可以应用</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Authwired</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注解</a:t>
            </a: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默认</a:t>
            </a:r>
            <a:r>
              <a:rPr lang="zh-CN" altLang="en-US" sz="1800" b="1" dirty="0">
                <a:solidFill>
                  <a:srgbClr val="0000FF"/>
                </a:solidFill>
                <a:latin typeface="Arial Unicode MS" pitchFamily="34" charset="-122"/>
                <a:ea typeface="Arial Unicode MS" pitchFamily="34" charset="-122"/>
                <a:cs typeface="Arial Unicode MS" pitchFamily="34" charset="-122"/>
              </a:rPr>
              <a:t>情况下</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所有使用 </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Authwired</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注解的属性都需要被设置</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当 </a:t>
            </a:r>
            <a:r>
              <a:rPr lang="en-US" altLang="zh-CN" sz="1800" b="1" dirty="0">
                <a:solidFill>
                  <a:srgbClr val="0000FF"/>
                </a:solidFill>
                <a:latin typeface="Arial Unicode MS" pitchFamily="34" charset="-122"/>
                <a:ea typeface="Arial Unicode MS" pitchFamily="34" charset="-122"/>
                <a:cs typeface="Arial Unicode MS" pitchFamily="34" charset="-122"/>
              </a:rPr>
              <a:t>Spring </a:t>
            </a:r>
            <a:r>
              <a:rPr lang="zh-CN" altLang="en-US" sz="1800" b="1" dirty="0">
                <a:solidFill>
                  <a:srgbClr val="0000FF"/>
                </a:solidFill>
                <a:latin typeface="Arial Unicode MS" pitchFamily="34" charset="-122"/>
                <a:ea typeface="Arial Unicode MS" pitchFamily="34" charset="-122"/>
                <a:cs typeface="Arial Unicode MS" pitchFamily="34" charset="-122"/>
              </a:rPr>
              <a:t>找不到匹配的 </a:t>
            </a:r>
            <a:r>
              <a:rPr lang="en-US" altLang="zh-CN" sz="1800" b="1" dirty="0">
                <a:solidFill>
                  <a:srgbClr val="0000FF"/>
                </a:solidFill>
                <a:latin typeface="Arial Unicode MS" pitchFamily="34" charset="-122"/>
                <a:ea typeface="Arial Unicode MS" pitchFamily="34" charset="-122"/>
                <a:cs typeface="Arial Unicode MS" pitchFamily="34" charset="-122"/>
              </a:rPr>
              <a:t>Bean </a:t>
            </a:r>
            <a:r>
              <a:rPr lang="zh-CN" altLang="en-US" sz="1800" b="1" dirty="0">
                <a:solidFill>
                  <a:srgbClr val="0000FF"/>
                </a:solidFill>
                <a:latin typeface="Arial Unicode MS" pitchFamily="34" charset="-122"/>
                <a:ea typeface="Arial Unicode MS" pitchFamily="34" charset="-122"/>
                <a:cs typeface="Arial Unicode MS" pitchFamily="34" charset="-122"/>
              </a:rPr>
              <a:t>装配属性时</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会抛出异常</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FF0000"/>
                </a:solidFill>
                <a:latin typeface="Arial Unicode MS" pitchFamily="34" charset="-122"/>
                <a:ea typeface="Arial Unicode MS" pitchFamily="34" charset="-122"/>
                <a:cs typeface="Arial Unicode MS" pitchFamily="34" charset="-122"/>
              </a:rPr>
              <a:t>若某一属性允许不被设置</a:t>
            </a:r>
            <a:r>
              <a:rPr lang="en-US" altLang="zh-CN" sz="1800" b="1" dirty="0">
                <a:solidFill>
                  <a:srgbClr val="FF0000"/>
                </a:solidFill>
                <a:latin typeface="Arial Unicode MS" pitchFamily="34" charset="-122"/>
                <a:ea typeface="Arial Unicode MS" pitchFamily="34" charset="-122"/>
                <a:cs typeface="Arial Unicode MS" pitchFamily="34" charset="-122"/>
              </a:rPr>
              <a:t>, </a:t>
            </a:r>
            <a:r>
              <a:rPr lang="zh-CN" altLang="en-US" sz="1800" b="1" dirty="0">
                <a:solidFill>
                  <a:srgbClr val="FF0000"/>
                </a:solidFill>
                <a:latin typeface="Arial Unicode MS" pitchFamily="34" charset="-122"/>
                <a:ea typeface="Arial Unicode MS" pitchFamily="34" charset="-122"/>
                <a:cs typeface="Arial Unicode MS" pitchFamily="34" charset="-122"/>
              </a:rPr>
              <a:t>可以设置 </a:t>
            </a:r>
            <a:r>
              <a:rPr lang="en-US" altLang="zh-CN" sz="1800" b="1" dirty="0">
                <a:solidFill>
                  <a:srgbClr val="FF0000"/>
                </a:solidFill>
                <a:latin typeface="Arial Unicode MS" pitchFamily="34" charset="-122"/>
                <a:ea typeface="Arial Unicode MS" pitchFamily="34" charset="-122"/>
                <a:cs typeface="Arial Unicode MS" pitchFamily="34" charset="-122"/>
              </a:rPr>
              <a:t>@</a:t>
            </a:r>
            <a:r>
              <a:rPr lang="en-US" altLang="zh-CN" sz="1800" b="1" dirty="0" err="1">
                <a:solidFill>
                  <a:srgbClr val="FF0000"/>
                </a:solidFill>
                <a:latin typeface="Arial Unicode MS" pitchFamily="34" charset="-122"/>
                <a:ea typeface="Arial Unicode MS" pitchFamily="34" charset="-122"/>
                <a:cs typeface="Arial Unicode MS" pitchFamily="34" charset="-122"/>
              </a:rPr>
              <a:t>Authwired</a:t>
            </a:r>
            <a:r>
              <a:rPr lang="en-US" altLang="zh-CN" sz="1800" b="1" dirty="0">
                <a:solidFill>
                  <a:srgbClr val="FF0000"/>
                </a:solidFill>
                <a:latin typeface="Arial Unicode MS" pitchFamily="34" charset="-122"/>
                <a:ea typeface="Arial Unicode MS" pitchFamily="34" charset="-122"/>
                <a:cs typeface="Arial Unicode MS" pitchFamily="34" charset="-122"/>
              </a:rPr>
              <a:t> </a:t>
            </a:r>
            <a:r>
              <a:rPr lang="zh-CN" altLang="en-US" sz="1800" b="1" dirty="0">
                <a:solidFill>
                  <a:srgbClr val="FF0000"/>
                </a:solidFill>
                <a:latin typeface="Arial Unicode MS" pitchFamily="34" charset="-122"/>
                <a:ea typeface="Arial Unicode MS" pitchFamily="34" charset="-122"/>
                <a:cs typeface="Arial Unicode MS" pitchFamily="34" charset="-122"/>
              </a:rPr>
              <a:t>注解的 </a:t>
            </a:r>
            <a:r>
              <a:rPr lang="en-US" altLang="zh-CN" sz="1800" b="1" dirty="0">
                <a:solidFill>
                  <a:srgbClr val="FF0000"/>
                </a:solidFill>
                <a:latin typeface="Arial Unicode MS" pitchFamily="34" charset="-122"/>
                <a:ea typeface="Arial Unicode MS" pitchFamily="34" charset="-122"/>
                <a:cs typeface="Arial Unicode MS" pitchFamily="34" charset="-122"/>
              </a:rPr>
              <a:t>required </a:t>
            </a:r>
            <a:r>
              <a:rPr lang="zh-CN" altLang="en-US" sz="1800" b="1" dirty="0">
                <a:solidFill>
                  <a:srgbClr val="FF0000"/>
                </a:solidFill>
                <a:latin typeface="Arial Unicode MS" pitchFamily="34" charset="-122"/>
                <a:ea typeface="Arial Unicode MS" pitchFamily="34" charset="-122"/>
                <a:cs typeface="Arial Unicode MS" pitchFamily="34" charset="-122"/>
              </a:rPr>
              <a:t>属性为 </a:t>
            </a:r>
            <a:r>
              <a:rPr lang="en-US" altLang="zh-CN" sz="1800" b="1" dirty="0">
                <a:solidFill>
                  <a:srgbClr val="FF0000"/>
                </a:solidFill>
                <a:latin typeface="Arial Unicode MS" pitchFamily="34" charset="-122"/>
                <a:ea typeface="Arial Unicode MS" pitchFamily="34" charset="-122"/>
                <a:cs typeface="Arial Unicode MS" pitchFamily="34" charset="-122"/>
              </a:rPr>
              <a:t>false</a:t>
            </a:r>
          </a:p>
          <a:p>
            <a:pPr lvl="1"/>
            <a:r>
              <a:rPr lang="zh-CN" altLang="en-US" sz="1800" dirty="0" smtClean="0">
                <a:latin typeface="Arial Unicode MS" pitchFamily="34" charset="-122"/>
                <a:ea typeface="Arial Unicode MS" pitchFamily="34" charset="-122"/>
                <a:cs typeface="Arial Unicode MS" pitchFamily="34" charset="-122"/>
              </a:rPr>
              <a:t>默认</a:t>
            </a:r>
            <a:r>
              <a:rPr lang="zh-CN" altLang="en-US" sz="1800" dirty="0">
                <a:latin typeface="Arial Unicode MS" pitchFamily="34" charset="-122"/>
                <a:ea typeface="Arial Unicode MS" pitchFamily="34" charset="-122"/>
                <a:cs typeface="Arial Unicode MS" pitchFamily="34" charset="-122"/>
              </a:rPr>
              <a:t>情况下</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当 </a:t>
            </a:r>
            <a:r>
              <a:rPr lang="en-US" altLang="zh-CN" sz="1800" dirty="0">
                <a:latin typeface="Arial Unicode MS" pitchFamily="34" charset="-122"/>
                <a:ea typeface="Arial Unicode MS" pitchFamily="34" charset="-122"/>
                <a:cs typeface="Arial Unicode MS" pitchFamily="34" charset="-122"/>
              </a:rPr>
              <a:t>IOC </a:t>
            </a:r>
            <a:r>
              <a:rPr lang="zh-CN" altLang="en-US" sz="1800" dirty="0">
                <a:latin typeface="Arial Unicode MS" pitchFamily="34" charset="-122"/>
                <a:ea typeface="Arial Unicode MS" pitchFamily="34" charset="-122"/>
                <a:cs typeface="Arial Unicode MS" pitchFamily="34" charset="-122"/>
              </a:rPr>
              <a:t>容器里存在多个类型兼容的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通过类型的自动装配将无法工作</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此时可以在 </a:t>
            </a:r>
            <a:r>
              <a:rPr lang="en-US" altLang="zh-CN" sz="1800" b="1" dirty="0">
                <a:solidFill>
                  <a:srgbClr val="0000FF"/>
                </a:solidFill>
                <a:latin typeface="Arial Unicode MS" pitchFamily="34" charset="-122"/>
                <a:ea typeface="Arial Unicode MS" pitchFamily="34" charset="-122"/>
                <a:cs typeface="Arial Unicode MS" pitchFamily="34" charset="-122"/>
              </a:rPr>
              <a:t>@Qualifier </a:t>
            </a:r>
            <a:r>
              <a:rPr lang="zh-CN" altLang="en-US" sz="1800" dirty="0">
                <a:latin typeface="Arial Unicode MS" pitchFamily="34" charset="-122"/>
                <a:ea typeface="Arial Unicode MS" pitchFamily="34" charset="-122"/>
                <a:cs typeface="Arial Unicode MS" pitchFamily="34" charset="-122"/>
              </a:rPr>
              <a:t>注解里提供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的名称</a:t>
            </a:r>
            <a:r>
              <a:rPr lang="en-US" altLang="zh-CN" sz="1800" dirty="0" smtClean="0">
                <a:latin typeface="Arial Unicode MS" pitchFamily="34" charset="-122"/>
                <a:ea typeface="Arial Unicode MS" pitchFamily="34" charset="-122"/>
                <a:cs typeface="Arial Unicode MS" pitchFamily="34" charset="-122"/>
              </a:rPr>
              <a:t>. </a:t>
            </a:r>
            <a:r>
              <a:rPr lang="en-US" altLang="zh-CN" sz="18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1800" b="1" dirty="0" smtClean="0">
                <a:solidFill>
                  <a:srgbClr val="0000FF"/>
                </a:solidFill>
                <a:latin typeface="Arial Unicode MS" pitchFamily="34" charset="-122"/>
                <a:ea typeface="Arial Unicode MS" pitchFamily="34" charset="-122"/>
                <a:cs typeface="Arial Unicode MS" pitchFamily="34" charset="-122"/>
              </a:rPr>
              <a:t>允许对方法的入参标注 </a:t>
            </a:r>
            <a:r>
              <a:rPr lang="en-US" altLang="zh-CN"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Qualifiter</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已指定注入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的名称</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 </a:t>
            </a:r>
            <a:r>
              <a:rPr lang="en-US" altLang="zh-CN" sz="1800" dirty="0" smtClean="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Authwired</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注解也可以应用在</a:t>
            </a:r>
            <a:r>
              <a:rPr lang="zh-CN" altLang="en-US" sz="1800" b="1" dirty="0">
                <a:solidFill>
                  <a:srgbClr val="0000FF"/>
                </a:solidFill>
                <a:latin typeface="Arial Unicode MS" pitchFamily="34" charset="-122"/>
                <a:ea typeface="Arial Unicode MS" pitchFamily="34" charset="-122"/>
                <a:cs typeface="Arial Unicode MS" pitchFamily="34" charset="-122"/>
              </a:rPr>
              <a:t>数组类型</a:t>
            </a:r>
            <a:r>
              <a:rPr lang="zh-CN" altLang="en-US" sz="1800" dirty="0">
                <a:latin typeface="Arial Unicode MS" pitchFamily="34" charset="-122"/>
                <a:ea typeface="Arial Unicode MS" pitchFamily="34" charset="-122"/>
                <a:cs typeface="Arial Unicode MS" pitchFamily="34" charset="-122"/>
              </a:rPr>
              <a:t>的属性上</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此时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将会把所有匹配的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进行自动装配</a:t>
            </a:r>
            <a:r>
              <a:rPr lang="en-US" altLang="zh-CN" sz="1800" dirty="0">
                <a:latin typeface="Arial Unicode MS" pitchFamily="34" charset="-122"/>
                <a:ea typeface="Arial Unicode MS" pitchFamily="34" charset="-122"/>
                <a:cs typeface="Arial Unicode MS" pitchFamily="34" charset="-122"/>
              </a:rPr>
              <a:t>.</a:t>
            </a:r>
          </a:p>
          <a:p>
            <a:pPr lvl="1"/>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Authwired</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注解也可以应用在</a:t>
            </a:r>
            <a:r>
              <a:rPr lang="zh-CN" altLang="en-US" sz="1800" b="1" dirty="0">
                <a:solidFill>
                  <a:srgbClr val="0000FF"/>
                </a:solidFill>
                <a:latin typeface="Arial Unicode MS" pitchFamily="34" charset="-122"/>
                <a:ea typeface="Arial Unicode MS" pitchFamily="34" charset="-122"/>
                <a:cs typeface="Arial Unicode MS" pitchFamily="34" charset="-122"/>
              </a:rPr>
              <a:t>集合属性</a:t>
            </a:r>
            <a:r>
              <a:rPr lang="zh-CN" altLang="en-US" sz="1800" dirty="0">
                <a:latin typeface="Arial Unicode MS" pitchFamily="34" charset="-122"/>
                <a:ea typeface="Arial Unicode MS" pitchFamily="34" charset="-122"/>
                <a:cs typeface="Arial Unicode MS" pitchFamily="34" charset="-122"/>
              </a:rPr>
              <a:t>上</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此时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读取该集合的类型信息</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然后自动装配所有与之兼容的 </a:t>
            </a:r>
            <a:r>
              <a:rPr lang="en-US" altLang="zh-CN" sz="1800" dirty="0">
                <a:latin typeface="Arial Unicode MS" pitchFamily="34" charset="-122"/>
                <a:ea typeface="Arial Unicode MS" pitchFamily="34" charset="-122"/>
                <a:cs typeface="Arial Unicode MS" pitchFamily="34" charset="-122"/>
              </a:rPr>
              <a:t>Bean. </a:t>
            </a:r>
          </a:p>
          <a:p>
            <a:pPr lvl="1"/>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Authwired</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注解用</a:t>
            </a:r>
            <a:r>
              <a:rPr lang="zh-CN" altLang="en-US" sz="1800" b="1" dirty="0">
                <a:solidFill>
                  <a:srgbClr val="0000FF"/>
                </a:solidFill>
                <a:latin typeface="Arial Unicode MS" pitchFamily="34" charset="-122"/>
                <a:ea typeface="Arial Unicode MS" pitchFamily="34" charset="-122"/>
                <a:cs typeface="Arial Unicode MS" pitchFamily="34" charset="-122"/>
              </a:rPr>
              <a:t>在 </a:t>
            </a:r>
            <a:r>
              <a:rPr lang="en-US" altLang="zh-CN" sz="1800" b="1" dirty="0" err="1">
                <a:solidFill>
                  <a:srgbClr val="0000FF"/>
                </a:solidFill>
                <a:latin typeface="Arial Unicode MS" pitchFamily="34" charset="-122"/>
                <a:ea typeface="Arial Unicode MS" pitchFamily="34" charset="-122"/>
                <a:cs typeface="Arial Unicode MS" pitchFamily="34" charset="-122"/>
              </a:rPr>
              <a:t>java.util.Map</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上时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若该 </a:t>
            </a:r>
            <a:r>
              <a:rPr lang="en-US" altLang="zh-CN" sz="1800" dirty="0">
                <a:latin typeface="Arial Unicode MS" pitchFamily="34" charset="-122"/>
                <a:ea typeface="Arial Unicode MS" pitchFamily="34" charset="-122"/>
                <a:cs typeface="Arial Unicode MS" pitchFamily="34" charset="-122"/>
              </a:rPr>
              <a:t>Map </a:t>
            </a:r>
            <a:r>
              <a:rPr lang="zh-CN" altLang="en-US" sz="1800" dirty="0">
                <a:latin typeface="Arial Unicode MS" pitchFamily="34" charset="-122"/>
                <a:ea typeface="Arial Unicode MS" pitchFamily="34" charset="-122"/>
                <a:cs typeface="Arial Unicode MS" pitchFamily="34" charset="-122"/>
              </a:rPr>
              <a:t>的键值为 </a:t>
            </a:r>
            <a:r>
              <a:rPr lang="en-US" altLang="zh-CN" sz="1800" dirty="0">
                <a:latin typeface="Arial Unicode MS" pitchFamily="34" charset="-122"/>
                <a:ea typeface="Arial Unicode MS" pitchFamily="34" charset="-122"/>
                <a:cs typeface="Arial Unicode MS" pitchFamily="34" charset="-122"/>
              </a:rPr>
              <a:t>String, </a:t>
            </a:r>
            <a:r>
              <a:rPr lang="zh-CN" altLang="en-US" sz="1800" dirty="0">
                <a:latin typeface="Arial Unicode MS" pitchFamily="34" charset="-122"/>
                <a:ea typeface="Arial Unicode MS" pitchFamily="34" charset="-122"/>
                <a:cs typeface="Arial Unicode MS" pitchFamily="34" charset="-122"/>
              </a:rPr>
              <a:t>那么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将自动装配与之 </a:t>
            </a:r>
            <a:r>
              <a:rPr lang="en-US" altLang="zh-CN" sz="1800" dirty="0">
                <a:latin typeface="Arial Unicode MS" pitchFamily="34" charset="-122"/>
                <a:ea typeface="Arial Unicode MS" pitchFamily="34" charset="-122"/>
                <a:cs typeface="Arial Unicode MS" pitchFamily="34" charset="-122"/>
              </a:rPr>
              <a:t>Map </a:t>
            </a:r>
            <a:r>
              <a:rPr lang="zh-CN" altLang="en-US" sz="1800" dirty="0">
                <a:latin typeface="Arial Unicode MS" pitchFamily="34" charset="-122"/>
                <a:ea typeface="Arial Unicode MS" pitchFamily="34" charset="-122"/>
                <a:cs typeface="Arial Unicode MS" pitchFamily="34" charset="-122"/>
              </a:rPr>
              <a:t>值类型兼容的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此时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的名称作为键值</a:t>
            </a:r>
          </a:p>
          <a:p>
            <a:endParaRPr lang="en-US" altLang="zh-CN" sz="19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099297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92696"/>
            <a:ext cx="8229600" cy="857256"/>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安装 </a:t>
            </a:r>
            <a:r>
              <a:rPr lang="en-US" cap="all" dirty="0" smtClean="0">
                <a:latin typeface="Arial Unicode MS" pitchFamily="34" charset="-122"/>
                <a:ea typeface="Arial Unicode MS" pitchFamily="34" charset="-122"/>
                <a:cs typeface="Arial Unicode MS" pitchFamily="34" charset="-122"/>
              </a:rPr>
              <a:t>SPRING TOOL SUITE</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556792"/>
            <a:ext cx="8640960" cy="5184576"/>
          </a:xfrm>
        </p:spPr>
        <p:txBody>
          <a:bodyPr>
            <a:normAutofit lnSpcReduction="10000"/>
          </a:bodyPr>
          <a:lstStyle/>
          <a:p>
            <a:r>
              <a:rPr lang="en-US" sz="2000" cap="all" dirty="0" smtClean="0">
                <a:latin typeface="Arial Unicode MS" pitchFamily="34" charset="-122"/>
                <a:ea typeface="Arial Unicode MS" pitchFamily="34" charset="-122"/>
                <a:cs typeface="Arial Unicode MS" pitchFamily="34" charset="-122"/>
              </a:rPr>
              <a:t>SPRING TOOL SUITE </a:t>
            </a:r>
            <a:r>
              <a:rPr lang="zh-CN" altLang="en-US" sz="2000" dirty="0" smtClean="0">
                <a:latin typeface="Arial Unicode MS" pitchFamily="34" charset="-122"/>
                <a:ea typeface="Arial Unicode MS" pitchFamily="34" charset="-122"/>
                <a:cs typeface="Arial Unicode MS" pitchFamily="34" charset="-122"/>
              </a:rPr>
              <a:t>是一</a:t>
            </a:r>
            <a:r>
              <a:rPr lang="zh-CN" altLang="en-US" sz="2000" dirty="0">
                <a:latin typeface="Arial Unicode MS" pitchFamily="34" charset="-122"/>
                <a:ea typeface="Arial Unicode MS" pitchFamily="34" charset="-122"/>
                <a:cs typeface="Arial Unicode MS" pitchFamily="34" charset="-122"/>
              </a:rPr>
              <a:t>个</a:t>
            </a:r>
            <a:r>
              <a:rPr lang="zh-CN" altLang="en-US" sz="2000" dirty="0" smtClean="0">
                <a:latin typeface="Arial Unicode MS" pitchFamily="34" charset="-122"/>
                <a:ea typeface="Arial Unicode MS" pitchFamily="34" charset="-122"/>
                <a:cs typeface="Arial Unicode MS" pitchFamily="34" charset="-122"/>
              </a:rPr>
              <a:t> </a:t>
            </a:r>
            <a:r>
              <a:rPr lang="en-US" sz="2000" dirty="0" smtClean="0">
                <a:latin typeface="Arial Unicode MS" pitchFamily="34" charset="-122"/>
                <a:ea typeface="Arial Unicode MS" pitchFamily="34" charset="-122"/>
                <a:cs typeface="Arial Unicode MS" pitchFamily="34" charset="-122"/>
              </a:rPr>
              <a:t>Eclipse </a:t>
            </a:r>
            <a:r>
              <a:rPr lang="zh-CN" altLang="en-US" sz="2000" dirty="0" smtClean="0">
                <a:latin typeface="Arial Unicode MS" pitchFamily="34" charset="-122"/>
                <a:ea typeface="Arial Unicode MS" pitchFamily="34" charset="-122"/>
                <a:cs typeface="Arial Unicode MS" pitchFamily="34" charset="-122"/>
              </a:rPr>
              <a:t>插件，利用该插件可以更方便的在 </a:t>
            </a:r>
            <a:r>
              <a:rPr lang="en-US" altLang="zh-CN" sz="2000" dirty="0" smtClean="0">
                <a:latin typeface="Arial Unicode MS" pitchFamily="34" charset="-122"/>
                <a:ea typeface="Arial Unicode MS" pitchFamily="34" charset="-122"/>
                <a:cs typeface="Arial Unicode MS" pitchFamily="34" charset="-122"/>
              </a:rPr>
              <a:t>Eclipse </a:t>
            </a:r>
            <a:r>
              <a:rPr lang="zh-CN" altLang="en-US" sz="2000" dirty="0" smtClean="0">
                <a:latin typeface="Arial Unicode MS" pitchFamily="34" charset="-122"/>
                <a:ea typeface="Arial Unicode MS" pitchFamily="34" charset="-122"/>
                <a:cs typeface="Arial Unicode MS" pitchFamily="34" charset="-122"/>
              </a:rPr>
              <a:t>平台上开发基于 </a:t>
            </a:r>
            <a:r>
              <a:rPr lang="en-US" sz="2000" dirty="0" smtClean="0">
                <a:latin typeface="Arial Unicode MS" pitchFamily="34" charset="-122"/>
                <a:ea typeface="Arial Unicode MS" pitchFamily="34" charset="-122"/>
                <a:cs typeface="Arial Unicode MS" pitchFamily="34" charset="-122"/>
              </a:rPr>
              <a:t>Spring </a:t>
            </a:r>
            <a:r>
              <a:rPr lang="zh-CN" altLang="en-US" sz="2000" dirty="0" smtClean="0">
                <a:latin typeface="Arial Unicode MS" pitchFamily="34" charset="-122"/>
                <a:ea typeface="Arial Unicode MS" pitchFamily="34" charset="-122"/>
                <a:cs typeface="Arial Unicode MS" pitchFamily="34" charset="-122"/>
              </a:rPr>
              <a:t>的应用。</a:t>
            </a:r>
            <a:endParaRPr lang="en-US" altLang="zh-CN" sz="2000" dirty="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安装</a:t>
            </a:r>
            <a:r>
              <a:rPr lang="zh-CN" altLang="en-US" sz="2000" dirty="0">
                <a:latin typeface="Arial Unicode MS" pitchFamily="34" charset="-122"/>
                <a:ea typeface="Arial Unicode MS" pitchFamily="34" charset="-122"/>
                <a:cs typeface="Arial Unicode MS" pitchFamily="34" charset="-122"/>
              </a:rPr>
              <a:t>方法说明</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springsource-tool-suite-3.4.0.RELEASE-e4.3.1-updatesite.zip</a:t>
            </a:r>
            <a:r>
              <a:rPr lang="zh-CN" altLang="en-US" sz="2000" dirty="0" smtClean="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b="1" dirty="0">
                <a:solidFill>
                  <a:srgbClr val="FF0000"/>
                </a:solidFill>
                <a:latin typeface="Arial Unicode MS" pitchFamily="34" charset="-122"/>
                <a:ea typeface="Arial Unicode MS" pitchFamily="34" charset="-122"/>
                <a:cs typeface="Arial Unicode MS" pitchFamily="34" charset="-122"/>
              </a:rPr>
              <a:t>Help</a:t>
            </a:r>
            <a:r>
              <a:rPr lang="zh-CN" altLang="zh-CN" sz="2000" dirty="0">
                <a:solidFill>
                  <a:srgbClr val="FF00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--&gt; </a:t>
            </a:r>
            <a:r>
              <a:rPr lang="zh-CN" altLang="zh-CN" sz="2000" b="1" dirty="0">
                <a:solidFill>
                  <a:srgbClr val="FF0000"/>
                </a:solidFill>
                <a:latin typeface="Arial Unicode MS" pitchFamily="34" charset="-122"/>
                <a:ea typeface="Arial Unicode MS" pitchFamily="34" charset="-122"/>
                <a:cs typeface="Arial Unicode MS" pitchFamily="34" charset="-122"/>
              </a:rPr>
              <a:t>Install New Software...</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en-US" altLang="zh-CN" sz="2000" dirty="0">
                <a:latin typeface="Arial Unicode MS" pitchFamily="34" charset="-122"/>
                <a:ea typeface="Arial Unicode MS" pitchFamily="34" charset="-122"/>
                <a:cs typeface="Arial Unicode MS" pitchFamily="34" charset="-122"/>
              </a:rPr>
              <a:t>Click</a:t>
            </a:r>
            <a:r>
              <a:rPr lang="zh-CN" altLang="en-US" sz="2000" dirty="0">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Add...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In dialog Add Site dialog, click </a:t>
            </a:r>
            <a:r>
              <a:rPr lang="zh-CN" altLang="zh-CN" sz="2000" b="1" dirty="0">
                <a:solidFill>
                  <a:srgbClr val="FF0000"/>
                </a:solidFill>
                <a:latin typeface="Arial Unicode MS" pitchFamily="34" charset="-122"/>
                <a:ea typeface="Arial Unicode MS" pitchFamily="34" charset="-122"/>
                <a:cs typeface="Arial Unicode MS" pitchFamily="34" charset="-122"/>
              </a:rPr>
              <a:t>Archive...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Navigate to </a:t>
            </a:r>
            <a:r>
              <a:rPr lang="en-US" altLang="zh-CN" sz="2000" b="1" dirty="0">
                <a:solidFill>
                  <a:srgbClr val="0000FF"/>
                </a:solidFill>
                <a:latin typeface="Arial Unicode MS" pitchFamily="34" charset="-122"/>
                <a:ea typeface="Arial Unicode MS" pitchFamily="34" charset="-122"/>
                <a:cs typeface="Arial Unicode MS" pitchFamily="34" charset="-122"/>
              </a:rPr>
              <a:t>springsource-tool-suite-3.4.0.RELEASE-e4.3.1-updatesite.zip</a:t>
            </a:r>
            <a:r>
              <a:rPr lang="en-US" altLang="zh-CN" sz="2000" dirty="0" smtClean="0">
                <a:solidFill>
                  <a:srgbClr val="FF33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and click </a:t>
            </a:r>
            <a:r>
              <a:rPr lang="en-US" altLang="zh-CN" sz="2000" dirty="0">
                <a:latin typeface="Arial Unicode MS" pitchFamily="34" charset="-122"/>
                <a:ea typeface="Arial Unicode MS" pitchFamily="34" charset="-122"/>
                <a:cs typeface="Arial Unicode MS" pitchFamily="34" charset="-122"/>
              </a:rPr>
              <a:t> </a:t>
            </a:r>
            <a:r>
              <a:rPr lang="zh-CN" altLang="zh-CN" sz="2000" b="1" dirty="0">
                <a:solidFill>
                  <a:srgbClr val="FF0000"/>
                </a:solidFill>
                <a:latin typeface="Arial Unicode MS" pitchFamily="34" charset="-122"/>
                <a:ea typeface="Arial Unicode MS" pitchFamily="34" charset="-122"/>
                <a:cs typeface="Arial Unicode MS" pitchFamily="34" charset="-122"/>
              </a:rPr>
              <a:t>Open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Clicking </a:t>
            </a:r>
            <a:r>
              <a:rPr lang="zh-CN" altLang="zh-CN" sz="2000" b="1" dirty="0">
                <a:solidFill>
                  <a:srgbClr val="FF0000"/>
                </a:solidFill>
                <a:latin typeface="Arial Unicode MS" pitchFamily="34" charset="-122"/>
                <a:ea typeface="Arial Unicode MS" pitchFamily="34" charset="-122"/>
                <a:cs typeface="Arial Unicode MS" pitchFamily="34" charset="-122"/>
              </a:rPr>
              <a:t>OK</a:t>
            </a:r>
            <a:r>
              <a:rPr lang="zh-CN" altLang="zh-CN" sz="2000" dirty="0">
                <a:latin typeface="Arial Unicode MS" pitchFamily="34" charset="-122"/>
                <a:ea typeface="Arial Unicode MS" pitchFamily="34" charset="-122"/>
                <a:cs typeface="Arial Unicode MS" pitchFamily="34" charset="-122"/>
              </a:rPr>
              <a:t> in the Add Site dialog will bring you back to the dialog 'Install'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Select the </a:t>
            </a:r>
            <a:r>
              <a:rPr lang="en-US" altLang="zh-CN" sz="2000" b="1" dirty="0" smtClean="0">
                <a:solidFill>
                  <a:srgbClr val="0000FF"/>
                </a:solidFill>
                <a:latin typeface="Arial Unicode MS" pitchFamily="34" charset="-122"/>
                <a:ea typeface="Arial Unicode MS" pitchFamily="34" charset="-122"/>
                <a:cs typeface="Arial Unicode MS" pitchFamily="34" charset="-122"/>
              </a:rPr>
              <a:t>xxx/Spring IDE</a:t>
            </a:r>
            <a:r>
              <a:rPr lang="en-US" altLang="zh-CN" sz="2000" dirty="0" smtClean="0">
                <a:latin typeface="Arial Unicode MS" pitchFamily="34" charset="-122"/>
                <a:ea typeface="Arial Unicode MS" pitchFamily="34" charset="-122"/>
                <a:cs typeface="Arial Unicode MS" pitchFamily="34" charset="-122"/>
              </a:rPr>
              <a:t> </a:t>
            </a:r>
            <a:r>
              <a:rPr lang="zh-CN" altLang="zh-CN" sz="2000" dirty="0" smtClean="0">
                <a:latin typeface="Arial Unicode MS" pitchFamily="34" charset="-122"/>
                <a:ea typeface="Arial Unicode MS" pitchFamily="34" charset="-122"/>
                <a:cs typeface="Arial Unicode MS" pitchFamily="34" charset="-122"/>
              </a:rPr>
              <a:t>that </a:t>
            </a:r>
            <a:r>
              <a:rPr lang="zh-CN" altLang="zh-CN" sz="2000" dirty="0">
                <a:latin typeface="Arial Unicode MS" pitchFamily="34" charset="-122"/>
                <a:ea typeface="Arial Unicode MS" pitchFamily="34" charset="-122"/>
                <a:cs typeface="Arial Unicode MS" pitchFamily="34" charset="-122"/>
              </a:rPr>
              <a:t>has appeared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Click </a:t>
            </a:r>
            <a:r>
              <a:rPr lang="zh-CN" altLang="zh-CN" sz="2000" b="1" dirty="0">
                <a:solidFill>
                  <a:srgbClr val="FF0000"/>
                </a:solidFill>
                <a:latin typeface="Arial Unicode MS" pitchFamily="34" charset="-122"/>
                <a:ea typeface="Arial Unicode MS" pitchFamily="34" charset="-122"/>
                <a:cs typeface="Arial Unicode MS" pitchFamily="34" charset="-122"/>
              </a:rPr>
              <a:t>Next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 and then </a:t>
            </a:r>
            <a:r>
              <a:rPr lang="zh-CN" altLang="zh-CN" sz="2000" b="1" dirty="0">
                <a:solidFill>
                  <a:srgbClr val="FF0000"/>
                </a:solidFill>
                <a:latin typeface="Arial Unicode MS" pitchFamily="34" charset="-122"/>
                <a:ea typeface="Arial Unicode MS" pitchFamily="34" charset="-122"/>
                <a:cs typeface="Arial Unicode MS" pitchFamily="34" charset="-122"/>
              </a:rPr>
              <a:t>Finish</a:t>
            </a:r>
            <a:r>
              <a:rPr lang="zh-CN" altLang="zh-CN" sz="2000" dirty="0">
                <a:latin typeface="Arial Unicode MS" pitchFamily="34" charset="-122"/>
                <a:ea typeface="Arial Unicode MS" pitchFamily="34" charset="-122"/>
                <a:cs typeface="Arial Unicode MS" pitchFamily="34" charset="-122"/>
              </a:rPr>
              <a:t>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b="1" dirty="0">
                <a:solidFill>
                  <a:srgbClr val="FF0000"/>
                </a:solidFill>
                <a:latin typeface="Arial Unicode MS" pitchFamily="34" charset="-122"/>
                <a:ea typeface="Arial Unicode MS" pitchFamily="34" charset="-122"/>
                <a:cs typeface="Arial Unicode MS" pitchFamily="34" charset="-122"/>
              </a:rPr>
              <a:t>Approve the license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Restart eclipse when that is asked</a:t>
            </a:r>
          </a:p>
          <a:p>
            <a:endParaRPr lang="zh-CN" altLang="en-US" sz="2400" dirty="0">
              <a:latin typeface="Arial Unicode MS" pitchFamily="34" charset="-122"/>
              <a:ea typeface="Arial Unicode MS" pitchFamily="34" charset="-122"/>
              <a:cs typeface="Arial Unicode MS"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0228" y="5463444"/>
            <a:ext cx="3529602"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52055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a:xfrm>
            <a:off x="395536" y="692993"/>
            <a:ext cx="8352928"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使用 </a:t>
            </a:r>
            <a:r>
              <a:rPr lang="en-US" altLang="zh-CN" sz="4000" dirty="0">
                <a:latin typeface="Arial Unicode MS" pitchFamily="34" charset="-122"/>
                <a:ea typeface="Arial Unicode MS" pitchFamily="34" charset="-122"/>
                <a:cs typeface="Arial Unicode MS" pitchFamily="34" charset="-122"/>
              </a:rPr>
              <a:t>@</a:t>
            </a:r>
            <a:r>
              <a:rPr lang="en-US" altLang="zh-CN" sz="4000" dirty="0" smtClean="0">
                <a:latin typeface="Arial Unicode MS" pitchFamily="34" charset="-122"/>
                <a:ea typeface="Arial Unicode MS" pitchFamily="34" charset="-122"/>
                <a:cs typeface="Arial Unicode MS" pitchFamily="34" charset="-122"/>
              </a:rPr>
              <a:t>Resource </a:t>
            </a:r>
            <a:r>
              <a:rPr lang="zh-CN" altLang="en-US" sz="4000" dirty="0" smtClean="0">
                <a:latin typeface="Arial Unicode MS" pitchFamily="34" charset="-122"/>
                <a:ea typeface="Arial Unicode MS" pitchFamily="34" charset="-122"/>
                <a:cs typeface="Arial Unicode MS" pitchFamily="34" charset="-122"/>
              </a:rPr>
              <a:t>或 </a:t>
            </a:r>
            <a:r>
              <a:rPr lang="en-US" altLang="zh-CN" sz="4000" dirty="0" smtClean="0">
                <a:latin typeface="Arial Unicode MS" pitchFamily="34" charset="-122"/>
                <a:ea typeface="Arial Unicode MS" pitchFamily="34" charset="-122"/>
                <a:cs typeface="Arial Unicode MS" pitchFamily="34" charset="-122"/>
              </a:rPr>
              <a:t>@Inject </a:t>
            </a:r>
            <a:br>
              <a:rPr lang="en-US" altLang="zh-CN" sz="4000" dirty="0" smtClean="0">
                <a:latin typeface="Arial Unicode MS" pitchFamily="34" charset="-122"/>
                <a:ea typeface="Arial Unicode MS" pitchFamily="34" charset="-122"/>
                <a:cs typeface="Arial Unicode MS" pitchFamily="34" charset="-122"/>
              </a:rPr>
            </a:br>
            <a:r>
              <a:rPr lang="zh-CN" altLang="en-US" sz="4000" dirty="0" smtClean="0">
                <a:latin typeface="Arial Unicode MS" pitchFamily="34" charset="-122"/>
                <a:ea typeface="Arial Unicode MS" pitchFamily="34" charset="-122"/>
                <a:cs typeface="Arial Unicode MS" pitchFamily="34" charset="-122"/>
              </a:rPr>
              <a:t>自动装配 </a:t>
            </a:r>
            <a:r>
              <a:rPr lang="en-US" altLang="zh-CN" sz="4000" dirty="0">
                <a:latin typeface="Arial Unicode MS" pitchFamily="34" charset="-122"/>
                <a:ea typeface="Arial Unicode MS" pitchFamily="34" charset="-122"/>
                <a:cs typeface="Arial Unicode MS" pitchFamily="34" charset="-122"/>
              </a:rPr>
              <a:t>Bean</a:t>
            </a:r>
            <a:endParaRPr lang="en-US" altLang="zh-CN" sz="4000" dirty="0">
              <a:solidFill>
                <a:srgbClr val="FF0000"/>
              </a:solidFill>
              <a:latin typeface="Arial Unicode MS" pitchFamily="34" charset="-122"/>
              <a:ea typeface="Arial Unicode MS" pitchFamily="34" charset="-122"/>
              <a:cs typeface="Arial Unicode MS" pitchFamily="34" charset="-122"/>
            </a:endParaRPr>
          </a:p>
        </p:txBody>
      </p:sp>
      <p:sp>
        <p:nvSpPr>
          <p:cNvPr id="658435" name="Rectangle 3"/>
          <p:cNvSpPr>
            <a:spLocks noGrp="1" noChangeArrowheads="1"/>
          </p:cNvSpPr>
          <p:nvPr>
            <p:ph type="body" idx="1"/>
          </p:nvPr>
        </p:nvSpPr>
        <p:spPr>
          <a:xfrm>
            <a:off x="323528" y="2178794"/>
            <a:ext cx="8496944" cy="3986510"/>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还支持 </a:t>
            </a:r>
            <a:r>
              <a:rPr lang="en-US" altLang="zh-CN" sz="2400" dirty="0" smtClean="0">
                <a:latin typeface="Arial Unicode MS" pitchFamily="34" charset="-122"/>
                <a:ea typeface="Arial Unicode MS" pitchFamily="34" charset="-122"/>
                <a:cs typeface="Arial Unicode MS" pitchFamily="34" charset="-122"/>
              </a:rPr>
              <a:t>@Resource </a:t>
            </a:r>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@Inject </a:t>
            </a:r>
            <a:r>
              <a:rPr lang="zh-CN" altLang="en-US" sz="2400" dirty="0" smtClean="0">
                <a:latin typeface="Arial Unicode MS" pitchFamily="34" charset="-122"/>
                <a:ea typeface="Arial Unicode MS" pitchFamily="34" charset="-122"/>
                <a:cs typeface="Arial Unicode MS" pitchFamily="34" charset="-122"/>
              </a:rPr>
              <a:t>注解，这两个注解和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Autowired</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注解的功用类似</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solidFill>
                  <a:srgbClr val="0000FF"/>
                </a:solidFill>
                <a:latin typeface="Arial Unicode MS" pitchFamily="34" charset="-122"/>
                <a:ea typeface="Arial Unicode MS" pitchFamily="34" charset="-122"/>
                <a:cs typeface="Arial Unicode MS" pitchFamily="34" charset="-122"/>
              </a:rPr>
              <a:t>@Resource </a:t>
            </a:r>
            <a:r>
              <a:rPr lang="zh-CN" altLang="en-US" sz="2400" dirty="0" smtClean="0">
                <a:solidFill>
                  <a:srgbClr val="0000FF"/>
                </a:solidFill>
                <a:latin typeface="Arial Unicode MS" pitchFamily="34" charset="-122"/>
                <a:ea typeface="Arial Unicode MS" pitchFamily="34" charset="-122"/>
                <a:cs typeface="Arial Unicode MS" pitchFamily="34" charset="-122"/>
              </a:rPr>
              <a:t>注解要求提供一个 </a:t>
            </a:r>
            <a:r>
              <a:rPr lang="en-US" altLang="zh-CN" sz="2400" dirty="0" smtClean="0">
                <a:solidFill>
                  <a:srgbClr val="0000FF"/>
                </a:solidFill>
                <a:latin typeface="Arial Unicode MS" pitchFamily="34" charset="-122"/>
                <a:ea typeface="Arial Unicode MS" pitchFamily="34" charset="-122"/>
                <a:cs typeface="Arial Unicode MS" pitchFamily="34" charset="-122"/>
              </a:rPr>
              <a:t>Bean </a:t>
            </a:r>
            <a:r>
              <a:rPr lang="zh-CN" altLang="en-US" sz="2400" dirty="0" smtClean="0">
                <a:solidFill>
                  <a:srgbClr val="0000FF"/>
                </a:solidFill>
                <a:latin typeface="Arial Unicode MS" pitchFamily="34" charset="-122"/>
                <a:ea typeface="Arial Unicode MS" pitchFamily="34" charset="-122"/>
                <a:cs typeface="Arial Unicode MS" pitchFamily="34" charset="-122"/>
              </a:rPr>
              <a:t>名称的属性，若该属性为空，则自动采用标注处的变量或方法名作为 </a:t>
            </a:r>
            <a:r>
              <a:rPr lang="en-US" altLang="zh-CN" sz="2400" dirty="0" smtClean="0">
                <a:solidFill>
                  <a:srgbClr val="0000FF"/>
                </a:solidFill>
                <a:latin typeface="Arial Unicode MS" pitchFamily="34" charset="-122"/>
                <a:ea typeface="Arial Unicode MS" pitchFamily="34" charset="-122"/>
                <a:cs typeface="Arial Unicode MS" pitchFamily="34" charset="-122"/>
              </a:rPr>
              <a:t>Bean </a:t>
            </a:r>
            <a:r>
              <a:rPr lang="zh-CN" altLang="en-US" sz="2400" dirty="0" smtClean="0">
                <a:solidFill>
                  <a:srgbClr val="0000FF"/>
                </a:solidFill>
                <a:latin typeface="Arial Unicode MS" pitchFamily="34" charset="-122"/>
                <a:ea typeface="Arial Unicode MS" pitchFamily="34" charset="-122"/>
                <a:cs typeface="Arial Unicode MS" pitchFamily="34" charset="-122"/>
              </a:rPr>
              <a:t>的名称</a:t>
            </a:r>
            <a:endParaRPr lang="en-US" altLang="zh-CN" sz="2400" dirty="0" smtClean="0">
              <a:solidFill>
                <a:srgbClr val="0000FF"/>
              </a:solidFill>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@Inject </a:t>
            </a:r>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Autowired</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zh-CN" altLang="en-US" sz="2400" dirty="0" smtClean="0">
                <a:latin typeface="Arial Unicode MS" pitchFamily="34" charset="-122"/>
                <a:ea typeface="Arial Unicode MS" pitchFamily="34" charset="-122"/>
                <a:cs typeface="Arial Unicode MS" pitchFamily="34" charset="-122"/>
              </a:rPr>
              <a:t>一样也是按类型匹配注入的 </a:t>
            </a:r>
            <a:r>
              <a:rPr lang="en-US" altLang="zh-CN" sz="2400" dirty="0" smtClean="0">
                <a:latin typeface="Arial Unicode MS" pitchFamily="34" charset="-122"/>
                <a:ea typeface="Arial Unicode MS" pitchFamily="34" charset="-122"/>
                <a:cs typeface="Arial Unicode MS" pitchFamily="34" charset="-122"/>
              </a:rPr>
              <a:t>Bean</a:t>
            </a:r>
            <a:r>
              <a:rPr lang="zh-CN" altLang="en-US" sz="2400" dirty="0" smtClean="0">
                <a:latin typeface="Arial Unicode MS" pitchFamily="34" charset="-122"/>
                <a:ea typeface="Arial Unicode MS" pitchFamily="34" charset="-122"/>
                <a:cs typeface="Arial Unicode MS" pitchFamily="34" charset="-122"/>
              </a:rPr>
              <a:t>， 但没有 </a:t>
            </a:r>
            <a:r>
              <a:rPr lang="en-US" altLang="zh-CN" sz="2400" dirty="0" err="1" smtClean="0">
                <a:latin typeface="Arial Unicode MS" pitchFamily="34" charset="-122"/>
                <a:ea typeface="Arial Unicode MS" pitchFamily="34" charset="-122"/>
                <a:cs typeface="Arial Unicode MS" pitchFamily="34" charset="-122"/>
              </a:rPr>
              <a:t>reqired</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属性</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b="1" dirty="0" smtClean="0">
                <a:solidFill>
                  <a:srgbClr val="0000FF"/>
                </a:solidFill>
                <a:latin typeface="Arial Unicode MS" pitchFamily="34" charset="-122"/>
                <a:ea typeface="Arial Unicode MS" pitchFamily="34" charset="-122"/>
                <a:cs typeface="Arial Unicode MS" pitchFamily="34" charset="-122"/>
              </a:rPr>
              <a:t>建议使用 </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Autowired</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注解</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1672874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700808"/>
            <a:ext cx="8568952" cy="5040560"/>
          </a:xfrm>
        </p:spPr>
        <p:txBody>
          <a:bodyPr>
            <a:normAutofit/>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dirty="0">
                <a:solidFill>
                  <a:srgbClr val="FF0000"/>
                </a:solidFill>
                <a:latin typeface="Arial Unicode MS" pitchFamily="34" charset="-122"/>
                <a:ea typeface="Arial Unicode MS" pitchFamily="34" charset="-122"/>
                <a:cs typeface="Arial Unicode MS" pitchFamily="34" charset="-122"/>
              </a:rPr>
              <a:t>配置形式</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方式；基于</a:t>
            </a:r>
            <a:r>
              <a:rPr lang="zh-CN" altLang="en-US" sz="1800" dirty="0">
                <a:solidFill>
                  <a:srgbClr val="FF0000"/>
                </a:solidFill>
                <a:latin typeface="Arial Unicode MS" pitchFamily="34" charset="-122"/>
                <a:ea typeface="Arial Unicode MS" pitchFamily="34" charset="-122"/>
                <a:cs typeface="Arial Unicode MS" pitchFamily="34" charset="-122"/>
              </a:rPr>
              <a:t>注解的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通过工厂方法（静态工厂方法 </a:t>
            </a:r>
            <a:r>
              <a:rPr lang="en-US" altLang="zh-CN" sz="1800" dirty="0">
                <a:solidFill>
                  <a:srgbClr val="FF0000"/>
                </a:solidFill>
                <a:latin typeface="Arial Unicode MS" pitchFamily="34" charset="-122"/>
                <a:ea typeface="Arial Unicode MS" pitchFamily="34" charset="-122"/>
                <a:cs typeface="Arial Unicode MS" pitchFamily="34" charset="-122"/>
              </a:rPr>
              <a:t>&amp; </a:t>
            </a:r>
            <a:r>
              <a:rPr lang="zh-CN" altLang="en-US" sz="1800" dirty="0">
                <a:solidFill>
                  <a:srgbClr val="FF0000"/>
                </a:solidFill>
                <a:latin typeface="Arial Unicode MS" pitchFamily="34" charset="-122"/>
                <a:ea typeface="Arial Unicode MS" pitchFamily="34" charset="-122"/>
                <a:cs typeface="Arial Unicode MS" pitchFamily="34" charset="-122"/>
              </a:rPr>
              <a:t>实例工厂方法）、</a:t>
            </a:r>
            <a:r>
              <a:rPr lang="en-US" altLang="zh-CN" sz="1800" dirty="0" err="1" smtClean="0">
                <a:solidFill>
                  <a:srgbClr val="FF0000"/>
                </a:solidFill>
                <a:latin typeface="Arial Unicode MS" pitchFamily="34" charset="-122"/>
                <a:ea typeface="Arial Unicode MS" pitchFamily="34" charset="-122"/>
                <a:cs typeface="Arial Unicode MS" pitchFamily="34" charset="-122"/>
              </a:rPr>
              <a:t>FactoryBean</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工厂方法注入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自动转配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Spring 4.x </a:t>
            </a:r>
            <a:r>
              <a:rPr lang="zh-CN" altLang="en-US" sz="1800" b="1" dirty="0" smtClean="0">
                <a:solidFill>
                  <a:srgbClr val="0000FF"/>
                </a:solidFill>
                <a:latin typeface="Arial Unicode MS" pitchFamily="34" charset="-122"/>
                <a:ea typeface="Arial Unicode MS" pitchFamily="34" charset="-122"/>
                <a:cs typeface="Arial Unicode MS" pitchFamily="34" charset="-122"/>
              </a:rPr>
              <a:t>新特性：泛</a:t>
            </a:r>
            <a:r>
              <a:rPr lang="zh-CN" altLang="en-US" sz="1800" b="1" dirty="0">
                <a:solidFill>
                  <a:srgbClr val="0000FF"/>
                </a:solidFill>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685359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3706"/>
            <a:ext cx="8229600" cy="1143000"/>
          </a:xfrm>
        </p:spPr>
        <p:txBody>
          <a:bodyPr>
            <a:normAutofit/>
          </a:bodyPr>
          <a:lstStyle/>
          <a:p>
            <a:r>
              <a:rPr lang="zh-CN" altLang="en-US" dirty="0">
                <a:latin typeface="Arial Unicode MS" pitchFamily="34" charset="-122"/>
                <a:ea typeface="Arial Unicode MS" pitchFamily="34" charset="-122"/>
                <a:cs typeface="Arial Unicode MS" pitchFamily="34" charset="-122"/>
              </a:rPr>
              <a:t>泛型依赖</a:t>
            </a:r>
            <a:r>
              <a:rPr lang="zh-CN" altLang="en-US" dirty="0" smtClean="0">
                <a:latin typeface="Arial Unicode MS" pitchFamily="34" charset="-122"/>
                <a:ea typeface="Arial Unicode MS" pitchFamily="34" charset="-122"/>
                <a:cs typeface="Arial Unicode MS" pitchFamily="34" charset="-122"/>
              </a:rPr>
              <a:t>注入</a:t>
            </a:r>
            <a:endParaRPr lang="zh-CN" altLang="en-US" dirty="0">
              <a:latin typeface="Arial Unicode MS" pitchFamily="34" charset="-122"/>
              <a:ea typeface="Arial Unicode MS" pitchFamily="34" charset="-122"/>
              <a:cs typeface="Arial Unicode MS" pitchFamily="34" charset="-122"/>
            </a:endParaRPr>
          </a:p>
        </p:txBody>
      </p:sp>
      <p:sp>
        <p:nvSpPr>
          <p:cNvPr id="4" name="内容占位符 3"/>
          <p:cNvSpPr>
            <a:spLocks noGrp="1"/>
          </p:cNvSpPr>
          <p:nvPr>
            <p:ph idx="1"/>
          </p:nvPr>
        </p:nvSpPr>
        <p:spPr>
          <a:xfrm>
            <a:off x="539552" y="1844825"/>
            <a:ext cx="8229600" cy="1008112"/>
          </a:xfrm>
        </p:spPr>
        <p:txBody>
          <a:bodyPr>
            <a:normAutofit/>
          </a:bodyPr>
          <a:lstStyle/>
          <a:p>
            <a:r>
              <a:rPr lang="en-US" altLang="zh-CN" sz="2800" dirty="0" smtClean="0">
                <a:latin typeface="Arial Unicode MS" pitchFamily="34" charset="-122"/>
                <a:ea typeface="Arial Unicode MS" pitchFamily="34" charset="-122"/>
                <a:cs typeface="Arial Unicode MS" pitchFamily="34" charset="-122"/>
              </a:rPr>
              <a:t>Spring 4.x </a:t>
            </a:r>
            <a:r>
              <a:rPr lang="zh-CN" altLang="en-US" sz="2800" dirty="0" smtClean="0">
                <a:latin typeface="Arial Unicode MS" pitchFamily="34" charset="-122"/>
                <a:ea typeface="Arial Unicode MS" pitchFamily="34" charset="-122"/>
                <a:cs typeface="Arial Unicode MS" pitchFamily="34" charset="-122"/>
              </a:rPr>
              <a:t>中可以为子类注入子类对应的泛型类型的成员变量的引用</a:t>
            </a:r>
            <a:endParaRPr lang="zh-CN" altLang="en-US" sz="2800" dirty="0">
              <a:latin typeface="Arial Unicode MS" pitchFamily="34" charset="-122"/>
              <a:ea typeface="Arial Unicode MS" pitchFamily="34" charset="-122"/>
              <a:cs typeface="Arial Unicode MS" pitchFamily="34" charset="-122"/>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99" y="3140968"/>
            <a:ext cx="6087281"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02304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整合多个配置文件</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988841"/>
            <a:ext cx="8568952" cy="1656184"/>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允许通过 </a:t>
            </a:r>
            <a:r>
              <a:rPr lang="en-US" altLang="zh-CN" sz="2400" dirty="0" smtClean="0">
                <a:latin typeface="Arial Unicode MS" pitchFamily="34" charset="-122"/>
                <a:ea typeface="Arial Unicode MS" pitchFamily="34" charset="-122"/>
                <a:cs typeface="Arial Unicode MS" pitchFamily="34" charset="-122"/>
              </a:rPr>
              <a:t>&lt;import&gt; </a:t>
            </a:r>
            <a:r>
              <a:rPr lang="zh-CN" altLang="en-US" sz="2400" dirty="0" smtClean="0">
                <a:latin typeface="Arial Unicode MS" pitchFamily="34" charset="-122"/>
                <a:ea typeface="Arial Unicode MS" pitchFamily="34" charset="-122"/>
                <a:cs typeface="Arial Unicode MS" pitchFamily="34" charset="-122"/>
              </a:rPr>
              <a:t>将多个配置文件引入到一个文件中，进行配置文件的集成。这样在启动 </a:t>
            </a:r>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容器时，仅需要指定这个合并好的配置文件就可以。</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a:latin typeface="Arial Unicode MS" pitchFamily="34" charset="-122"/>
                <a:ea typeface="Arial Unicode MS" pitchFamily="34" charset="-122"/>
                <a:cs typeface="Arial Unicode MS" pitchFamily="34" charset="-122"/>
              </a:rPr>
              <a:t>i</a:t>
            </a:r>
            <a:r>
              <a:rPr lang="en-US" altLang="zh-CN" sz="2400" dirty="0" smtClean="0">
                <a:latin typeface="Arial Unicode MS" pitchFamily="34" charset="-122"/>
                <a:ea typeface="Arial Unicode MS" pitchFamily="34" charset="-122"/>
                <a:cs typeface="Arial Unicode MS" pitchFamily="34" charset="-122"/>
              </a:rPr>
              <a:t>mport </a:t>
            </a:r>
            <a:r>
              <a:rPr lang="zh-CN" altLang="en-US" sz="2400" dirty="0" smtClean="0">
                <a:latin typeface="Arial Unicode MS" pitchFamily="34" charset="-122"/>
                <a:ea typeface="Arial Unicode MS" pitchFamily="34" charset="-122"/>
                <a:cs typeface="Arial Unicode MS" pitchFamily="34" charset="-122"/>
              </a:rPr>
              <a:t>元素的 </a:t>
            </a:r>
            <a:r>
              <a:rPr lang="en-US" altLang="zh-CN" sz="2400" dirty="0" smtClean="0">
                <a:latin typeface="Arial Unicode MS" pitchFamily="34" charset="-122"/>
                <a:ea typeface="Arial Unicode MS" pitchFamily="34" charset="-122"/>
                <a:cs typeface="Arial Unicode MS" pitchFamily="34" charset="-122"/>
              </a:rPr>
              <a:t>resource </a:t>
            </a:r>
            <a:r>
              <a:rPr lang="zh-CN" altLang="en-US" sz="2400" dirty="0" smtClean="0">
                <a:latin typeface="Arial Unicode MS" pitchFamily="34" charset="-122"/>
                <a:ea typeface="Arial Unicode MS" pitchFamily="34" charset="-122"/>
                <a:cs typeface="Arial Unicode MS" pitchFamily="34" charset="-122"/>
              </a:rPr>
              <a:t>属性支持 </a:t>
            </a:r>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的标准的路径资源</a:t>
            </a:r>
            <a:endParaRPr lang="zh-CN" altLang="en-US" sz="2400" dirty="0">
              <a:latin typeface="Arial Unicode MS" pitchFamily="34" charset="-122"/>
              <a:ea typeface="Arial Unicode MS" pitchFamily="34" charset="-122"/>
              <a:cs typeface="Arial Unicode MS" pitchFamily="34" charset="-122"/>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717032"/>
            <a:ext cx="8280920" cy="1821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95303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44105" y="2384425"/>
            <a:ext cx="8064500" cy="936625"/>
          </a:xfrm>
          <a:prstGeom prst="rect">
            <a:avLst/>
          </a:prstGeom>
          <a:noFill/>
          <a:ln/>
        </p:spPr>
        <p:txBody>
          <a:bodyPr vert="horz" lIns="92075" tIns="46038" rIns="92075" bIns="46038" rtlCol="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5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Spring AOP</a:t>
            </a:r>
            <a:endParaRPr kumimoji="0" lang="en-US" altLang="zh-CN" sz="5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371978" y="5743516"/>
            <a:ext cx="6072230" cy="1285884"/>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18635008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539552" y="692696"/>
            <a:ext cx="8229600" cy="1224136"/>
          </a:xfrm>
        </p:spPr>
        <p:txBody>
          <a:bodyPr>
            <a:normAutofit/>
          </a:bodyPr>
          <a:lstStyle/>
          <a:p>
            <a:r>
              <a:rPr lang="en-US" altLang="zh-CN" sz="4800" dirty="0" smtClean="0">
                <a:latin typeface="Arial Unicode MS" pitchFamily="34" charset="-122"/>
                <a:ea typeface="Arial Unicode MS" pitchFamily="34" charset="-122"/>
                <a:cs typeface="Arial Unicode MS" pitchFamily="34" charset="-122"/>
              </a:rPr>
              <a:t>AOP </a:t>
            </a:r>
            <a:r>
              <a:rPr lang="zh-CN" altLang="en-US" sz="4800" dirty="0" smtClean="0">
                <a:latin typeface="Arial Unicode MS" pitchFamily="34" charset="-122"/>
                <a:ea typeface="Arial Unicode MS" pitchFamily="34" charset="-122"/>
                <a:cs typeface="Arial Unicode MS" pitchFamily="34" charset="-122"/>
              </a:rPr>
              <a:t>前奏</a:t>
            </a:r>
            <a:endParaRPr lang="zh-CN" altLang="en-US" sz="4800" dirty="0">
              <a:latin typeface="Arial Unicode MS" pitchFamily="34" charset="-122"/>
              <a:ea typeface="Arial Unicode MS" pitchFamily="34" charset="-122"/>
              <a:cs typeface="Arial Unicode MS" pitchFamily="34" charset="-122"/>
            </a:endParaRPr>
          </a:p>
        </p:txBody>
      </p:sp>
      <p:pic>
        <p:nvPicPr>
          <p:cNvPr id="675844" name="Picture 4"/>
          <p:cNvPicPr>
            <a:picLocks noChangeAspect="1" noChangeArrowheads="1"/>
          </p:cNvPicPr>
          <p:nvPr/>
        </p:nvPicPr>
        <p:blipFill>
          <a:blip r:embed="rId3"/>
          <a:srcRect/>
          <a:stretch>
            <a:fillRect/>
          </a:stretch>
        </p:blipFill>
        <p:spPr bwMode="auto">
          <a:xfrm>
            <a:off x="251520" y="2692518"/>
            <a:ext cx="3128962" cy="3600450"/>
          </a:xfrm>
          <a:prstGeom prst="rect">
            <a:avLst/>
          </a:prstGeom>
          <a:noFill/>
        </p:spPr>
      </p:pic>
      <p:sp>
        <p:nvSpPr>
          <p:cNvPr id="675845" name="Text Box 5"/>
          <p:cNvSpPr txBox="1">
            <a:spLocks noChangeArrowheads="1"/>
          </p:cNvSpPr>
          <p:nvPr/>
        </p:nvSpPr>
        <p:spPr bwMode="auto">
          <a:xfrm>
            <a:off x="3705920" y="2692518"/>
            <a:ext cx="5261004" cy="784830"/>
          </a:xfrm>
          <a:prstGeom prst="rect">
            <a:avLst/>
          </a:prstGeom>
          <a:solidFill>
            <a:srgbClr val="CCFFCC"/>
          </a:solidFill>
          <a:ln w="9525" algn="ctr">
            <a:noFill/>
            <a:miter lim="800000"/>
            <a:headEnd/>
            <a:tailEnd/>
          </a:ln>
          <a:effectLst/>
        </p:spPr>
        <p:txBody>
          <a:bodyPr wrap="square">
            <a:spAutoFit/>
          </a:bodyPr>
          <a:lstStyle/>
          <a:p>
            <a:pPr marL="342900" indent="-342900" algn="l">
              <a:spcBef>
                <a:spcPct val="50000"/>
              </a:spcBef>
            </a:pPr>
            <a:r>
              <a:rPr lang="zh-CN" altLang="en-US" dirty="0" smtClean="0">
                <a:latin typeface="Arial Unicode MS" pitchFamily="34" charset="-122"/>
                <a:ea typeface="Arial Unicode MS" pitchFamily="34" charset="-122"/>
                <a:cs typeface="Arial Unicode MS" pitchFamily="34" charset="-122"/>
              </a:rPr>
              <a:t>需求</a:t>
            </a:r>
            <a:r>
              <a:rPr lang="en-US" altLang="zh-CN" dirty="0" smtClean="0">
                <a:latin typeface="Arial Unicode MS" pitchFamily="34" charset="-122"/>
                <a:ea typeface="Arial Unicode MS" pitchFamily="34" charset="-122"/>
                <a:cs typeface="Arial Unicode MS" pitchFamily="34" charset="-122"/>
              </a:rPr>
              <a:t>1-</a:t>
            </a:r>
            <a:r>
              <a:rPr lang="zh-CN" altLang="en-US" dirty="0" smtClean="0">
                <a:latin typeface="Arial Unicode MS" pitchFamily="34" charset="-122"/>
                <a:ea typeface="Arial Unicode MS" pitchFamily="34" charset="-122"/>
                <a:cs typeface="Arial Unicode MS" pitchFamily="34" charset="-122"/>
              </a:rPr>
              <a:t>日志：</a:t>
            </a:r>
            <a:r>
              <a:rPr lang="zh-CN" altLang="en-US" dirty="0">
                <a:latin typeface="Arial Unicode MS" pitchFamily="34" charset="-122"/>
                <a:ea typeface="Arial Unicode MS" pitchFamily="34" charset="-122"/>
                <a:cs typeface="Arial Unicode MS" pitchFamily="34" charset="-122"/>
              </a:rPr>
              <a:t>在程序执行期间追踪正在发生的活动</a:t>
            </a:r>
          </a:p>
          <a:p>
            <a:pPr marL="342900" indent="-342900" algn="l">
              <a:spcBef>
                <a:spcPct val="50000"/>
              </a:spcBef>
            </a:pPr>
            <a:r>
              <a:rPr lang="zh-CN" altLang="en-US" dirty="0" smtClean="0">
                <a:latin typeface="Arial Unicode MS" pitchFamily="34" charset="-122"/>
                <a:ea typeface="Arial Unicode MS" pitchFamily="34" charset="-122"/>
                <a:cs typeface="Arial Unicode MS" pitchFamily="34" charset="-122"/>
              </a:rPr>
              <a:t>需求</a:t>
            </a:r>
            <a:r>
              <a:rPr lang="en-US" altLang="zh-CN" dirty="0" smtClean="0">
                <a:latin typeface="Arial Unicode MS" pitchFamily="34" charset="-122"/>
                <a:ea typeface="Arial Unicode MS" pitchFamily="34" charset="-122"/>
                <a:cs typeface="Arial Unicode MS" pitchFamily="34" charset="-122"/>
              </a:rPr>
              <a:t>2-</a:t>
            </a:r>
            <a:r>
              <a:rPr lang="zh-CN" altLang="en-US" dirty="0" smtClean="0">
                <a:latin typeface="Arial Unicode MS" pitchFamily="34" charset="-122"/>
                <a:ea typeface="Arial Unicode MS" pitchFamily="34" charset="-122"/>
                <a:cs typeface="Arial Unicode MS" pitchFamily="34" charset="-122"/>
              </a:rPr>
              <a:t>验证：</a:t>
            </a:r>
            <a:r>
              <a:rPr lang="zh-CN" altLang="en-US" dirty="0">
                <a:latin typeface="Arial Unicode MS" pitchFamily="34" charset="-122"/>
                <a:ea typeface="Arial Unicode MS" pitchFamily="34" charset="-122"/>
                <a:cs typeface="Arial Unicode MS" pitchFamily="34" charset="-122"/>
              </a:rPr>
              <a:t>希望计算器只能处理正数的运算</a:t>
            </a:r>
          </a:p>
        </p:txBody>
      </p:sp>
      <p:sp>
        <p:nvSpPr>
          <p:cNvPr id="8" name="Rectangle 3"/>
          <p:cNvSpPr txBox="1">
            <a:spLocks noChangeArrowheads="1"/>
          </p:cNvSpPr>
          <p:nvPr/>
        </p:nvSpPr>
        <p:spPr>
          <a:xfrm>
            <a:off x="395536" y="1823988"/>
            <a:ext cx="7696200" cy="5969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600" dirty="0" smtClean="0">
                <a:latin typeface="Arial Unicode MS" pitchFamily="34" charset="-122"/>
                <a:ea typeface="Arial Unicode MS" pitchFamily="34" charset="-122"/>
                <a:cs typeface="Arial Unicode MS" pitchFamily="34" charset="-122"/>
              </a:rPr>
              <a:t>WHY </a:t>
            </a:r>
            <a:r>
              <a:rPr lang="zh-CN" altLang="en-US" sz="2600" dirty="0" smtClean="0">
                <a:latin typeface="Arial Unicode MS" pitchFamily="34" charset="-122"/>
                <a:ea typeface="Arial Unicode MS" pitchFamily="34" charset="-122"/>
                <a:cs typeface="Arial Unicode MS" pitchFamily="34" charset="-122"/>
              </a:rPr>
              <a:t> </a:t>
            </a:r>
            <a:r>
              <a:rPr lang="en-US" altLang="zh-CN" sz="2600" dirty="0" smtClean="0">
                <a:latin typeface="Arial Unicode MS" pitchFamily="34" charset="-122"/>
                <a:ea typeface="Arial Unicode MS" pitchFamily="34" charset="-122"/>
                <a:cs typeface="Arial Unicode MS" pitchFamily="34" charset="-122"/>
              </a:rPr>
              <a:t>AOP </a:t>
            </a:r>
            <a:r>
              <a:rPr lang="zh-CN" altLang="en-US" sz="2600" dirty="0" smtClean="0">
                <a:latin typeface="Arial Unicode MS" pitchFamily="34" charset="-122"/>
                <a:ea typeface="Arial Unicode MS" pitchFamily="34" charset="-122"/>
                <a:cs typeface="Arial Unicode MS" pitchFamily="34" charset="-122"/>
              </a:rPr>
              <a:t>？</a:t>
            </a:r>
            <a:endParaRPr lang="en-US" altLang="zh-CN" sz="26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55279725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28170"/>
            <a:ext cx="6568777" cy="5069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4818" name="Rectangle 2"/>
          <p:cNvSpPr>
            <a:spLocks noGrp="1" noChangeArrowheads="1"/>
          </p:cNvSpPr>
          <p:nvPr>
            <p:ph type="title"/>
          </p:nvPr>
        </p:nvSpPr>
        <p:spPr>
          <a:xfrm>
            <a:off x="827584"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代码实现片段</a:t>
            </a:r>
          </a:p>
        </p:txBody>
      </p:sp>
      <p:sp>
        <p:nvSpPr>
          <p:cNvPr id="2" name="矩形 1"/>
          <p:cNvSpPr/>
          <p:nvPr/>
        </p:nvSpPr>
        <p:spPr>
          <a:xfrm>
            <a:off x="1417095" y="2470774"/>
            <a:ext cx="5243137" cy="54439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418395" y="3645024"/>
            <a:ext cx="5745893" cy="3626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418395" y="6093296"/>
            <a:ext cx="5745893" cy="3626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417095" y="4900827"/>
            <a:ext cx="5243137" cy="54439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207140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68356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问题</a:t>
            </a:r>
          </a:p>
        </p:txBody>
      </p:sp>
      <p:sp>
        <p:nvSpPr>
          <p:cNvPr id="683011" name="Rectangle 3"/>
          <p:cNvSpPr>
            <a:spLocks noGrp="1" noChangeArrowheads="1"/>
          </p:cNvSpPr>
          <p:nvPr>
            <p:ph type="body" idx="1"/>
          </p:nvPr>
        </p:nvSpPr>
        <p:spPr>
          <a:xfrm>
            <a:off x="251520" y="1772816"/>
            <a:ext cx="8568952" cy="3528392"/>
          </a:xfrm>
        </p:spPr>
        <p:txBody>
          <a:bodyPr>
            <a:normAutofit/>
          </a:bodyPr>
          <a:lstStyle/>
          <a:p>
            <a:r>
              <a:rPr lang="zh-CN" altLang="en-US" sz="2800" dirty="0" smtClean="0">
                <a:latin typeface="Arial Unicode MS" pitchFamily="34" charset="-122"/>
                <a:ea typeface="Arial Unicode MS" pitchFamily="34" charset="-122"/>
                <a:cs typeface="Arial Unicode MS" pitchFamily="34" charset="-122"/>
              </a:rPr>
              <a:t>代码混乱：越来越</a:t>
            </a:r>
            <a:r>
              <a:rPr lang="zh-CN" altLang="en-US" sz="2800" dirty="0">
                <a:latin typeface="Arial Unicode MS" pitchFamily="34" charset="-122"/>
                <a:ea typeface="Arial Unicode MS" pitchFamily="34" charset="-122"/>
                <a:cs typeface="Arial Unicode MS" pitchFamily="34" charset="-122"/>
              </a:rPr>
              <a:t>多的非业务需求</a:t>
            </a:r>
            <a:r>
              <a:rPr lang="en-US" altLang="zh-CN" sz="2800" dirty="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日志和</a:t>
            </a:r>
            <a:r>
              <a:rPr lang="zh-CN" altLang="en-US" sz="2800" dirty="0" smtClean="0">
                <a:latin typeface="Arial Unicode MS" pitchFamily="34" charset="-122"/>
                <a:ea typeface="Arial Unicode MS" pitchFamily="34" charset="-122"/>
                <a:cs typeface="Arial Unicode MS" pitchFamily="34" charset="-122"/>
              </a:rPr>
              <a:t>验证等</a:t>
            </a:r>
            <a:r>
              <a:rPr lang="en-US" altLang="zh-CN" sz="2800" dirty="0" smtClean="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加入后</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原有</a:t>
            </a:r>
            <a:r>
              <a:rPr lang="zh-CN" altLang="en-US" sz="2800" b="1" dirty="0" smtClean="0">
                <a:solidFill>
                  <a:srgbClr val="0000FF"/>
                </a:solidFill>
                <a:latin typeface="Arial Unicode MS" pitchFamily="34" charset="-122"/>
                <a:ea typeface="Arial Unicode MS" pitchFamily="34" charset="-122"/>
                <a:cs typeface="Arial Unicode MS" pitchFamily="34" charset="-122"/>
              </a:rPr>
              <a:t>的业务方法</a:t>
            </a:r>
            <a:r>
              <a:rPr lang="zh-CN" altLang="en-US" sz="2800" b="1" dirty="0">
                <a:solidFill>
                  <a:srgbClr val="0000FF"/>
                </a:solidFill>
                <a:latin typeface="Arial Unicode MS" pitchFamily="34" charset="-122"/>
                <a:ea typeface="Arial Unicode MS" pitchFamily="34" charset="-122"/>
                <a:cs typeface="Arial Unicode MS" pitchFamily="34" charset="-122"/>
              </a:rPr>
              <a:t>急剧膨胀</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en-US" altLang="zh-CN" sz="2800" b="1" dirty="0" smtClean="0">
                <a:solidFill>
                  <a:srgbClr val="0000FF"/>
                </a:solidFill>
                <a:latin typeface="Arial Unicode MS" pitchFamily="34" charset="-122"/>
                <a:ea typeface="Arial Unicode MS" pitchFamily="34" charset="-122"/>
                <a:cs typeface="Arial Unicode MS" pitchFamily="34" charset="-122"/>
              </a:rPr>
              <a:t> </a:t>
            </a:r>
            <a:r>
              <a:rPr lang="zh-CN" altLang="en-US" sz="2800" b="1" dirty="0" smtClean="0">
                <a:solidFill>
                  <a:srgbClr val="0000FF"/>
                </a:solidFill>
                <a:latin typeface="Arial Unicode MS" pitchFamily="34" charset="-122"/>
                <a:ea typeface="Arial Unicode MS" pitchFamily="34" charset="-122"/>
                <a:cs typeface="Arial Unicode MS" pitchFamily="34" charset="-122"/>
              </a:rPr>
              <a:t>每个</a:t>
            </a:r>
            <a:r>
              <a:rPr lang="zh-CN" altLang="en-US" sz="2800" b="1" dirty="0">
                <a:solidFill>
                  <a:srgbClr val="0000FF"/>
                </a:solidFill>
                <a:latin typeface="Arial Unicode MS" pitchFamily="34" charset="-122"/>
                <a:ea typeface="Arial Unicode MS" pitchFamily="34" charset="-122"/>
                <a:cs typeface="Arial Unicode MS" pitchFamily="34" charset="-122"/>
              </a:rPr>
              <a:t>方法在处理核心逻辑的同时还必须兼顾其他多个关注点</a:t>
            </a:r>
            <a:r>
              <a:rPr lang="en-US" altLang="zh-CN" sz="2800" dirty="0">
                <a:latin typeface="Arial Unicode MS" pitchFamily="34" charset="-122"/>
                <a:ea typeface="Arial Unicode MS" pitchFamily="34" charset="-122"/>
                <a:cs typeface="Arial Unicode MS" pitchFamily="34" charset="-122"/>
              </a:rPr>
              <a:t>. </a:t>
            </a:r>
          </a:p>
          <a:p>
            <a:r>
              <a:rPr lang="zh-CN" altLang="en-US" sz="2800" dirty="0">
                <a:latin typeface="Arial Unicode MS" pitchFamily="34" charset="-122"/>
                <a:ea typeface="Arial Unicode MS" pitchFamily="34" charset="-122"/>
                <a:cs typeface="Arial Unicode MS" pitchFamily="34" charset="-122"/>
              </a:rPr>
              <a:t>代码分散</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以日志需求为例</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只是为了满足这个单一需求</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就不得不在多个</a:t>
            </a:r>
            <a:r>
              <a:rPr lang="zh-CN" altLang="en-US" sz="2800" dirty="0" smtClean="0">
                <a:latin typeface="Arial Unicode MS" pitchFamily="34" charset="-122"/>
                <a:ea typeface="Arial Unicode MS" pitchFamily="34" charset="-122"/>
                <a:cs typeface="Arial Unicode MS" pitchFamily="34" charset="-122"/>
              </a:rPr>
              <a:t>模块（方法）里</a:t>
            </a:r>
            <a:r>
              <a:rPr lang="zh-CN" altLang="en-US" sz="2800" dirty="0">
                <a:latin typeface="Arial Unicode MS" pitchFamily="34" charset="-122"/>
                <a:ea typeface="Arial Unicode MS" pitchFamily="34" charset="-122"/>
                <a:cs typeface="Arial Unicode MS" pitchFamily="34" charset="-122"/>
              </a:rPr>
              <a:t>多次重复相同的日志代码</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如果日志需求发生变化</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必须修改所有模块</a:t>
            </a:r>
            <a:r>
              <a:rPr lang="en-US" altLang="zh-CN" sz="2800" dirty="0" smtClean="0">
                <a:latin typeface="Arial Unicode MS" pitchFamily="34" charset="-122"/>
                <a:ea typeface="Arial Unicode MS" pitchFamily="34" charset="-122"/>
                <a:cs typeface="Arial Unicode MS" pitchFamily="34" charset="-122"/>
              </a:rPr>
              <a:t>.</a:t>
            </a:r>
            <a:endParaRPr lang="en-US" altLang="zh-CN"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4505518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539552"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使用动态</a:t>
            </a:r>
            <a:r>
              <a:rPr lang="zh-CN" altLang="en-US" dirty="0" smtClean="0">
                <a:latin typeface="Arial Unicode MS" pitchFamily="34" charset="-122"/>
                <a:ea typeface="Arial Unicode MS" pitchFamily="34" charset="-122"/>
                <a:cs typeface="Arial Unicode MS" pitchFamily="34" charset="-122"/>
              </a:rPr>
              <a:t>代理解决上述问题</a:t>
            </a:r>
            <a:endParaRPr lang="zh-CN" altLang="en-US" dirty="0">
              <a:latin typeface="Arial Unicode MS" pitchFamily="34" charset="-122"/>
              <a:ea typeface="Arial Unicode MS" pitchFamily="34" charset="-122"/>
              <a:cs typeface="Arial Unicode MS" pitchFamily="34" charset="-122"/>
            </a:endParaRPr>
          </a:p>
        </p:txBody>
      </p:sp>
      <p:sp>
        <p:nvSpPr>
          <p:cNvPr id="680963" name="Rectangle 3"/>
          <p:cNvSpPr>
            <a:spLocks noGrp="1" noChangeArrowheads="1"/>
          </p:cNvSpPr>
          <p:nvPr>
            <p:ph type="body" idx="1"/>
          </p:nvPr>
        </p:nvSpPr>
        <p:spPr>
          <a:xfrm>
            <a:off x="755650" y="1759223"/>
            <a:ext cx="7696200" cy="1597025"/>
          </a:xfrm>
        </p:spPr>
        <p:txBody>
          <a:bodyPr/>
          <a:lstStyle/>
          <a:p>
            <a:r>
              <a:rPr lang="zh-CN" altLang="en-US" sz="2400" dirty="0">
                <a:latin typeface="Arial Unicode MS" pitchFamily="34" charset="-122"/>
                <a:ea typeface="Arial Unicode MS" pitchFamily="34" charset="-122"/>
                <a:cs typeface="Arial Unicode MS" pitchFamily="34" charset="-122"/>
              </a:rPr>
              <a:t>代理设计模式的原理</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使用一个代理将对象包装起来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然后用该代理对象取代原始对象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任何对原始对象的调用都要通过代理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代理对象决定是否以及何时将方法调用转到原始对象上</a:t>
            </a:r>
            <a:r>
              <a:rPr lang="en-US" altLang="zh-CN" sz="2400" dirty="0">
                <a:latin typeface="Arial Unicode MS" pitchFamily="34" charset="-122"/>
                <a:ea typeface="Arial Unicode MS" pitchFamily="34" charset="-122"/>
                <a:cs typeface="Arial Unicode MS" pitchFamily="34" charset="-122"/>
              </a:rPr>
              <a:t>.</a:t>
            </a:r>
          </a:p>
        </p:txBody>
      </p:sp>
      <p:sp>
        <p:nvSpPr>
          <p:cNvPr id="680964" name="Rectangle 4"/>
          <p:cNvSpPr>
            <a:spLocks noChangeArrowheads="1"/>
          </p:cNvSpPr>
          <p:nvPr/>
        </p:nvSpPr>
        <p:spPr bwMode="auto">
          <a:xfrm>
            <a:off x="1501775" y="4437335"/>
            <a:ext cx="1655763" cy="865188"/>
          </a:xfrm>
          <a:prstGeom prst="rect">
            <a:avLst/>
          </a:prstGeom>
          <a:noFill/>
          <a:ln w="9525" algn="ctr">
            <a:solidFill>
              <a:schemeClr val="tx1"/>
            </a:solidFill>
            <a:miter lim="800000"/>
            <a:headEnd/>
            <a:tailEnd/>
          </a:ln>
          <a:effectLst/>
        </p:spPr>
        <p:txBody>
          <a:bodyPr wrap="none" anchor="ctr"/>
          <a:lstStyle/>
          <a:p>
            <a:pPr marL="342900" indent="-342900">
              <a:buFont typeface="Wingdings" pitchFamily="2" charset="2"/>
              <a:buNone/>
            </a:pPr>
            <a:r>
              <a:rPr lang="zh-CN" altLang="en-US" dirty="0">
                <a:latin typeface="Arial Unicode MS" pitchFamily="34" charset="-122"/>
                <a:ea typeface="Arial Unicode MS" pitchFamily="34" charset="-122"/>
                <a:cs typeface="Arial Unicode MS" pitchFamily="34" charset="-122"/>
              </a:rPr>
              <a:t>调用者</a:t>
            </a:r>
          </a:p>
        </p:txBody>
      </p:sp>
      <p:sp>
        <p:nvSpPr>
          <p:cNvPr id="680965" name="Oval 5"/>
          <p:cNvSpPr>
            <a:spLocks noChangeArrowheads="1"/>
          </p:cNvSpPr>
          <p:nvPr/>
        </p:nvSpPr>
        <p:spPr bwMode="auto">
          <a:xfrm>
            <a:off x="4957763" y="3576910"/>
            <a:ext cx="2520950" cy="2520950"/>
          </a:xfrm>
          <a:prstGeom prst="ellipse">
            <a:avLst/>
          </a:prstGeom>
          <a:noFill/>
          <a:ln w="9525" algn="ctr">
            <a:solidFill>
              <a:schemeClr val="tx1"/>
            </a:solidFill>
            <a:round/>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680966" name="Oval 6"/>
          <p:cNvSpPr>
            <a:spLocks noChangeArrowheads="1"/>
          </p:cNvSpPr>
          <p:nvPr/>
        </p:nvSpPr>
        <p:spPr bwMode="auto">
          <a:xfrm>
            <a:off x="5724525" y="4310335"/>
            <a:ext cx="1008063" cy="100806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marL="342900" indent="-342900">
              <a:buFont typeface="Wingdings" pitchFamily="2" charset="2"/>
              <a:buNone/>
            </a:pPr>
            <a:r>
              <a:rPr lang="zh-CN" altLang="en-US" sz="1800" b="1" dirty="0" smtClean="0">
                <a:latin typeface="Arial Unicode MS" pitchFamily="34" charset="-122"/>
                <a:ea typeface="Arial Unicode MS" pitchFamily="34" charset="-122"/>
                <a:cs typeface="Arial Unicode MS" pitchFamily="34" charset="-122"/>
              </a:rPr>
              <a:t>计算器</a:t>
            </a:r>
            <a:endParaRPr lang="zh-CN" altLang="en-US" sz="1800" b="1" dirty="0">
              <a:latin typeface="Arial Unicode MS" pitchFamily="34" charset="-122"/>
              <a:ea typeface="Arial Unicode MS" pitchFamily="34" charset="-122"/>
              <a:cs typeface="Arial Unicode MS" pitchFamily="34" charset="-122"/>
            </a:endParaRPr>
          </a:p>
        </p:txBody>
      </p:sp>
      <p:sp>
        <p:nvSpPr>
          <p:cNvPr id="680967" name="Text Box 7"/>
          <p:cNvSpPr txBox="1">
            <a:spLocks noChangeArrowheads="1"/>
          </p:cNvSpPr>
          <p:nvPr/>
        </p:nvSpPr>
        <p:spPr bwMode="auto">
          <a:xfrm>
            <a:off x="5521325" y="3949973"/>
            <a:ext cx="14033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b="1">
                <a:latin typeface="Arial Unicode MS" pitchFamily="34" charset="-122"/>
                <a:ea typeface="Arial Unicode MS" pitchFamily="34" charset="-122"/>
                <a:cs typeface="Arial Unicode MS" pitchFamily="34" charset="-122"/>
              </a:rPr>
              <a:t>日志代理</a:t>
            </a:r>
          </a:p>
        </p:txBody>
      </p:sp>
      <p:sp>
        <p:nvSpPr>
          <p:cNvPr id="680968" name="Line 8"/>
          <p:cNvSpPr>
            <a:spLocks noChangeShapeType="1"/>
          </p:cNvSpPr>
          <p:nvPr/>
        </p:nvSpPr>
        <p:spPr bwMode="auto">
          <a:xfrm>
            <a:off x="3157538" y="4586560"/>
            <a:ext cx="1198562" cy="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69" name="Line 9"/>
          <p:cNvSpPr>
            <a:spLocks noChangeShapeType="1"/>
          </p:cNvSpPr>
          <p:nvPr/>
        </p:nvSpPr>
        <p:spPr bwMode="auto">
          <a:xfrm>
            <a:off x="5016500" y="4586560"/>
            <a:ext cx="792163" cy="0"/>
          </a:xfrm>
          <a:prstGeom prst="line">
            <a:avLst/>
          </a:prstGeom>
          <a:noFill/>
          <a:ln w="9525">
            <a:solidFill>
              <a:schemeClr val="tx1"/>
            </a:solidFill>
            <a:prstDash val="dash"/>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0" name="Line 10"/>
          <p:cNvSpPr>
            <a:spLocks noChangeShapeType="1"/>
          </p:cNvSpPr>
          <p:nvPr/>
        </p:nvSpPr>
        <p:spPr bwMode="auto">
          <a:xfrm flipH="1">
            <a:off x="4957763" y="4945335"/>
            <a:ext cx="792162" cy="0"/>
          </a:xfrm>
          <a:prstGeom prst="line">
            <a:avLst/>
          </a:prstGeom>
          <a:noFill/>
          <a:ln w="9525">
            <a:solidFill>
              <a:schemeClr val="tx1"/>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1" name="Line 11"/>
          <p:cNvSpPr>
            <a:spLocks noChangeShapeType="1"/>
          </p:cNvSpPr>
          <p:nvPr/>
        </p:nvSpPr>
        <p:spPr bwMode="auto">
          <a:xfrm flipH="1">
            <a:off x="3157538" y="4945335"/>
            <a:ext cx="1198562" cy="0"/>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2" name="Oval 12"/>
          <p:cNvSpPr>
            <a:spLocks noChangeArrowheads="1"/>
          </p:cNvSpPr>
          <p:nvPr/>
        </p:nvSpPr>
        <p:spPr bwMode="auto">
          <a:xfrm>
            <a:off x="4356100" y="2924448"/>
            <a:ext cx="3744913" cy="3744912"/>
          </a:xfrm>
          <a:prstGeom prst="ellipse">
            <a:avLst/>
          </a:prstGeom>
          <a:noFill/>
          <a:ln w="9525" algn="ctr">
            <a:solidFill>
              <a:schemeClr val="tx1"/>
            </a:solidFill>
            <a:round/>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680973" name="Text Box 13"/>
          <p:cNvSpPr txBox="1">
            <a:spLocks noChangeArrowheads="1"/>
          </p:cNvSpPr>
          <p:nvPr/>
        </p:nvSpPr>
        <p:spPr bwMode="auto">
          <a:xfrm>
            <a:off x="5534025" y="3145110"/>
            <a:ext cx="1403350" cy="366713"/>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b="1">
                <a:latin typeface="Arial Unicode MS" pitchFamily="34" charset="-122"/>
                <a:ea typeface="Arial Unicode MS" pitchFamily="34" charset="-122"/>
                <a:cs typeface="Arial Unicode MS" pitchFamily="34" charset="-122"/>
              </a:rPr>
              <a:t>验证代理</a:t>
            </a:r>
          </a:p>
        </p:txBody>
      </p:sp>
      <p:sp>
        <p:nvSpPr>
          <p:cNvPr id="680974" name="Line 14"/>
          <p:cNvSpPr>
            <a:spLocks noChangeShapeType="1"/>
          </p:cNvSpPr>
          <p:nvPr/>
        </p:nvSpPr>
        <p:spPr bwMode="auto">
          <a:xfrm>
            <a:off x="4356100" y="4592910"/>
            <a:ext cx="647700" cy="0"/>
          </a:xfrm>
          <a:prstGeom prst="line">
            <a:avLst/>
          </a:prstGeom>
          <a:noFill/>
          <a:ln w="9525">
            <a:solidFill>
              <a:schemeClr val="tx1"/>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5" name="Line 15"/>
          <p:cNvSpPr>
            <a:spLocks noChangeShapeType="1"/>
          </p:cNvSpPr>
          <p:nvPr/>
        </p:nvSpPr>
        <p:spPr bwMode="auto">
          <a:xfrm>
            <a:off x="4356100" y="4953273"/>
            <a:ext cx="647700" cy="0"/>
          </a:xfrm>
          <a:prstGeom prst="line">
            <a:avLst/>
          </a:prstGeom>
          <a:noFill/>
          <a:ln w="9525">
            <a:solidFill>
              <a:schemeClr val="tx1"/>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6" name="Line 16"/>
          <p:cNvSpPr>
            <a:spLocks noChangeShapeType="1"/>
          </p:cNvSpPr>
          <p:nvPr/>
        </p:nvSpPr>
        <p:spPr bwMode="auto">
          <a:xfrm>
            <a:off x="3635375" y="4221435"/>
            <a:ext cx="720725" cy="358775"/>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7" name="Text Box 17"/>
          <p:cNvSpPr txBox="1">
            <a:spLocks noChangeArrowheads="1"/>
          </p:cNvSpPr>
          <p:nvPr/>
        </p:nvSpPr>
        <p:spPr bwMode="auto">
          <a:xfrm>
            <a:off x="2411413" y="3997598"/>
            <a:ext cx="12255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参数验证</a:t>
            </a:r>
          </a:p>
        </p:txBody>
      </p:sp>
      <p:sp>
        <p:nvSpPr>
          <p:cNvPr id="680980" name="Text Box 20"/>
          <p:cNvSpPr txBox="1">
            <a:spLocks noChangeArrowheads="1"/>
          </p:cNvSpPr>
          <p:nvPr/>
        </p:nvSpPr>
        <p:spPr bwMode="auto">
          <a:xfrm>
            <a:off x="1812925" y="3638823"/>
            <a:ext cx="2017713"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方法日志开始</a:t>
            </a:r>
          </a:p>
        </p:txBody>
      </p:sp>
      <p:sp>
        <p:nvSpPr>
          <p:cNvPr id="680981" name="Line 21"/>
          <p:cNvSpPr>
            <a:spLocks noChangeShapeType="1"/>
          </p:cNvSpPr>
          <p:nvPr/>
        </p:nvSpPr>
        <p:spPr bwMode="auto">
          <a:xfrm>
            <a:off x="3635375" y="3861073"/>
            <a:ext cx="1368425" cy="719137"/>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82" name="Text Box 22"/>
          <p:cNvSpPr txBox="1">
            <a:spLocks noChangeArrowheads="1"/>
          </p:cNvSpPr>
          <p:nvPr/>
        </p:nvSpPr>
        <p:spPr bwMode="auto">
          <a:xfrm>
            <a:off x="2062163" y="5497785"/>
            <a:ext cx="1801812" cy="366713"/>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方法日志结束</a:t>
            </a:r>
          </a:p>
        </p:txBody>
      </p:sp>
      <p:sp>
        <p:nvSpPr>
          <p:cNvPr id="680983" name="Line 23"/>
          <p:cNvSpPr>
            <a:spLocks noChangeShapeType="1"/>
          </p:cNvSpPr>
          <p:nvPr/>
        </p:nvSpPr>
        <p:spPr bwMode="auto">
          <a:xfrm flipV="1">
            <a:off x="3635375" y="4940573"/>
            <a:ext cx="1368425" cy="576262"/>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8367773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108520" y="548680"/>
            <a:ext cx="9145711" cy="1439863"/>
          </a:xfrm>
        </p:spPr>
        <p:txBody>
          <a:bodyPr>
            <a:normAutofit/>
          </a:bodyPr>
          <a:lstStyle/>
          <a:p>
            <a:r>
              <a:rPr lang="en-US" altLang="zh-CN" sz="4000" dirty="0" err="1" smtClean="0">
                <a:latin typeface="Arial Unicode MS" pitchFamily="34" charset="-122"/>
                <a:ea typeface="Arial Unicode MS" pitchFamily="34" charset="-122"/>
                <a:cs typeface="Arial Unicode MS" pitchFamily="34" charset="-122"/>
              </a:rPr>
              <a:t>CalculatorLoggingHandler</a:t>
            </a:r>
            <a:endParaRPr lang="en-US" altLang="zh-CN" sz="4000" dirty="0">
              <a:latin typeface="Arial Unicode MS" pitchFamily="34" charset="-122"/>
              <a:ea typeface="Arial Unicode MS" pitchFamily="34" charset="-122"/>
              <a:cs typeface="Arial Unicode MS" pitchFamily="34" charset="-122"/>
            </a:endParaRPr>
          </a:p>
        </p:txBody>
      </p:sp>
      <p:pic>
        <p:nvPicPr>
          <p:cNvPr id="679940" name="Picture 4"/>
          <p:cNvPicPr>
            <a:picLocks noChangeAspect="1" noChangeArrowheads="1"/>
          </p:cNvPicPr>
          <p:nvPr/>
        </p:nvPicPr>
        <p:blipFill>
          <a:blip r:embed="rId2"/>
          <a:srcRect/>
          <a:stretch>
            <a:fillRect/>
          </a:stretch>
        </p:blipFill>
        <p:spPr bwMode="auto">
          <a:xfrm>
            <a:off x="539552" y="1804119"/>
            <a:ext cx="8137525" cy="4721225"/>
          </a:xfrm>
          <a:prstGeom prst="rect">
            <a:avLst/>
          </a:prstGeom>
          <a:noFill/>
        </p:spPr>
      </p:pic>
    </p:spTree>
    <p:extLst>
      <p:ext uri="{BB962C8B-B14F-4D97-AF65-F5344CB8AC3E}">
        <p14:creationId xmlns:p14="http://schemas.microsoft.com/office/powerpoint/2010/main" val="277970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896" y="692696"/>
            <a:ext cx="8229600" cy="857256"/>
          </a:xfrm>
        </p:spPr>
        <p:txBody>
          <a:bodyPr/>
          <a:lstStyle/>
          <a:p>
            <a:r>
              <a:rPr lang="zh-CN" altLang="en-US" dirty="0" smtClean="0">
                <a:latin typeface="Arial Unicode MS" pitchFamily="34" charset="-122"/>
                <a:ea typeface="Arial Unicode MS" pitchFamily="34" charset="-122"/>
                <a:cs typeface="Arial Unicode MS" pitchFamily="34" charset="-122"/>
              </a:rPr>
              <a:t>搭建 </a:t>
            </a:r>
            <a:r>
              <a:rPr lang="en-US" altLang="zh-CN" dirty="0" smtClean="0">
                <a:latin typeface="Arial Unicode MS" pitchFamily="34" charset="-122"/>
                <a:ea typeface="Arial Unicode MS" pitchFamily="34" charset="-122"/>
                <a:cs typeface="Arial Unicode MS" pitchFamily="34" charset="-122"/>
              </a:rPr>
              <a:t>Spring </a:t>
            </a:r>
            <a:r>
              <a:rPr lang="zh-CN" altLang="en-US" dirty="0" smtClean="0">
                <a:latin typeface="Arial Unicode MS" pitchFamily="34" charset="-122"/>
                <a:ea typeface="Arial Unicode MS" pitchFamily="34" charset="-122"/>
                <a:cs typeface="Arial Unicode MS" pitchFamily="34" charset="-122"/>
              </a:rPr>
              <a:t>开发环境</a:t>
            </a:r>
            <a:endParaRPr lang="zh-CN" altLang="en-US" dirty="0"/>
          </a:p>
        </p:txBody>
      </p:sp>
      <p:sp>
        <p:nvSpPr>
          <p:cNvPr id="3" name="内容占位符 2"/>
          <p:cNvSpPr>
            <a:spLocks noGrp="1"/>
          </p:cNvSpPr>
          <p:nvPr>
            <p:ph idx="1"/>
          </p:nvPr>
        </p:nvSpPr>
        <p:spPr>
          <a:xfrm>
            <a:off x="457200" y="1633916"/>
            <a:ext cx="8229600" cy="4525963"/>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把以下 </a:t>
            </a:r>
            <a:r>
              <a:rPr lang="en-US" altLang="zh-CN" sz="2400" dirty="0" smtClean="0">
                <a:latin typeface="Arial Unicode MS" pitchFamily="34" charset="-122"/>
                <a:ea typeface="Arial Unicode MS" pitchFamily="34" charset="-122"/>
                <a:cs typeface="Arial Unicode MS" pitchFamily="34" charset="-122"/>
              </a:rPr>
              <a:t>jar </a:t>
            </a:r>
            <a:r>
              <a:rPr lang="zh-CN" altLang="en-US" sz="2400" dirty="0" smtClean="0">
                <a:latin typeface="Arial Unicode MS" pitchFamily="34" charset="-122"/>
                <a:ea typeface="Arial Unicode MS" pitchFamily="34" charset="-122"/>
                <a:cs typeface="Arial Unicode MS" pitchFamily="34" charset="-122"/>
              </a:rPr>
              <a:t>包加入到工程的 </a:t>
            </a:r>
            <a:r>
              <a:rPr lang="en-US" altLang="zh-CN" sz="2400" dirty="0" err="1" smtClean="0">
                <a:latin typeface="Arial Unicode MS" pitchFamily="34" charset="-122"/>
                <a:ea typeface="Arial Unicode MS" pitchFamily="34" charset="-122"/>
                <a:cs typeface="Arial Unicode MS" pitchFamily="34" charset="-122"/>
              </a:rPr>
              <a:t>classpath</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下</a:t>
            </a:r>
            <a:r>
              <a:rPr lang="en-US" altLang="zh-CN" sz="2400" dirty="0" smtClean="0">
                <a:latin typeface="Arial Unicode MS" pitchFamily="34" charset="-122"/>
                <a:ea typeface="Arial Unicode MS" pitchFamily="34" charset="-122"/>
                <a:cs typeface="Arial Unicode MS" pitchFamily="34" charset="-122"/>
              </a:rPr>
              <a:t>:</a:t>
            </a:r>
          </a:p>
          <a:p>
            <a:pPr marL="0" indent="0">
              <a:buNone/>
            </a:pPr>
            <a:endParaRPr lang="en-US" altLang="zh-CN" sz="2400" dirty="0">
              <a:latin typeface="Arial Unicode MS" pitchFamily="34" charset="-122"/>
              <a:ea typeface="Arial Unicode MS" pitchFamily="34" charset="-122"/>
              <a:cs typeface="Arial Unicode MS" pitchFamily="34" charset="-122"/>
            </a:endParaRPr>
          </a:p>
          <a:p>
            <a:pPr marL="0" indent="0">
              <a:buNone/>
            </a:pPr>
            <a:endParaRPr lang="en-US" altLang="zh-CN" sz="2400" dirty="0" smtClean="0">
              <a:latin typeface="Arial Unicode MS" pitchFamily="34" charset="-122"/>
              <a:ea typeface="Arial Unicode MS" pitchFamily="34" charset="-122"/>
              <a:cs typeface="Arial Unicode MS" pitchFamily="34" charset="-122"/>
            </a:endParaRPr>
          </a:p>
          <a:p>
            <a:pPr marL="0" indent="0">
              <a:buNone/>
            </a:pPr>
            <a:endParaRPr lang="en-US" altLang="zh-CN" sz="2400" dirty="0">
              <a:latin typeface="Arial Unicode MS" pitchFamily="34" charset="-122"/>
              <a:ea typeface="Arial Unicode MS" pitchFamily="34" charset="-122"/>
              <a:cs typeface="Arial Unicode MS" pitchFamily="34" charset="-122"/>
            </a:endParaRPr>
          </a:p>
          <a:p>
            <a:pPr marL="0" indent="0">
              <a:buNone/>
            </a:pP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的配置文件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一个典型的 </a:t>
            </a:r>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项目需要创建一个或多个 </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配置文件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这些配置文件用于在 </a:t>
            </a:r>
            <a:r>
              <a:rPr lang="en-US" altLang="zh-CN" sz="2400" dirty="0" smtClean="0">
                <a:latin typeface="Arial Unicode MS" pitchFamily="34" charset="-122"/>
                <a:ea typeface="Arial Unicode MS" pitchFamily="34" charset="-122"/>
                <a:cs typeface="Arial Unicode MS" pitchFamily="34" charset="-122"/>
              </a:rPr>
              <a:t>Spring IOC </a:t>
            </a:r>
            <a:r>
              <a:rPr lang="zh-CN" altLang="en-US" sz="2400" dirty="0" smtClean="0">
                <a:latin typeface="Arial Unicode MS" pitchFamily="34" charset="-122"/>
                <a:ea typeface="Arial Unicode MS" pitchFamily="34" charset="-122"/>
                <a:cs typeface="Arial Unicode MS" pitchFamily="34" charset="-122"/>
              </a:rPr>
              <a:t>容器里配置 </a:t>
            </a:r>
            <a:r>
              <a:rPr lang="en-US" altLang="zh-CN" sz="2400" dirty="0" smtClean="0">
                <a:latin typeface="Arial Unicode MS" pitchFamily="34" charset="-122"/>
                <a:ea typeface="Arial Unicode MS" pitchFamily="34" charset="-122"/>
                <a:cs typeface="Arial Unicode MS" pitchFamily="34" charset="-122"/>
              </a:rPr>
              <a:t>Bean. Bean </a:t>
            </a:r>
            <a:r>
              <a:rPr lang="zh-CN" altLang="en-US" sz="2400" dirty="0" smtClean="0">
                <a:latin typeface="Arial Unicode MS" pitchFamily="34" charset="-122"/>
                <a:ea typeface="Arial Unicode MS" pitchFamily="34" charset="-122"/>
                <a:cs typeface="Arial Unicode MS" pitchFamily="34" charset="-122"/>
              </a:rPr>
              <a:t>的配置文件可以</a:t>
            </a:r>
            <a:r>
              <a:rPr lang="zh-CN" altLang="en-US" sz="2400" b="1" dirty="0" smtClean="0">
                <a:solidFill>
                  <a:srgbClr val="0000FF"/>
                </a:solidFill>
                <a:latin typeface="Arial Unicode MS" pitchFamily="34" charset="-122"/>
                <a:ea typeface="Arial Unicode MS" pitchFamily="34" charset="-122"/>
                <a:cs typeface="Arial Unicode MS" pitchFamily="34" charset="-122"/>
              </a:rPr>
              <a:t>放在 </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classpath</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也可以放在其它目录下</a:t>
            </a:r>
            <a:r>
              <a:rPr lang="en-US" altLang="zh-CN" sz="2400" dirty="0" smtClean="0">
                <a:latin typeface="Arial Unicode MS" pitchFamily="34" charset="-122"/>
                <a:ea typeface="Arial Unicode MS" pitchFamily="34" charset="-122"/>
                <a:cs typeface="Arial Unicode MS" pitchFamily="34" charset="-122"/>
              </a:rPr>
              <a:t>.</a:t>
            </a:r>
          </a:p>
          <a:p>
            <a:pPr>
              <a:buNone/>
            </a:pPr>
            <a:endParaRPr lang="zh-CN" alt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204864"/>
            <a:ext cx="3158156"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23670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598488" y="631815"/>
            <a:ext cx="8459787" cy="1439863"/>
          </a:xfrm>
        </p:spPr>
        <p:txBody>
          <a:bodyPr/>
          <a:lstStyle/>
          <a:p>
            <a:r>
              <a:rPr lang="en-US" altLang="en-US" dirty="0" err="1" smtClean="0">
                <a:latin typeface="+mn-ea"/>
                <a:ea typeface="+mn-ea"/>
              </a:rPr>
              <a:t>CalculatorValidationHandler</a:t>
            </a:r>
            <a:endParaRPr lang="en-US" altLang="zh-CN" dirty="0">
              <a:latin typeface="+mn-ea"/>
              <a:ea typeface="+mn-ea"/>
            </a:endParaRPr>
          </a:p>
        </p:txBody>
      </p:sp>
      <p:pic>
        <p:nvPicPr>
          <p:cNvPr id="678916" name="Picture 4"/>
          <p:cNvPicPr>
            <a:picLocks noChangeAspect="1" noChangeArrowheads="1"/>
          </p:cNvPicPr>
          <p:nvPr/>
        </p:nvPicPr>
        <p:blipFill>
          <a:blip r:embed="rId2"/>
          <a:srcRect/>
          <a:stretch>
            <a:fillRect/>
          </a:stretch>
        </p:blipFill>
        <p:spPr bwMode="auto">
          <a:xfrm>
            <a:off x="755650" y="1989138"/>
            <a:ext cx="5976938" cy="4824412"/>
          </a:xfrm>
          <a:prstGeom prst="rect">
            <a:avLst/>
          </a:prstGeom>
          <a:noFill/>
        </p:spPr>
      </p:pic>
    </p:spTree>
    <p:extLst>
      <p:ext uri="{BB962C8B-B14F-4D97-AF65-F5344CB8AC3E}">
        <p14:creationId xmlns:p14="http://schemas.microsoft.com/office/powerpoint/2010/main" val="4471063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662880"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测试代码</a:t>
            </a:r>
          </a:p>
        </p:txBody>
      </p:sp>
      <p:pic>
        <p:nvPicPr>
          <p:cNvPr id="688132" name="Picture 4"/>
          <p:cNvPicPr>
            <a:picLocks noChangeAspect="1" noChangeArrowheads="1"/>
          </p:cNvPicPr>
          <p:nvPr/>
        </p:nvPicPr>
        <p:blipFill>
          <a:blip r:embed="rId2"/>
          <a:srcRect/>
          <a:stretch>
            <a:fillRect/>
          </a:stretch>
        </p:blipFill>
        <p:spPr bwMode="auto">
          <a:xfrm>
            <a:off x="714348" y="1714488"/>
            <a:ext cx="6553200" cy="2513012"/>
          </a:xfrm>
          <a:prstGeom prst="rect">
            <a:avLst/>
          </a:prstGeom>
          <a:noFill/>
        </p:spPr>
      </p:pic>
    </p:spTree>
    <p:extLst>
      <p:ext uri="{BB962C8B-B14F-4D97-AF65-F5344CB8AC3E}">
        <p14:creationId xmlns:p14="http://schemas.microsoft.com/office/powerpoint/2010/main" val="14004609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683568" y="732619"/>
            <a:ext cx="8229600" cy="857256"/>
          </a:xfrm>
        </p:spPr>
        <p:txBody>
          <a:bodyPr/>
          <a:lstStyle/>
          <a:p>
            <a:r>
              <a:rPr lang="en-US" altLang="zh-CN" dirty="0">
                <a:latin typeface="Arial Unicode MS" pitchFamily="34" charset="-122"/>
                <a:ea typeface="Arial Unicode MS" pitchFamily="34" charset="-122"/>
                <a:cs typeface="Arial Unicode MS" pitchFamily="34" charset="-122"/>
              </a:rPr>
              <a:t>AOP </a:t>
            </a:r>
            <a:r>
              <a:rPr lang="zh-CN" altLang="en-US" dirty="0">
                <a:latin typeface="Arial Unicode MS" pitchFamily="34" charset="-122"/>
                <a:ea typeface="Arial Unicode MS" pitchFamily="34" charset="-122"/>
                <a:cs typeface="Arial Unicode MS" pitchFamily="34" charset="-122"/>
              </a:rPr>
              <a:t>简介</a:t>
            </a:r>
          </a:p>
        </p:txBody>
      </p:sp>
      <p:sp>
        <p:nvSpPr>
          <p:cNvPr id="687107" name="Rectangle 3"/>
          <p:cNvSpPr>
            <a:spLocks noGrp="1" noChangeArrowheads="1"/>
          </p:cNvSpPr>
          <p:nvPr>
            <p:ph type="body" idx="1"/>
          </p:nvPr>
        </p:nvSpPr>
        <p:spPr>
          <a:xfrm>
            <a:off x="611560" y="1628800"/>
            <a:ext cx="8064896" cy="4706937"/>
          </a:xfrm>
          <a:solidFill>
            <a:schemeClr val="bg1"/>
          </a:solidFill>
        </p:spPr>
        <p:txBody>
          <a:bodyPr/>
          <a:lstStyle/>
          <a:p>
            <a:r>
              <a:rPr lang="en-US" altLang="zh-CN" sz="2400" dirty="0">
                <a:latin typeface="Arial Unicode MS" pitchFamily="34" charset="-122"/>
                <a:ea typeface="Arial Unicode MS" pitchFamily="34" charset="-122"/>
                <a:cs typeface="Arial Unicode MS" pitchFamily="34" charset="-122"/>
              </a:rPr>
              <a:t>AOP(Aspect-Oriented Programming, </a:t>
            </a:r>
            <a:r>
              <a:rPr lang="zh-CN" altLang="en-US" sz="2400" b="1" dirty="0">
                <a:solidFill>
                  <a:srgbClr val="0000FF"/>
                </a:solidFill>
                <a:latin typeface="Arial Unicode MS" pitchFamily="34" charset="-122"/>
                <a:ea typeface="Arial Unicode MS" pitchFamily="34" charset="-122"/>
                <a:cs typeface="Arial Unicode MS" pitchFamily="34" charset="-122"/>
              </a:rPr>
              <a:t>面向切面编程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是一种新的方法论</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是对传统 </a:t>
            </a:r>
            <a:r>
              <a:rPr lang="en-US" altLang="zh-CN" sz="2400" dirty="0">
                <a:latin typeface="Arial Unicode MS" pitchFamily="34" charset="-122"/>
                <a:ea typeface="Arial Unicode MS" pitchFamily="34" charset="-122"/>
                <a:cs typeface="Arial Unicode MS" pitchFamily="34" charset="-122"/>
              </a:rPr>
              <a:t>OOP(Object-Oriented Programming, </a:t>
            </a:r>
            <a:r>
              <a:rPr lang="zh-CN" altLang="en-US" sz="2400" dirty="0">
                <a:latin typeface="Arial Unicode MS" pitchFamily="34" charset="-122"/>
                <a:ea typeface="Arial Unicode MS" pitchFamily="34" charset="-122"/>
                <a:cs typeface="Arial Unicode MS" pitchFamily="34" charset="-122"/>
              </a:rPr>
              <a:t>面向对象编程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的补充</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的主要编程对象是</a:t>
            </a:r>
            <a:r>
              <a:rPr lang="zh-CN" altLang="en-US" sz="2400" b="1" dirty="0">
                <a:solidFill>
                  <a:srgbClr val="0000FF"/>
                </a:solidFill>
                <a:latin typeface="Arial Unicode MS" pitchFamily="34" charset="-122"/>
                <a:ea typeface="Arial Unicode MS" pitchFamily="34" charset="-122"/>
                <a:cs typeface="Arial Unicode MS" pitchFamily="34" charset="-122"/>
              </a:rPr>
              <a:t>切面</a:t>
            </a:r>
            <a:r>
              <a:rPr lang="en-US" altLang="zh-CN" sz="2400" dirty="0">
                <a:latin typeface="Arial Unicode MS" pitchFamily="34" charset="-122"/>
                <a:ea typeface="Arial Unicode MS" pitchFamily="34" charset="-122"/>
                <a:cs typeface="Arial Unicode MS" pitchFamily="34" charset="-122"/>
              </a:rPr>
              <a:t>(aspect), </a:t>
            </a:r>
            <a:r>
              <a:rPr lang="zh-CN" altLang="en-US" sz="2400" dirty="0">
                <a:latin typeface="Arial Unicode MS" pitchFamily="34" charset="-122"/>
                <a:ea typeface="Arial Unicode MS" pitchFamily="34" charset="-122"/>
                <a:cs typeface="Arial Unicode MS" pitchFamily="34" charset="-122"/>
              </a:rPr>
              <a:t>而</a:t>
            </a:r>
            <a:r>
              <a:rPr lang="zh-CN" altLang="en-US" sz="2400" b="1" dirty="0">
                <a:solidFill>
                  <a:srgbClr val="0000FF"/>
                </a:solidFill>
                <a:latin typeface="Arial Unicode MS" pitchFamily="34" charset="-122"/>
                <a:ea typeface="Arial Unicode MS" pitchFamily="34" charset="-122"/>
                <a:cs typeface="Arial Unicode MS" pitchFamily="34" charset="-122"/>
              </a:rPr>
              <a:t>切面模块化横切关注点</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在应用 </a:t>
            </a:r>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编程时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仍然</a:t>
            </a:r>
            <a:r>
              <a:rPr lang="zh-CN" altLang="en-US" sz="2400" dirty="0" smtClean="0">
                <a:latin typeface="Arial Unicode MS" pitchFamily="34" charset="-122"/>
                <a:ea typeface="Arial Unicode MS" pitchFamily="34" charset="-122"/>
                <a:cs typeface="Arial Unicode MS" pitchFamily="34" charset="-122"/>
              </a:rPr>
              <a:t>需要</a:t>
            </a:r>
            <a:r>
              <a:rPr lang="zh-CN" altLang="en-US" sz="2400" b="1" dirty="0" smtClean="0">
                <a:solidFill>
                  <a:srgbClr val="0000FF"/>
                </a:solidFill>
                <a:latin typeface="Arial Unicode MS" pitchFamily="34" charset="-122"/>
                <a:ea typeface="Arial Unicode MS" pitchFamily="34" charset="-122"/>
                <a:cs typeface="Arial Unicode MS" pitchFamily="34" charset="-122"/>
              </a:rPr>
              <a:t>定义</a:t>
            </a:r>
            <a:r>
              <a:rPr lang="zh-CN" altLang="en-US" sz="2400" b="1" dirty="0">
                <a:solidFill>
                  <a:srgbClr val="0000FF"/>
                </a:solidFill>
                <a:latin typeface="Arial Unicode MS" pitchFamily="34" charset="-122"/>
                <a:ea typeface="Arial Unicode MS" pitchFamily="34" charset="-122"/>
                <a:cs typeface="Arial Unicode MS" pitchFamily="34" charset="-122"/>
              </a:rPr>
              <a:t>公共功能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但可以明确的定义这个功能在哪里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以什么方式应用</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并且不必修改受影响的类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这样一来</a:t>
            </a:r>
            <a:r>
              <a:rPr lang="zh-CN" altLang="en-US" sz="2400" b="1" dirty="0">
                <a:solidFill>
                  <a:srgbClr val="0000FF"/>
                </a:solidFill>
                <a:latin typeface="Arial Unicode MS" pitchFamily="34" charset="-122"/>
                <a:ea typeface="Arial Unicode MS" pitchFamily="34" charset="-122"/>
                <a:cs typeface="Arial Unicode MS" pitchFamily="34" charset="-122"/>
              </a:rPr>
              <a:t>横切关注点就被模块化到特殊的对象</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切面</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里</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的好处</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每个事物逻辑位于一个位置</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代码不分散</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便于维护和升级</a:t>
            </a:r>
          </a:p>
          <a:p>
            <a:pPr lvl="1"/>
            <a:r>
              <a:rPr lang="zh-CN" altLang="en-US" sz="2000" dirty="0">
                <a:latin typeface="Arial Unicode MS" pitchFamily="34" charset="-122"/>
                <a:ea typeface="Arial Unicode MS" pitchFamily="34" charset="-122"/>
                <a:cs typeface="Arial Unicode MS" pitchFamily="34" charset="-122"/>
              </a:rPr>
              <a:t>业务模块更简洁</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只包含核心业务代码</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5715785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29816"/>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AOP</a:t>
            </a:r>
            <a:endParaRPr lang="zh-CN" altLang="en-US" dirty="0">
              <a:latin typeface="Arial Unicode MS" pitchFamily="34" charset="-122"/>
              <a:ea typeface="Arial Unicode MS" pitchFamily="34" charset="-122"/>
              <a:cs typeface="Arial Unicode MS" pitchFamily="34" charset="-122"/>
            </a:endParaRPr>
          </a:p>
        </p:txBody>
      </p:sp>
      <p:sp>
        <p:nvSpPr>
          <p:cNvPr id="34" name="矩形 33"/>
          <p:cNvSpPr/>
          <p:nvPr/>
        </p:nvSpPr>
        <p:spPr>
          <a:xfrm>
            <a:off x="6115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验证参数</a:t>
            </a:r>
            <a:endParaRPr lang="zh-CN" altLang="en-US" dirty="0">
              <a:latin typeface="Arial Unicode MS" pitchFamily="34" charset="-122"/>
              <a:ea typeface="Arial Unicode MS" pitchFamily="34" charset="-122"/>
              <a:cs typeface="Arial Unicode MS" pitchFamily="34" charset="-122"/>
            </a:endParaRPr>
          </a:p>
        </p:txBody>
      </p:sp>
      <p:sp>
        <p:nvSpPr>
          <p:cNvPr id="35" name="矩形 34"/>
          <p:cNvSpPr/>
          <p:nvPr/>
        </p:nvSpPr>
        <p:spPr>
          <a:xfrm>
            <a:off x="6115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前置日志</a:t>
            </a:r>
            <a:endParaRPr lang="zh-CN" altLang="en-US" dirty="0">
              <a:latin typeface="Arial Unicode MS" pitchFamily="34" charset="-122"/>
              <a:ea typeface="Arial Unicode MS" pitchFamily="34" charset="-122"/>
              <a:cs typeface="Arial Unicode MS" pitchFamily="34" charset="-122"/>
            </a:endParaRPr>
          </a:p>
        </p:txBody>
      </p:sp>
      <p:sp>
        <p:nvSpPr>
          <p:cNvPr id="36" name="矩形 35"/>
          <p:cNvSpPr/>
          <p:nvPr/>
        </p:nvSpPr>
        <p:spPr>
          <a:xfrm>
            <a:off x="6115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Arial Unicode MS" pitchFamily="34" charset="-122"/>
                <a:ea typeface="Arial Unicode MS" pitchFamily="34" charset="-122"/>
                <a:cs typeface="Arial Unicode MS" pitchFamily="34" charset="-122"/>
              </a:rPr>
              <a:t>a</a:t>
            </a:r>
            <a:r>
              <a:rPr lang="en-US" altLang="zh-CN" dirty="0" smtClean="0">
                <a:latin typeface="Arial Unicode MS" pitchFamily="34" charset="-122"/>
                <a:ea typeface="Arial Unicode MS" pitchFamily="34" charset="-122"/>
                <a:cs typeface="Arial Unicode MS" pitchFamily="34" charset="-122"/>
              </a:rPr>
              <a:t>dd</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37" name="矩形 36"/>
          <p:cNvSpPr/>
          <p:nvPr/>
        </p:nvSpPr>
        <p:spPr>
          <a:xfrm>
            <a:off x="6115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后置日志</a:t>
            </a:r>
            <a:endParaRPr lang="zh-CN" altLang="en-US" dirty="0">
              <a:latin typeface="Arial Unicode MS" pitchFamily="34" charset="-122"/>
              <a:ea typeface="Arial Unicode MS" pitchFamily="34" charset="-122"/>
              <a:cs typeface="Arial Unicode MS" pitchFamily="34" charset="-122"/>
            </a:endParaRPr>
          </a:p>
        </p:txBody>
      </p:sp>
      <p:sp>
        <p:nvSpPr>
          <p:cNvPr id="38" name="矩形 37"/>
          <p:cNvSpPr/>
          <p:nvPr/>
        </p:nvSpPr>
        <p:spPr>
          <a:xfrm>
            <a:off x="42119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39" name="矩形 38"/>
          <p:cNvSpPr/>
          <p:nvPr/>
        </p:nvSpPr>
        <p:spPr>
          <a:xfrm>
            <a:off x="42119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40" name="矩形 39"/>
          <p:cNvSpPr/>
          <p:nvPr/>
        </p:nvSpPr>
        <p:spPr>
          <a:xfrm>
            <a:off x="42119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latin typeface="Arial Unicode MS" pitchFamily="34" charset="-122"/>
                <a:ea typeface="Arial Unicode MS" pitchFamily="34" charset="-122"/>
                <a:cs typeface="Arial Unicode MS" pitchFamily="34" charset="-122"/>
              </a:rPr>
              <a:t>mul</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41" name="矩形 40"/>
          <p:cNvSpPr/>
          <p:nvPr/>
        </p:nvSpPr>
        <p:spPr>
          <a:xfrm>
            <a:off x="42119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42" name="矩形 41"/>
          <p:cNvSpPr/>
          <p:nvPr/>
        </p:nvSpPr>
        <p:spPr>
          <a:xfrm>
            <a:off x="24117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43" name="矩形 42"/>
          <p:cNvSpPr/>
          <p:nvPr/>
        </p:nvSpPr>
        <p:spPr>
          <a:xfrm>
            <a:off x="24117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44" name="矩形 43"/>
          <p:cNvSpPr/>
          <p:nvPr/>
        </p:nvSpPr>
        <p:spPr>
          <a:xfrm>
            <a:off x="24117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sub</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45" name="矩形 44"/>
          <p:cNvSpPr/>
          <p:nvPr/>
        </p:nvSpPr>
        <p:spPr>
          <a:xfrm>
            <a:off x="24117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46" name="矩形 45"/>
          <p:cNvSpPr/>
          <p:nvPr/>
        </p:nvSpPr>
        <p:spPr>
          <a:xfrm>
            <a:off x="60121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47" name="矩形 46"/>
          <p:cNvSpPr/>
          <p:nvPr/>
        </p:nvSpPr>
        <p:spPr>
          <a:xfrm>
            <a:off x="60121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48" name="矩形 47"/>
          <p:cNvSpPr/>
          <p:nvPr/>
        </p:nvSpPr>
        <p:spPr>
          <a:xfrm>
            <a:off x="7537775" y="5785121"/>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div</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49" name="矩形 48"/>
          <p:cNvSpPr/>
          <p:nvPr/>
        </p:nvSpPr>
        <p:spPr>
          <a:xfrm>
            <a:off x="60121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50" name="圆角矩形 49"/>
          <p:cNvSpPr/>
          <p:nvPr/>
        </p:nvSpPr>
        <p:spPr>
          <a:xfrm>
            <a:off x="323528" y="1728502"/>
            <a:ext cx="7416824" cy="2492586"/>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0"/>
          <p:cNvSpPr txBox="1"/>
          <p:nvPr/>
        </p:nvSpPr>
        <p:spPr>
          <a:xfrm>
            <a:off x="755576" y="1543345"/>
            <a:ext cx="1152128" cy="369332"/>
          </a:xfrm>
          <a:prstGeom prst="rect">
            <a:avLst/>
          </a:prstGeom>
          <a:solidFill>
            <a:schemeClr val="bg1"/>
          </a:solid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业务逻辑</a:t>
            </a:r>
            <a:endParaRPr lang="zh-CN" altLang="en-US" dirty="0">
              <a:latin typeface="Arial Unicode MS" pitchFamily="34" charset="-122"/>
              <a:ea typeface="Arial Unicode MS" pitchFamily="34" charset="-122"/>
              <a:cs typeface="Arial Unicode MS" pitchFamily="34" charset="-122"/>
            </a:endParaRPr>
          </a:p>
        </p:txBody>
      </p:sp>
      <p:sp>
        <p:nvSpPr>
          <p:cNvPr id="52" name="矩形 51"/>
          <p:cNvSpPr/>
          <p:nvPr/>
        </p:nvSpPr>
        <p:spPr>
          <a:xfrm>
            <a:off x="6169623" y="513258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Arial Unicode MS" pitchFamily="34" charset="-122"/>
                <a:ea typeface="Arial Unicode MS" pitchFamily="34" charset="-122"/>
                <a:cs typeface="Arial Unicode MS" pitchFamily="34" charset="-122"/>
              </a:rPr>
              <a:t>a</a:t>
            </a:r>
            <a:r>
              <a:rPr lang="en-US" altLang="zh-CN" dirty="0" smtClean="0">
                <a:latin typeface="Arial Unicode MS" pitchFamily="34" charset="-122"/>
                <a:ea typeface="Arial Unicode MS" pitchFamily="34" charset="-122"/>
                <a:cs typeface="Arial Unicode MS" pitchFamily="34" charset="-122"/>
              </a:rPr>
              <a:t>dd</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53" name="矩形 52"/>
          <p:cNvSpPr/>
          <p:nvPr/>
        </p:nvSpPr>
        <p:spPr>
          <a:xfrm>
            <a:off x="7537775" y="513258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sub</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54" name="矩形 53"/>
          <p:cNvSpPr/>
          <p:nvPr/>
        </p:nvSpPr>
        <p:spPr>
          <a:xfrm>
            <a:off x="6169623" y="5767682"/>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latin typeface="Arial Unicode MS" pitchFamily="34" charset="-122"/>
                <a:ea typeface="Arial Unicode MS" pitchFamily="34" charset="-122"/>
                <a:cs typeface="Arial Unicode MS" pitchFamily="34" charset="-122"/>
              </a:rPr>
              <a:t>mul</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55" name="圆角矩形 54"/>
          <p:cNvSpPr/>
          <p:nvPr/>
        </p:nvSpPr>
        <p:spPr>
          <a:xfrm>
            <a:off x="6012160" y="4965830"/>
            <a:ext cx="2952328" cy="1471518"/>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6313639" y="4695400"/>
            <a:ext cx="1152128" cy="369332"/>
          </a:xfrm>
          <a:prstGeom prst="rect">
            <a:avLst/>
          </a:prstGeom>
          <a:solidFill>
            <a:schemeClr val="bg1"/>
          </a:solid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业务逻辑</a:t>
            </a:r>
            <a:endParaRPr lang="zh-CN" altLang="en-US" dirty="0">
              <a:latin typeface="Arial Unicode MS" pitchFamily="34" charset="-122"/>
              <a:ea typeface="Arial Unicode MS" pitchFamily="34" charset="-122"/>
              <a:cs typeface="Arial Unicode MS" pitchFamily="34" charset="-122"/>
            </a:endParaRPr>
          </a:p>
        </p:txBody>
      </p:sp>
      <p:sp>
        <p:nvSpPr>
          <p:cNvPr id="61" name="圆角矩形 60"/>
          <p:cNvSpPr/>
          <p:nvPr/>
        </p:nvSpPr>
        <p:spPr>
          <a:xfrm>
            <a:off x="298485" y="5357537"/>
            <a:ext cx="1893422" cy="1079811"/>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61"/>
          <p:cNvSpPr txBox="1"/>
          <p:nvPr/>
        </p:nvSpPr>
        <p:spPr>
          <a:xfrm>
            <a:off x="599964" y="5114310"/>
            <a:ext cx="727847" cy="369332"/>
          </a:xfrm>
          <a:prstGeom prst="rect">
            <a:avLst/>
          </a:prstGeom>
          <a:solidFill>
            <a:schemeClr val="bg1"/>
          </a:solid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验证</a:t>
            </a:r>
            <a:endParaRPr lang="zh-CN" altLang="en-US" dirty="0">
              <a:latin typeface="Arial Unicode MS" pitchFamily="34" charset="-122"/>
              <a:ea typeface="Arial Unicode MS" pitchFamily="34" charset="-122"/>
              <a:cs typeface="Arial Unicode MS" pitchFamily="34" charset="-122"/>
            </a:endParaRPr>
          </a:p>
        </p:txBody>
      </p:sp>
      <p:sp>
        <p:nvSpPr>
          <p:cNvPr id="63" name="矩形 62"/>
          <p:cNvSpPr/>
          <p:nvPr/>
        </p:nvSpPr>
        <p:spPr>
          <a:xfrm>
            <a:off x="60121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div</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68" name="圆角矩形 67"/>
          <p:cNvSpPr/>
          <p:nvPr/>
        </p:nvSpPr>
        <p:spPr>
          <a:xfrm>
            <a:off x="2530733" y="5357536"/>
            <a:ext cx="3240360" cy="1079811"/>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68"/>
          <p:cNvSpPr txBox="1"/>
          <p:nvPr/>
        </p:nvSpPr>
        <p:spPr>
          <a:xfrm>
            <a:off x="2616188" y="5061974"/>
            <a:ext cx="727847" cy="369332"/>
          </a:xfrm>
          <a:prstGeom prst="rect">
            <a:avLst/>
          </a:prstGeom>
          <a:solidFill>
            <a:schemeClr val="bg1"/>
          </a:solid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日志</a:t>
            </a:r>
          </a:p>
        </p:txBody>
      </p:sp>
      <p:sp>
        <p:nvSpPr>
          <p:cNvPr id="70" name="矩形 69"/>
          <p:cNvSpPr/>
          <p:nvPr/>
        </p:nvSpPr>
        <p:spPr>
          <a:xfrm>
            <a:off x="607731" y="5619602"/>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验证参数</a:t>
            </a:r>
            <a:endParaRPr lang="zh-CN" altLang="en-US" dirty="0">
              <a:latin typeface="Arial Unicode MS" pitchFamily="34" charset="-122"/>
              <a:ea typeface="Arial Unicode MS" pitchFamily="34" charset="-122"/>
              <a:cs typeface="Arial Unicode MS" pitchFamily="34" charset="-122"/>
            </a:endParaRPr>
          </a:p>
        </p:txBody>
      </p:sp>
      <p:sp>
        <p:nvSpPr>
          <p:cNvPr id="75" name="矩形 74"/>
          <p:cNvSpPr/>
          <p:nvPr/>
        </p:nvSpPr>
        <p:spPr>
          <a:xfrm>
            <a:off x="2695963" y="5619602"/>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76" name="矩形 75"/>
          <p:cNvSpPr/>
          <p:nvPr/>
        </p:nvSpPr>
        <p:spPr>
          <a:xfrm>
            <a:off x="4269378" y="5619602"/>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78" name="下箭头 77"/>
          <p:cNvSpPr/>
          <p:nvPr/>
        </p:nvSpPr>
        <p:spPr>
          <a:xfrm>
            <a:off x="2987824" y="4437112"/>
            <a:ext cx="504056" cy="69547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0" name="TextBox 79"/>
          <p:cNvSpPr txBox="1"/>
          <p:nvPr/>
        </p:nvSpPr>
        <p:spPr>
          <a:xfrm>
            <a:off x="1335469" y="4509120"/>
            <a:ext cx="1940387" cy="369332"/>
          </a:xfrm>
          <a:prstGeom prst="rect">
            <a:avLst/>
          </a:prstGeom>
          <a:no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抽取横切关注点</a:t>
            </a:r>
            <a:endParaRPr lang="zh-CN" altLang="en-US" dirty="0">
              <a:latin typeface="Arial Unicode MS" pitchFamily="34" charset="-122"/>
              <a:ea typeface="Arial Unicode MS" pitchFamily="34" charset="-122"/>
              <a:cs typeface="Arial Unicode MS" pitchFamily="34" charset="-122"/>
            </a:endParaRPr>
          </a:p>
        </p:txBody>
      </p:sp>
      <p:sp>
        <p:nvSpPr>
          <p:cNvPr id="81" name="下箭头 80"/>
          <p:cNvSpPr/>
          <p:nvPr/>
        </p:nvSpPr>
        <p:spPr>
          <a:xfrm rot="10800000">
            <a:off x="3995937" y="4396462"/>
            <a:ext cx="504056" cy="69547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2" name="TextBox 81"/>
          <p:cNvSpPr txBox="1"/>
          <p:nvPr/>
        </p:nvSpPr>
        <p:spPr>
          <a:xfrm>
            <a:off x="4644008" y="4510734"/>
            <a:ext cx="790173" cy="369332"/>
          </a:xfrm>
          <a:prstGeom prst="rect">
            <a:avLst/>
          </a:prstGeom>
          <a:noFill/>
        </p:spPr>
        <p:txBody>
          <a:bodyPr wrap="square" rtlCol="0">
            <a:spAutoFit/>
          </a:bodyPr>
          <a:lstStyle/>
          <a:p>
            <a:r>
              <a:rPr lang="en-US" altLang="zh-CN" dirty="0" smtClean="0">
                <a:latin typeface="Arial Unicode MS" pitchFamily="34" charset="-122"/>
                <a:ea typeface="Arial Unicode MS" pitchFamily="34" charset="-122"/>
                <a:cs typeface="Arial Unicode MS" pitchFamily="34" charset="-122"/>
              </a:rPr>
              <a:t>AOP</a:t>
            </a:r>
            <a:endParaRPr lang="zh-CN" altLang="en-US" dirty="0">
              <a:latin typeface="Arial Unicode MS" pitchFamily="34" charset="-122"/>
              <a:ea typeface="Arial Unicode MS" pitchFamily="34" charset="-122"/>
              <a:cs typeface="Arial Unicode MS" pitchFamily="34" charset="-122"/>
            </a:endParaRPr>
          </a:p>
        </p:txBody>
      </p:sp>
      <p:sp>
        <p:nvSpPr>
          <p:cNvPr id="83" name="TextBox 82"/>
          <p:cNvSpPr txBox="1"/>
          <p:nvPr/>
        </p:nvSpPr>
        <p:spPr>
          <a:xfrm>
            <a:off x="1969107" y="6157536"/>
            <a:ext cx="67062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切面</a:t>
            </a:r>
            <a:endParaRPr lang="zh-CN" altLang="en-US" dirty="0">
              <a:latin typeface="Arial Unicode MS" pitchFamily="34" charset="-122"/>
              <a:ea typeface="Arial Unicode MS" pitchFamily="34" charset="-122"/>
              <a:cs typeface="Arial Unicode MS" pitchFamily="34" charset="-122"/>
            </a:endParaRPr>
          </a:p>
        </p:txBody>
      </p:sp>
      <p:sp>
        <p:nvSpPr>
          <p:cNvPr id="57" name="TextBox 56"/>
          <p:cNvSpPr txBox="1"/>
          <p:nvPr/>
        </p:nvSpPr>
        <p:spPr>
          <a:xfrm>
            <a:off x="7790760" y="4360204"/>
            <a:ext cx="1173728" cy="369332"/>
          </a:xfrm>
          <a:prstGeom prst="rect">
            <a:avLst/>
          </a:prstGeom>
          <a:no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目标对象</a:t>
            </a:r>
            <a:endParaRPr lang="zh-CN" altLang="en-US" dirty="0">
              <a:latin typeface="Arial Unicode MS" pitchFamily="34" charset="-122"/>
              <a:ea typeface="Arial Unicode MS" pitchFamily="34" charset="-122"/>
              <a:cs typeface="Arial Unicode MS" pitchFamily="34" charset="-122"/>
            </a:endParaRPr>
          </a:p>
        </p:txBody>
      </p:sp>
      <p:sp>
        <p:nvSpPr>
          <p:cNvPr id="58" name="TextBox 57"/>
          <p:cNvSpPr txBox="1"/>
          <p:nvPr/>
        </p:nvSpPr>
        <p:spPr>
          <a:xfrm>
            <a:off x="7790760" y="2595373"/>
            <a:ext cx="1173728" cy="369332"/>
          </a:xfrm>
          <a:prstGeom prst="rect">
            <a:avLst/>
          </a:prstGeom>
          <a:no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代理</a:t>
            </a:r>
            <a:r>
              <a:rPr lang="zh-CN" altLang="en-US" dirty="0" smtClean="0">
                <a:latin typeface="Arial Unicode MS" pitchFamily="34" charset="-122"/>
                <a:ea typeface="Arial Unicode MS" pitchFamily="34" charset="-122"/>
                <a:cs typeface="Arial Unicode MS" pitchFamily="34" charset="-122"/>
              </a:rPr>
              <a:t>对象</a:t>
            </a:r>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37655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611560"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AOP </a:t>
            </a:r>
            <a:r>
              <a:rPr lang="zh-CN" altLang="en-US" dirty="0">
                <a:latin typeface="Arial Unicode MS" pitchFamily="34" charset="-122"/>
                <a:ea typeface="Arial Unicode MS" pitchFamily="34" charset="-122"/>
                <a:cs typeface="Arial Unicode MS" pitchFamily="34" charset="-122"/>
              </a:rPr>
              <a:t>术语</a:t>
            </a:r>
          </a:p>
        </p:txBody>
      </p:sp>
      <p:sp>
        <p:nvSpPr>
          <p:cNvPr id="686083" name="Rectangle 3"/>
          <p:cNvSpPr>
            <a:spLocks noGrp="1" noChangeArrowheads="1"/>
          </p:cNvSpPr>
          <p:nvPr>
            <p:ph type="body" idx="1"/>
          </p:nvPr>
        </p:nvSpPr>
        <p:spPr>
          <a:xfrm>
            <a:off x="323528" y="1656160"/>
            <a:ext cx="8568952" cy="5013200"/>
          </a:xfrm>
        </p:spPr>
        <p:txBody>
          <a:bodyPr>
            <a:noAutofit/>
          </a:bodyPr>
          <a:lstStyle/>
          <a:p>
            <a:r>
              <a:rPr lang="zh-CN" altLang="en-US" sz="1900" dirty="0">
                <a:latin typeface="Arial Unicode MS" pitchFamily="34" charset="-122"/>
                <a:ea typeface="Arial Unicode MS" pitchFamily="34" charset="-122"/>
                <a:cs typeface="Arial Unicode MS" pitchFamily="34" charset="-122"/>
              </a:rPr>
              <a:t>切面</a:t>
            </a:r>
            <a:r>
              <a:rPr lang="en-US" altLang="zh-CN" sz="1900" dirty="0">
                <a:latin typeface="Arial Unicode MS" pitchFamily="34" charset="-122"/>
                <a:ea typeface="Arial Unicode MS" pitchFamily="34" charset="-122"/>
                <a:cs typeface="Arial Unicode MS" pitchFamily="34" charset="-122"/>
              </a:rPr>
              <a:t>(Aspect):  </a:t>
            </a:r>
            <a:r>
              <a:rPr lang="zh-CN" altLang="en-US" sz="1900" b="1" dirty="0">
                <a:solidFill>
                  <a:srgbClr val="0000FF"/>
                </a:solidFill>
                <a:latin typeface="Arial Unicode MS" pitchFamily="34" charset="-122"/>
                <a:ea typeface="Arial Unicode MS" pitchFamily="34" charset="-122"/>
                <a:cs typeface="Arial Unicode MS" pitchFamily="34" charset="-122"/>
              </a:rPr>
              <a:t>横切关注点</a:t>
            </a:r>
            <a:r>
              <a:rPr lang="en-US" altLang="zh-CN" sz="1900" b="1" dirty="0">
                <a:solidFill>
                  <a:srgbClr val="0000FF"/>
                </a:solidFill>
                <a:latin typeface="Arial Unicode MS" pitchFamily="34" charset="-122"/>
                <a:ea typeface="Arial Unicode MS" pitchFamily="34" charset="-122"/>
                <a:cs typeface="Arial Unicode MS" pitchFamily="34" charset="-122"/>
              </a:rPr>
              <a:t>(</a:t>
            </a:r>
            <a:r>
              <a:rPr lang="zh-CN" altLang="en-US" sz="1900" b="1" dirty="0">
                <a:solidFill>
                  <a:srgbClr val="0000FF"/>
                </a:solidFill>
                <a:latin typeface="Arial Unicode MS" pitchFamily="34" charset="-122"/>
                <a:ea typeface="Arial Unicode MS" pitchFamily="34" charset="-122"/>
                <a:cs typeface="Arial Unicode MS" pitchFamily="34" charset="-122"/>
              </a:rPr>
              <a:t>跨越应用程序多个模块的功能</a:t>
            </a:r>
            <a:r>
              <a:rPr lang="en-US" altLang="zh-CN" sz="1900" b="1" dirty="0">
                <a:solidFill>
                  <a:srgbClr val="0000FF"/>
                </a:solidFill>
                <a:latin typeface="Arial Unicode MS" pitchFamily="34" charset="-122"/>
                <a:ea typeface="Arial Unicode MS" pitchFamily="34" charset="-122"/>
                <a:cs typeface="Arial Unicode MS" pitchFamily="34" charset="-122"/>
              </a:rPr>
              <a:t>)</a:t>
            </a:r>
            <a:r>
              <a:rPr lang="zh-CN" altLang="en-US" sz="1900" b="1" dirty="0">
                <a:solidFill>
                  <a:srgbClr val="0000FF"/>
                </a:solidFill>
                <a:latin typeface="Arial Unicode MS" pitchFamily="34" charset="-122"/>
                <a:ea typeface="Arial Unicode MS" pitchFamily="34" charset="-122"/>
                <a:cs typeface="Arial Unicode MS" pitchFamily="34" charset="-122"/>
              </a:rPr>
              <a:t>被模块化的特殊对象</a:t>
            </a:r>
          </a:p>
          <a:p>
            <a:r>
              <a:rPr lang="zh-CN" altLang="en-US" sz="1900" dirty="0">
                <a:latin typeface="Arial Unicode MS" pitchFamily="34" charset="-122"/>
                <a:ea typeface="Arial Unicode MS" pitchFamily="34" charset="-122"/>
                <a:cs typeface="Arial Unicode MS" pitchFamily="34" charset="-122"/>
              </a:rPr>
              <a:t>通知</a:t>
            </a:r>
            <a:r>
              <a:rPr lang="en-US" altLang="zh-CN" sz="1900" dirty="0">
                <a:latin typeface="Arial Unicode MS" pitchFamily="34" charset="-122"/>
                <a:ea typeface="Arial Unicode MS" pitchFamily="34" charset="-122"/>
                <a:cs typeface="Arial Unicode MS" pitchFamily="34" charset="-122"/>
              </a:rPr>
              <a:t>(Advice):  </a:t>
            </a:r>
            <a:r>
              <a:rPr lang="zh-CN" altLang="en-US" sz="1900" b="1" dirty="0">
                <a:solidFill>
                  <a:srgbClr val="0000FF"/>
                </a:solidFill>
                <a:latin typeface="Arial Unicode MS" pitchFamily="34" charset="-122"/>
                <a:ea typeface="Arial Unicode MS" pitchFamily="34" charset="-122"/>
                <a:cs typeface="Arial Unicode MS" pitchFamily="34" charset="-122"/>
              </a:rPr>
              <a:t>切面必须要完成的工作</a:t>
            </a:r>
          </a:p>
          <a:p>
            <a:r>
              <a:rPr lang="zh-CN" altLang="en-US" sz="1900" dirty="0">
                <a:latin typeface="Arial Unicode MS" pitchFamily="34" charset="-122"/>
                <a:ea typeface="Arial Unicode MS" pitchFamily="34" charset="-122"/>
                <a:cs typeface="Arial Unicode MS" pitchFamily="34" charset="-122"/>
              </a:rPr>
              <a:t>目标</a:t>
            </a:r>
            <a:r>
              <a:rPr lang="en-US" altLang="zh-CN" sz="1900" dirty="0">
                <a:latin typeface="Arial Unicode MS" pitchFamily="34" charset="-122"/>
                <a:ea typeface="Arial Unicode MS" pitchFamily="34" charset="-122"/>
                <a:cs typeface="Arial Unicode MS" pitchFamily="34" charset="-122"/>
              </a:rPr>
              <a:t>(Target): </a:t>
            </a:r>
            <a:r>
              <a:rPr lang="zh-CN" altLang="en-US" sz="1900" b="1" dirty="0">
                <a:solidFill>
                  <a:srgbClr val="0000FF"/>
                </a:solidFill>
                <a:latin typeface="Arial Unicode MS" pitchFamily="34" charset="-122"/>
                <a:ea typeface="Arial Unicode MS" pitchFamily="34" charset="-122"/>
                <a:cs typeface="Arial Unicode MS" pitchFamily="34" charset="-122"/>
              </a:rPr>
              <a:t>被通知的对象</a:t>
            </a:r>
          </a:p>
          <a:p>
            <a:r>
              <a:rPr lang="zh-CN" altLang="en-US" sz="1900" dirty="0">
                <a:latin typeface="Arial Unicode MS" pitchFamily="34" charset="-122"/>
                <a:ea typeface="Arial Unicode MS" pitchFamily="34" charset="-122"/>
                <a:cs typeface="Arial Unicode MS" pitchFamily="34" charset="-122"/>
              </a:rPr>
              <a:t>代理</a:t>
            </a:r>
            <a:r>
              <a:rPr lang="en-US" altLang="zh-CN" sz="1900" dirty="0">
                <a:latin typeface="Arial Unicode MS" pitchFamily="34" charset="-122"/>
                <a:ea typeface="Arial Unicode MS" pitchFamily="34" charset="-122"/>
                <a:cs typeface="Arial Unicode MS" pitchFamily="34" charset="-122"/>
              </a:rPr>
              <a:t>(Proxy): </a:t>
            </a:r>
            <a:r>
              <a:rPr lang="zh-CN" altLang="en-US" sz="1900" b="1" dirty="0">
                <a:solidFill>
                  <a:srgbClr val="0000FF"/>
                </a:solidFill>
                <a:latin typeface="Arial Unicode MS" pitchFamily="34" charset="-122"/>
                <a:ea typeface="Arial Unicode MS" pitchFamily="34" charset="-122"/>
                <a:cs typeface="Arial Unicode MS" pitchFamily="34" charset="-122"/>
              </a:rPr>
              <a:t>向目标对象应用通知之后创建的对象</a:t>
            </a:r>
          </a:p>
          <a:p>
            <a:r>
              <a:rPr lang="zh-CN" altLang="en-US" sz="1900" dirty="0" smtClean="0">
                <a:latin typeface="Arial Unicode MS" pitchFamily="34" charset="-122"/>
                <a:ea typeface="Arial Unicode MS" pitchFamily="34" charset="-122"/>
                <a:cs typeface="Arial Unicode MS" pitchFamily="34" charset="-122"/>
              </a:rPr>
              <a:t>连接点（</a:t>
            </a:r>
            <a:r>
              <a:rPr lang="en-US" altLang="zh-CN" sz="1900" dirty="0" err="1">
                <a:latin typeface="Arial Unicode MS" pitchFamily="34" charset="-122"/>
                <a:ea typeface="Arial Unicode MS" pitchFamily="34" charset="-122"/>
                <a:cs typeface="Arial Unicode MS" pitchFamily="34" charset="-122"/>
              </a:rPr>
              <a:t>J</a:t>
            </a:r>
            <a:r>
              <a:rPr lang="en-US" altLang="zh-CN" sz="1900" dirty="0" err="1" smtClean="0">
                <a:latin typeface="Arial Unicode MS" pitchFamily="34" charset="-122"/>
                <a:ea typeface="Arial Unicode MS" pitchFamily="34" charset="-122"/>
                <a:cs typeface="Arial Unicode MS" pitchFamily="34" charset="-122"/>
              </a:rPr>
              <a:t>oinpoint</a:t>
            </a:r>
            <a:r>
              <a:rPr lang="zh-CN" altLang="en-US" sz="1900" dirty="0" smtClean="0">
                <a:latin typeface="Arial Unicode MS" pitchFamily="34" charset="-122"/>
                <a:ea typeface="Arial Unicode MS" pitchFamily="34" charset="-122"/>
                <a:cs typeface="Arial Unicode MS" pitchFamily="34" charset="-122"/>
              </a:rPr>
              <a:t>）：</a:t>
            </a:r>
            <a:r>
              <a:rPr lang="zh-CN" altLang="en-US" sz="1900" b="1" dirty="0" smtClean="0">
                <a:solidFill>
                  <a:srgbClr val="0000FF"/>
                </a:solidFill>
                <a:latin typeface="Arial Unicode MS" pitchFamily="34" charset="-122"/>
                <a:ea typeface="Arial Unicode MS" pitchFamily="34" charset="-122"/>
                <a:cs typeface="Arial Unicode MS" pitchFamily="34" charset="-122"/>
              </a:rPr>
              <a:t>程序</a:t>
            </a:r>
            <a:r>
              <a:rPr lang="zh-CN" altLang="en-US" sz="1900" b="1" dirty="0">
                <a:solidFill>
                  <a:srgbClr val="0000FF"/>
                </a:solidFill>
                <a:latin typeface="Arial Unicode MS" pitchFamily="34" charset="-122"/>
                <a:ea typeface="Arial Unicode MS" pitchFamily="34" charset="-122"/>
                <a:cs typeface="Arial Unicode MS" pitchFamily="34" charset="-122"/>
              </a:rPr>
              <a:t>执行的某个特定位置</a:t>
            </a:r>
            <a:r>
              <a:rPr lang="zh-CN" altLang="en-US" sz="1900" dirty="0">
                <a:latin typeface="Arial Unicode MS" pitchFamily="34" charset="-122"/>
                <a:ea typeface="Arial Unicode MS" pitchFamily="34" charset="-122"/>
                <a:cs typeface="Arial Unicode MS" pitchFamily="34" charset="-122"/>
              </a:rPr>
              <a:t>：如类某个方法调用前、调用后、方法抛出异常后等</a:t>
            </a:r>
            <a:r>
              <a:rPr lang="zh-CN" altLang="en-US" sz="1900" dirty="0" smtClean="0">
                <a:latin typeface="Arial Unicode MS" pitchFamily="34" charset="-122"/>
                <a:ea typeface="Arial Unicode MS" pitchFamily="34" charset="-122"/>
                <a:cs typeface="Arial Unicode MS" pitchFamily="34" charset="-122"/>
              </a:rPr>
              <a:t>。</a:t>
            </a:r>
            <a:r>
              <a:rPr lang="zh-CN" altLang="en-US" sz="1900" b="1" dirty="0" smtClean="0">
                <a:latin typeface="Arial Unicode MS" pitchFamily="34" charset="-122"/>
                <a:ea typeface="Arial Unicode MS" pitchFamily="34" charset="-122"/>
                <a:cs typeface="Arial Unicode MS" pitchFamily="34" charset="-122"/>
              </a:rPr>
              <a:t>连接点</a:t>
            </a:r>
            <a:r>
              <a:rPr lang="zh-CN" altLang="en-US" sz="1900" b="1" dirty="0">
                <a:latin typeface="Arial Unicode MS" pitchFamily="34" charset="-122"/>
                <a:ea typeface="Arial Unicode MS" pitchFamily="34" charset="-122"/>
                <a:cs typeface="Arial Unicode MS" pitchFamily="34" charset="-122"/>
              </a:rPr>
              <a:t>由两个信息确定：方法表示的程序执行点；相对点表示的方位</a:t>
            </a:r>
            <a:r>
              <a:rPr lang="zh-CN" altLang="en-US" sz="1900" dirty="0">
                <a:latin typeface="Arial Unicode MS" pitchFamily="34" charset="-122"/>
                <a:ea typeface="Arial Unicode MS" pitchFamily="34" charset="-122"/>
                <a:cs typeface="Arial Unicode MS" pitchFamily="34" charset="-122"/>
              </a:rPr>
              <a:t>。例如 </a:t>
            </a:r>
            <a:r>
              <a:rPr lang="en-US" altLang="zh-CN" sz="1900" dirty="0" err="1">
                <a:latin typeface="Arial Unicode MS" pitchFamily="34" charset="-122"/>
                <a:ea typeface="Arial Unicode MS" pitchFamily="34" charset="-122"/>
                <a:cs typeface="Arial Unicode MS" pitchFamily="34" charset="-122"/>
              </a:rPr>
              <a:t>ArithmethicCalculator#add</a:t>
            </a:r>
            <a:r>
              <a:rPr lang="en-US" altLang="zh-CN" sz="1900" dirty="0">
                <a:latin typeface="Arial Unicode MS" pitchFamily="34" charset="-122"/>
                <a:ea typeface="Arial Unicode MS" pitchFamily="34" charset="-122"/>
                <a:cs typeface="Arial Unicode MS" pitchFamily="34" charset="-122"/>
              </a:rPr>
              <a:t>() </a:t>
            </a:r>
            <a:r>
              <a:rPr lang="zh-CN" altLang="en-US" sz="1900" dirty="0" smtClean="0">
                <a:latin typeface="Arial Unicode MS" pitchFamily="34" charset="-122"/>
                <a:ea typeface="Arial Unicode MS" pitchFamily="34" charset="-122"/>
                <a:cs typeface="Arial Unicode MS" pitchFamily="34" charset="-122"/>
              </a:rPr>
              <a:t>方法执行</a:t>
            </a:r>
            <a:r>
              <a:rPr lang="zh-CN" altLang="en-US" sz="1900" dirty="0">
                <a:latin typeface="Arial Unicode MS" pitchFamily="34" charset="-122"/>
                <a:ea typeface="Arial Unicode MS" pitchFamily="34" charset="-122"/>
                <a:cs typeface="Arial Unicode MS" pitchFamily="34" charset="-122"/>
              </a:rPr>
              <a:t>前的连接点，执行点为 </a:t>
            </a:r>
            <a:r>
              <a:rPr lang="en-US" altLang="zh-CN" sz="1900" dirty="0" err="1">
                <a:latin typeface="Arial Unicode MS" pitchFamily="34" charset="-122"/>
                <a:ea typeface="Arial Unicode MS" pitchFamily="34" charset="-122"/>
                <a:cs typeface="Arial Unicode MS" pitchFamily="34" charset="-122"/>
              </a:rPr>
              <a:t>ArithmethicCalculator#add</a:t>
            </a:r>
            <a:r>
              <a:rPr lang="en-US" altLang="zh-CN" sz="1900" dirty="0">
                <a:latin typeface="Arial Unicode MS" pitchFamily="34" charset="-122"/>
                <a:ea typeface="Arial Unicode MS" pitchFamily="34" charset="-122"/>
                <a:cs typeface="Arial Unicode MS" pitchFamily="34" charset="-122"/>
              </a:rPr>
              <a:t>()</a:t>
            </a:r>
            <a:r>
              <a:rPr lang="zh-CN" altLang="en-US" sz="1900" dirty="0">
                <a:latin typeface="Arial Unicode MS" pitchFamily="34" charset="-122"/>
                <a:ea typeface="Arial Unicode MS" pitchFamily="34" charset="-122"/>
                <a:cs typeface="Arial Unicode MS" pitchFamily="34" charset="-122"/>
              </a:rPr>
              <a:t>； 方位为该方法执行前的</a:t>
            </a:r>
            <a:r>
              <a:rPr lang="zh-CN" altLang="en-US" sz="1900" dirty="0" smtClean="0">
                <a:latin typeface="Arial Unicode MS" pitchFamily="34" charset="-122"/>
                <a:ea typeface="Arial Unicode MS" pitchFamily="34" charset="-122"/>
                <a:cs typeface="Arial Unicode MS" pitchFamily="34" charset="-122"/>
              </a:rPr>
              <a:t>位置</a:t>
            </a:r>
            <a:endParaRPr lang="en-US" altLang="zh-CN" sz="1900" dirty="0" smtClean="0">
              <a:latin typeface="Arial Unicode MS" pitchFamily="34" charset="-122"/>
              <a:ea typeface="Arial Unicode MS" pitchFamily="34" charset="-122"/>
              <a:cs typeface="Arial Unicode MS" pitchFamily="34" charset="-122"/>
            </a:endParaRPr>
          </a:p>
          <a:p>
            <a:r>
              <a:rPr lang="zh-CN" altLang="en-US" sz="1900" dirty="0" smtClean="0">
                <a:latin typeface="Arial Unicode MS" pitchFamily="34" charset="-122"/>
                <a:ea typeface="Arial Unicode MS" pitchFamily="34" charset="-122"/>
                <a:cs typeface="Arial Unicode MS" pitchFamily="34" charset="-122"/>
              </a:rPr>
              <a:t>切点（</a:t>
            </a:r>
            <a:r>
              <a:rPr lang="en-US" altLang="zh-CN" sz="1900" dirty="0" err="1" smtClean="0">
                <a:latin typeface="Arial Unicode MS" pitchFamily="34" charset="-122"/>
                <a:ea typeface="Arial Unicode MS" pitchFamily="34" charset="-122"/>
                <a:cs typeface="Arial Unicode MS" pitchFamily="34" charset="-122"/>
              </a:rPr>
              <a:t>pointcut</a:t>
            </a:r>
            <a:r>
              <a:rPr lang="zh-CN" altLang="en-US" sz="1900" dirty="0" smtClean="0">
                <a:latin typeface="Arial Unicode MS" pitchFamily="34" charset="-122"/>
                <a:ea typeface="Arial Unicode MS" pitchFamily="34" charset="-122"/>
                <a:cs typeface="Arial Unicode MS" pitchFamily="34" charset="-122"/>
              </a:rPr>
              <a:t>）：</a:t>
            </a:r>
            <a:r>
              <a:rPr lang="zh-CN" altLang="en-US" sz="1900" b="1" dirty="0" smtClean="0">
                <a:latin typeface="Arial Unicode MS" pitchFamily="34" charset="-122"/>
                <a:ea typeface="Arial Unicode MS" pitchFamily="34" charset="-122"/>
                <a:cs typeface="Arial Unicode MS" pitchFamily="34" charset="-122"/>
              </a:rPr>
              <a:t>每个</a:t>
            </a:r>
            <a:r>
              <a:rPr lang="zh-CN" altLang="en-US" sz="1900" b="1" dirty="0">
                <a:latin typeface="Arial Unicode MS" pitchFamily="34" charset="-122"/>
                <a:ea typeface="Arial Unicode MS" pitchFamily="34" charset="-122"/>
                <a:cs typeface="Arial Unicode MS" pitchFamily="34" charset="-122"/>
              </a:rPr>
              <a:t>类都拥有多个连接点</a:t>
            </a:r>
            <a:r>
              <a:rPr lang="zh-CN" altLang="en-US" sz="1900" dirty="0">
                <a:latin typeface="Arial Unicode MS" pitchFamily="34" charset="-122"/>
                <a:ea typeface="Arial Unicode MS" pitchFamily="34" charset="-122"/>
                <a:cs typeface="Arial Unicode MS" pitchFamily="34" charset="-122"/>
              </a:rPr>
              <a:t>：例如 </a:t>
            </a:r>
            <a:r>
              <a:rPr lang="en-US" altLang="zh-CN" sz="1900" dirty="0" err="1">
                <a:latin typeface="Arial Unicode MS" pitchFamily="34" charset="-122"/>
                <a:ea typeface="Arial Unicode MS" pitchFamily="34" charset="-122"/>
                <a:cs typeface="Arial Unicode MS" pitchFamily="34" charset="-122"/>
              </a:rPr>
              <a:t>ArithmethicCalculator</a:t>
            </a:r>
            <a:r>
              <a:rPr lang="en-US" altLang="zh-CN" sz="1900" dirty="0">
                <a:latin typeface="Arial Unicode MS" pitchFamily="34" charset="-122"/>
                <a:ea typeface="Arial Unicode MS" pitchFamily="34" charset="-122"/>
                <a:cs typeface="Arial Unicode MS" pitchFamily="34" charset="-122"/>
              </a:rPr>
              <a:t> </a:t>
            </a:r>
            <a:r>
              <a:rPr lang="zh-CN" altLang="en-US" sz="1900" dirty="0">
                <a:latin typeface="Arial Unicode MS" pitchFamily="34" charset="-122"/>
                <a:ea typeface="Arial Unicode MS" pitchFamily="34" charset="-122"/>
                <a:cs typeface="Arial Unicode MS" pitchFamily="34" charset="-122"/>
              </a:rPr>
              <a:t>的所有方法实际上都是连接点，即</a:t>
            </a:r>
            <a:r>
              <a:rPr lang="zh-CN" altLang="en-US" sz="1900" b="1" dirty="0">
                <a:latin typeface="Arial Unicode MS" pitchFamily="34" charset="-122"/>
                <a:ea typeface="Arial Unicode MS" pitchFamily="34" charset="-122"/>
                <a:cs typeface="Arial Unicode MS" pitchFamily="34" charset="-122"/>
              </a:rPr>
              <a:t>连接点是程序类中</a:t>
            </a:r>
            <a:r>
              <a:rPr lang="zh-CN" altLang="en-US" sz="1900" b="1" dirty="0" smtClean="0">
                <a:latin typeface="Arial Unicode MS" pitchFamily="34" charset="-122"/>
                <a:ea typeface="Arial Unicode MS" pitchFamily="34" charset="-122"/>
                <a:cs typeface="Arial Unicode MS" pitchFamily="34" charset="-122"/>
              </a:rPr>
              <a:t>客观存在</a:t>
            </a:r>
            <a:r>
              <a:rPr lang="zh-CN" altLang="en-US" sz="1900" b="1" dirty="0">
                <a:latin typeface="Arial Unicode MS" pitchFamily="34" charset="-122"/>
                <a:ea typeface="Arial Unicode MS" pitchFamily="34" charset="-122"/>
                <a:cs typeface="Arial Unicode MS" pitchFamily="34" charset="-122"/>
              </a:rPr>
              <a:t>的事务</a:t>
            </a:r>
            <a:r>
              <a:rPr lang="zh-CN" altLang="en-US" sz="1900" dirty="0" smtClean="0">
                <a:latin typeface="Arial Unicode MS" pitchFamily="34" charset="-122"/>
                <a:ea typeface="Arial Unicode MS" pitchFamily="34" charset="-122"/>
                <a:cs typeface="Arial Unicode MS" pitchFamily="34" charset="-122"/>
              </a:rPr>
              <a:t>。</a:t>
            </a:r>
            <a:r>
              <a:rPr lang="en-US" altLang="zh-CN" sz="1900" b="1" dirty="0" smtClean="0">
                <a:solidFill>
                  <a:srgbClr val="0000FF"/>
                </a:solidFill>
                <a:latin typeface="Arial Unicode MS" pitchFamily="34" charset="-122"/>
                <a:ea typeface="Arial Unicode MS" pitchFamily="34" charset="-122"/>
                <a:cs typeface="Arial Unicode MS" pitchFamily="34" charset="-122"/>
              </a:rPr>
              <a:t>AOP </a:t>
            </a:r>
            <a:r>
              <a:rPr lang="zh-CN" altLang="en-US" sz="1900" b="1" dirty="0">
                <a:solidFill>
                  <a:srgbClr val="0000FF"/>
                </a:solidFill>
                <a:latin typeface="Arial Unicode MS" pitchFamily="34" charset="-122"/>
                <a:ea typeface="Arial Unicode MS" pitchFamily="34" charset="-122"/>
                <a:cs typeface="Arial Unicode MS" pitchFamily="34" charset="-122"/>
              </a:rPr>
              <a:t>通过切点定位到特定的连接点</a:t>
            </a:r>
            <a:r>
              <a:rPr lang="zh-CN" altLang="en-US" sz="1900" b="1" dirty="0" smtClean="0">
                <a:solidFill>
                  <a:srgbClr val="0000FF"/>
                </a:solidFill>
                <a:latin typeface="Arial Unicode MS" pitchFamily="34" charset="-122"/>
                <a:ea typeface="Arial Unicode MS" pitchFamily="34" charset="-122"/>
                <a:cs typeface="Arial Unicode MS" pitchFamily="34" charset="-122"/>
              </a:rPr>
              <a:t>。类比</a:t>
            </a:r>
            <a:r>
              <a:rPr lang="zh-CN" altLang="en-US" sz="1900" b="1" dirty="0">
                <a:solidFill>
                  <a:srgbClr val="0000FF"/>
                </a:solidFill>
                <a:latin typeface="Arial Unicode MS" pitchFamily="34" charset="-122"/>
                <a:ea typeface="Arial Unicode MS" pitchFamily="34" charset="-122"/>
                <a:cs typeface="Arial Unicode MS" pitchFamily="34" charset="-122"/>
              </a:rPr>
              <a:t>：连接点相当于数据库中的记录，切点相当于查询条件</a:t>
            </a:r>
            <a:r>
              <a:rPr lang="zh-CN" altLang="en-US" sz="1900" dirty="0">
                <a:latin typeface="Arial Unicode MS" pitchFamily="34" charset="-122"/>
                <a:ea typeface="Arial Unicode MS" pitchFamily="34" charset="-122"/>
                <a:cs typeface="Arial Unicode MS" pitchFamily="34" charset="-122"/>
              </a:rPr>
              <a:t>。切点和连接点不是一对一的关系，一个切点匹配多个</a:t>
            </a:r>
            <a:r>
              <a:rPr lang="zh-CN" altLang="en-US" sz="1900" dirty="0" smtClean="0">
                <a:latin typeface="Arial Unicode MS" pitchFamily="34" charset="-122"/>
                <a:ea typeface="Arial Unicode MS" pitchFamily="34" charset="-122"/>
                <a:cs typeface="Arial Unicode MS" pitchFamily="34" charset="-122"/>
              </a:rPr>
              <a:t>连接点，</a:t>
            </a:r>
            <a:r>
              <a:rPr lang="zh-CN" altLang="en-US" sz="1900" dirty="0">
                <a:latin typeface="Arial Unicode MS" pitchFamily="34" charset="-122"/>
                <a:ea typeface="Arial Unicode MS" pitchFamily="34" charset="-122"/>
                <a:cs typeface="Arial Unicode MS" pitchFamily="34" charset="-122"/>
              </a:rPr>
              <a:t>切点通过 </a:t>
            </a:r>
            <a:r>
              <a:rPr lang="en-US" altLang="zh-CN" sz="1900" dirty="0" err="1">
                <a:latin typeface="Arial Unicode MS" pitchFamily="34" charset="-122"/>
                <a:ea typeface="Arial Unicode MS" pitchFamily="34" charset="-122"/>
                <a:cs typeface="Arial Unicode MS" pitchFamily="34" charset="-122"/>
              </a:rPr>
              <a:t>org.springframework.aop.Pointcut</a:t>
            </a:r>
            <a:r>
              <a:rPr lang="en-US" altLang="zh-CN" sz="1900" dirty="0">
                <a:latin typeface="Arial Unicode MS" pitchFamily="34" charset="-122"/>
                <a:ea typeface="Arial Unicode MS" pitchFamily="34" charset="-122"/>
                <a:cs typeface="Arial Unicode MS" pitchFamily="34" charset="-122"/>
              </a:rPr>
              <a:t> </a:t>
            </a:r>
            <a:r>
              <a:rPr lang="zh-CN" altLang="en-US" sz="1900" dirty="0">
                <a:latin typeface="Arial Unicode MS" pitchFamily="34" charset="-122"/>
                <a:ea typeface="Arial Unicode MS" pitchFamily="34" charset="-122"/>
                <a:cs typeface="Arial Unicode MS" pitchFamily="34" charset="-122"/>
              </a:rPr>
              <a:t>接口进行描述，它使用类和方法作为连接点的</a:t>
            </a:r>
            <a:r>
              <a:rPr lang="zh-CN" altLang="en-US" sz="1900" dirty="0" smtClean="0">
                <a:latin typeface="Arial Unicode MS" pitchFamily="34" charset="-122"/>
                <a:ea typeface="Arial Unicode MS" pitchFamily="34" charset="-122"/>
                <a:cs typeface="Arial Unicode MS" pitchFamily="34" charset="-122"/>
              </a:rPr>
              <a:t>查询条件</a:t>
            </a:r>
            <a:r>
              <a:rPr lang="zh-CN" altLang="en-US" sz="1900" dirty="0">
                <a:latin typeface="Arial Unicode MS" pitchFamily="34" charset="-122"/>
                <a:ea typeface="Arial Unicode MS" pitchFamily="34" charset="-122"/>
                <a:cs typeface="Arial Unicode MS" pitchFamily="34" charset="-122"/>
              </a:rPr>
              <a:t>。</a:t>
            </a:r>
            <a:endParaRPr lang="en-US" altLang="zh-CN" sz="19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88465538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518864" y="771544"/>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en-US" altLang="zh-CN" dirty="0" smtClean="0">
                <a:latin typeface="Arial Unicode MS" pitchFamily="34" charset="-122"/>
                <a:ea typeface="Arial Unicode MS" pitchFamily="34" charset="-122"/>
                <a:cs typeface="Arial Unicode MS" pitchFamily="34" charset="-122"/>
              </a:rPr>
              <a:t> </a:t>
            </a:r>
            <a:r>
              <a:rPr lang="en-US" altLang="zh-CN" dirty="0">
                <a:latin typeface="Arial Unicode MS" pitchFamily="34" charset="-122"/>
                <a:ea typeface="Arial Unicode MS" pitchFamily="34" charset="-122"/>
                <a:cs typeface="Arial Unicode MS" pitchFamily="34" charset="-122"/>
              </a:rPr>
              <a:t>AOP</a:t>
            </a:r>
          </a:p>
        </p:txBody>
      </p:sp>
      <p:sp>
        <p:nvSpPr>
          <p:cNvPr id="685059" name="Rectangle 3"/>
          <p:cNvSpPr>
            <a:spLocks noGrp="1" noChangeArrowheads="1"/>
          </p:cNvSpPr>
          <p:nvPr>
            <p:ph type="body" idx="1"/>
          </p:nvPr>
        </p:nvSpPr>
        <p:spPr>
          <a:xfrm>
            <a:off x="467544" y="1844824"/>
            <a:ext cx="8208912" cy="1978025"/>
          </a:xfrm>
        </p:spPr>
        <p:txBody>
          <a:bodyPr>
            <a:normAutofit/>
          </a:bodyPr>
          <a:lstStyle/>
          <a:p>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Java </a:t>
            </a:r>
            <a:r>
              <a:rPr lang="zh-CN" altLang="en-US" sz="2400" dirty="0">
                <a:latin typeface="Arial Unicode MS" pitchFamily="34" charset="-122"/>
                <a:ea typeface="Arial Unicode MS" pitchFamily="34" charset="-122"/>
                <a:cs typeface="Arial Unicode MS" pitchFamily="34" charset="-122"/>
              </a:rPr>
              <a:t>社区里最完整最流行的 </a:t>
            </a:r>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a:t>
            </a:r>
          </a:p>
          <a:p>
            <a:r>
              <a:rPr lang="zh-CN" altLang="en-US" sz="2400" dirty="0" smtClean="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Spring2.0 </a:t>
            </a:r>
            <a:r>
              <a:rPr lang="zh-CN" altLang="en-US" sz="2400" dirty="0">
                <a:latin typeface="Arial Unicode MS" pitchFamily="34" charset="-122"/>
                <a:ea typeface="Arial Unicode MS" pitchFamily="34" charset="-122"/>
                <a:cs typeface="Arial Unicode MS" pitchFamily="34" charset="-122"/>
              </a:rPr>
              <a:t>以上版本</a:t>
            </a:r>
            <a:r>
              <a:rPr lang="zh-CN" altLang="en-US" sz="2400" dirty="0" smtClean="0">
                <a:latin typeface="Arial Unicode MS" pitchFamily="34" charset="-122"/>
                <a:ea typeface="Arial Unicode MS" pitchFamily="34" charset="-122"/>
                <a:cs typeface="Arial Unicode MS" pitchFamily="34" charset="-122"/>
              </a:rPr>
              <a:t>中</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a:t>
            </a:r>
            <a:r>
              <a:rPr lang="zh-CN" altLang="en-US" sz="2400" dirty="0" smtClean="0">
                <a:latin typeface="Arial Unicode MS" pitchFamily="34" charset="-122"/>
                <a:ea typeface="Arial Unicode MS" pitchFamily="34" charset="-122"/>
                <a:cs typeface="Arial Unicode MS" pitchFamily="34" charset="-122"/>
              </a:rPr>
              <a:t>使用基于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注解或基于 </a:t>
            </a:r>
            <a:r>
              <a:rPr lang="en-US" altLang="zh-CN" sz="2400" dirty="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配置的 </a:t>
            </a:r>
            <a:r>
              <a:rPr lang="en-US" altLang="zh-CN" sz="2400" dirty="0" smtClean="0">
                <a:latin typeface="Arial Unicode MS" pitchFamily="34" charset="-122"/>
                <a:ea typeface="Arial Unicode MS" pitchFamily="34" charset="-122"/>
                <a:cs typeface="Arial Unicode MS" pitchFamily="34" charset="-122"/>
              </a:rPr>
              <a:t>AOP</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2716422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107504" y="548680"/>
            <a:ext cx="9036496"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中启用 </a:t>
            </a:r>
            <a:r>
              <a:rPr lang="en-US" altLang="zh-CN" sz="4000" dirty="0" err="1">
                <a:latin typeface="Arial Unicode MS" pitchFamily="34" charset="-122"/>
                <a:ea typeface="Arial Unicode MS" pitchFamily="34" charset="-122"/>
                <a:cs typeface="Arial Unicode MS" pitchFamily="34" charset="-122"/>
              </a:rPr>
              <a:t>AspectJ</a:t>
            </a:r>
            <a:r>
              <a:rPr lang="en-US" altLang="zh-CN" sz="4000" dirty="0">
                <a:latin typeface="Arial Unicode MS" pitchFamily="34" charset="-122"/>
                <a:ea typeface="Arial Unicode MS" pitchFamily="34" charset="-122"/>
                <a:cs typeface="Arial Unicode MS" pitchFamily="34" charset="-122"/>
              </a:rPr>
              <a:t> </a:t>
            </a:r>
            <a:r>
              <a:rPr lang="zh-CN" altLang="en-US" sz="4000" dirty="0">
                <a:latin typeface="Arial Unicode MS" pitchFamily="34" charset="-122"/>
                <a:ea typeface="Arial Unicode MS" pitchFamily="34" charset="-122"/>
                <a:cs typeface="Arial Unicode MS" pitchFamily="34" charset="-122"/>
              </a:rPr>
              <a:t>注解支持</a:t>
            </a:r>
          </a:p>
        </p:txBody>
      </p:sp>
      <p:sp>
        <p:nvSpPr>
          <p:cNvPr id="684035" name="Rectangle 3"/>
          <p:cNvSpPr>
            <a:spLocks noGrp="1" noChangeArrowheads="1"/>
          </p:cNvSpPr>
          <p:nvPr>
            <p:ph type="body" idx="1"/>
          </p:nvPr>
        </p:nvSpPr>
        <p:spPr>
          <a:xfrm>
            <a:off x="500034" y="1857364"/>
            <a:ext cx="8072494"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要在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应用中使用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必须在 </a:t>
            </a:r>
            <a:r>
              <a:rPr lang="en-US" altLang="zh-CN" sz="2400" b="1" dirty="0" err="1">
                <a:solidFill>
                  <a:srgbClr val="0000FF"/>
                </a:solidFill>
                <a:latin typeface="Arial Unicode MS" pitchFamily="34" charset="-122"/>
                <a:ea typeface="Arial Unicode MS" pitchFamily="34" charset="-122"/>
                <a:cs typeface="Arial Unicode MS" pitchFamily="34" charset="-122"/>
              </a:rPr>
              <a:t>classpath</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下包含 </a:t>
            </a:r>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类库</a:t>
            </a:r>
            <a:r>
              <a:rPr lang="en-US" altLang="zh-CN" sz="2400" dirty="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aopalliance.jar</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aspectj.weaver.jar </a:t>
            </a:r>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spring-aspects.jar</a:t>
            </a:r>
          </a:p>
          <a:p>
            <a:r>
              <a:rPr lang="zh-CN" altLang="en-US" sz="2400" b="1" dirty="0">
                <a:solidFill>
                  <a:srgbClr val="0000FF"/>
                </a:solidFill>
                <a:latin typeface="Arial Unicode MS" pitchFamily="34" charset="-122"/>
                <a:ea typeface="Arial Unicode MS" pitchFamily="34" charset="-122"/>
                <a:cs typeface="Arial Unicode MS" pitchFamily="34" charset="-122"/>
              </a:rPr>
              <a:t>将 </a:t>
            </a:r>
            <a:r>
              <a:rPr lang="en-US" altLang="zh-CN" sz="2400" b="1" dirty="0" err="1">
                <a:solidFill>
                  <a:srgbClr val="0000FF"/>
                </a:solidFill>
                <a:latin typeface="Arial Unicode MS" pitchFamily="34" charset="-122"/>
                <a:ea typeface="Arial Unicode MS" pitchFamily="34" charset="-122"/>
                <a:cs typeface="Arial Unicode MS" pitchFamily="34" charset="-122"/>
              </a:rPr>
              <a:t>aop</a:t>
            </a:r>
            <a:r>
              <a:rPr lang="en-US" altLang="zh-CN" sz="2400" b="1" dirty="0">
                <a:solidFill>
                  <a:srgbClr val="0000FF"/>
                </a:solidFill>
                <a:latin typeface="Arial Unicode MS" pitchFamily="34" charset="-122"/>
                <a:ea typeface="Arial Unicode MS" pitchFamily="34" charset="-122"/>
                <a:cs typeface="Arial Unicode MS" pitchFamily="34" charset="-122"/>
              </a:rPr>
              <a:t> Schema </a:t>
            </a:r>
            <a:r>
              <a:rPr lang="zh-CN" altLang="en-US" sz="2400" b="1" dirty="0">
                <a:solidFill>
                  <a:srgbClr val="0000FF"/>
                </a:solidFill>
                <a:latin typeface="Arial Unicode MS" pitchFamily="34" charset="-122"/>
                <a:ea typeface="Arial Unicode MS" pitchFamily="34" charset="-122"/>
                <a:cs typeface="Arial Unicode MS" pitchFamily="34" charset="-122"/>
              </a:rPr>
              <a:t>添加到 </a:t>
            </a:r>
            <a:r>
              <a:rPr lang="en-US" altLang="zh-CN" sz="2400" b="1" dirty="0">
                <a:solidFill>
                  <a:srgbClr val="0000FF"/>
                </a:solidFill>
                <a:latin typeface="Arial Unicode MS" pitchFamily="34" charset="-122"/>
                <a:ea typeface="Arial Unicode MS" pitchFamily="34" charset="-122"/>
                <a:cs typeface="Arial Unicode MS" pitchFamily="34" charset="-122"/>
              </a:rPr>
              <a:t>&lt;beans&gt; </a:t>
            </a:r>
            <a:r>
              <a:rPr lang="zh-CN" altLang="en-US" sz="2400" b="1" dirty="0">
                <a:solidFill>
                  <a:srgbClr val="0000FF"/>
                </a:solidFill>
                <a:latin typeface="Arial Unicode MS" pitchFamily="34" charset="-122"/>
                <a:ea typeface="Arial Unicode MS" pitchFamily="34" charset="-122"/>
                <a:cs typeface="Arial Unicode MS" pitchFamily="34" charset="-122"/>
              </a:rPr>
              <a:t>根元素中</a:t>
            </a:r>
            <a:r>
              <a:rPr lang="en-US" altLang="zh-CN" sz="2400" dirty="0" smtClean="0">
                <a:latin typeface="Arial Unicode MS" pitchFamily="34" charset="-122"/>
                <a:ea typeface="Arial Unicode MS" pitchFamily="34" charset="-122"/>
                <a:cs typeface="Arial Unicode MS" pitchFamily="34" charset="-122"/>
              </a:rPr>
              <a:t>.</a:t>
            </a:r>
          </a:p>
          <a:p>
            <a:r>
              <a:rPr lang="zh-CN" altLang="en-US" sz="2400" dirty="0" smtClean="0">
                <a:latin typeface="Arial Unicode MS" pitchFamily="34" charset="-122"/>
                <a:ea typeface="Arial Unicode MS" pitchFamily="34" charset="-122"/>
                <a:cs typeface="Arial Unicode MS" pitchFamily="34" charset="-122"/>
              </a:rPr>
              <a:t>要</a:t>
            </a: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容器中启用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注解支持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只要</a:t>
            </a:r>
            <a:r>
              <a:rPr lang="zh-CN" altLang="en-US" sz="2400" b="1" dirty="0">
                <a:solidFill>
                  <a:srgbClr val="0000FF"/>
                </a:solidFill>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配置文件中定义一个空的 </a:t>
            </a:r>
            <a:r>
              <a:rPr lang="en-US" altLang="zh-CN" sz="2400" b="1" dirty="0">
                <a:solidFill>
                  <a:srgbClr val="0000FF"/>
                </a:solidFill>
                <a:latin typeface="Arial Unicode MS" pitchFamily="34" charset="-122"/>
                <a:ea typeface="Arial Unicode MS" pitchFamily="34" charset="-122"/>
                <a:cs typeface="Arial Unicode MS" pitchFamily="34" charset="-122"/>
              </a:rPr>
              <a:t>XML </a:t>
            </a:r>
            <a:r>
              <a:rPr lang="zh-CN" altLang="en-US" sz="2400" b="1" dirty="0">
                <a:solidFill>
                  <a:srgbClr val="0000FF"/>
                </a:solidFill>
                <a:latin typeface="Arial Unicode MS" pitchFamily="34" charset="-122"/>
                <a:ea typeface="Arial Unicode MS" pitchFamily="34" charset="-122"/>
                <a:cs typeface="Arial Unicode MS" pitchFamily="34" charset="-122"/>
              </a:rPr>
              <a:t>元素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aop:aspectj-autoproxy</a:t>
            </a:r>
            <a:r>
              <a:rPr lang="en-US" altLang="zh-CN" sz="2400" b="1" dirty="0">
                <a:solidFill>
                  <a:srgbClr val="0000FF"/>
                </a:solidFill>
                <a:latin typeface="Arial Unicode MS" pitchFamily="34" charset="-122"/>
                <a:ea typeface="Arial Unicode MS" pitchFamily="34" charset="-122"/>
                <a:cs typeface="Arial Unicode MS" pitchFamily="34" charset="-122"/>
              </a:rPr>
              <a:t>&gt;</a:t>
            </a:r>
          </a:p>
          <a:p>
            <a:r>
              <a:rPr lang="zh-CN" altLang="en-US" sz="2400" dirty="0" smtClean="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容器侦测到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配置文件中的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aop:aspectj-autoproxy</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会自动为与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切面匹配的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创建代理</a:t>
            </a:r>
            <a:r>
              <a:rPr lang="en-US" altLang="zh-CN" sz="2400" dirty="0">
                <a:latin typeface="Arial Unicode MS" pitchFamily="34" charset="-122"/>
                <a:ea typeface="Arial Unicode MS" pitchFamily="34" charset="-122"/>
                <a:cs typeface="Arial Unicode MS" pitchFamily="34" charset="-122"/>
              </a:rPr>
              <a:t>.</a:t>
            </a:r>
          </a:p>
          <a:p>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257897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用 </a:t>
            </a:r>
            <a:r>
              <a:rPr lang="en-US" altLang="zh-CN" dirty="0" err="1">
                <a:latin typeface="Arial Unicode MS" pitchFamily="34" charset="-122"/>
                <a:ea typeface="Arial Unicode MS" pitchFamily="34" charset="-122"/>
                <a:cs typeface="Arial Unicode MS" pitchFamily="34" charset="-122"/>
              </a:rPr>
              <a:t>AspectJ</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注解声明切面</a:t>
            </a:r>
          </a:p>
        </p:txBody>
      </p:sp>
      <p:sp>
        <p:nvSpPr>
          <p:cNvPr id="693251" name="Rectangle 3"/>
          <p:cNvSpPr>
            <a:spLocks noGrp="1" noChangeArrowheads="1"/>
          </p:cNvSpPr>
          <p:nvPr>
            <p:ph type="body" idx="1"/>
          </p:nvPr>
        </p:nvSpPr>
        <p:spPr>
          <a:xfrm>
            <a:off x="571472" y="1643050"/>
            <a:ext cx="8001056" cy="5214950"/>
          </a:xfrm>
          <a:solidFill>
            <a:schemeClr val="bg1"/>
          </a:solidFill>
        </p:spPr>
        <p:txBody>
          <a:bodyPr>
            <a:normAutofit/>
          </a:bodyPr>
          <a:lstStyle/>
          <a:p>
            <a:r>
              <a:rPr lang="zh-CN" altLang="en-US" sz="2400" b="1" dirty="0">
                <a:solidFill>
                  <a:srgbClr val="0000FF"/>
                </a:solidFill>
                <a:latin typeface="Arial Unicode MS" pitchFamily="34" charset="-122"/>
                <a:ea typeface="Arial Unicode MS" pitchFamily="34" charset="-122"/>
                <a:cs typeface="Arial Unicode MS" pitchFamily="34" charset="-122"/>
              </a:rPr>
              <a:t>要在 </a:t>
            </a:r>
            <a:r>
              <a:rPr lang="en-US" altLang="zh-CN" sz="2400" b="1" dirty="0">
                <a:solidFill>
                  <a:srgbClr val="0000FF"/>
                </a:solidFill>
                <a:latin typeface="Arial Unicode MS" pitchFamily="34" charset="-122"/>
                <a:ea typeface="Arial Unicode MS" pitchFamily="34" charset="-122"/>
                <a:cs typeface="Arial Unicode MS" pitchFamily="34" charset="-122"/>
              </a:rPr>
              <a:t>Spring </a:t>
            </a:r>
            <a:r>
              <a:rPr lang="zh-CN" altLang="en-US" sz="2400" b="1" dirty="0">
                <a:solidFill>
                  <a:srgbClr val="0000FF"/>
                </a:solidFill>
                <a:latin typeface="Arial Unicode MS" pitchFamily="34" charset="-122"/>
                <a:ea typeface="Arial Unicode MS" pitchFamily="34" charset="-122"/>
                <a:cs typeface="Arial Unicode MS" pitchFamily="34" charset="-122"/>
              </a:rPr>
              <a:t>中声明 </a:t>
            </a:r>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切面</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只需要在 </a:t>
            </a:r>
            <a:r>
              <a:rPr lang="en-US" altLang="zh-CN" sz="2400" b="1" dirty="0">
                <a:solidFill>
                  <a:srgbClr val="0000FF"/>
                </a:solidFill>
                <a:latin typeface="Arial Unicode MS" pitchFamily="34" charset="-122"/>
                <a:ea typeface="Arial Unicode MS" pitchFamily="34" charset="-122"/>
                <a:cs typeface="Arial Unicode MS" pitchFamily="34" charset="-122"/>
              </a:rPr>
              <a:t>IOC </a:t>
            </a:r>
            <a:r>
              <a:rPr lang="zh-CN" altLang="en-US" sz="2400" b="1" dirty="0">
                <a:solidFill>
                  <a:srgbClr val="0000FF"/>
                </a:solidFill>
                <a:latin typeface="Arial Unicode MS" pitchFamily="34" charset="-122"/>
                <a:ea typeface="Arial Unicode MS" pitchFamily="34" charset="-122"/>
                <a:cs typeface="Arial Unicode MS" pitchFamily="34" charset="-122"/>
              </a:rPr>
              <a:t>容器中将切面声明为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当在 </a:t>
            </a:r>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容器中初始化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切面之后</a:t>
            </a:r>
            <a:r>
              <a:rPr lang="en-US" altLang="zh-CN" sz="2400" dirty="0">
                <a:latin typeface="Arial Unicode MS" pitchFamily="34" charset="-122"/>
                <a:ea typeface="Arial Unicode MS" pitchFamily="34" charset="-122"/>
                <a:cs typeface="Arial Unicode MS" pitchFamily="34" charset="-122"/>
              </a:rPr>
              <a:t>, Spring IOC </a:t>
            </a:r>
            <a:r>
              <a:rPr lang="zh-CN" altLang="en-US" sz="2400" dirty="0">
                <a:latin typeface="Arial Unicode MS" pitchFamily="34" charset="-122"/>
                <a:ea typeface="Arial Unicode MS" pitchFamily="34" charset="-122"/>
                <a:cs typeface="Arial Unicode MS" pitchFamily="34" charset="-122"/>
              </a:rPr>
              <a:t>容器就会为那些与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切面相匹配的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创建代理</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在 </a:t>
            </a:r>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注解中</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切面只是一个带有 </a:t>
            </a:r>
            <a:r>
              <a:rPr lang="en-US" altLang="zh-CN" sz="2400" b="1" dirty="0">
                <a:solidFill>
                  <a:srgbClr val="0000FF"/>
                </a:solidFill>
                <a:latin typeface="Arial Unicode MS" pitchFamily="34" charset="-122"/>
                <a:ea typeface="Arial Unicode MS" pitchFamily="34" charset="-122"/>
                <a:cs typeface="Arial Unicode MS" pitchFamily="34" charset="-122"/>
              </a:rPr>
              <a:t>@Aspect </a:t>
            </a:r>
            <a:r>
              <a:rPr lang="zh-CN" altLang="en-US" sz="2400" b="1" dirty="0">
                <a:solidFill>
                  <a:srgbClr val="0000FF"/>
                </a:solidFill>
                <a:latin typeface="Arial Unicode MS" pitchFamily="34" charset="-122"/>
                <a:ea typeface="Arial Unicode MS" pitchFamily="34" charset="-122"/>
                <a:cs typeface="Arial Unicode MS" pitchFamily="34" charset="-122"/>
              </a:rPr>
              <a:t>注解的 </a:t>
            </a:r>
            <a:r>
              <a:rPr lang="en-US" altLang="zh-CN" sz="2400" b="1" dirty="0">
                <a:solidFill>
                  <a:srgbClr val="0000FF"/>
                </a:solidFill>
                <a:latin typeface="Arial Unicode MS" pitchFamily="34" charset="-122"/>
                <a:ea typeface="Arial Unicode MS" pitchFamily="34" charset="-122"/>
                <a:cs typeface="Arial Unicode MS" pitchFamily="34" charset="-122"/>
              </a:rPr>
              <a:t>Java </a:t>
            </a:r>
            <a:r>
              <a:rPr lang="zh-CN" altLang="en-US" sz="2400" b="1" dirty="0">
                <a:solidFill>
                  <a:srgbClr val="0000FF"/>
                </a:solidFill>
                <a:latin typeface="Arial Unicode MS" pitchFamily="34" charset="-122"/>
                <a:ea typeface="Arial Unicode MS" pitchFamily="34" charset="-122"/>
                <a:cs typeface="Arial Unicode MS" pitchFamily="34" charset="-122"/>
              </a:rPr>
              <a:t>类</a:t>
            </a:r>
            <a:r>
              <a:rPr lang="en-US" altLang="zh-CN" sz="2400" dirty="0">
                <a:latin typeface="Arial Unicode MS" pitchFamily="34" charset="-122"/>
                <a:ea typeface="Arial Unicode MS" pitchFamily="34" charset="-122"/>
                <a:cs typeface="Arial Unicode MS" pitchFamily="34" charset="-122"/>
              </a:rPr>
              <a:t>. </a:t>
            </a:r>
          </a:p>
          <a:p>
            <a:r>
              <a:rPr lang="zh-CN" altLang="en-US" sz="2400" b="1" dirty="0">
                <a:solidFill>
                  <a:srgbClr val="0000FF"/>
                </a:solidFill>
                <a:latin typeface="Arial Unicode MS" pitchFamily="34" charset="-122"/>
                <a:ea typeface="Arial Unicode MS" pitchFamily="34" charset="-122"/>
                <a:cs typeface="Arial Unicode MS" pitchFamily="34" charset="-122"/>
              </a:rPr>
              <a:t>通知是标注有某种注解的简单的 </a:t>
            </a:r>
            <a:r>
              <a:rPr lang="en-US" altLang="zh-CN" sz="2400" b="1" dirty="0">
                <a:solidFill>
                  <a:srgbClr val="0000FF"/>
                </a:solidFill>
                <a:latin typeface="Arial Unicode MS" pitchFamily="34" charset="-122"/>
                <a:ea typeface="Arial Unicode MS" pitchFamily="34" charset="-122"/>
                <a:cs typeface="Arial Unicode MS" pitchFamily="34" charset="-122"/>
              </a:rPr>
              <a:t>Java </a:t>
            </a:r>
            <a:r>
              <a:rPr lang="zh-CN" altLang="en-US" sz="2400" b="1" dirty="0">
                <a:solidFill>
                  <a:srgbClr val="0000FF"/>
                </a:solidFill>
                <a:latin typeface="Arial Unicode MS" pitchFamily="34" charset="-122"/>
                <a:ea typeface="Arial Unicode MS" pitchFamily="34" charset="-122"/>
                <a:cs typeface="Arial Unicode MS" pitchFamily="34" charset="-122"/>
              </a:rPr>
              <a:t>方法</a:t>
            </a:r>
            <a:r>
              <a:rPr lang="en-US" altLang="zh-CN" sz="2400" dirty="0">
                <a:latin typeface="Arial Unicode MS" pitchFamily="34" charset="-122"/>
                <a:ea typeface="Arial Unicode MS" pitchFamily="34" charset="-122"/>
                <a:cs typeface="Arial Unicode MS" pitchFamily="34" charset="-122"/>
              </a:rPr>
              <a:t>.</a:t>
            </a:r>
          </a:p>
          <a:p>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支持 </a:t>
            </a:r>
            <a:r>
              <a:rPr lang="en-US" altLang="zh-CN" sz="2400" dirty="0">
                <a:latin typeface="Arial Unicode MS" pitchFamily="34" charset="-122"/>
                <a:ea typeface="Arial Unicode MS" pitchFamily="34" charset="-122"/>
                <a:cs typeface="Arial Unicode MS" pitchFamily="34" charset="-122"/>
              </a:rPr>
              <a:t>5 </a:t>
            </a:r>
            <a:r>
              <a:rPr lang="zh-CN" altLang="en-US" sz="2400" dirty="0">
                <a:latin typeface="Arial Unicode MS" pitchFamily="34" charset="-122"/>
                <a:ea typeface="Arial Unicode MS" pitchFamily="34" charset="-122"/>
                <a:cs typeface="Arial Unicode MS" pitchFamily="34" charset="-122"/>
              </a:rPr>
              <a:t>种类型的通知注解</a:t>
            </a:r>
            <a:r>
              <a:rPr lang="en-US" altLang="zh-CN" sz="2400" dirty="0">
                <a:latin typeface="Arial Unicode MS" pitchFamily="34" charset="-122"/>
                <a:ea typeface="Arial Unicode MS" pitchFamily="34" charset="-122"/>
                <a:cs typeface="Arial Unicode MS" pitchFamily="34" charset="-122"/>
              </a:rPr>
              <a:t>: </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@Before: </a:t>
            </a:r>
            <a:r>
              <a:rPr lang="zh-CN" altLang="en-US" sz="2000" dirty="0">
                <a:latin typeface="Arial Unicode MS" pitchFamily="34" charset="-122"/>
                <a:ea typeface="Arial Unicode MS" pitchFamily="34" charset="-122"/>
                <a:cs typeface="Arial Unicode MS" pitchFamily="34" charset="-122"/>
              </a:rPr>
              <a:t>前置通知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在方法执行之前执行</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@After: </a:t>
            </a:r>
            <a:r>
              <a:rPr lang="zh-CN" altLang="en-US" sz="2000" dirty="0">
                <a:latin typeface="Arial Unicode MS" pitchFamily="34" charset="-122"/>
                <a:ea typeface="Arial Unicode MS" pitchFamily="34" charset="-122"/>
                <a:cs typeface="Arial Unicode MS" pitchFamily="34" charset="-122"/>
              </a:rPr>
              <a:t>后置通知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在方法执行之后执行 </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AfterRunning</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返回通知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在方法返回结果之后</a:t>
            </a:r>
            <a:r>
              <a:rPr lang="zh-CN" altLang="en-US" sz="2000" dirty="0" smtClean="0">
                <a:latin typeface="Arial Unicode MS" pitchFamily="34" charset="-122"/>
                <a:ea typeface="Arial Unicode MS" pitchFamily="34" charset="-122"/>
                <a:cs typeface="Arial Unicode MS" pitchFamily="34" charset="-122"/>
              </a:rPr>
              <a:t>执行</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pPr lvl="1"/>
            <a:r>
              <a:rPr lang="en-US" altLang="zh-CN" sz="2000" b="1" dirty="0" smtClean="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AfterThrowing</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异常通知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在方法抛出异常之后</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@Around: </a:t>
            </a:r>
            <a:r>
              <a:rPr lang="zh-CN" altLang="en-US" sz="2000" dirty="0">
                <a:latin typeface="Arial Unicode MS" pitchFamily="34" charset="-122"/>
                <a:ea typeface="Arial Unicode MS" pitchFamily="34" charset="-122"/>
                <a:cs typeface="Arial Unicode MS" pitchFamily="34" charset="-122"/>
              </a:rPr>
              <a:t>环绕通知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围绕着方法执行</a:t>
            </a:r>
          </a:p>
        </p:txBody>
      </p:sp>
    </p:spTree>
    <p:extLst>
      <p:ext uri="{BB962C8B-B14F-4D97-AF65-F5344CB8AC3E}">
        <p14:creationId xmlns:p14="http://schemas.microsoft.com/office/powerpoint/2010/main" val="329254180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a:xfrm>
            <a:off x="142872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前置通知</a:t>
            </a:r>
          </a:p>
        </p:txBody>
      </p:sp>
      <p:sp>
        <p:nvSpPr>
          <p:cNvPr id="771075" name="Rectangle 3"/>
          <p:cNvSpPr>
            <a:spLocks noGrp="1" noChangeArrowheads="1"/>
          </p:cNvSpPr>
          <p:nvPr>
            <p:ph type="body" idx="1"/>
          </p:nvPr>
        </p:nvSpPr>
        <p:spPr>
          <a:xfrm>
            <a:off x="755650" y="1777914"/>
            <a:ext cx="7696200" cy="1322387"/>
          </a:xfrm>
        </p:spPr>
        <p:txBody>
          <a:bodyPr/>
          <a:lstStyle/>
          <a:p>
            <a:r>
              <a:rPr lang="zh-CN" altLang="en-US" sz="2400" dirty="0">
                <a:latin typeface="Arial Unicode MS" pitchFamily="34" charset="-122"/>
                <a:ea typeface="Arial Unicode MS" pitchFamily="34" charset="-122"/>
                <a:cs typeface="Arial Unicode MS" pitchFamily="34" charset="-122"/>
              </a:rPr>
              <a:t>前置通知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在方法执行之前执行的通知</a:t>
            </a:r>
          </a:p>
          <a:p>
            <a:r>
              <a:rPr lang="zh-CN" altLang="en-US" sz="2400" dirty="0">
                <a:latin typeface="Arial Unicode MS" pitchFamily="34" charset="-122"/>
                <a:ea typeface="Arial Unicode MS" pitchFamily="34" charset="-122"/>
                <a:cs typeface="Arial Unicode MS" pitchFamily="34" charset="-122"/>
              </a:rPr>
              <a:t>前置通知使用 </a:t>
            </a:r>
            <a:r>
              <a:rPr lang="en-US" altLang="zh-CN" sz="2400" dirty="0">
                <a:latin typeface="Arial Unicode MS" pitchFamily="34" charset="-122"/>
                <a:ea typeface="Arial Unicode MS" pitchFamily="34" charset="-122"/>
                <a:cs typeface="Arial Unicode MS" pitchFamily="34" charset="-122"/>
              </a:rPr>
              <a:t>@Before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并将切入点表达式的值作为注解值</a:t>
            </a:r>
            <a:r>
              <a:rPr lang="en-US" altLang="zh-CN" sz="2400" dirty="0">
                <a:latin typeface="Arial Unicode MS" pitchFamily="34" charset="-122"/>
                <a:ea typeface="Arial Unicode MS" pitchFamily="34" charset="-122"/>
                <a:cs typeface="Arial Unicode MS" pitchFamily="34" charset="-122"/>
              </a:rPr>
              <a:t>.</a:t>
            </a:r>
          </a:p>
          <a:p>
            <a:endParaRPr lang="en-US" altLang="zh-CN" sz="2400" dirty="0">
              <a:latin typeface="Arial Unicode MS" pitchFamily="34" charset="-122"/>
              <a:ea typeface="Arial Unicode MS" pitchFamily="34" charset="-122"/>
              <a:cs typeface="Arial Unicode MS" pitchFamily="34" charset="-122"/>
            </a:endParaRPr>
          </a:p>
        </p:txBody>
      </p:sp>
      <p:pic>
        <p:nvPicPr>
          <p:cNvPr id="771076" name="Picture 4"/>
          <p:cNvPicPr>
            <a:picLocks noChangeAspect="1" noChangeArrowheads="1"/>
          </p:cNvPicPr>
          <p:nvPr/>
        </p:nvPicPr>
        <p:blipFill>
          <a:blip r:embed="rId2"/>
          <a:srcRect/>
          <a:stretch>
            <a:fillRect/>
          </a:stretch>
        </p:blipFill>
        <p:spPr bwMode="auto">
          <a:xfrm>
            <a:off x="1116013" y="3240001"/>
            <a:ext cx="6192837" cy="2100263"/>
          </a:xfrm>
          <a:prstGeom prst="rect">
            <a:avLst/>
          </a:prstGeom>
          <a:noFill/>
        </p:spPr>
      </p:pic>
      <p:sp>
        <p:nvSpPr>
          <p:cNvPr id="771077" name="Line 5"/>
          <p:cNvSpPr>
            <a:spLocks noChangeShapeType="1"/>
          </p:cNvSpPr>
          <p:nvPr/>
        </p:nvSpPr>
        <p:spPr bwMode="auto">
          <a:xfrm flipV="1">
            <a:off x="1885950" y="3240001"/>
            <a:ext cx="1822450" cy="144463"/>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71078" name="Text Box 6"/>
          <p:cNvSpPr txBox="1">
            <a:spLocks noChangeArrowheads="1"/>
          </p:cNvSpPr>
          <p:nvPr/>
        </p:nvSpPr>
        <p:spPr bwMode="auto">
          <a:xfrm>
            <a:off x="3779838" y="3024101"/>
            <a:ext cx="2952750" cy="366713"/>
          </a:xfrm>
          <a:prstGeom prst="rect">
            <a:avLst/>
          </a:prstGeom>
          <a:noFill/>
          <a:ln w="9525" algn="ctr">
            <a:noFill/>
            <a:miter lim="800000"/>
            <a:headEnd/>
            <a:tailEnd/>
          </a:ln>
          <a:effectLst/>
        </p:spPr>
        <p:txBody>
          <a:bodyPr>
            <a:spAutoFit/>
          </a:bodyPr>
          <a:lstStyle/>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标识这个类是一个切面</a:t>
            </a:r>
          </a:p>
        </p:txBody>
      </p:sp>
      <p:sp>
        <p:nvSpPr>
          <p:cNvPr id="771079" name="Line 7"/>
          <p:cNvSpPr>
            <a:spLocks noChangeShapeType="1"/>
          </p:cNvSpPr>
          <p:nvPr/>
        </p:nvSpPr>
        <p:spPr bwMode="auto">
          <a:xfrm>
            <a:off x="611188" y="4306801"/>
            <a:ext cx="865187" cy="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71080" name="Line 8"/>
          <p:cNvSpPr>
            <a:spLocks noChangeShapeType="1"/>
          </p:cNvSpPr>
          <p:nvPr/>
        </p:nvSpPr>
        <p:spPr bwMode="auto">
          <a:xfrm>
            <a:off x="611188" y="4306801"/>
            <a:ext cx="0" cy="1152525"/>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71081" name="Text Box 9"/>
          <p:cNvSpPr txBox="1">
            <a:spLocks noChangeArrowheads="1"/>
          </p:cNvSpPr>
          <p:nvPr/>
        </p:nvSpPr>
        <p:spPr bwMode="auto">
          <a:xfrm>
            <a:off x="539750" y="5472026"/>
            <a:ext cx="8208963" cy="1220788"/>
          </a:xfrm>
          <a:prstGeom prst="rect">
            <a:avLst/>
          </a:prstGeom>
          <a:solidFill>
            <a:srgbClr val="CCFFCC"/>
          </a:solidFill>
          <a:ln w="9525" algn="ctr">
            <a:noFill/>
            <a:miter lim="800000"/>
            <a:headEnd/>
            <a:tailEnd/>
          </a:ln>
          <a:effectLst/>
        </p:spPr>
        <p:txBody>
          <a:bodyPr>
            <a:spAutoFit/>
          </a:bodyPr>
          <a:lstStyle/>
          <a:p>
            <a:pPr marL="342900" indent="-342900" algn="l">
              <a:spcBef>
                <a:spcPct val="50000"/>
              </a:spcBef>
              <a:buFont typeface="Wingdings" pitchFamily="2" charset="2"/>
              <a:buNone/>
            </a:pPr>
            <a:r>
              <a:rPr lang="zh-CN" altLang="en-US" dirty="0">
                <a:latin typeface="Arial Unicode MS" pitchFamily="34" charset="-122"/>
                <a:ea typeface="Arial Unicode MS" pitchFamily="34" charset="-122"/>
                <a:cs typeface="Arial Unicode MS" pitchFamily="34" charset="-122"/>
              </a:rPr>
              <a:t>标识这个方法是个前置通知</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切点表达式表示</a:t>
            </a:r>
            <a:r>
              <a:rPr lang="zh-CN" altLang="en-US" b="1" dirty="0">
                <a:solidFill>
                  <a:srgbClr val="0000FF"/>
                </a:solidFill>
                <a:latin typeface="Arial Unicode MS" pitchFamily="34" charset="-122"/>
                <a:ea typeface="Arial Unicode MS" pitchFamily="34" charset="-122"/>
                <a:cs typeface="Arial Unicode MS" pitchFamily="34" charset="-122"/>
              </a:rPr>
              <a:t>执行</a:t>
            </a:r>
            <a:r>
              <a:rPr lang="zh-CN" altLang="en-US" dirty="0">
                <a:latin typeface="Arial Unicode MS" pitchFamily="34" charset="-122"/>
                <a:ea typeface="Arial Unicode MS" pitchFamily="34" charset="-122"/>
                <a:cs typeface="Arial Unicode MS" pitchFamily="34" charset="-122"/>
              </a:rPr>
              <a:t> </a:t>
            </a:r>
            <a:r>
              <a:rPr lang="en-US" altLang="zh-CN" dirty="0" err="1">
                <a:latin typeface="Arial Unicode MS" pitchFamily="34" charset="-122"/>
                <a:ea typeface="Arial Unicode MS" pitchFamily="34" charset="-122"/>
                <a:cs typeface="Arial Unicode MS" pitchFamily="34" charset="-122"/>
              </a:rPr>
              <a:t>ArithmeticCalculator</a:t>
            </a:r>
            <a:r>
              <a:rPr lang="en-US" altLang="zh-CN" dirty="0">
                <a:latin typeface="Arial Unicode MS" pitchFamily="34" charset="-122"/>
                <a:ea typeface="Arial Unicode MS" pitchFamily="34" charset="-122"/>
                <a:cs typeface="Arial Unicode MS" pitchFamily="34" charset="-122"/>
              </a:rPr>
              <a:t> </a:t>
            </a:r>
          </a:p>
          <a:p>
            <a:pPr marL="342900" indent="-342900" algn="l">
              <a:spcBef>
                <a:spcPct val="50000"/>
              </a:spcBef>
              <a:buFont typeface="Wingdings" pitchFamily="2" charset="2"/>
              <a:buNone/>
            </a:pPr>
            <a:r>
              <a:rPr lang="zh-CN" altLang="en-US" dirty="0">
                <a:latin typeface="Arial Unicode MS" pitchFamily="34" charset="-122"/>
                <a:ea typeface="Arial Unicode MS" pitchFamily="34" charset="-122"/>
                <a:cs typeface="Arial Unicode MS" pitchFamily="34" charset="-122"/>
              </a:rPr>
              <a:t>接口的 </a:t>
            </a:r>
            <a:r>
              <a:rPr lang="en-US" altLang="zh-CN" dirty="0">
                <a:latin typeface="Arial Unicode MS" pitchFamily="34" charset="-122"/>
                <a:ea typeface="Arial Unicode MS" pitchFamily="34" charset="-122"/>
                <a:cs typeface="Arial Unicode MS" pitchFamily="34" charset="-122"/>
              </a:rPr>
              <a:t>add() </a:t>
            </a:r>
            <a:r>
              <a:rPr lang="zh-CN" altLang="en-US" dirty="0">
                <a:latin typeface="Arial Unicode MS" pitchFamily="34" charset="-122"/>
                <a:ea typeface="Arial Unicode MS" pitchFamily="34" charset="-122"/>
                <a:cs typeface="Arial Unicode MS" pitchFamily="34" charset="-122"/>
              </a:rPr>
              <a:t>方法</a:t>
            </a:r>
            <a:r>
              <a:rPr lang="en-US" altLang="zh-CN" dirty="0">
                <a:latin typeface="Arial Unicode MS" pitchFamily="34" charset="-122"/>
                <a:ea typeface="Arial Unicode MS" pitchFamily="34" charset="-122"/>
                <a:cs typeface="Arial Unicode MS" pitchFamily="34" charset="-122"/>
              </a:rPr>
              <a:t>. * </a:t>
            </a:r>
            <a:r>
              <a:rPr lang="zh-CN" altLang="en-US" dirty="0">
                <a:latin typeface="Arial Unicode MS" pitchFamily="34" charset="-122"/>
                <a:ea typeface="Arial Unicode MS" pitchFamily="34" charset="-122"/>
                <a:cs typeface="Arial Unicode MS" pitchFamily="34" charset="-122"/>
              </a:rPr>
              <a:t>代表匹配任意修饰符及任意返回值</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参数列表中的 </a:t>
            </a:r>
            <a:r>
              <a:rPr lang="en-US" altLang="zh-CN" dirty="0">
                <a:latin typeface="Arial Unicode MS" pitchFamily="34" charset="-122"/>
                <a:ea typeface="Arial Unicode MS" pitchFamily="34" charset="-122"/>
                <a:cs typeface="Arial Unicode MS" pitchFamily="34" charset="-122"/>
              </a:rPr>
              <a:t>.. </a:t>
            </a:r>
          </a:p>
          <a:p>
            <a:pPr marL="342900" indent="-342900" algn="l">
              <a:spcBef>
                <a:spcPct val="50000"/>
              </a:spcBef>
              <a:buFont typeface="Wingdings" pitchFamily="2" charset="2"/>
              <a:buNone/>
            </a:pPr>
            <a:r>
              <a:rPr lang="zh-CN" altLang="en-US" dirty="0">
                <a:latin typeface="Arial Unicode MS" pitchFamily="34" charset="-122"/>
                <a:ea typeface="Arial Unicode MS" pitchFamily="34" charset="-122"/>
                <a:cs typeface="Arial Unicode MS" pitchFamily="34" charset="-122"/>
              </a:rPr>
              <a:t>匹配任意数量的参数</a:t>
            </a:r>
          </a:p>
        </p:txBody>
      </p:sp>
    </p:spTree>
    <p:extLst>
      <p:ext uri="{BB962C8B-B14F-4D97-AF65-F5344CB8AC3E}">
        <p14:creationId xmlns:p14="http://schemas.microsoft.com/office/powerpoint/2010/main" val="14324623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571472" y="560377"/>
            <a:ext cx="8064500" cy="1439863"/>
          </a:xfrm>
        </p:spPr>
        <p:txBody>
          <a:bodyPr>
            <a:normAutofit/>
          </a:bodyPr>
          <a:lstStyle/>
          <a:p>
            <a:r>
              <a:rPr lang="zh-CN" altLang="en-US" sz="3200" dirty="0">
                <a:latin typeface="Arial Unicode MS" pitchFamily="34" charset="-122"/>
                <a:ea typeface="Arial Unicode MS" pitchFamily="34" charset="-122"/>
                <a:cs typeface="Arial Unicode MS" pitchFamily="34" charset="-122"/>
              </a:rPr>
              <a:t>利用</a:t>
            </a:r>
            <a:r>
              <a:rPr lang="zh-CN" altLang="en-US" sz="3200" b="1" dirty="0">
                <a:solidFill>
                  <a:srgbClr val="FF0000"/>
                </a:solidFill>
                <a:latin typeface="Arial Unicode MS" pitchFamily="34" charset="-122"/>
                <a:ea typeface="Arial Unicode MS" pitchFamily="34" charset="-122"/>
                <a:cs typeface="Arial Unicode MS" pitchFamily="34" charset="-122"/>
              </a:rPr>
              <a:t>方法签名</a:t>
            </a:r>
            <a:r>
              <a:rPr lang="zh-CN" altLang="en-US" sz="3200" dirty="0">
                <a:latin typeface="Arial Unicode MS" pitchFamily="34" charset="-122"/>
                <a:ea typeface="Arial Unicode MS" pitchFamily="34" charset="-122"/>
                <a:cs typeface="Arial Unicode MS" pitchFamily="34" charset="-122"/>
              </a:rPr>
              <a:t>编写 </a:t>
            </a:r>
            <a:r>
              <a:rPr lang="en-US" altLang="zh-CN" sz="3200" dirty="0" err="1">
                <a:latin typeface="Arial Unicode MS" pitchFamily="34" charset="-122"/>
                <a:ea typeface="Arial Unicode MS" pitchFamily="34" charset="-122"/>
                <a:cs typeface="Arial Unicode MS" pitchFamily="34" charset="-122"/>
              </a:rPr>
              <a:t>AspectJ</a:t>
            </a:r>
            <a:r>
              <a:rPr lang="en-US" altLang="zh-CN" sz="3200" dirty="0">
                <a:latin typeface="Arial Unicode MS" pitchFamily="34" charset="-122"/>
                <a:ea typeface="Arial Unicode MS" pitchFamily="34" charset="-122"/>
                <a:cs typeface="Arial Unicode MS" pitchFamily="34" charset="-122"/>
              </a:rPr>
              <a:t> </a:t>
            </a:r>
            <a:r>
              <a:rPr lang="zh-CN" altLang="en-US" sz="3200" dirty="0">
                <a:latin typeface="Arial Unicode MS" pitchFamily="34" charset="-122"/>
                <a:ea typeface="Arial Unicode MS" pitchFamily="34" charset="-122"/>
                <a:cs typeface="Arial Unicode MS" pitchFamily="34" charset="-122"/>
              </a:rPr>
              <a:t>切入点表达式</a:t>
            </a:r>
          </a:p>
        </p:txBody>
      </p:sp>
      <p:sp>
        <p:nvSpPr>
          <p:cNvPr id="700419" name="Rectangle 3"/>
          <p:cNvSpPr>
            <a:spLocks noGrp="1" noChangeArrowheads="1"/>
          </p:cNvSpPr>
          <p:nvPr>
            <p:ph type="body" idx="1"/>
          </p:nvPr>
        </p:nvSpPr>
        <p:spPr>
          <a:xfrm>
            <a:off x="576293" y="1714488"/>
            <a:ext cx="8281987" cy="4954587"/>
          </a:xfrm>
          <a:solidFill>
            <a:schemeClr val="bg1"/>
          </a:solidFill>
        </p:spPr>
        <p:txBody>
          <a:bodyPr>
            <a:normAutofit/>
          </a:bodyPr>
          <a:lstStyle/>
          <a:p>
            <a:r>
              <a:rPr lang="zh-CN" altLang="en-US" sz="2400" dirty="0">
                <a:latin typeface="Arial Unicode MS" pitchFamily="34" charset="-122"/>
                <a:ea typeface="Arial Unicode MS" pitchFamily="34" charset="-122"/>
                <a:cs typeface="Arial Unicode MS" pitchFamily="34" charset="-122"/>
              </a:rPr>
              <a:t>最典型的切入点表达式时根据方法的签名来匹配各种方法</a:t>
            </a:r>
            <a:r>
              <a:rPr lang="en-US" altLang="zh-CN" sz="24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com.atguigu.spring.ArithmeticCalculator</a:t>
            </a:r>
            <a:r>
              <a:rPr lang="en-US" altLang="zh-CN" sz="2000" dirty="0">
                <a:latin typeface="Arial Unicode MS" pitchFamily="34" charset="-122"/>
                <a:ea typeface="Arial Unicode MS" pitchFamily="34" charset="-122"/>
                <a:cs typeface="Arial Unicode MS" pitchFamily="34" charset="-122"/>
              </a:rPr>
              <a:t>.</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匹配 </a:t>
            </a:r>
            <a:r>
              <a:rPr lang="en-US" altLang="zh-CN" sz="2000" dirty="0" err="1">
                <a:latin typeface="Arial Unicode MS" pitchFamily="34" charset="-122"/>
                <a:ea typeface="Arial Unicode MS" pitchFamily="34" charset="-122"/>
                <a:cs typeface="Arial Unicode MS" pitchFamily="34" charset="-122"/>
              </a:rPr>
              <a:t>ArithmeticCalculator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中声明的所有方法</a:t>
            </a:r>
            <a:r>
              <a:rPr lang="en-US" altLang="zh-CN" sz="2000" dirty="0">
                <a:latin typeface="Arial Unicode MS" pitchFamily="34" charset="-122"/>
                <a:ea typeface="Arial Unicode MS" pitchFamily="34" charset="-122"/>
                <a:cs typeface="Arial Unicode MS" pitchFamily="34" charset="-122"/>
              </a:rPr>
              <a:t>,</a:t>
            </a:r>
            <a:r>
              <a:rPr lang="zh-CN" altLang="en-US" sz="2000" b="1" dirty="0">
                <a:solidFill>
                  <a:srgbClr val="0000FF"/>
                </a:solidFill>
                <a:latin typeface="Arial Unicode MS" pitchFamily="34" charset="-122"/>
                <a:ea typeface="Arial Unicode MS" pitchFamily="34" charset="-122"/>
                <a:cs typeface="Arial Unicode MS" pitchFamily="34" charset="-122"/>
              </a:rPr>
              <a:t>第一个 * 代表任意修饰符及任意返回值</a:t>
            </a:r>
            <a:r>
              <a:rPr lang="en-US" altLang="zh-CN" sz="2000" dirty="0">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第二个 * 代表任意方法</a:t>
            </a:r>
            <a:r>
              <a:rPr lang="en-US" altLang="zh-CN" sz="2000" dirty="0">
                <a:latin typeface="Arial Unicode MS" pitchFamily="34" charset="-122"/>
                <a:ea typeface="Arial Unicode MS" pitchFamily="34" charset="-122"/>
                <a:cs typeface="Arial Unicode MS" pitchFamily="34" charset="-122"/>
              </a:rPr>
              <a:t>. </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匹配任意数量的参数</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若目标类与接口与该切面在同一个包中</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可以省略包名</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 ArithmeticCalculator.*(..): </a:t>
            </a:r>
            <a:r>
              <a:rPr lang="zh-CN" altLang="en-US" sz="2000" dirty="0">
                <a:latin typeface="Arial Unicode MS" pitchFamily="34" charset="-122"/>
                <a:ea typeface="Arial Unicode MS" pitchFamily="34" charset="-122"/>
                <a:cs typeface="Arial Unicode MS" pitchFamily="34" charset="-122"/>
              </a:rPr>
              <a:t>匹配 </a:t>
            </a:r>
            <a:r>
              <a:rPr lang="en-US" altLang="zh-CN" sz="2000" dirty="0" err="1">
                <a:latin typeface="Arial Unicode MS" pitchFamily="34" charset="-122"/>
                <a:ea typeface="Arial Unicode MS" pitchFamily="34" charset="-122"/>
                <a:cs typeface="Arial Unicode MS" pitchFamily="34" charset="-122"/>
              </a:rPr>
              <a:t>ArithmeticCalculator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接口的</a:t>
            </a:r>
            <a:r>
              <a:rPr lang="zh-CN" altLang="en-US" sz="2000" b="1" dirty="0">
                <a:solidFill>
                  <a:srgbClr val="0000FF"/>
                </a:solidFill>
                <a:latin typeface="Arial Unicode MS" pitchFamily="34" charset="-122"/>
                <a:ea typeface="Arial Unicode MS" pitchFamily="34" charset="-122"/>
                <a:cs typeface="Arial Unicode MS" pitchFamily="34" charset="-122"/>
              </a:rPr>
              <a:t>所有公有方法</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double ArithmeticCalculator.*(..): </a:t>
            </a:r>
            <a:r>
              <a:rPr lang="zh-CN" altLang="en-US" sz="2000" dirty="0">
                <a:latin typeface="Arial Unicode MS" pitchFamily="34" charset="-122"/>
                <a:ea typeface="Arial Unicode MS" pitchFamily="34" charset="-122"/>
                <a:cs typeface="Arial Unicode MS" pitchFamily="34" charset="-122"/>
              </a:rPr>
              <a:t>匹配 </a:t>
            </a:r>
            <a:r>
              <a:rPr lang="en-US" altLang="zh-CN" sz="2000" dirty="0" err="1">
                <a:latin typeface="Arial Unicode MS" pitchFamily="34" charset="-122"/>
                <a:ea typeface="Arial Unicode MS" pitchFamily="34" charset="-122"/>
                <a:cs typeface="Arial Unicode MS" pitchFamily="34" charset="-122"/>
              </a:rPr>
              <a:t>ArithmeticCalculator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中</a:t>
            </a:r>
            <a:r>
              <a:rPr lang="zh-CN" altLang="en-US" sz="2000" b="1" dirty="0">
                <a:solidFill>
                  <a:srgbClr val="0000FF"/>
                </a:solidFill>
                <a:latin typeface="Arial Unicode MS" pitchFamily="34" charset="-122"/>
                <a:ea typeface="Arial Unicode MS" pitchFamily="34" charset="-122"/>
                <a:cs typeface="Arial Unicode MS" pitchFamily="34" charset="-122"/>
              </a:rPr>
              <a:t>返回 </a:t>
            </a:r>
            <a:r>
              <a:rPr lang="en-US" altLang="zh-CN" sz="2000" b="1" dirty="0">
                <a:solidFill>
                  <a:srgbClr val="0000FF"/>
                </a:solidFill>
                <a:latin typeface="Arial Unicode MS" pitchFamily="34" charset="-122"/>
                <a:ea typeface="Arial Unicode MS" pitchFamily="34" charset="-122"/>
                <a:cs typeface="Arial Unicode MS" pitchFamily="34" charset="-122"/>
              </a:rPr>
              <a:t>double </a:t>
            </a:r>
            <a:r>
              <a:rPr lang="zh-CN" altLang="en-US" sz="2000" b="1" dirty="0">
                <a:solidFill>
                  <a:srgbClr val="0000FF"/>
                </a:solidFill>
                <a:latin typeface="Arial Unicode MS" pitchFamily="34" charset="-122"/>
                <a:ea typeface="Arial Unicode MS" pitchFamily="34" charset="-122"/>
                <a:cs typeface="Arial Unicode MS" pitchFamily="34" charset="-122"/>
              </a:rPr>
              <a:t>类型数值的方法</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double ArithmeticCalculator.*(</a:t>
            </a:r>
            <a:r>
              <a:rPr lang="en-US" altLang="zh-CN" sz="2000" b="1" dirty="0">
                <a:solidFill>
                  <a:srgbClr val="0000FF"/>
                </a:solidFill>
                <a:latin typeface="Arial Unicode MS" pitchFamily="34" charset="-122"/>
                <a:ea typeface="Arial Unicode MS" pitchFamily="34" charset="-122"/>
                <a:cs typeface="Arial Unicode MS" pitchFamily="34" charset="-122"/>
              </a:rPr>
              <a:t>double</a:t>
            </a:r>
            <a:r>
              <a:rPr lang="en-US" altLang="zh-CN" sz="2000" dirty="0">
                <a:latin typeface="Arial Unicode MS" pitchFamily="34" charset="-122"/>
                <a:ea typeface="Arial Unicode MS" pitchFamily="34" charset="-122"/>
                <a:cs typeface="Arial Unicode MS" pitchFamily="34" charset="-122"/>
              </a:rPr>
              <a:t>, ..): </a:t>
            </a:r>
            <a:r>
              <a:rPr lang="zh-CN" altLang="en-US" sz="2000" dirty="0">
                <a:latin typeface="Arial Unicode MS" pitchFamily="34" charset="-122"/>
                <a:ea typeface="Arial Unicode MS" pitchFamily="34" charset="-122"/>
                <a:cs typeface="Arial Unicode MS" pitchFamily="34" charset="-122"/>
              </a:rPr>
              <a:t>匹配第一个参数为 </a:t>
            </a:r>
            <a:r>
              <a:rPr lang="en-US" altLang="zh-CN" sz="2000" dirty="0">
                <a:latin typeface="Arial Unicode MS" pitchFamily="34" charset="-122"/>
                <a:ea typeface="Arial Unicode MS" pitchFamily="34" charset="-122"/>
                <a:cs typeface="Arial Unicode MS" pitchFamily="34" charset="-122"/>
              </a:rPr>
              <a:t>double </a:t>
            </a:r>
            <a:r>
              <a:rPr lang="zh-CN" altLang="en-US" sz="2000" dirty="0">
                <a:latin typeface="Arial Unicode MS" pitchFamily="34" charset="-122"/>
                <a:ea typeface="Arial Unicode MS" pitchFamily="34" charset="-122"/>
                <a:cs typeface="Arial Unicode MS" pitchFamily="34" charset="-122"/>
              </a:rPr>
              <a:t>类型的方法</a:t>
            </a:r>
            <a:r>
              <a:rPr lang="en-US" altLang="zh-CN" sz="2000" dirty="0">
                <a:latin typeface="Arial Unicode MS" pitchFamily="34" charset="-122"/>
                <a:ea typeface="Arial Unicode MS" pitchFamily="34" charset="-122"/>
                <a:cs typeface="Arial Unicode MS" pitchFamily="34" charset="-122"/>
              </a:rPr>
              <a:t>, .. </a:t>
            </a:r>
            <a:r>
              <a:rPr lang="zh-CN" altLang="en-US" sz="2000" dirty="0">
                <a:latin typeface="Arial Unicode MS" pitchFamily="34" charset="-122"/>
                <a:ea typeface="Arial Unicode MS" pitchFamily="34" charset="-122"/>
                <a:cs typeface="Arial Unicode MS" pitchFamily="34" charset="-122"/>
              </a:rPr>
              <a:t>匹配任意数量任意类型的参数</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double ArithmeticCalculator.*(</a:t>
            </a:r>
            <a:r>
              <a:rPr lang="en-US" altLang="zh-CN" sz="2000" b="1" dirty="0">
                <a:solidFill>
                  <a:srgbClr val="0000FF"/>
                </a:solidFill>
                <a:latin typeface="Arial Unicode MS" pitchFamily="34" charset="-122"/>
                <a:ea typeface="Arial Unicode MS" pitchFamily="34" charset="-122"/>
                <a:cs typeface="Arial Unicode MS" pitchFamily="34" charset="-122"/>
              </a:rPr>
              <a:t>double</a:t>
            </a:r>
            <a:r>
              <a:rPr lang="en-US" altLang="zh-CN" sz="2000" dirty="0">
                <a:latin typeface="Arial Unicode MS" pitchFamily="34" charset="-122"/>
                <a:ea typeface="Arial Unicode MS" pitchFamily="34" charset="-122"/>
                <a:cs typeface="Arial Unicode MS" pitchFamily="34" charset="-122"/>
              </a:rPr>
              <a:t>, </a:t>
            </a:r>
            <a:r>
              <a:rPr lang="en-US" altLang="zh-CN" sz="2000" b="1" dirty="0">
                <a:solidFill>
                  <a:srgbClr val="0000FF"/>
                </a:solidFill>
                <a:latin typeface="Arial Unicode MS" pitchFamily="34" charset="-122"/>
                <a:ea typeface="Arial Unicode MS" pitchFamily="34" charset="-122"/>
                <a:cs typeface="Arial Unicode MS" pitchFamily="34" charset="-122"/>
              </a:rPr>
              <a:t>double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匹配参数类型为 </a:t>
            </a:r>
            <a:r>
              <a:rPr lang="en-US" altLang="zh-CN" sz="2000" dirty="0">
                <a:latin typeface="Arial Unicode MS" pitchFamily="34" charset="-122"/>
                <a:ea typeface="Arial Unicode MS" pitchFamily="34" charset="-122"/>
                <a:cs typeface="Arial Unicode MS" pitchFamily="34" charset="-122"/>
              </a:rPr>
              <a:t>double, double </a:t>
            </a:r>
            <a:r>
              <a:rPr lang="zh-CN" altLang="en-US" sz="2000" dirty="0">
                <a:latin typeface="Arial Unicode MS" pitchFamily="34" charset="-122"/>
                <a:ea typeface="Arial Unicode MS" pitchFamily="34" charset="-122"/>
                <a:cs typeface="Arial Unicode MS" pitchFamily="34" charset="-122"/>
              </a:rPr>
              <a:t>类型的方法</a:t>
            </a:r>
            <a:r>
              <a:rPr lang="en-US" altLang="zh-CN" sz="2000" dirty="0">
                <a:latin typeface="Arial Unicode MS" pitchFamily="34" charset="-122"/>
                <a:ea typeface="Arial Unicode MS" pitchFamily="34" charset="-122"/>
                <a:cs typeface="Arial Unicode MS" pitchFamily="34" charset="-122"/>
              </a:rPr>
              <a:t>.</a:t>
            </a:r>
          </a:p>
          <a:p>
            <a:pPr lvl="1"/>
            <a:endParaRPr lang="en-US" altLang="zh-CN"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75583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80689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建立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项目</a:t>
            </a:r>
          </a:p>
        </p:txBody>
      </p:sp>
      <p:sp>
        <p:nvSpPr>
          <p:cNvPr id="623621" name="Text Box 5"/>
          <p:cNvSpPr txBox="1">
            <a:spLocks noChangeArrowheads="1"/>
          </p:cNvSpPr>
          <p:nvPr/>
        </p:nvSpPr>
        <p:spPr bwMode="auto">
          <a:xfrm>
            <a:off x="6660232" y="4753571"/>
            <a:ext cx="2016125"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dirty="0">
                <a:ea typeface="宋体" charset="-122"/>
              </a:rPr>
              <a:t>HelloWorld.java</a:t>
            </a:r>
          </a:p>
        </p:txBody>
      </p:sp>
      <p:sp>
        <p:nvSpPr>
          <p:cNvPr id="623623" name="Text Box 7"/>
          <p:cNvSpPr txBox="1">
            <a:spLocks noChangeArrowheads="1"/>
          </p:cNvSpPr>
          <p:nvPr/>
        </p:nvSpPr>
        <p:spPr bwMode="auto">
          <a:xfrm>
            <a:off x="6588249" y="6309320"/>
            <a:ext cx="2448247" cy="366713"/>
          </a:xfrm>
          <a:prstGeom prst="rect">
            <a:avLst/>
          </a:prstGeom>
          <a:noFill/>
          <a:ln w="9525" algn="ctr">
            <a:noFill/>
            <a:miter lim="800000"/>
            <a:headEnd/>
            <a:tailEnd/>
          </a:ln>
          <a:effectLst/>
        </p:spPr>
        <p:txBody>
          <a:bodyPr wrap="square">
            <a:spAutoFit/>
          </a:bodyPr>
          <a:lstStyle/>
          <a:p>
            <a:pPr marL="342900" indent="-342900">
              <a:spcBef>
                <a:spcPct val="50000"/>
              </a:spcBef>
              <a:buFont typeface="Wingdings" pitchFamily="2" charset="2"/>
              <a:buNone/>
            </a:pPr>
            <a:r>
              <a:rPr lang="en-US" altLang="zh-CN" dirty="0">
                <a:ea typeface="宋体" charset="-122"/>
              </a:rPr>
              <a:t>applicationContext.xml</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711" y="1809725"/>
            <a:ext cx="5629275"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711" y="5341350"/>
            <a:ext cx="641985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34702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a:xfrm>
            <a:off x="2567102" y="428802"/>
            <a:ext cx="4995862" cy="1439863"/>
          </a:xfrm>
        </p:spPr>
        <p:txBody>
          <a:bodyPr/>
          <a:lstStyle/>
          <a:p>
            <a:r>
              <a:rPr lang="zh-CN" altLang="en-US" dirty="0">
                <a:latin typeface="Arial Unicode MS" pitchFamily="34" charset="-122"/>
                <a:ea typeface="Arial Unicode MS" pitchFamily="34" charset="-122"/>
                <a:cs typeface="Arial Unicode MS" pitchFamily="34" charset="-122"/>
              </a:rPr>
              <a:t>合并切入点表达式</a:t>
            </a:r>
            <a:endParaRPr lang="zh-CN" altLang="en-US" dirty="0">
              <a:solidFill>
                <a:schemeClr val="tx1"/>
              </a:solidFill>
              <a:latin typeface="Arial Unicode MS" pitchFamily="34" charset="-122"/>
              <a:ea typeface="Arial Unicode MS" pitchFamily="34" charset="-122"/>
              <a:cs typeface="Arial Unicode MS" pitchFamily="34" charset="-122"/>
            </a:endParaRPr>
          </a:p>
        </p:txBody>
      </p:sp>
      <p:sp>
        <p:nvSpPr>
          <p:cNvPr id="699395" name="Rectangle 3"/>
          <p:cNvSpPr>
            <a:spLocks noGrp="1" noChangeArrowheads="1"/>
          </p:cNvSpPr>
          <p:nvPr>
            <p:ph type="body" idx="1"/>
          </p:nvPr>
        </p:nvSpPr>
        <p:spPr>
          <a:xfrm>
            <a:off x="395039" y="1700808"/>
            <a:ext cx="8137401" cy="903287"/>
          </a:xfrm>
        </p:spPr>
        <p:txBody>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切入点表达式可以通过操作符 </a:t>
            </a:r>
            <a:r>
              <a:rPr lang="en-US" altLang="zh-CN" sz="2400" dirty="0">
                <a:latin typeface="Arial Unicode MS" pitchFamily="34" charset="-122"/>
                <a:ea typeface="Arial Unicode MS" pitchFamily="34" charset="-122"/>
                <a:cs typeface="Arial Unicode MS" pitchFamily="34" charset="-122"/>
              </a:rPr>
              <a:t>&amp;&amp;, ||, ! </a:t>
            </a:r>
            <a:r>
              <a:rPr lang="zh-CN" altLang="en-US" sz="2400" dirty="0">
                <a:latin typeface="Arial Unicode MS" pitchFamily="34" charset="-122"/>
                <a:ea typeface="Arial Unicode MS" pitchFamily="34" charset="-122"/>
                <a:cs typeface="Arial Unicode MS" pitchFamily="34" charset="-122"/>
              </a:rPr>
              <a:t>结合起来</a:t>
            </a:r>
            <a:r>
              <a:rPr lang="en-US" altLang="zh-CN" sz="2400" dirty="0">
                <a:latin typeface="Arial Unicode MS" pitchFamily="34" charset="-122"/>
                <a:ea typeface="Arial Unicode MS" pitchFamily="34" charset="-122"/>
                <a:cs typeface="Arial Unicode MS" pitchFamily="34" charset="-122"/>
              </a:rPr>
              <a:t>. </a:t>
            </a:r>
          </a:p>
        </p:txBody>
      </p:sp>
      <p:pic>
        <p:nvPicPr>
          <p:cNvPr id="699396" name="Picture 4"/>
          <p:cNvPicPr>
            <a:picLocks noChangeAspect="1" noChangeArrowheads="1"/>
          </p:cNvPicPr>
          <p:nvPr/>
        </p:nvPicPr>
        <p:blipFill>
          <a:blip r:embed="rId2"/>
          <a:srcRect/>
          <a:stretch>
            <a:fillRect/>
          </a:stretch>
        </p:blipFill>
        <p:spPr bwMode="auto">
          <a:xfrm>
            <a:off x="827584" y="2708920"/>
            <a:ext cx="7129463" cy="1722438"/>
          </a:xfrm>
          <a:prstGeom prst="rect">
            <a:avLst/>
          </a:prstGeom>
          <a:noFill/>
        </p:spPr>
      </p:pic>
      <p:sp>
        <p:nvSpPr>
          <p:cNvPr id="699397" name="Line 5"/>
          <p:cNvSpPr>
            <a:spLocks noChangeShapeType="1"/>
          </p:cNvSpPr>
          <p:nvPr/>
        </p:nvSpPr>
        <p:spPr bwMode="auto">
          <a:xfrm>
            <a:off x="1908672" y="2950220"/>
            <a:ext cx="5616575" cy="0"/>
          </a:xfrm>
          <a:prstGeom prst="line">
            <a:avLst/>
          </a:prstGeom>
          <a:noFill/>
          <a:ln w="19050">
            <a:solidFill>
              <a:srgbClr val="FF00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42834125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a:xfrm>
            <a:off x="539552" y="708235"/>
            <a:ext cx="8229600" cy="857256"/>
          </a:xfrm>
        </p:spPr>
        <p:txBody>
          <a:bodyPr/>
          <a:lstStyle/>
          <a:p>
            <a:r>
              <a:rPr lang="zh-CN" altLang="en-US" dirty="0">
                <a:latin typeface="Arial Unicode MS" pitchFamily="34" charset="-122"/>
                <a:ea typeface="Arial Unicode MS" pitchFamily="34" charset="-122"/>
                <a:cs typeface="Arial Unicode MS" pitchFamily="34" charset="-122"/>
              </a:rPr>
              <a:t>让通知访问当前连接点的细节</a:t>
            </a:r>
          </a:p>
        </p:txBody>
      </p:sp>
      <p:sp>
        <p:nvSpPr>
          <p:cNvPr id="692227" name="Rectangle 3"/>
          <p:cNvSpPr>
            <a:spLocks noGrp="1" noChangeArrowheads="1"/>
          </p:cNvSpPr>
          <p:nvPr>
            <p:ph type="body" idx="1"/>
          </p:nvPr>
        </p:nvSpPr>
        <p:spPr>
          <a:xfrm>
            <a:off x="755650" y="1864891"/>
            <a:ext cx="7696200" cy="4098925"/>
          </a:xfrm>
        </p:spPr>
        <p:txBody>
          <a:bodyPr/>
          <a:lstStyle/>
          <a:p>
            <a:r>
              <a:rPr lang="zh-CN" altLang="en-US" sz="2400" dirty="0">
                <a:latin typeface="Arial Unicode MS" pitchFamily="34" charset="-122"/>
                <a:ea typeface="Arial Unicode MS" pitchFamily="34" charset="-122"/>
                <a:cs typeface="Arial Unicode MS" pitchFamily="34" charset="-122"/>
              </a:rPr>
              <a:t>可以在通知方法中声明一个类型为 </a:t>
            </a:r>
            <a:r>
              <a:rPr lang="en-US" altLang="zh-CN" sz="2400" dirty="0" err="1">
                <a:latin typeface="Arial Unicode MS" pitchFamily="34" charset="-122"/>
                <a:ea typeface="Arial Unicode MS" pitchFamily="34" charset="-122"/>
                <a:cs typeface="Arial Unicode MS" pitchFamily="34" charset="-122"/>
              </a:rPr>
              <a:t>JoinPoint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的参数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然后就能访问链接细节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如方法名称和参数值</a:t>
            </a:r>
            <a:r>
              <a:rPr lang="en-US" altLang="zh-CN" sz="2400" dirty="0">
                <a:latin typeface="Arial Unicode MS" pitchFamily="34" charset="-122"/>
                <a:ea typeface="Arial Unicode MS" pitchFamily="34" charset="-122"/>
                <a:cs typeface="Arial Unicode MS" pitchFamily="34" charset="-122"/>
              </a:rPr>
              <a:t>. </a:t>
            </a:r>
          </a:p>
        </p:txBody>
      </p:sp>
      <p:pic>
        <p:nvPicPr>
          <p:cNvPr id="692231" name="Picture 7"/>
          <p:cNvPicPr preferRelativeResize="0">
            <a:picLocks noChangeAspect="1" noChangeArrowheads="1"/>
          </p:cNvPicPr>
          <p:nvPr/>
        </p:nvPicPr>
        <p:blipFill>
          <a:blip r:embed="rId2"/>
          <a:srcRect/>
          <a:stretch>
            <a:fillRect/>
          </a:stretch>
        </p:blipFill>
        <p:spPr bwMode="auto">
          <a:xfrm>
            <a:off x="684213" y="2911053"/>
            <a:ext cx="7416800" cy="2168525"/>
          </a:xfrm>
          <a:prstGeom prst="rect">
            <a:avLst/>
          </a:prstGeom>
          <a:solidFill>
            <a:srgbClr val="99CCFF"/>
          </a:solidFill>
        </p:spPr>
      </p:pic>
      <p:sp>
        <p:nvSpPr>
          <p:cNvPr id="692234" name="Line 10"/>
          <p:cNvSpPr>
            <a:spLocks noChangeShapeType="1"/>
          </p:cNvSpPr>
          <p:nvPr/>
        </p:nvSpPr>
        <p:spPr bwMode="auto">
          <a:xfrm>
            <a:off x="323850" y="3873078"/>
            <a:ext cx="700088" cy="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2235" name="Line 11"/>
          <p:cNvSpPr>
            <a:spLocks noChangeShapeType="1"/>
          </p:cNvSpPr>
          <p:nvPr/>
        </p:nvSpPr>
        <p:spPr bwMode="auto">
          <a:xfrm>
            <a:off x="322263" y="3882603"/>
            <a:ext cx="1587" cy="1189038"/>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2236" name="Text Box 12"/>
          <p:cNvSpPr txBox="1">
            <a:spLocks noChangeArrowheads="1"/>
          </p:cNvSpPr>
          <p:nvPr/>
        </p:nvSpPr>
        <p:spPr bwMode="auto">
          <a:xfrm>
            <a:off x="250825" y="5160541"/>
            <a:ext cx="8208963" cy="1220787"/>
          </a:xfrm>
          <a:prstGeom prst="rect">
            <a:avLst/>
          </a:prstGeom>
          <a:solidFill>
            <a:srgbClr val="CCFFCC"/>
          </a:solidFill>
          <a:ln w="9525" algn="ctr">
            <a:noFill/>
            <a:miter lim="800000"/>
            <a:headEnd/>
            <a:tailEnd/>
          </a:ln>
          <a:effectLst/>
        </p:spPr>
        <p:txBody>
          <a:bodyPr>
            <a:spAutoFit/>
          </a:bodyPr>
          <a:lstStyle/>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标识这个方法是个前置通知</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切点表达式表示执行任意类的任意方法</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第</a:t>
            </a:r>
          </a:p>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一个 * 代表匹配任意修饰符及任意返回值</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第二个 * 代表任意类的对象</a:t>
            </a:r>
            <a:r>
              <a:rPr lang="en-US" altLang="zh-CN">
                <a:latin typeface="Arial Unicode MS" pitchFamily="34" charset="-122"/>
                <a:ea typeface="Arial Unicode MS" pitchFamily="34" charset="-122"/>
                <a:cs typeface="Arial Unicode MS" pitchFamily="34" charset="-122"/>
              </a:rPr>
              <a:t>,</a:t>
            </a:r>
          </a:p>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第三个 * 代表任意方法</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参数列表中的 </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匹配任意数量的参数</a:t>
            </a:r>
          </a:p>
        </p:txBody>
      </p:sp>
      <p:sp>
        <p:nvSpPr>
          <p:cNvPr id="692237" name="Rectangle 13"/>
          <p:cNvSpPr>
            <a:spLocks noChangeArrowheads="1"/>
          </p:cNvSpPr>
          <p:nvPr/>
        </p:nvSpPr>
        <p:spPr bwMode="auto">
          <a:xfrm>
            <a:off x="3216275" y="3992141"/>
            <a:ext cx="1860550" cy="203200"/>
          </a:xfrm>
          <a:prstGeom prst="rect">
            <a:avLst/>
          </a:prstGeom>
          <a:noFill/>
          <a:ln w="19050" algn="ctr">
            <a:solidFill>
              <a:srgbClr val="FF0000"/>
            </a:solidFill>
            <a:prstDash val="dash"/>
            <a:miter lim="800000"/>
            <a:headEnd/>
            <a:tailEnd/>
          </a:ln>
          <a:effectLst/>
        </p:spPr>
        <p:txBody>
          <a:bodyPr wrap="none" anchor="ctr"/>
          <a:lstStyle/>
          <a:p>
            <a:pPr marL="342900" indent="-342900"/>
            <a:endParaRPr lang="zh-CN" altLang="zh-CN">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1803884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75557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后置通知</a:t>
            </a:r>
          </a:p>
        </p:txBody>
      </p:sp>
      <p:sp>
        <p:nvSpPr>
          <p:cNvPr id="691203" name="Rectangle 3"/>
          <p:cNvSpPr>
            <a:spLocks noGrp="1" noChangeArrowheads="1"/>
          </p:cNvSpPr>
          <p:nvPr>
            <p:ph type="body" idx="1"/>
          </p:nvPr>
        </p:nvSpPr>
        <p:spPr>
          <a:xfrm>
            <a:off x="755650" y="1706476"/>
            <a:ext cx="7696200" cy="1703388"/>
          </a:xfrm>
        </p:spPr>
        <p:txBody>
          <a:bodyPr/>
          <a:lstStyle/>
          <a:p>
            <a:r>
              <a:rPr lang="zh-CN" altLang="en-US" sz="2400" dirty="0">
                <a:latin typeface="Arial Unicode MS" pitchFamily="34" charset="-122"/>
                <a:ea typeface="Arial Unicode MS" pitchFamily="34" charset="-122"/>
                <a:cs typeface="Arial Unicode MS" pitchFamily="34" charset="-122"/>
              </a:rPr>
              <a:t>后置通知是在连接点完成之后执行的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即连接点返回结果或者抛出异常的时候</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下面的后置通知记录了方法的终止</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一个切面可以包括一个或者多个通知</a:t>
            </a:r>
            <a:r>
              <a:rPr lang="en-US" altLang="zh-CN" sz="2400" dirty="0">
                <a:latin typeface="Arial Unicode MS" pitchFamily="34" charset="-122"/>
                <a:ea typeface="Arial Unicode MS" pitchFamily="34" charset="-122"/>
                <a:cs typeface="Arial Unicode MS" pitchFamily="34" charset="-122"/>
              </a:rPr>
              <a:t>.</a:t>
            </a:r>
          </a:p>
        </p:txBody>
      </p:sp>
      <p:pic>
        <p:nvPicPr>
          <p:cNvPr id="691204" name="Picture 4"/>
          <p:cNvPicPr>
            <a:picLocks noChangeAspect="1" noChangeArrowheads="1"/>
          </p:cNvPicPr>
          <p:nvPr/>
        </p:nvPicPr>
        <p:blipFill>
          <a:blip r:embed="rId2"/>
          <a:srcRect/>
          <a:stretch>
            <a:fillRect/>
          </a:stretch>
        </p:blipFill>
        <p:spPr bwMode="auto">
          <a:xfrm>
            <a:off x="900113" y="3336839"/>
            <a:ext cx="7200900" cy="3209925"/>
          </a:xfrm>
          <a:prstGeom prst="rect">
            <a:avLst/>
          </a:prstGeom>
          <a:noFill/>
        </p:spPr>
      </p:pic>
    </p:spTree>
    <p:extLst>
      <p:ext uri="{BB962C8B-B14F-4D97-AF65-F5344CB8AC3E}">
        <p14:creationId xmlns:p14="http://schemas.microsoft.com/office/powerpoint/2010/main" val="5154886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a:xfrm>
            <a:off x="683568" y="722368"/>
            <a:ext cx="8229600" cy="857256"/>
          </a:xfrm>
        </p:spPr>
        <p:txBody>
          <a:bodyPr/>
          <a:lstStyle/>
          <a:p>
            <a:r>
              <a:rPr lang="zh-CN" altLang="en-US" dirty="0">
                <a:latin typeface="Arial Unicode MS" pitchFamily="34" charset="-122"/>
                <a:ea typeface="Arial Unicode MS" pitchFamily="34" charset="-122"/>
                <a:cs typeface="Arial Unicode MS" pitchFamily="34" charset="-122"/>
              </a:rPr>
              <a:t>返回通知</a:t>
            </a:r>
          </a:p>
        </p:txBody>
      </p:sp>
      <p:sp>
        <p:nvSpPr>
          <p:cNvPr id="690179" name="Rectangle 3"/>
          <p:cNvSpPr>
            <a:spLocks noGrp="1" noChangeArrowheads="1"/>
          </p:cNvSpPr>
          <p:nvPr>
            <p:ph type="body" idx="1"/>
          </p:nvPr>
        </p:nvSpPr>
        <p:spPr>
          <a:xfrm>
            <a:off x="755650" y="1664710"/>
            <a:ext cx="7696200" cy="1250950"/>
          </a:xfrm>
        </p:spPr>
        <p:txBody>
          <a:bodyPr/>
          <a:lstStyle/>
          <a:p>
            <a:r>
              <a:rPr lang="zh-CN" altLang="en-US" sz="2400" b="1" dirty="0">
                <a:solidFill>
                  <a:srgbClr val="0000FF"/>
                </a:solidFill>
                <a:latin typeface="Arial Unicode MS" pitchFamily="34" charset="-122"/>
                <a:ea typeface="Arial Unicode MS" pitchFamily="34" charset="-122"/>
                <a:cs typeface="Arial Unicode MS" pitchFamily="34" charset="-122"/>
              </a:rPr>
              <a:t>无论连接点是正常返回还是抛出异常</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后置通知都会执行</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如果只想在连接点返回的时候记录日志</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应使用返回通知代替后置通知</a:t>
            </a:r>
            <a:r>
              <a:rPr lang="en-US" altLang="zh-CN" sz="2400" dirty="0">
                <a:latin typeface="Arial Unicode MS" pitchFamily="34" charset="-122"/>
                <a:ea typeface="Arial Unicode MS" pitchFamily="34" charset="-122"/>
                <a:cs typeface="Arial Unicode MS" pitchFamily="34" charset="-122"/>
              </a:rPr>
              <a:t>.</a:t>
            </a:r>
          </a:p>
        </p:txBody>
      </p:sp>
      <p:pic>
        <p:nvPicPr>
          <p:cNvPr id="690180" name="Picture 4"/>
          <p:cNvPicPr>
            <a:picLocks noChangeAspect="1" noChangeArrowheads="1"/>
          </p:cNvPicPr>
          <p:nvPr/>
        </p:nvPicPr>
        <p:blipFill>
          <a:blip r:embed="rId2"/>
          <a:srcRect/>
          <a:stretch>
            <a:fillRect/>
          </a:stretch>
        </p:blipFill>
        <p:spPr bwMode="auto">
          <a:xfrm>
            <a:off x="1187450" y="2941092"/>
            <a:ext cx="7345363" cy="3224212"/>
          </a:xfrm>
          <a:prstGeom prst="rect">
            <a:avLst/>
          </a:prstGeom>
          <a:noFill/>
        </p:spPr>
      </p:pic>
    </p:spTree>
    <p:extLst>
      <p:ext uri="{BB962C8B-B14F-4D97-AF65-F5344CB8AC3E}">
        <p14:creationId xmlns:p14="http://schemas.microsoft.com/office/powerpoint/2010/main" val="101865682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539552" y="695779"/>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在返回通知中访问连接点的返回值</a:t>
            </a:r>
          </a:p>
        </p:txBody>
      </p:sp>
      <p:sp>
        <p:nvSpPr>
          <p:cNvPr id="689155" name="Rectangle 3"/>
          <p:cNvSpPr>
            <a:spLocks noGrp="1" noChangeArrowheads="1"/>
          </p:cNvSpPr>
          <p:nvPr>
            <p:ph type="body" idx="1"/>
          </p:nvPr>
        </p:nvSpPr>
        <p:spPr>
          <a:xfrm>
            <a:off x="611560" y="1628800"/>
            <a:ext cx="7992888" cy="2566988"/>
          </a:xfrm>
        </p:spPr>
        <p:txBody>
          <a:bodyPr/>
          <a:lstStyle/>
          <a:p>
            <a:r>
              <a:rPr lang="zh-CN" altLang="en-US" sz="2400" dirty="0">
                <a:latin typeface="Arial Unicode MS" pitchFamily="34" charset="-122"/>
                <a:ea typeface="Arial Unicode MS" pitchFamily="34" charset="-122"/>
                <a:cs typeface="Arial Unicode MS" pitchFamily="34" charset="-122"/>
              </a:rPr>
              <a:t>在返回通知中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只要将 </a:t>
            </a:r>
            <a:r>
              <a:rPr lang="en-US" altLang="zh-CN" sz="2400" b="1" dirty="0">
                <a:solidFill>
                  <a:srgbClr val="0000FF"/>
                </a:solidFill>
                <a:latin typeface="Arial Unicode MS" pitchFamily="34" charset="-122"/>
                <a:ea typeface="Arial Unicode MS" pitchFamily="34" charset="-122"/>
                <a:cs typeface="Arial Unicode MS" pitchFamily="34" charset="-122"/>
              </a:rPr>
              <a:t>returning</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属性添加到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AfterReturning</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就可以访问连接点的返回值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该属性的值即为用来传入返回值的参数名称</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必须在通知方法的签名中添加一个</a:t>
            </a:r>
            <a:r>
              <a:rPr lang="zh-CN" altLang="en-US" sz="2400" b="1" dirty="0">
                <a:solidFill>
                  <a:srgbClr val="0000FF"/>
                </a:solidFill>
                <a:latin typeface="Arial Unicode MS" pitchFamily="34" charset="-122"/>
                <a:ea typeface="Arial Unicode MS" pitchFamily="34" charset="-122"/>
                <a:cs typeface="Arial Unicode MS" pitchFamily="34" charset="-122"/>
              </a:rPr>
              <a:t>同名参数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在运行时</a:t>
            </a:r>
            <a:r>
              <a:rPr lang="en-US" altLang="zh-CN" sz="2400" dirty="0">
                <a:latin typeface="Arial Unicode MS" pitchFamily="34" charset="-122"/>
                <a:ea typeface="Arial Unicode MS" pitchFamily="34" charset="-122"/>
                <a:cs typeface="Arial Unicode MS" pitchFamily="34" charset="-122"/>
              </a:rPr>
              <a:t>, Spring AOP </a:t>
            </a:r>
            <a:r>
              <a:rPr lang="zh-CN" altLang="en-US" sz="2400" dirty="0">
                <a:latin typeface="Arial Unicode MS" pitchFamily="34" charset="-122"/>
                <a:ea typeface="Arial Unicode MS" pitchFamily="34" charset="-122"/>
                <a:cs typeface="Arial Unicode MS" pitchFamily="34" charset="-122"/>
              </a:rPr>
              <a:t>会通过这个参数传递返回值</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原始的</a:t>
            </a:r>
            <a:r>
              <a:rPr lang="zh-CN" altLang="en-US" sz="2400" b="1" dirty="0" smtClean="0">
                <a:solidFill>
                  <a:srgbClr val="0000FF"/>
                </a:solidFill>
                <a:latin typeface="Arial Unicode MS" pitchFamily="34" charset="-122"/>
                <a:ea typeface="Arial Unicode MS" pitchFamily="34" charset="-122"/>
                <a:cs typeface="Arial Unicode MS" pitchFamily="34" charset="-122"/>
              </a:rPr>
              <a:t>切点</a:t>
            </a:r>
            <a:r>
              <a:rPr lang="zh-CN" altLang="en-US" sz="2400" b="1" dirty="0">
                <a:solidFill>
                  <a:srgbClr val="0000FF"/>
                </a:solidFill>
                <a:latin typeface="Arial Unicode MS" pitchFamily="34" charset="-122"/>
                <a:ea typeface="Arial Unicode MS" pitchFamily="34" charset="-122"/>
                <a:cs typeface="Arial Unicode MS" pitchFamily="34" charset="-122"/>
              </a:rPr>
              <a:t>表达式需要出现在 </a:t>
            </a:r>
            <a:r>
              <a:rPr lang="en-US" altLang="zh-CN" sz="2400" b="1" dirty="0" err="1">
                <a:solidFill>
                  <a:srgbClr val="0000FF"/>
                </a:solidFill>
                <a:latin typeface="Arial Unicode MS" pitchFamily="34" charset="-122"/>
                <a:ea typeface="Arial Unicode MS" pitchFamily="34" charset="-122"/>
                <a:cs typeface="Arial Unicode MS" pitchFamily="34" charset="-122"/>
              </a:rPr>
              <a:t>pointcut</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属性中</a:t>
            </a:r>
          </a:p>
        </p:txBody>
      </p:sp>
      <p:pic>
        <p:nvPicPr>
          <p:cNvPr id="689156" name="Picture 4"/>
          <p:cNvPicPr>
            <a:picLocks noChangeAspect="1" noChangeArrowheads="1"/>
          </p:cNvPicPr>
          <p:nvPr/>
        </p:nvPicPr>
        <p:blipFill>
          <a:blip r:embed="rId2"/>
          <a:srcRect/>
          <a:stretch>
            <a:fillRect/>
          </a:stretch>
        </p:blipFill>
        <p:spPr bwMode="auto">
          <a:xfrm>
            <a:off x="858811" y="4477543"/>
            <a:ext cx="7273925" cy="1255713"/>
          </a:xfrm>
          <a:prstGeom prst="rect">
            <a:avLst/>
          </a:prstGeom>
          <a:noFill/>
        </p:spPr>
      </p:pic>
    </p:spTree>
    <p:extLst>
      <p:ext uri="{BB962C8B-B14F-4D97-AF65-F5344CB8AC3E}">
        <p14:creationId xmlns:p14="http://schemas.microsoft.com/office/powerpoint/2010/main" val="402555387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a:xfrm>
            <a:off x="251520"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异常通知</a:t>
            </a:r>
          </a:p>
        </p:txBody>
      </p:sp>
      <p:sp>
        <p:nvSpPr>
          <p:cNvPr id="773123" name="Rectangle 3"/>
          <p:cNvSpPr>
            <a:spLocks noGrp="1" noChangeArrowheads="1"/>
          </p:cNvSpPr>
          <p:nvPr>
            <p:ph type="body" idx="1"/>
          </p:nvPr>
        </p:nvSpPr>
        <p:spPr>
          <a:xfrm>
            <a:off x="323527" y="1628800"/>
            <a:ext cx="8207697" cy="2617787"/>
          </a:xfrm>
        </p:spPr>
        <p:txBody>
          <a:bodyPr>
            <a:noAutofit/>
          </a:bodyPr>
          <a:lstStyle/>
          <a:p>
            <a:r>
              <a:rPr lang="zh-CN" altLang="en-US" sz="2400" dirty="0">
                <a:latin typeface="Arial Unicode MS" pitchFamily="34" charset="-122"/>
                <a:ea typeface="Arial Unicode MS" pitchFamily="34" charset="-122"/>
                <a:cs typeface="Arial Unicode MS" pitchFamily="34" charset="-122"/>
              </a:rPr>
              <a:t>只在连接点抛出异常时才执行异常通知</a:t>
            </a:r>
          </a:p>
          <a:p>
            <a:r>
              <a:rPr lang="zh-CN" altLang="en-US" sz="2400" b="1" dirty="0">
                <a:solidFill>
                  <a:srgbClr val="0000FF"/>
                </a:solidFill>
                <a:latin typeface="Arial Unicode MS" pitchFamily="34" charset="-122"/>
                <a:ea typeface="Arial Unicode MS" pitchFamily="34" charset="-122"/>
                <a:cs typeface="Arial Unicode MS" pitchFamily="34" charset="-122"/>
              </a:rPr>
              <a:t>将 </a:t>
            </a:r>
            <a:r>
              <a:rPr lang="en-US" altLang="zh-CN" sz="2400" b="1" dirty="0">
                <a:solidFill>
                  <a:srgbClr val="0000FF"/>
                </a:solidFill>
                <a:latin typeface="Arial Unicode MS" pitchFamily="34" charset="-122"/>
                <a:ea typeface="Arial Unicode MS" pitchFamily="34" charset="-122"/>
                <a:cs typeface="Arial Unicode MS" pitchFamily="34" charset="-122"/>
              </a:rPr>
              <a:t>throwing </a:t>
            </a:r>
            <a:r>
              <a:rPr lang="zh-CN" altLang="en-US" sz="2400" b="1" dirty="0">
                <a:solidFill>
                  <a:srgbClr val="0000FF"/>
                </a:solidFill>
                <a:latin typeface="Arial Unicode MS" pitchFamily="34" charset="-122"/>
                <a:ea typeface="Arial Unicode MS" pitchFamily="34" charset="-122"/>
                <a:cs typeface="Arial Unicode MS" pitchFamily="34" charset="-122"/>
              </a:rPr>
              <a:t>属性添加到 </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AfterThrowing</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注解中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也可以访问连接点抛出的异常</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Throwable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是所有错误和异常类的超类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所以在异常通知方法可以捕获到任何错误和异常</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如果只对某种特殊的异常类型感兴趣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可以将参数声明为其他异常的参数类型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然后通知就只在抛出这个类型及其子类的异常时才被执行</a:t>
            </a:r>
            <a:r>
              <a:rPr lang="en-US" altLang="zh-CN" sz="2400" dirty="0">
                <a:latin typeface="Arial Unicode MS" pitchFamily="34" charset="-122"/>
                <a:ea typeface="Arial Unicode MS" pitchFamily="34" charset="-122"/>
                <a:cs typeface="Arial Unicode MS" pitchFamily="34" charset="-122"/>
              </a:rPr>
              <a:t>.</a:t>
            </a:r>
          </a:p>
        </p:txBody>
      </p:sp>
      <p:pic>
        <p:nvPicPr>
          <p:cNvPr id="773124" name="Picture 4"/>
          <p:cNvPicPr>
            <a:picLocks noChangeAspect="1" noChangeArrowheads="1"/>
          </p:cNvPicPr>
          <p:nvPr/>
        </p:nvPicPr>
        <p:blipFill>
          <a:blip r:embed="rId2"/>
          <a:srcRect/>
          <a:stretch>
            <a:fillRect/>
          </a:stretch>
        </p:blipFill>
        <p:spPr bwMode="auto">
          <a:xfrm>
            <a:off x="755576" y="4547549"/>
            <a:ext cx="7559675" cy="1193800"/>
          </a:xfrm>
          <a:prstGeom prst="rect">
            <a:avLst/>
          </a:prstGeom>
          <a:noFill/>
        </p:spPr>
      </p:pic>
    </p:spTree>
    <p:extLst>
      <p:ext uri="{BB962C8B-B14F-4D97-AF65-F5344CB8AC3E}">
        <p14:creationId xmlns:p14="http://schemas.microsoft.com/office/powerpoint/2010/main" val="362073692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a:xfrm>
            <a:off x="3131840" y="711000"/>
            <a:ext cx="3455987" cy="792163"/>
          </a:xfrm>
        </p:spPr>
        <p:txBody>
          <a:bodyPr/>
          <a:lstStyle/>
          <a:p>
            <a:r>
              <a:rPr lang="zh-CN" altLang="en-US" dirty="0">
                <a:latin typeface="Arial Unicode MS" pitchFamily="34" charset="-122"/>
                <a:ea typeface="Arial Unicode MS" pitchFamily="34" charset="-122"/>
                <a:cs typeface="Arial Unicode MS" pitchFamily="34" charset="-122"/>
              </a:rPr>
              <a:t>环绕通知</a:t>
            </a:r>
          </a:p>
        </p:txBody>
      </p:sp>
      <p:sp>
        <p:nvSpPr>
          <p:cNvPr id="697347" name="Rectangle 3"/>
          <p:cNvSpPr>
            <a:spLocks noGrp="1" noChangeArrowheads="1"/>
          </p:cNvSpPr>
          <p:nvPr>
            <p:ph type="body" idx="1"/>
          </p:nvPr>
        </p:nvSpPr>
        <p:spPr>
          <a:xfrm>
            <a:off x="323528" y="1628800"/>
            <a:ext cx="8352928" cy="4786346"/>
          </a:xfrm>
        </p:spPr>
        <p:txBody>
          <a:bodyPr/>
          <a:lstStyle/>
          <a:p>
            <a:r>
              <a:rPr lang="zh-CN" altLang="en-US" sz="2400" dirty="0">
                <a:latin typeface="Arial Unicode MS" pitchFamily="34" charset="-122"/>
                <a:ea typeface="Arial Unicode MS" pitchFamily="34" charset="-122"/>
                <a:cs typeface="Arial Unicode MS" pitchFamily="34" charset="-122"/>
              </a:rPr>
              <a:t>环绕通知是所有通知类型中功能最为强大的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能够全面地控制连接点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甚至</a:t>
            </a:r>
            <a:r>
              <a:rPr lang="zh-CN" altLang="en-US" sz="2400" b="1" dirty="0">
                <a:solidFill>
                  <a:srgbClr val="0000FF"/>
                </a:solidFill>
                <a:latin typeface="Arial Unicode MS" pitchFamily="34" charset="-122"/>
                <a:ea typeface="Arial Unicode MS" pitchFamily="34" charset="-122"/>
                <a:cs typeface="Arial Unicode MS" pitchFamily="34" charset="-122"/>
              </a:rPr>
              <a:t>可以控制是否执行连接点</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对于环绕通知来说</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连接点的参数类型必须是 </a:t>
            </a:r>
            <a:r>
              <a:rPr lang="en-US" altLang="zh-CN" sz="2400" b="1" dirty="0" err="1">
                <a:solidFill>
                  <a:srgbClr val="0000FF"/>
                </a:solidFill>
                <a:latin typeface="Arial Unicode MS" pitchFamily="34" charset="-122"/>
                <a:ea typeface="Arial Unicode MS" pitchFamily="34" charset="-122"/>
                <a:cs typeface="Arial Unicode MS" pitchFamily="34" charset="-122"/>
              </a:rPr>
              <a:t>ProceedingJoinPoint</a:t>
            </a:r>
            <a:r>
              <a:rPr lang="en-US" altLang="zh-CN" sz="2400" dirty="0">
                <a:latin typeface="Arial Unicode MS" pitchFamily="34" charset="-122"/>
                <a:ea typeface="Arial Unicode MS" pitchFamily="34" charset="-122"/>
                <a:cs typeface="Arial Unicode MS" pitchFamily="34" charset="-122"/>
              </a:rPr>
              <a:t> . </a:t>
            </a:r>
            <a:r>
              <a:rPr lang="zh-CN" altLang="en-US" sz="2400" dirty="0">
                <a:latin typeface="Arial Unicode MS" pitchFamily="34" charset="-122"/>
                <a:ea typeface="Arial Unicode MS" pitchFamily="34" charset="-122"/>
                <a:cs typeface="Arial Unicode MS" pitchFamily="34" charset="-122"/>
              </a:rPr>
              <a:t>它是 </a:t>
            </a:r>
            <a:r>
              <a:rPr lang="en-US" altLang="zh-CN" sz="2400" dirty="0" err="1">
                <a:latin typeface="Arial Unicode MS" pitchFamily="34" charset="-122"/>
                <a:ea typeface="Arial Unicode MS" pitchFamily="34" charset="-122"/>
                <a:cs typeface="Arial Unicode MS" pitchFamily="34" charset="-122"/>
              </a:rPr>
              <a:t>JoinPoint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的子接口</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允许控制何时执行</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是否执行连接点</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在环绕通知中需要明确调用 </a:t>
            </a:r>
            <a:r>
              <a:rPr lang="en-US" altLang="zh-CN" sz="2400" b="1" dirty="0" err="1">
                <a:solidFill>
                  <a:srgbClr val="0000FF"/>
                </a:solidFill>
                <a:latin typeface="Arial Unicode MS" pitchFamily="34" charset="-122"/>
                <a:ea typeface="Arial Unicode MS" pitchFamily="34" charset="-122"/>
                <a:cs typeface="Arial Unicode MS" pitchFamily="34" charset="-122"/>
              </a:rPr>
              <a:t>ProceedingJoinPoint</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的 </a:t>
            </a:r>
            <a:r>
              <a:rPr lang="en-US" altLang="zh-CN" sz="2400" b="1" dirty="0">
                <a:solidFill>
                  <a:srgbClr val="0000FF"/>
                </a:solidFill>
                <a:latin typeface="Arial Unicode MS" pitchFamily="34" charset="-122"/>
                <a:ea typeface="Arial Unicode MS" pitchFamily="34" charset="-122"/>
                <a:cs typeface="Arial Unicode MS" pitchFamily="34" charset="-122"/>
              </a:rPr>
              <a:t>proceed() </a:t>
            </a:r>
            <a:r>
              <a:rPr lang="zh-CN" altLang="en-US" sz="2400" b="1" dirty="0">
                <a:solidFill>
                  <a:srgbClr val="0000FF"/>
                </a:solidFill>
                <a:latin typeface="Arial Unicode MS" pitchFamily="34" charset="-122"/>
                <a:ea typeface="Arial Unicode MS" pitchFamily="34" charset="-122"/>
                <a:cs typeface="Arial Unicode MS" pitchFamily="34" charset="-122"/>
              </a:rPr>
              <a:t>方法来执行被代理的方法</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如果忘记这样做就会导致通知被执行了</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但目标方法没有被执行</a:t>
            </a:r>
            <a:r>
              <a:rPr lang="en-US" altLang="zh-CN" sz="2400" dirty="0">
                <a:solidFill>
                  <a:srgbClr val="0000FF"/>
                </a:solidFill>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注意</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环绕通知的方法需要返回目标方法执行之后的结果</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即调用 </a:t>
            </a:r>
            <a:r>
              <a:rPr lang="en-US" altLang="zh-CN" sz="2400" b="1" dirty="0" err="1">
                <a:solidFill>
                  <a:srgbClr val="0000FF"/>
                </a:solidFill>
                <a:latin typeface="Arial Unicode MS" pitchFamily="34" charset="-122"/>
                <a:ea typeface="Arial Unicode MS" pitchFamily="34" charset="-122"/>
                <a:cs typeface="Arial Unicode MS" pitchFamily="34" charset="-122"/>
              </a:rPr>
              <a:t>joinPoint.proceed</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的返回值</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否则会出现空指针异常</a:t>
            </a:r>
          </a:p>
        </p:txBody>
      </p:sp>
    </p:spTree>
    <p:extLst>
      <p:ext uri="{BB962C8B-B14F-4D97-AF65-F5344CB8AC3E}">
        <p14:creationId xmlns:p14="http://schemas.microsoft.com/office/powerpoint/2010/main" val="322139552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a:xfrm>
            <a:off x="89959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环绕通知示例代码</a:t>
            </a:r>
          </a:p>
        </p:txBody>
      </p:sp>
      <p:pic>
        <p:nvPicPr>
          <p:cNvPr id="696324" name="Picture 4"/>
          <p:cNvPicPr>
            <a:picLocks noChangeAspect="1" noChangeArrowheads="1"/>
          </p:cNvPicPr>
          <p:nvPr/>
        </p:nvPicPr>
        <p:blipFill>
          <a:blip r:embed="rId2"/>
          <a:srcRect/>
          <a:stretch>
            <a:fillRect/>
          </a:stretch>
        </p:blipFill>
        <p:spPr bwMode="auto">
          <a:xfrm>
            <a:off x="827088" y="1989138"/>
            <a:ext cx="6697662" cy="2932112"/>
          </a:xfrm>
          <a:prstGeom prst="rect">
            <a:avLst/>
          </a:prstGeom>
          <a:noFill/>
        </p:spPr>
      </p:pic>
    </p:spTree>
    <p:extLst>
      <p:ext uri="{BB962C8B-B14F-4D97-AF65-F5344CB8AC3E}">
        <p14:creationId xmlns:p14="http://schemas.microsoft.com/office/powerpoint/2010/main" val="20670243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a:xfrm>
            <a:off x="755576" y="692696"/>
            <a:ext cx="8229600" cy="857256"/>
          </a:xfrm>
        </p:spPr>
        <p:txBody>
          <a:bodyPr/>
          <a:lstStyle/>
          <a:p>
            <a:r>
              <a:rPr lang="zh-CN" altLang="en-US" b="1" dirty="0" smtClean="0">
                <a:latin typeface="Arial Unicode MS" pitchFamily="34" charset="-122"/>
                <a:ea typeface="Arial Unicode MS" pitchFamily="34" charset="-122"/>
                <a:cs typeface="Arial Unicode MS" pitchFamily="34" charset="-122"/>
              </a:rPr>
              <a:t>指定</a:t>
            </a:r>
            <a:r>
              <a:rPr lang="zh-CN" altLang="en-US" b="1" dirty="0">
                <a:latin typeface="Arial Unicode MS" pitchFamily="34" charset="-122"/>
                <a:ea typeface="Arial Unicode MS" pitchFamily="34" charset="-122"/>
                <a:cs typeface="Arial Unicode MS" pitchFamily="34" charset="-122"/>
              </a:rPr>
              <a:t>切面的优先级</a:t>
            </a:r>
          </a:p>
        </p:txBody>
      </p:sp>
      <p:sp>
        <p:nvSpPr>
          <p:cNvPr id="695299" name="Rectangle 3"/>
          <p:cNvSpPr>
            <a:spLocks noGrp="1" noChangeArrowheads="1"/>
          </p:cNvSpPr>
          <p:nvPr>
            <p:ph type="body" idx="1"/>
          </p:nvPr>
        </p:nvSpPr>
        <p:spPr>
          <a:xfrm>
            <a:off x="467544" y="1706476"/>
            <a:ext cx="7984306" cy="2973388"/>
          </a:xfrm>
        </p:spPr>
        <p:txBody>
          <a:bodyPr/>
          <a:lstStyle/>
          <a:p>
            <a:r>
              <a:rPr lang="zh-CN" altLang="en-US" sz="2400" dirty="0">
                <a:latin typeface="Arial Unicode MS" pitchFamily="34" charset="-122"/>
                <a:ea typeface="Arial Unicode MS" pitchFamily="34" charset="-122"/>
                <a:cs typeface="Arial Unicode MS" pitchFamily="34" charset="-122"/>
              </a:rPr>
              <a:t>在同一个连接点上应用不止一个切面时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除非明确指定</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否则它们的优先级是不确定的</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切面的优先级可以通过实现 </a:t>
            </a:r>
            <a:r>
              <a:rPr lang="en-US" altLang="zh-CN" sz="2400" dirty="0">
                <a:latin typeface="Arial Unicode MS" pitchFamily="34" charset="-122"/>
                <a:ea typeface="Arial Unicode MS" pitchFamily="34" charset="-122"/>
                <a:cs typeface="Arial Unicode MS" pitchFamily="34" charset="-122"/>
              </a:rPr>
              <a:t>Ordered </a:t>
            </a:r>
            <a:r>
              <a:rPr lang="zh-CN" altLang="en-US" sz="2400" dirty="0">
                <a:latin typeface="Arial Unicode MS" pitchFamily="34" charset="-122"/>
                <a:ea typeface="Arial Unicode MS" pitchFamily="34" charset="-122"/>
                <a:cs typeface="Arial Unicode MS" pitchFamily="34" charset="-122"/>
              </a:rPr>
              <a:t>接口或利用 </a:t>
            </a:r>
            <a:r>
              <a:rPr lang="en-US" altLang="zh-CN" sz="2400" dirty="0">
                <a:latin typeface="Arial Unicode MS" pitchFamily="34" charset="-122"/>
                <a:ea typeface="Arial Unicode MS" pitchFamily="34" charset="-122"/>
                <a:cs typeface="Arial Unicode MS" pitchFamily="34" charset="-122"/>
              </a:rPr>
              <a:t>@Order </a:t>
            </a:r>
            <a:r>
              <a:rPr lang="zh-CN" altLang="en-US" sz="2400" dirty="0">
                <a:latin typeface="Arial Unicode MS" pitchFamily="34" charset="-122"/>
                <a:ea typeface="Arial Unicode MS" pitchFamily="34" charset="-122"/>
                <a:cs typeface="Arial Unicode MS" pitchFamily="34" charset="-122"/>
              </a:rPr>
              <a:t>注解指定</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实现 </a:t>
            </a:r>
            <a:r>
              <a:rPr lang="en-US" altLang="zh-CN" sz="2400" dirty="0">
                <a:latin typeface="Arial Unicode MS" pitchFamily="34" charset="-122"/>
                <a:ea typeface="Arial Unicode MS" pitchFamily="34" charset="-122"/>
                <a:cs typeface="Arial Unicode MS" pitchFamily="34" charset="-122"/>
              </a:rPr>
              <a:t>Ordered </a:t>
            </a:r>
            <a:r>
              <a:rPr lang="zh-CN" altLang="en-US" sz="2400" dirty="0">
                <a:latin typeface="Arial Unicode MS" pitchFamily="34" charset="-122"/>
                <a:ea typeface="Arial Unicode MS" pitchFamily="34" charset="-122"/>
                <a:cs typeface="Arial Unicode MS" pitchFamily="34" charset="-122"/>
              </a:rPr>
              <a:t>接口</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getOrder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方法的返回值越小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优先级越高</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若使用 </a:t>
            </a:r>
            <a:r>
              <a:rPr lang="en-US" altLang="zh-CN" sz="2400" dirty="0">
                <a:latin typeface="Arial Unicode MS" pitchFamily="34" charset="-122"/>
                <a:ea typeface="Arial Unicode MS" pitchFamily="34" charset="-122"/>
                <a:cs typeface="Arial Unicode MS" pitchFamily="34" charset="-122"/>
              </a:rPr>
              <a:t>@Order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序号出现在注解中</a:t>
            </a:r>
          </a:p>
        </p:txBody>
      </p:sp>
      <p:pic>
        <p:nvPicPr>
          <p:cNvPr id="695300" name="Picture 4"/>
          <p:cNvPicPr>
            <a:picLocks noChangeAspect="1" noChangeArrowheads="1"/>
          </p:cNvPicPr>
          <p:nvPr/>
        </p:nvPicPr>
        <p:blipFill>
          <a:blip r:embed="rId2"/>
          <a:srcRect/>
          <a:stretch>
            <a:fillRect/>
          </a:stretch>
        </p:blipFill>
        <p:spPr bwMode="auto">
          <a:xfrm>
            <a:off x="1187450" y="4679864"/>
            <a:ext cx="4032250" cy="627062"/>
          </a:xfrm>
          <a:prstGeom prst="rect">
            <a:avLst/>
          </a:prstGeom>
          <a:noFill/>
        </p:spPr>
      </p:pic>
      <p:pic>
        <p:nvPicPr>
          <p:cNvPr id="695301" name="Picture 5"/>
          <p:cNvPicPr>
            <a:picLocks noChangeAspect="1" noChangeArrowheads="1"/>
          </p:cNvPicPr>
          <p:nvPr/>
        </p:nvPicPr>
        <p:blipFill>
          <a:blip r:embed="rId3"/>
          <a:srcRect/>
          <a:stretch>
            <a:fillRect/>
          </a:stretch>
        </p:blipFill>
        <p:spPr bwMode="auto">
          <a:xfrm>
            <a:off x="1187450" y="5400589"/>
            <a:ext cx="3889375" cy="644525"/>
          </a:xfrm>
          <a:prstGeom prst="rect">
            <a:avLst/>
          </a:prstGeom>
          <a:noFill/>
        </p:spPr>
      </p:pic>
    </p:spTree>
    <p:extLst>
      <p:ext uri="{BB962C8B-B14F-4D97-AF65-F5344CB8AC3E}">
        <p14:creationId xmlns:p14="http://schemas.microsoft.com/office/powerpoint/2010/main" val="26650790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a:xfrm>
            <a:off x="611560" y="722368"/>
            <a:ext cx="8229600" cy="857256"/>
          </a:xfrm>
        </p:spPr>
        <p:txBody>
          <a:bodyPr/>
          <a:lstStyle/>
          <a:p>
            <a:r>
              <a:rPr lang="zh-CN" altLang="en-US" dirty="0">
                <a:latin typeface="Arial Unicode MS" pitchFamily="34" charset="-122"/>
                <a:ea typeface="Arial Unicode MS" pitchFamily="34" charset="-122"/>
                <a:cs typeface="Arial Unicode MS" pitchFamily="34" charset="-122"/>
              </a:rPr>
              <a:t>重用切入点定义</a:t>
            </a:r>
          </a:p>
        </p:txBody>
      </p:sp>
      <p:sp>
        <p:nvSpPr>
          <p:cNvPr id="694275" name="Rectangle 3"/>
          <p:cNvSpPr>
            <a:spLocks noGrp="1" noChangeArrowheads="1"/>
          </p:cNvSpPr>
          <p:nvPr>
            <p:ph type="body" idx="1"/>
          </p:nvPr>
        </p:nvSpPr>
        <p:spPr>
          <a:xfrm>
            <a:off x="323528" y="1628800"/>
            <a:ext cx="8424936" cy="4286280"/>
          </a:xfrm>
        </p:spPr>
        <p:txBody>
          <a:bodyPr/>
          <a:lstStyle/>
          <a:p>
            <a:r>
              <a:rPr lang="zh-CN" altLang="en-US" sz="2200" dirty="0">
                <a:latin typeface="Arial Unicode MS" pitchFamily="34" charset="-122"/>
                <a:ea typeface="Arial Unicode MS" pitchFamily="34" charset="-122"/>
                <a:cs typeface="Arial Unicode MS" pitchFamily="34" charset="-122"/>
              </a:rPr>
              <a:t>在编写 </a:t>
            </a:r>
            <a:r>
              <a:rPr lang="en-US" altLang="zh-CN" sz="2200" dirty="0" err="1">
                <a:latin typeface="Arial Unicode MS" pitchFamily="34" charset="-122"/>
                <a:ea typeface="Arial Unicode MS" pitchFamily="34" charset="-122"/>
                <a:cs typeface="Arial Unicode MS" pitchFamily="34" charset="-122"/>
              </a:rPr>
              <a:t>AspectJ</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切面时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可以直接在通知注解中书写切入点表达式</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但同一个切点表达式可能会在多个通知中重复出现</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在 </a:t>
            </a:r>
            <a:r>
              <a:rPr lang="en-US" altLang="zh-CN" sz="2200" dirty="0" err="1">
                <a:latin typeface="Arial Unicode MS" pitchFamily="34" charset="-122"/>
                <a:ea typeface="Arial Unicode MS" pitchFamily="34" charset="-122"/>
                <a:cs typeface="Arial Unicode MS" pitchFamily="34" charset="-122"/>
              </a:rPr>
              <a:t>AspectJ</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切面中</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a:t>
            </a:r>
            <a:r>
              <a:rPr lang="zh-CN" altLang="en-US" sz="2200" b="1" dirty="0">
                <a:solidFill>
                  <a:srgbClr val="0000FF"/>
                </a:solidFill>
                <a:latin typeface="Arial Unicode MS" pitchFamily="34" charset="-122"/>
                <a:ea typeface="Arial Unicode MS" pitchFamily="34" charset="-122"/>
                <a:cs typeface="Arial Unicode MS" pitchFamily="34" charset="-122"/>
              </a:rPr>
              <a:t>通过 </a:t>
            </a:r>
            <a:r>
              <a:rPr lang="en-US" altLang="zh-CN" sz="2200" b="1" dirty="0">
                <a:solidFill>
                  <a:srgbClr val="0000FF"/>
                </a:solidFill>
                <a:latin typeface="Arial Unicode MS" pitchFamily="34" charset="-122"/>
                <a:ea typeface="Arial Unicode MS" pitchFamily="34" charset="-122"/>
                <a:cs typeface="Arial Unicode MS" pitchFamily="34" charset="-122"/>
              </a:rPr>
              <a:t>@</a:t>
            </a:r>
            <a:r>
              <a:rPr lang="en-US" altLang="zh-CN" sz="2200" b="1" dirty="0" err="1">
                <a:solidFill>
                  <a:srgbClr val="0000FF"/>
                </a:solidFill>
                <a:latin typeface="Arial Unicode MS" pitchFamily="34" charset="-122"/>
                <a:ea typeface="Arial Unicode MS" pitchFamily="34" charset="-122"/>
                <a:cs typeface="Arial Unicode MS" pitchFamily="34" charset="-122"/>
              </a:rPr>
              <a:t>Pointcut</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注解将一个切入点声明成</a:t>
            </a:r>
            <a:r>
              <a:rPr lang="zh-CN" altLang="en-US" sz="2200" b="1" dirty="0">
                <a:solidFill>
                  <a:srgbClr val="FF0000"/>
                </a:solidFill>
                <a:latin typeface="Arial Unicode MS" pitchFamily="34" charset="-122"/>
                <a:ea typeface="Arial Unicode MS" pitchFamily="34" charset="-122"/>
                <a:cs typeface="Arial Unicode MS" pitchFamily="34" charset="-122"/>
              </a:rPr>
              <a:t>简单的方法</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切入点的方法体通常是空的</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因为将切入点定义与应用程序逻辑混在一起是不合理的</a:t>
            </a:r>
            <a:r>
              <a:rPr lang="en-US" altLang="zh-CN" sz="2200" dirty="0">
                <a:latin typeface="Arial Unicode MS" pitchFamily="34" charset="-122"/>
                <a:ea typeface="Arial Unicode MS" pitchFamily="34" charset="-122"/>
                <a:cs typeface="Arial Unicode MS" pitchFamily="34" charset="-122"/>
              </a:rPr>
              <a:t>. </a:t>
            </a:r>
          </a:p>
          <a:p>
            <a:r>
              <a:rPr lang="zh-CN" altLang="en-US" sz="2200" b="1" dirty="0">
                <a:solidFill>
                  <a:srgbClr val="0000FF"/>
                </a:solidFill>
                <a:latin typeface="Arial Unicode MS" pitchFamily="34" charset="-122"/>
                <a:ea typeface="Arial Unicode MS" pitchFamily="34" charset="-122"/>
                <a:cs typeface="Arial Unicode MS" pitchFamily="34" charset="-122"/>
              </a:rPr>
              <a:t>切入点方法的访问控制符同时也控制着这个切入点的可见性</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如果切入点要在多个切面中共用</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最好将它们集中在一个公共的类中</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在这种情况下</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它们必须被声明为 </a:t>
            </a:r>
            <a:r>
              <a:rPr lang="en-US" altLang="zh-CN" sz="2200" dirty="0">
                <a:latin typeface="Arial Unicode MS" pitchFamily="34" charset="-122"/>
                <a:ea typeface="Arial Unicode MS" pitchFamily="34" charset="-122"/>
                <a:cs typeface="Arial Unicode MS" pitchFamily="34" charset="-122"/>
              </a:rPr>
              <a:t>public. </a:t>
            </a:r>
            <a:r>
              <a:rPr lang="zh-CN" altLang="en-US" sz="2200" dirty="0">
                <a:latin typeface="Arial Unicode MS" pitchFamily="34" charset="-122"/>
                <a:ea typeface="Arial Unicode MS" pitchFamily="34" charset="-122"/>
                <a:cs typeface="Arial Unicode MS" pitchFamily="34" charset="-122"/>
              </a:rPr>
              <a:t>在引入这个切入点时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必须将类名也包括在内</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如果类没有与这个切面放在同一个包中</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还必须包含包名</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其他通知可以通过方法名称引入该切入点</a:t>
            </a:r>
            <a:r>
              <a:rPr lang="en-US" altLang="zh-CN" sz="22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5377900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18155</TotalTime>
  <Words>12829</Words>
  <Application>Microsoft Office PowerPoint</Application>
  <PresentationFormat>全屏显示(4:3)</PresentationFormat>
  <Paragraphs>1081</Paragraphs>
  <Slides>190</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190</vt:i4>
      </vt:variant>
    </vt:vector>
  </HeadingPairs>
  <TitlesOfParts>
    <vt:vector size="198" baseType="lpstr">
      <vt:lpstr>Arial Unicode MS</vt:lpstr>
      <vt:lpstr>楷体_GB2312</vt:lpstr>
      <vt:lpstr>宋体</vt:lpstr>
      <vt:lpstr>微软雅黑</vt:lpstr>
      <vt:lpstr>Arial</vt:lpstr>
      <vt:lpstr>Calibri</vt:lpstr>
      <vt:lpstr>Wingdings</vt:lpstr>
      <vt:lpstr>Office 主题</vt:lpstr>
      <vt:lpstr>PowerPoint 演示文稿</vt:lpstr>
      <vt:lpstr>PowerPoint 演示文稿</vt:lpstr>
      <vt:lpstr>Hello World</vt:lpstr>
      <vt:lpstr>Spring 是什么(1)</vt:lpstr>
      <vt:lpstr>Spring 是什么(2)</vt:lpstr>
      <vt:lpstr>Spring 模块</vt:lpstr>
      <vt:lpstr>安装 SPRING TOOL SUITE</vt:lpstr>
      <vt:lpstr>搭建 Spring 开发环境</vt:lpstr>
      <vt:lpstr>建立 Spring 项目</vt:lpstr>
      <vt:lpstr>建立 Spring 项目</vt:lpstr>
      <vt:lpstr>Spring 中的 Bean 配置</vt:lpstr>
      <vt:lpstr>内容提要</vt:lpstr>
      <vt:lpstr>IOC 和 DI</vt:lpstr>
      <vt:lpstr>PowerPoint 演示文稿</vt:lpstr>
      <vt:lpstr>IOC 前生 --- 分离接口与实现</vt:lpstr>
      <vt:lpstr>IOC 前生 --- 采用工厂设计模式</vt:lpstr>
      <vt:lpstr>IOC --- 采用反转控制</vt:lpstr>
      <vt:lpstr>内容提要</vt:lpstr>
      <vt:lpstr>在 Spring 的 IOC 容器里配置 Bean</vt:lpstr>
      <vt:lpstr>Spring 容器</vt:lpstr>
      <vt:lpstr>ApplicationContext</vt:lpstr>
      <vt:lpstr>从 IOC 容器中获取 Bean</vt:lpstr>
      <vt:lpstr>依赖注入的方式</vt:lpstr>
      <vt:lpstr>属性注入</vt:lpstr>
      <vt:lpstr>构造方法注入</vt:lpstr>
      <vt:lpstr>构造方法注入</vt:lpstr>
      <vt:lpstr>内容提要</vt:lpstr>
      <vt:lpstr>字面值</vt:lpstr>
      <vt:lpstr>引用其它 Bean</vt:lpstr>
      <vt:lpstr>PowerPoint 演示文稿</vt:lpstr>
      <vt:lpstr>内部 Bean</vt:lpstr>
      <vt:lpstr>注入参数详解：null 值和级联属性</vt:lpstr>
      <vt:lpstr>集合属性</vt:lpstr>
      <vt:lpstr>集合属性</vt:lpstr>
      <vt:lpstr>使用 utility scheme 定义集合</vt:lpstr>
      <vt:lpstr>使用 p 命名空间</vt:lpstr>
      <vt:lpstr>内容提要</vt:lpstr>
      <vt:lpstr>XML 配置里的 Bean 自动装配</vt:lpstr>
      <vt:lpstr>XML 配置里的 Bean 自动装配的缺点</vt:lpstr>
      <vt:lpstr>内容提要</vt:lpstr>
      <vt:lpstr>继承 Bean 配置</vt:lpstr>
      <vt:lpstr>依赖 Bean 配置</vt:lpstr>
      <vt:lpstr>内容提要</vt:lpstr>
      <vt:lpstr>Bean 的作用域</vt:lpstr>
      <vt:lpstr>内容提要</vt:lpstr>
      <vt:lpstr>使用外部属性文件</vt:lpstr>
      <vt:lpstr>注册 PropertyPlaceholderConfigurer </vt:lpstr>
      <vt:lpstr>内容提要</vt:lpstr>
      <vt:lpstr>Spring表达式语言：SpEL</vt:lpstr>
      <vt:lpstr>SpEL：字面量</vt:lpstr>
      <vt:lpstr>SpEL：引用 Bean、属性和方法（1）</vt:lpstr>
      <vt:lpstr>SpEL支持的运算符号（1）</vt:lpstr>
      <vt:lpstr>SpEL支持的运算符号（2）</vt:lpstr>
      <vt:lpstr>SpEL：引用 Bean、属性和方法（2）</vt:lpstr>
      <vt:lpstr>内容提要</vt:lpstr>
      <vt:lpstr>IOC 容器中 Bean 的生命周期方法</vt:lpstr>
      <vt:lpstr>创建 Bean 后置处理器</vt:lpstr>
      <vt:lpstr>添加 Bean 后置处理器后 Bean 的生命周期</vt:lpstr>
      <vt:lpstr>内容提要</vt:lpstr>
      <vt:lpstr>通过调用静态工厂方法创建 Bean</vt:lpstr>
      <vt:lpstr>通过调用实例工厂方法创建 Bean</vt:lpstr>
      <vt:lpstr>内容提要</vt:lpstr>
      <vt:lpstr>实现 FactoryBean 接口在 Spring IOC 容器中配置 Bean</vt:lpstr>
      <vt:lpstr>内容提要</vt:lpstr>
      <vt:lpstr>在 classpath 中扫描组件</vt:lpstr>
      <vt:lpstr>在 classpath 中扫描组件</vt:lpstr>
      <vt:lpstr>在 classpath 中扫描组件</vt:lpstr>
      <vt:lpstr>组件装配</vt:lpstr>
      <vt:lpstr>使用 @Autowired 自动装配 Bean</vt:lpstr>
      <vt:lpstr>使用 @Resource 或 @Inject  自动装配 Bean</vt:lpstr>
      <vt:lpstr>内容提要</vt:lpstr>
      <vt:lpstr>泛型依赖注入</vt:lpstr>
      <vt:lpstr>整合多个配置文件</vt:lpstr>
      <vt:lpstr>PowerPoint 演示文稿</vt:lpstr>
      <vt:lpstr>AOP 前奏</vt:lpstr>
      <vt:lpstr>代码实现片段</vt:lpstr>
      <vt:lpstr>问题</vt:lpstr>
      <vt:lpstr>使用动态代理解决上述问题</vt:lpstr>
      <vt:lpstr>CalculatorLoggingHandler</vt:lpstr>
      <vt:lpstr>CalculatorValidationHandler</vt:lpstr>
      <vt:lpstr>测试代码</vt:lpstr>
      <vt:lpstr>AOP 简介</vt:lpstr>
      <vt:lpstr>AOP</vt:lpstr>
      <vt:lpstr>AOP 术语</vt:lpstr>
      <vt:lpstr>Spring  AOP</vt:lpstr>
      <vt:lpstr>在 Spring 中启用 AspectJ 注解支持</vt:lpstr>
      <vt:lpstr>用 AspectJ 注解声明切面</vt:lpstr>
      <vt:lpstr>前置通知</vt:lpstr>
      <vt:lpstr>利用方法签名编写 AspectJ 切入点表达式</vt:lpstr>
      <vt:lpstr>合并切入点表达式</vt:lpstr>
      <vt:lpstr>让通知访问当前连接点的细节</vt:lpstr>
      <vt:lpstr>后置通知</vt:lpstr>
      <vt:lpstr>返回通知</vt:lpstr>
      <vt:lpstr>在返回通知中访问连接点的返回值</vt:lpstr>
      <vt:lpstr>异常通知</vt:lpstr>
      <vt:lpstr>环绕通知</vt:lpstr>
      <vt:lpstr>环绕通知示例代码</vt:lpstr>
      <vt:lpstr>指定切面的优先级</vt:lpstr>
      <vt:lpstr>重用切入点定义</vt:lpstr>
      <vt:lpstr>重用切入点定义示例代码</vt:lpstr>
      <vt:lpstr>引入通知</vt:lpstr>
      <vt:lpstr>引入通知</vt:lpstr>
      <vt:lpstr>引入通知示例代码</vt:lpstr>
      <vt:lpstr>用基于 XML 的配置声明切面</vt:lpstr>
      <vt:lpstr>基于 XML ---- 声明切面</vt:lpstr>
      <vt:lpstr>声明切面的实例代码</vt:lpstr>
      <vt:lpstr>基于 XML ---- 声明切入点</vt:lpstr>
      <vt:lpstr>声明切入点的示例代码</vt:lpstr>
      <vt:lpstr>基于 XML ---- 声明通知</vt:lpstr>
      <vt:lpstr>声明通知示例代码</vt:lpstr>
      <vt:lpstr>声明引入</vt:lpstr>
      <vt:lpstr>Spring 对 JDBC 的支持</vt:lpstr>
      <vt:lpstr>JdbcTemplate 简介</vt:lpstr>
      <vt:lpstr>使用 JdbcTemplate 更新数据库</vt:lpstr>
      <vt:lpstr>使用 JdbcTemplate 查询数据库</vt:lpstr>
      <vt:lpstr>使用 JdbcTemplate 查询数据库</vt:lpstr>
      <vt:lpstr>简化 JDBC 模板查询</vt:lpstr>
      <vt:lpstr>注入 JDBC 模板示例代码</vt:lpstr>
      <vt:lpstr>扩展 JdbcDaoSupport 示例代码</vt:lpstr>
      <vt:lpstr>在 JDBC 模板中使用具名参数</vt:lpstr>
      <vt:lpstr>在 JDBC 模板中使用具名参数</vt:lpstr>
      <vt:lpstr>Spring  中的事务管理</vt:lpstr>
      <vt:lpstr>事务简介</vt:lpstr>
      <vt:lpstr>事务管理的问题</vt:lpstr>
      <vt:lpstr>Spring 中的事务管理</vt:lpstr>
      <vt:lpstr>Spring 中的事务管理器</vt:lpstr>
      <vt:lpstr>Spring 中的事务管理器的不同实现</vt:lpstr>
      <vt:lpstr>需求</vt:lpstr>
      <vt:lpstr>数据表中的数据</vt:lpstr>
      <vt:lpstr>用事务通知声明式地管理事务</vt:lpstr>
      <vt:lpstr>用事务通知声明式地管理事务示例代码</vt:lpstr>
      <vt:lpstr>用 @Transactional 注解声明式地管理事务</vt:lpstr>
      <vt:lpstr>用 @Transactional 注解声明式地管理事务配置文件示例代码</vt:lpstr>
      <vt:lpstr>事务传播属性</vt:lpstr>
      <vt:lpstr>Spring 支持的事务传播行为</vt:lpstr>
      <vt:lpstr>需求</vt:lpstr>
      <vt:lpstr>REQUIRED 传播行为</vt:lpstr>
      <vt:lpstr>REQUIRES_NEW 传播行为</vt:lpstr>
      <vt:lpstr>在 Spring 2.x 事务通知中配置传播属性</vt:lpstr>
      <vt:lpstr>并发事务所导致的问题</vt:lpstr>
      <vt:lpstr>事务的隔离级别</vt:lpstr>
      <vt:lpstr>Spring 支持的事务隔离级别</vt:lpstr>
      <vt:lpstr>设置隔离事务属性</vt:lpstr>
      <vt:lpstr>设置回滚事务属性</vt:lpstr>
      <vt:lpstr>设置回滚事务属性</vt:lpstr>
      <vt:lpstr>超时和只读属性</vt:lpstr>
      <vt:lpstr>设置超时和只读事务属性</vt:lpstr>
      <vt:lpstr>Spring  整合 Hibernate</vt:lpstr>
      <vt:lpstr>Spring 整合 Hibernate</vt:lpstr>
      <vt:lpstr>在 Spring 中配置 SessionFactory</vt:lpstr>
      <vt:lpstr>需求</vt:lpstr>
      <vt:lpstr>在 Spring 中配置 SessionFactory(1)</vt:lpstr>
      <vt:lpstr>在 Spring 中配置 SessionFactory(2)</vt:lpstr>
      <vt:lpstr>在 Spring 中配置 SessionFactory(2)</vt:lpstr>
      <vt:lpstr>在 Spring 中配置 SessionFactory(3)</vt:lpstr>
      <vt:lpstr>在 Spring 中配置 SessionFactory(3)</vt:lpstr>
      <vt:lpstr>用 Spring 的 ORM 模板持久化对象</vt:lpstr>
      <vt:lpstr>Spring 对不同数据存储策略的支持类</vt:lpstr>
      <vt:lpstr>使用 Hibernate 模板</vt:lpstr>
      <vt:lpstr>使用 Hibernate 模板示例代码</vt:lpstr>
      <vt:lpstr>使用 Hibernate 模板示例代码</vt:lpstr>
      <vt:lpstr>在 HibernateTemplate 中访问 Hibernate 底层 Session</vt:lpstr>
      <vt:lpstr>继承 Hibernate 的 DAO 支持类</vt:lpstr>
      <vt:lpstr>用 Hibernate 的上下文 Session 持久化对象</vt:lpstr>
      <vt:lpstr>用 Hibernate 的上下文 Session 持久化对象</vt:lpstr>
      <vt:lpstr>Hibernate 上下文相关的 Session(1)</vt:lpstr>
      <vt:lpstr>Hibernate 上下文相关的 Session(2)</vt:lpstr>
      <vt:lpstr>Spring  整合 Struts1.x</vt:lpstr>
      <vt:lpstr>在通用的 web 应用中访问 Spring</vt:lpstr>
      <vt:lpstr>在通用的 web 应用中访问 Spring 具体实现</vt:lpstr>
      <vt:lpstr>web.xml 文件示例代码</vt:lpstr>
      <vt:lpstr>在 web 应用程序中访问 Spring 的 ApplicationContext 对象</vt:lpstr>
      <vt:lpstr>Spring 整合 Struts</vt:lpstr>
      <vt:lpstr>将 Spring 的应用程序上下文加载到 Struts 应用程序中(1)</vt:lpstr>
      <vt:lpstr>在 Spring 的 Bean 配置文件中声明 Struts Action</vt:lpstr>
      <vt:lpstr>在 Spring 的 Bean 配置文件中声明 Struts Action 的示例代码</vt:lpstr>
      <vt:lpstr>在 Spring 的 Bean 配置文件中声明 Struts Action 的示例代码(2)</vt:lpstr>
      <vt:lpstr>将 Spring 的应用程序上下文加载到 Struts 应用程序中(2)</vt:lpstr>
      <vt:lpstr>在 Spring 的 Bean 配置文件中声明 Struts Action 的示例代码(3)</vt:lpstr>
      <vt:lpstr>在 Spring 的 Bean 配置文件中声明 Struts Action 的示例代码(4)</vt:lpstr>
      <vt:lpstr>整合 Struts2</vt:lpstr>
      <vt:lpstr>在通用的 web 应用中访问 Spring</vt:lpstr>
      <vt:lpstr>在通用的 web 应用中访问 Spring 具体实现</vt:lpstr>
      <vt:lpstr>web.xml 文件示例代码</vt:lpstr>
      <vt:lpstr>在 web 应用程序中访问 Spring 的 ApplicationContext 对象</vt:lpstr>
      <vt:lpstr>PowerPoint 演示文稿</vt:lpstr>
      <vt:lpstr>整合 Struts2</vt:lpstr>
      <vt:lpstr>让 Spring 管理控制器</vt:lpstr>
      <vt:lpstr>自动装配</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ASUS</cp:lastModifiedBy>
  <cp:revision>392</cp:revision>
  <dcterms:created xsi:type="dcterms:W3CDTF">2013-03-04T07:19:04Z</dcterms:created>
  <dcterms:modified xsi:type="dcterms:W3CDTF">2016-12-05T12:05:38Z</dcterms:modified>
</cp:coreProperties>
</file>