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7" r:id="rId6"/>
    <p:sldId id="309" r:id="rId7"/>
    <p:sldId id="310" r:id="rId8"/>
    <p:sldId id="285" r:id="rId9"/>
    <p:sldId id="270" r:id="rId10"/>
    <p:sldId id="304" r:id="rId11"/>
    <p:sldId id="308" r:id="rId12"/>
    <p:sldId id="307" r:id="rId13"/>
    <p:sldId id="306" r:id="rId14"/>
    <p:sldId id="305" r:id="rId15"/>
    <p:sldId id="260" r:id="rId16"/>
    <p:sldId id="261" r:id="rId17"/>
    <p:sldId id="262" r:id="rId18"/>
    <p:sldId id="264" r:id="rId19"/>
    <p:sldId id="265" r:id="rId20"/>
    <p:sldId id="266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1" r:id="rId31"/>
    <p:sldId id="280" r:id="rId32"/>
    <p:sldId id="282" r:id="rId33"/>
    <p:sldId id="283" r:id="rId34"/>
    <p:sldId id="284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  <p:sldId id="300" r:id="rId46"/>
    <p:sldId id="301" r:id="rId47"/>
    <p:sldId id="302" r:id="rId48"/>
    <p:sldId id="297" r:id="rId49"/>
    <p:sldId id="298" r:id="rId50"/>
    <p:sldId id="303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0F8"/>
    <a:srgbClr val="43B8E1"/>
    <a:srgbClr val="93CDDD"/>
    <a:srgbClr val="92D050"/>
    <a:srgbClr val="FFC000"/>
    <a:srgbClr val="43BBE1"/>
    <a:srgbClr val="79C2E6"/>
    <a:srgbClr val="92D0B4"/>
    <a:srgbClr val="339AFE"/>
    <a:srgbClr val="EEE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>
      <p:cViewPr>
        <p:scale>
          <a:sx n="75" d="100"/>
          <a:sy n="75" d="100"/>
        </p:scale>
        <p:origin x="1806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5049292091692996E-2"/>
          <c:y val="9.9952935571457263E-2"/>
          <c:w val="0.93574296449856365"/>
          <c:h val="0.7779706674129136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Java</c:v>
                </c:pt>
                <c:pt idx="1">
                  <c:v>.Net</c:v>
                </c:pt>
                <c:pt idx="2">
                  <c:v>php</c:v>
                </c:pt>
                <c:pt idx="3">
                  <c:v>Android</c:v>
                </c:pt>
                <c:pt idx="4">
                  <c:v>C/C++/C#</c:v>
                </c:pt>
                <c:pt idx="5">
                  <c:v>iOS</c:v>
                </c:pt>
                <c:pt idx="6">
                  <c:v>HTML5</c:v>
                </c:pt>
                <c:pt idx="7">
                  <c:v>JavsScript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51127</c:v>
                </c:pt>
                <c:pt idx="1">
                  <c:v>17341</c:v>
                </c:pt>
                <c:pt idx="2">
                  <c:v>19239</c:v>
                </c:pt>
                <c:pt idx="3">
                  <c:v>23932</c:v>
                </c:pt>
                <c:pt idx="4">
                  <c:v>53386</c:v>
                </c:pt>
                <c:pt idx="5">
                  <c:v>15473</c:v>
                </c:pt>
                <c:pt idx="6">
                  <c:v>10667</c:v>
                </c:pt>
                <c:pt idx="7">
                  <c:v>32235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3602672"/>
        <c:axId val="213603232"/>
        <c:axId val="0"/>
      </c:bar3DChart>
      <c:catAx>
        <c:axId val="21360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603232"/>
        <c:crosses val="autoZero"/>
        <c:auto val="1"/>
        <c:lblAlgn val="ctr"/>
        <c:lblOffset val="100"/>
        <c:noMultiLvlLbl val="0"/>
      </c:catAx>
      <c:valAx>
        <c:axId val="21360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60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C53DB3-F435-4DBD-A945-AE35801B6B3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187D420-5AAE-4E38-ABAB-6456A48AFC23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了解</a:t>
          </a:r>
          <a:r>
            <a: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Java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5F5F5BA-11BC-45FC-9C2A-FD8E2AAEF457}" type="parTrans" cxnId="{C3050869-F920-4E82-8148-43A72AD61EB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2B3737F-F916-4087-B4A3-6A1B2E45AF2E}" type="sibTrans" cxnId="{C3050869-F920-4E82-8148-43A72AD61EB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FD5555A-4A50-461D-805F-DD671B9FA227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的诞生和发展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5C75EF2-63A9-41DC-9118-9315A2572065}" type="parTrans" cxnId="{A08E0173-CF2A-4058-85AB-A0DAB1EF4B9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9A38D83-4B6B-4D05-AEAD-22D34643E465}" type="sibTrans" cxnId="{A08E0173-CF2A-4058-85AB-A0DAB1EF4B9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807770D-A974-49A0-A8F9-842E73B8540E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核心技术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0A9CCD5-AE3B-4B4B-9EE4-40A9BDB77BB3}" type="parTrans" cxnId="{9C5141FC-D11C-4D9F-87EC-DBEF3D9805F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0A63430-FB62-483D-83AC-51BFB17A5B52}" type="sibTrans" cxnId="{9C5141FC-D11C-4D9F-87EC-DBEF3D9805F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A8108EF-2B48-48CE-B6BA-E339B0875FCB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应用及其运行方式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F88593D-735D-4C5E-B659-336099AEA0D1}" type="parTrans" cxnId="{758B9020-F44D-46F1-870B-046C7509180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71EDC34-CAFE-49C6-880E-4F8CACA59B91}" type="sibTrans" cxnId="{758B9020-F44D-46F1-870B-046C7509180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46FD2CB-10E9-470B-9EFF-F826606552E2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Application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Applet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9F52A5A-5237-4140-A30C-4B962A5B3664}" type="parTrans" cxnId="{5133C6E2-DC04-4F4D-80ED-0087A08EBC3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29156F3-EB41-4C1F-951E-B2B032914D6A}" type="sibTrans" cxnId="{5133C6E2-DC04-4F4D-80ED-0087A08EBC3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A836919-84CB-4811-B14E-6E5CCAA09A2B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虚拟机执行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程序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B4613D5-7B30-4295-AD1B-B1D7583200E5}" type="parTrans" cxnId="{32A77EB8-C09C-42FC-8713-25B0BEB172A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45852BC-23CE-4FE5-895A-9D3AF9190B27}" type="sibTrans" cxnId="{32A77EB8-C09C-42FC-8713-25B0BEB172A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CD12C52-59E9-49AF-89A6-F5A12E914EBA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JDK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EE38A71-DC89-4C85-9EA6-37A09A66820D}" type="parTrans" cxnId="{F7BECC42-A61A-4949-96C8-33D8D5447B3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9EC3BD2-A385-4C85-BA70-08E01AE7E772}" type="sibTrans" cxnId="{F7BECC42-A61A-4949-96C8-33D8D5447B3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927EA9E-B575-441A-86A4-77BD73EE6CB8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JDK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的安装和设置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22E7BFD-D636-4834-82AA-CF8B30B9B470}" type="parTrans" cxnId="{2F031D54-E98D-4211-AC28-67558D800AA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A0B9B7F-AD8C-4593-B809-E3A15E37E7B7}" type="sibTrans" cxnId="{2F031D54-E98D-4211-AC28-67558D800AA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704414F-F576-4202-87ED-46A612C6E62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编译和运行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程序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1671BCB-03B6-4042-8EC3-3D4FC9472494}" type="parTrans" cxnId="{6C6C6784-4FA0-4765-B88A-72B14E2AF7A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E051747-DA4B-4686-A7F8-098E7CD48B18}" type="sibTrans" cxnId="{6C6C6784-4FA0-4765-B88A-72B14E2AF7A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3808B79-88DC-4DA9-BECA-4FE94D8488CD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的特点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4968A0B-9649-4F5F-ABE0-5C4D1B3DA7BA}" type="parTrans" cxnId="{6CD47D08-FBC1-41DE-BB45-932A56F245C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31B4325-8711-43C1-99CE-79FA0F6E41E4}" type="sibTrans" cxnId="{6CD47D08-FBC1-41DE-BB45-932A56F245C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6625BFB-9D92-4CC2-B268-69E3B689C7B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包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6AB4EC6-8A04-4E04-9E51-EBD3C8FF34D7}" type="parTrans" cxnId="{952E80F4-0995-4E44-9953-0FAD93B3A9F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58F54EA-64F7-47D8-B47D-752BFA43E415}" type="sibTrans" cxnId="{952E80F4-0995-4E44-9953-0FAD93B3A9F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96D856C-927F-449F-82A0-8094C4B29D9F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MyEclipse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B9A9A0-A8CA-4282-B09B-89EE1B44A980}" type="parTrans" cxnId="{B6D0C5E2-FFD7-43B6-90EA-FD4F209F5A5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6A82B2B-D414-4F95-B069-225D260EB829}" type="sibTrans" cxnId="{B6D0C5E2-FFD7-43B6-90EA-FD4F209F5A5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5ED19DC-A01F-468A-BF0F-5AC0356D28CD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MyEclipse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集成开发环境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2EB6296-96A4-49C4-A70B-D1576B206411}" type="parTrans" cxnId="{17B642A2-5EC4-4668-A4EB-589C65D77BE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DC1D5D7-00B0-44C4-B4D0-B97B41AADD2D}" type="sibTrans" cxnId="{17B642A2-5EC4-4668-A4EB-589C65D77BE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D1E05C1-8ABB-43DD-8F5E-4472C4643C5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创建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项目并运行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96151B3-CE7B-454F-AAFF-ADC038BB76CC}" type="parTrans" cxnId="{EA1BC517-19AA-4871-8752-E7887C2E413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2FF3306-8175-4C53-A7CF-E6062B00D45B}" type="sibTrans" cxnId="{EA1BC517-19AA-4871-8752-E7887C2E413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2CB2108-8C25-421F-A346-DFA865BF35D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程序调试技术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745F999-6736-4463-AF5E-A5F867DF8798}" type="parTrans" cxnId="{2DA61D2E-3508-4291-8CD1-C1B190BCD72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D82D10B-6E65-437C-8386-6E11D8F5C93C}" type="sibTrans" cxnId="{2DA61D2E-3508-4291-8CD1-C1B190BCD72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CF1780C-48FB-40A3-A869-96AC5B8BECC3}" type="pres">
      <dgm:prSet presAssocID="{61C53DB3-F435-4DBD-A945-AE35801B6B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3F5CD2-C8A6-41DF-8CE1-18D16F664CDC}" type="pres">
      <dgm:prSet presAssocID="{D187D420-5AAE-4E38-ABAB-6456A48AFC23}" presName="composite" presStyleCnt="0"/>
      <dgm:spPr/>
    </dgm:pt>
    <dgm:pt modelId="{43D8021C-B892-41B7-97A8-3313BFF21FB1}" type="pres">
      <dgm:prSet presAssocID="{D187D420-5AAE-4E38-ABAB-6456A48AFC23}" presName="parTx" presStyleLbl="alignNode1" presStyleIdx="0" presStyleCnt="4" custScaleY="1187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EE09BB-666F-421B-B049-4BB42CB91EE6}" type="pres">
      <dgm:prSet presAssocID="{D187D420-5AAE-4E38-ABAB-6456A48AFC23}" presName="desTx" presStyleLbl="alignAccFollowNode1" presStyleIdx="0" presStyleCnt="4" custLinFactNeighborY="34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319D2-8DFF-4B3B-82FA-46B96B7245A5}" type="pres">
      <dgm:prSet presAssocID="{92B3737F-F916-4087-B4A3-6A1B2E45AF2E}" presName="space" presStyleCnt="0"/>
      <dgm:spPr/>
    </dgm:pt>
    <dgm:pt modelId="{CAB74539-DF74-4219-93DF-B5C936501F65}" type="pres">
      <dgm:prSet presAssocID="{3A8108EF-2B48-48CE-B6BA-E339B0875FCB}" presName="composite" presStyleCnt="0"/>
      <dgm:spPr/>
    </dgm:pt>
    <dgm:pt modelId="{9FBEB6CB-B2AA-4282-8518-E4FE707F1591}" type="pres">
      <dgm:prSet presAssocID="{3A8108EF-2B48-48CE-B6BA-E339B0875FCB}" presName="parTx" presStyleLbl="alignNode1" presStyleIdx="1" presStyleCnt="4" custScaleY="1187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396E87-2CFA-4E9E-AA0B-F6BC99A647DB}" type="pres">
      <dgm:prSet presAssocID="{3A8108EF-2B48-48CE-B6BA-E339B0875FCB}" presName="desTx" presStyleLbl="alignAccFollowNode1" presStyleIdx="1" presStyleCnt="4" custLinFactNeighborY="34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5B264A-083D-4CEB-847A-63B4970A5F9F}" type="pres">
      <dgm:prSet presAssocID="{F71EDC34-CAFE-49C6-880E-4F8CACA59B91}" presName="space" presStyleCnt="0"/>
      <dgm:spPr/>
    </dgm:pt>
    <dgm:pt modelId="{644E6688-A874-4F92-9EBB-2E5600F51B7E}" type="pres">
      <dgm:prSet presAssocID="{7CD12C52-59E9-49AF-89A6-F5A12E914EBA}" presName="composite" presStyleCnt="0"/>
      <dgm:spPr/>
    </dgm:pt>
    <dgm:pt modelId="{1516DD4C-5491-4454-BB2C-997A49EF9ED8}" type="pres">
      <dgm:prSet presAssocID="{7CD12C52-59E9-49AF-89A6-F5A12E914EBA}" presName="parTx" presStyleLbl="alignNode1" presStyleIdx="2" presStyleCnt="4" custScaleY="1187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C0CC31-D58D-4050-B6F4-8A16BC6FF04A}" type="pres">
      <dgm:prSet presAssocID="{7CD12C52-59E9-49AF-89A6-F5A12E914EBA}" presName="desTx" presStyleLbl="alignAccFollowNode1" presStyleIdx="2" presStyleCnt="4" custLinFactNeighborY="34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CC075-02A3-4E55-A44A-5ED289E85A15}" type="pres">
      <dgm:prSet presAssocID="{49EC3BD2-A385-4C85-BA70-08E01AE7E772}" presName="space" presStyleCnt="0"/>
      <dgm:spPr/>
    </dgm:pt>
    <dgm:pt modelId="{B78F0849-86EE-4EEA-B0CF-51BC94EE499F}" type="pres">
      <dgm:prSet presAssocID="{D96D856C-927F-449F-82A0-8094C4B29D9F}" presName="composite" presStyleCnt="0"/>
      <dgm:spPr/>
    </dgm:pt>
    <dgm:pt modelId="{4F8CD74F-E39C-4D0E-8DD5-E4EF5436A2D6}" type="pres">
      <dgm:prSet presAssocID="{D96D856C-927F-449F-82A0-8094C4B29D9F}" presName="parTx" presStyleLbl="alignNode1" presStyleIdx="3" presStyleCnt="4" custScaleY="1187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EF3680-7F90-4182-98B0-8947081DBFE4}" type="pres">
      <dgm:prSet presAssocID="{D96D856C-927F-449F-82A0-8094C4B29D9F}" presName="desTx" presStyleLbl="alignAccFollowNode1" presStyleIdx="3" presStyleCnt="4" custLinFactNeighborY="34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D47D08-FBC1-41DE-BB45-932A56F245C6}" srcId="{D187D420-5AAE-4E38-ABAB-6456A48AFC23}" destId="{93808B79-88DC-4DA9-BECA-4FE94D8488CD}" srcOrd="1" destOrd="0" parTransId="{34968A0B-9649-4F5F-ABE0-5C4D1B3DA7BA}" sibTransId="{D31B4325-8711-43C1-99CE-79FA0F6E41E4}"/>
    <dgm:cxn modelId="{A08E0173-CF2A-4058-85AB-A0DAB1EF4B99}" srcId="{D187D420-5AAE-4E38-ABAB-6456A48AFC23}" destId="{7FD5555A-4A50-461D-805F-DD671B9FA227}" srcOrd="0" destOrd="0" parTransId="{65C75EF2-63A9-41DC-9118-9315A2572065}" sibTransId="{39A38D83-4B6B-4D05-AEAD-22D34643E465}"/>
    <dgm:cxn modelId="{222E030D-7658-443D-A4A9-E1F6B97D1A96}" type="presOf" srcId="{61C53DB3-F435-4DBD-A945-AE35801B6B35}" destId="{0CF1780C-48FB-40A3-A869-96AC5B8BECC3}" srcOrd="0" destOrd="0" presId="urn:microsoft.com/office/officeart/2005/8/layout/hList1"/>
    <dgm:cxn modelId="{2F031D54-E98D-4211-AC28-67558D800AAA}" srcId="{7CD12C52-59E9-49AF-89A6-F5A12E914EBA}" destId="{4927EA9E-B575-441A-86A4-77BD73EE6CB8}" srcOrd="0" destOrd="0" parTransId="{B22E7BFD-D636-4834-82AA-CF8B30B9B470}" sibTransId="{FA0B9B7F-AD8C-4593-B809-E3A15E37E7B7}"/>
    <dgm:cxn modelId="{112B0873-ED9F-4471-AB19-EFCF7344C75C}" type="presOf" srcId="{6A836919-84CB-4811-B14E-6E5CCAA09A2B}" destId="{F8396E87-2CFA-4E9E-AA0B-F6BC99A647DB}" srcOrd="0" destOrd="1" presId="urn:microsoft.com/office/officeart/2005/8/layout/hList1"/>
    <dgm:cxn modelId="{0075E379-51E5-40F8-88C8-19A0A3D80108}" type="presOf" srcId="{7FD5555A-4A50-461D-805F-DD671B9FA227}" destId="{84EE09BB-666F-421B-B049-4BB42CB91EE6}" srcOrd="0" destOrd="0" presId="urn:microsoft.com/office/officeart/2005/8/layout/hList1"/>
    <dgm:cxn modelId="{758B9020-F44D-46F1-870B-046C75091804}" srcId="{61C53DB3-F435-4DBD-A945-AE35801B6B35}" destId="{3A8108EF-2B48-48CE-B6BA-E339B0875FCB}" srcOrd="1" destOrd="0" parTransId="{2F88593D-735D-4C5E-B659-336099AEA0D1}" sibTransId="{F71EDC34-CAFE-49C6-880E-4F8CACA59B91}"/>
    <dgm:cxn modelId="{6C6C6784-4FA0-4765-B88A-72B14E2AF7AD}" srcId="{7CD12C52-59E9-49AF-89A6-F5A12E914EBA}" destId="{6704414F-F576-4202-87ED-46A612C6E623}" srcOrd="1" destOrd="0" parTransId="{01671BCB-03B6-4042-8EC3-3D4FC9472494}" sibTransId="{AE051747-DA4B-4686-A7F8-098E7CD48B18}"/>
    <dgm:cxn modelId="{C3050869-F920-4E82-8148-43A72AD61EBF}" srcId="{61C53DB3-F435-4DBD-A945-AE35801B6B35}" destId="{D187D420-5AAE-4E38-ABAB-6456A48AFC23}" srcOrd="0" destOrd="0" parTransId="{C5F5F5BA-11BC-45FC-9C2A-FD8E2AAEF457}" sibTransId="{92B3737F-F916-4087-B4A3-6A1B2E45AF2E}"/>
    <dgm:cxn modelId="{952E80F4-0995-4E44-9953-0FAD93B3A9FB}" srcId="{7CD12C52-59E9-49AF-89A6-F5A12E914EBA}" destId="{86625BFB-9D92-4CC2-B268-69E3B689C7B3}" srcOrd="2" destOrd="0" parTransId="{16AB4EC6-8A04-4E04-9E51-EBD3C8FF34D7}" sibTransId="{D58F54EA-64F7-47D8-B47D-752BFA43E415}"/>
    <dgm:cxn modelId="{9C5141FC-D11C-4D9F-87EC-DBEF3D9805FA}" srcId="{D187D420-5AAE-4E38-ABAB-6456A48AFC23}" destId="{E807770D-A974-49A0-A8F9-842E73B8540E}" srcOrd="2" destOrd="0" parTransId="{50A9CCD5-AE3B-4B4B-9EE4-40A9BDB77BB3}" sibTransId="{70A63430-FB62-483D-83AC-51BFB17A5B52}"/>
    <dgm:cxn modelId="{EA1BC517-19AA-4871-8752-E7887C2E413C}" srcId="{D96D856C-927F-449F-82A0-8094C4B29D9F}" destId="{8D1E05C1-8ABB-43DD-8F5E-4472C4643C5B}" srcOrd="1" destOrd="0" parTransId="{F96151B3-CE7B-454F-AAFF-ADC038BB76CC}" sibTransId="{E2FF3306-8175-4C53-A7CF-E6062B00D45B}"/>
    <dgm:cxn modelId="{17B642A2-5EC4-4668-A4EB-589C65D77BEE}" srcId="{D96D856C-927F-449F-82A0-8094C4B29D9F}" destId="{85ED19DC-A01F-468A-BF0F-5AC0356D28CD}" srcOrd="0" destOrd="0" parTransId="{92EB6296-96A4-49C4-A70B-D1576B206411}" sibTransId="{4DC1D5D7-00B0-44C4-B4D0-B97B41AADD2D}"/>
    <dgm:cxn modelId="{A2692060-DD88-4192-B195-73168BDC6980}" type="presOf" srcId="{E807770D-A974-49A0-A8F9-842E73B8540E}" destId="{84EE09BB-666F-421B-B049-4BB42CB91EE6}" srcOrd="0" destOrd="2" presId="urn:microsoft.com/office/officeart/2005/8/layout/hList1"/>
    <dgm:cxn modelId="{DE10A882-0B6F-4E14-8D3A-9D7DEBF7CB0D}" type="presOf" srcId="{046FD2CB-10E9-470B-9EFF-F826606552E2}" destId="{F8396E87-2CFA-4E9E-AA0B-F6BC99A647DB}" srcOrd="0" destOrd="0" presId="urn:microsoft.com/office/officeart/2005/8/layout/hList1"/>
    <dgm:cxn modelId="{630F95E9-D3BB-4358-A6BD-F38F4CAAFFE2}" type="presOf" srcId="{86625BFB-9D92-4CC2-B268-69E3B689C7B3}" destId="{19C0CC31-D58D-4050-B6F4-8A16BC6FF04A}" srcOrd="0" destOrd="2" presId="urn:microsoft.com/office/officeart/2005/8/layout/hList1"/>
    <dgm:cxn modelId="{94574EEF-E8A0-40CA-A54A-7208C67F942E}" type="presOf" srcId="{D187D420-5AAE-4E38-ABAB-6456A48AFC23}" destId="{43D8021C-B892-41B7-97A8-3313BFF21FB1}" srcOrd="0" destOrd="0" presId="urn:microsoft.com/office/officeart/2005/8/layout/hList1"/>
    <dgm:cxn modelId="{98C83068-0DE1-45BB-88BA-47155EC13881}" type="presOf" srcId="{D96D856C-927F-449F-82A0-8094C4B29D9F}" destId="{4F8CD74F-E39C-4D0E-8DD5-E4EF5436A2D6}" srcOrd="0" destOrd="0" presId="urn:microsoft.com/office/officeart/2005/8/layout/hList1"/>
    <dgm:cxn modelId="{6AB8E4F6-4910-48C0-B6B8-07FBE923C8BB}" type="presOf" srcId="{92CB2108-8C25-421F-A346-DFA865BF35D6}" destId="{38EF3680-7F90-4182-98B0-8947081DBFE4}" srcOrd="0" destOrd="2" presId="urn:microsoft.com/office/officeart/2005/8/layout/hList1"/>
    <dgm:cxn modelId="{B6D0C5E2-FFD7-43B6-90EA-FD4F209F5A5D}" srcId="{61C53DB3-F435-4DBD-A945-AE35801B6B35}" destId="{D96D856C-927F-449F-82A0-8094C4B29D9F}" srcOrd="3" destOrd="0" parTransId="{6CB9A9A0-A8CA-4282-B09B-89EE1B44A980}" sibTransId="{06A82B2B-D414-4F95-B069-225D260EB829}"/>
    <dgm:cxn modelId="{E4346071-A931-445F-8007-B969ABB9A2B2}" type="presOf" srcId="{8D1E05C1-8ABB-43DD-8F5E-4472C4643C5B}" destId="{38EF3680-7F90-4182-98B0-8947081DBFE4}" srcOrd="0" destOrd="1" presId="urn:microsoft.com/office/officeart/2005/8/layout/hList1"/>
    <dgm:cxn modelId="{32A77EB8-C09C-42FC-8713-25B0BEB172AF}" srcId="{3A8108EF-2B48-48CE-B6BA-E339B0875FCB}" destId="{6A836919-84CB-4811-B14E-6E5CCAA09A2B}" srcOrd="1" destOrd="0" parTransId="{4B4613D5-7B30-4295-AD1B-B1D7583200E5}" sibTransId="{A45852BC-23CE-4FE5-895A-9D3AF9190B27}"/>
    <dgm:cxn modelId="{5133C6E2-DC04-4F4D-80ED-0087A08EBC3B}" srcId="{3A8108EF-2B48-48CE-B6BA-E339B0875FCB}" destId="{046FD2CB-10E9-470B-9EFF-F826606552E2}" srcOrd="0" destOrd="0" parTransId="{E9F52A5A-5237-4140-A30C-4B962A5B3664}" sibTransId="{E29156F3-EB41-4C1F-951E-B2B032914D6A}"/>
    <dgm:cxn modelId="{F7BECC42-A61A-4949-96C8-33D8D5447B33}" srcId="{61C53DB3-F435-4DBD-A945-AE35801B6B35}" destId="{7CD12C52-59E9-49AF-89A6-F5A12E914EBA}" srcOrd="2" destOrd="0" parTransId="{2EE38A71-DC89-4C85-9EA6-37A09A66820D}" sibTransId="{49EC3BD2-A385-4C85-BA70-08E01AE7E772}"/>
    <dgm:cxn modelId="{AE650759-4654-4DC6-90B2-33E4C8EB502B}" type="presOf" srcId="{3A8108EF-2B48-48CE-B6BA-E339B0875FCB}" destId="{9FBEB6CB-B2AA-4282-8518-E4FE707F1591}" srcOrd="0" destOrd="0" presId="urn:microsoft.com/office/officeart/2005/8/layout/hList1"/>
    <dgm:cxn modelId="{DDD305ED-876F-4B2F-913D-DC31C7298EE4}" type="presOf" srcId="{93808B79-88DC-4DA9-BECA-4FE94D8488CD}" destId="{84EE09BB-666F-421B-B049-4BB42CB91EE6}" srcOrd="0" destOrd="1" presId="urn:microsoft.com/office/officeart/2005/8/layout/hList1"/>
    <dgm:cxn modelId="{2DA61D2E-3508-4291-8CD1-C1B190BCD72B}" srcId="{D96D856C-927F-449F-82A0-8094C4B29D9F}" destId="{92CB2108-8C25-421F-A346-DFA865BF35D6}" srcOrd="2" destOrd="0" parTransId="{C745F999-6736-4463-AF5E-A5F867DF8798}" sibTransId="{ED82D10B-6E65-437C-8386-6E11D8F5C93C}"/>
    <dgm:cxn modelId="{59426177-D6D6-4A21-A269-FFB613954D8F}" type="presOf" srcId="{7CD12C52-59E9-49AF-89A6-F5A12E914EBA}" destId="{1516DD4C-5491-4454-BB2C-997A49EF9ED8}" srcOrd="0" destOrd="0" presId="urn:microsoft.com/office/officeart/2005/8/layout/hList1"/>
    <dgm:cxn modelId="{83493075-E9C3-417B-8873-5D145542A227}" type="presOf" srcId="{4927EA9E-B575-441A-86A4-77BD73EE6CB8}" destId="{19C0CC31-D58D-4050-B6F4-8A16BC6FF04A}" srcOrd="0" destOrd="0" presId="urn:microsoft.com/office/officeart/2005/8/layout/hList1"/>
    <dgm:cxn modelId="{83D2DC2B-9B2E-4DEC-8512-435C8221E4BB}" type="presOf" srcId="{6704414F-F576-4202-87ED-46A612C6E623}" destId="{19C0CC31-D58D-4050-B6F4-8A16BC6FF04A}" srcOrd="0" destOrd="1" presId="urn:microsoft.com/office/officeart/2005/8/layout/hList1"/>
    <dgm:cxn modelId="{36A5CF38-298C-48E7-8B66-D109C641F9FB}" type="presOf" srcId="{85ED19DC-A01F-468A-BF0F-5AC0356D28CD}" destId="{38EF3680-7F90-4182-98B0-8947081DBFE4}" srcOrd="0" destOrd="0" presId="urn:microsoft.com/office/officeart/2005/8/layout/hList1"/>
    <dgm:cxn modelId="{7DFA1BD6-9638-40F1-B159-5F3EB714D22E}" type="presParOf" srcId="{0CF1780C-48FB-40A3-A869-96AC5B8BECC3}" destId="{253F5CD2-C8A6-41DF-8CE1-18D16F664CDC}" srcOrd="0" destOrd="0" presId="urn:microsoft.com/office/officeart/2005/8/layout/hList1"/>
    <dgm:cxn modelId="{E928317E-3DF7-42D6-8CFF-995445A587C8}" type="presParOf" srcId="{253F5CD2-C8A6-41DF-8CE1-18D16F664CDC}" destId="{43D8021C-B892-41B7-97A8-3313BFF21FB1}" srcOrd="0" destOrd="0" presId="urn:microsoft.com/office/officeart/2005/8/layout/hList1"/>
    <dgm:cxn modelId="{259369F8-C855-43A4-94CF-48B77613B6DC}" type="presParOf" srcId="{253F5CD2-C8A6-41DF-8CE1-18D16F664CDC}" destId="{84EE09BB-666F-421B-B049-4BB42CB91EE6}" srcOrd="1" destOrd="0" presId="urn:microsoft.com/office/officeart/2005/8/layout/hList1"/>
    <dgm:cxn modelId="{24AE32DD-3402-4425-9792-C7B3253B34C9}" type="presParOf" srcId="{0CF1780C-48FB-40A3-A869-96AC5B8BECC3}" destId="{A3E319D2-8DFF-4B3B-82FA-46B96B7245A5}" srcOrd="1" destOrd="0" presId="urn:microsoft.com/office/officeart/2005/8/layout/hList1"/>
    <dgm:cxn modelId="{7759C669-B4BB-4349-9472-86BD949B0FCC}" type="presParOf" srcId="{0CF1780C-48FB-40A3-A869-96AC5B8BECC3}" destId="{CAB74539-DF74-4219-93DF-B5C936501F65}" srcOrd="2" destOrd="0" presId="urn:microsoft.com/office/officeart/2005/8/layout/hList1"/>
    <dgm:cxn modelId="{9AC8FBD0-CAE4-4834-8BCD-C7C0B8993BFA}" type="presParOf" srcId="{CAB74539-DF74-4219-93DF-B5C936501F65}" destId="{9FBEB6CB-B2AA-4282-8518-E4FE707F1591}" srcOrd="0" destOrd="0" presId="urn:microsoft.com/office/officeart/2005/8/layout/hList1"/>
    <dgm:cxn modelId="{2A402827-2C8E-44B1-AE29-6E66FC324E33}" type="presParOf" srcId="{CAB74539-DF74-4219-93DF-B5C936501F65}" destId="{F8396E87-2CFA-4E9E-AA0B-F6BC99A647DB}" srcOrd="1" destOrd="0" presId="urn:microsoft.com/office/officeart/2005/8/layout/hList1"/>
    <dgm:cxn modelId="{A0E80E17-C0A1-4397-A197-14894E5C784C}" type="presParOf" srcId="{0CF1780C-48FB-40A3-A869-96AC5B8BECC3}" destId="{355B264A-083D-4CEB-847A-63B4970A5F9F}" srcOrd="3" destOrd="0" presId="urn:microsoft.com/office/officeart/2005/8/layout/hList1"/>
    <dgm:cxn modelId="{21466901-37C0-4249-8F4E-6AD8991F4701}" type="presParOf" srcId="{0CF1780C-48FB-40A3-A869-96AC5B8BECC3}" destId="{644E6688-A874-4F92-9EBB-2E5600F51B7E}" srcOrd="4" destOrd="0" presId="urn:microsoft.com/office/officeart/2005/8/layout/hList1"/>
    <dgm:cxn modelId="{F199FCFC-0EB8-4411-987D-9A31184A2FB1}" type="presParOf" srcId="{644E6688-A874-4F92-9EBB-2E5600F51B7E}" destId="{1516DD4C-5491-4454-BB2C-997A49EF9ED8}" srcOrd="0" destOrd="0" presId="urn:microsoft.com/office/officeart/2005/8/layout/hList1"/>
    <dgm:cxn modelId="{B33D8A03-593E-458E-9A72-393640EC0BCA}" type="presParOf" srcId="{644E6688-A874-4F92-9EBB-2E5600F51B7E}" destId="{19C0CC31-D58D-4050-B6F4-8A16BC6FF04A}" srcOrd="1" destOrd="0" presId="urn:microsoft.com/office/officeart/2005/8/layout/hList1"/>
    <dgm:cxn modelId="{BC9D3F25-5E25-4960-ADF2-70C6F35A6FE1}" type="presParOf" srcId="{0CF1780C-48FB-40A3-A869-96AC5B8BECC3}" destId="{651CC075-02A3-4E55-A44A-5ED289E85A15}" srcOrd="5" destOrd="0" presId="urn:microsoft.com/office/officeart/2005/8/layout/hList1"/>
    <dgm:cxn modelId="{6F647AA4-E023-4AC7-9FB8-D9B320907680}" type="presParOf" srcId="{0CF1780C-48FB-40A3-A869-96AC5B8BECC3}" destId="{B78F0849-86EE-4EEA-B0CF-51BC94EE499F}" srcOrd="6" destOrd="0" presId="urn:microsoft.com/office/officeart/2005/8/layout/hList1"/>
    <dgm:cxn modelId="{A03BFB8A-0468-4713-92BF-D05C1397FCF1}" type="presParOf" srcId="{B78F0849-86EE-4EEA-B0CF-51BC94EE499F}" destId="{4F8CD74F-E39C-4D0E-8DD5-E4EF5436A2D6}" srcOrd="0" destOrd="0" presId="urn:microsoft.com/office/officeart/2005/8/layout/hList1"/>
    <dgm:cxn modelId="{CB1AB7C9-CE6F-4BE7-B82E-3C3142C594A0}" type="presParOf" srcId="{B78F0849-86EE-4EEA-B0CF-51BC94EE499F}" destId="{38EF3680-7F90-4182-98B0-8947081DBF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8021C-B892-41B7-97A8-3313BFF21FB1}">
      <dsp:nvSpPr>
        <dsp:cNvPr id="0" name=""/>
        <dsp:cNvSpPr/>
      </dsp:nvSpPr>
      <dsp:spPr>
        <a:xfrm>
          <a:off x="3370" y="1108476"/>
          <a:ext cx="2026695" cy="7182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了解</a:t>
          </a:r>
          <a:r>
            <a:rPr lang="en-US" altLang="zh-CN" sz="20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Java</a:t>
          </a:r>
          <a:endParaRPr lang="zh-CN" altLang="en-US" sz="20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370" y="1108476"/>
        <a:ext cx="2026695" cy="718218"/>
      </dsp:txXfrm>
    </dsp:sp>
    <dsp:sp modelId="{84EE09BB-666F-421B-B049-4BB42CB91EE6}">
      <dsp:nvSpPr>
        <dsp:cNvPr id="0" name=""/>
        <dsp:cNvSpPr/>
      </dsp:nvSpPr>
      <dsp:spPr>
        <a:xfrm>
          <a:off x="3370" y="1872219"/>
          <a:ext cx="2026695" cy="29556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的诞生和发展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的特点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核心技术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70" y="1872219"/>
        <a:ext cx="2026695" cy="2955601"/>
      </dsp:txXfrm>
    </dsp:sp>
    <dsp:sp modelId="{9FBEB6CB-B2AA-4282-8518-E4FE707F1591}">
      <dsp:nvSpPr>
        <dsp:cNvPr id="0" name=""/>
        <dsp:cNvSpPr/>
      </dsp:nvSpPr>
      <dsp:spPr>
        <a:xfrm>
          <a:off x="2313803" y="1108476"/>
          <a:ext cx="2026695" cy="718218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sz="20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应用及其运行方式</a:t>
          </a:r>
          <a:endParaRPr lang="zh-CN" altLang="en-US" sz="20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313803" y="1108476"/>
        <a:ext cx="2026695" cy="718218"/>
      </dsp:txXfrm>
    </dsp:sp>
    <dsp:sp modelId="{F8396E87-2CFA-4E9E-AA0B-F6BC99A647DB}">
      <dsp:nvSpPr>
        <dsp:cNvPr id="0" name=""/>
        <dsp:cNvSpPr/>
      </dsp:nvSpPr>
      <dsp:spPr>
        <a:xfrm>
          <a:off x="2313803" y="1872219"/>
          <a:ext cx="2026695" cy="2955601"/>
        </a:xfrm>
        <a:prstGeom prst="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Application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Applet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虚拟机执行</a:t>
          </a: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程序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13803" y="1872219"/>
        <a:ext cx="2026695" cy="2955601"/>
      </dsp:txXfrm>
    </dsp:sp>
    <dsp:sp modelId="{1516DD4C-5491-4454-BB2C-997A49EF9ED8}">
      <dsp:nvSpPr>
        <dsp:cNvPr id="0" name=""/>
        <dsp:cNvSpPr/>
      </dsp:nvSpPr>
      <dsp:spPr>
        <a:xfrm>
          <a:off x="4624237" y="1108476"/>
          <a:ext cx="2026695" cy="718218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JDK</a:t>
          </a:r>
          <a:endParaRPr lang="zh-CN" altLang="en-US" sz="20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624237" y="1108476"/>
        <a:ext cx="2026695" cy="718218"/>
      </dsp:txXfrm>
    </dsp:sp>
    <dsp:sp modelId="{19C0CC31-D58D-4050-B6F4-8A16BC6FF04A}">
      <dsp:nvSpPr>
        <dsp:cNvPr id="0" name=""/>
        <dsp:cNvSpPr/>
      </dsp:nvSpPr>
      <dsp:spPr>
        <a:xfrm>
          <a:off x="4624237" y="1872219"/>
          <a:ext cx="2026695" cy="2955601"/>
        </a:xfrm>
        <a:prstGeom prst="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JDK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的安装和设置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编译和运行</a:t>
          </a: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程序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包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24237" y="1872219"/>
        <a:ext cx="2026695" cy="2955601"/>
      </dsp:txXfrm>
    </dsp:sp>
    <dsp:sp modelId="{4F8CD74F-E39C-4D0E-8DD5-E4EF5436A2D6}">
      <dsp:nvSpPr>
        <dsp:cNvPr id="0" name=""/>
        <dsp:cNvSpPr/>
      </dsp:nvSpPr>
      <dsp:spPr>
        <a:xfrm>
          <a:off x="6934670" y="1108476"/>
          <a:ext cx="2026695" cy="718218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MyEclipse</a:t>
          </a:r>
          <a:endParaRPr lang="zh-CN" altLang="en-US" sz="20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6934670" y="1108476"/>
        <a:ext cx="2026695" cy="718218"/>
      </dsp:txXfrm>
    </dsp:sp>
    <dsp:sp modelId="{38EF3680-7F90-4182-98B0-8947081DBFE4}">
      <dsp:nvSpPr>
        <dsp:cNvPr id="0" name=""/>
        <dsp:cNvSpPr/>
      </dsp:nvSpPr>
      <dsp:spPr>
        <a:xfrm>
          <a:off x="6934670" y="1872219"/>
          <a:ext cx="2026695" cy="2955601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err="1" smtClean="0">
              <a:latin typeface="微软雅黑" pitchFamily="34" charset="-122"/>
              <a:ea typeface="微软雅黑" pitchFamily="34" charset="-122"/>
            </a:rPr>
            <a:t>MyEclipse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集成开发环境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创建</a:t>
          </a: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项目并运行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程序调试技术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934670" y="1872219"/>
        <a:ext cx="2026695" cy="2955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1893D-42F3-425C-BA00-198C545A830F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C480A-AE1D-4B33-B329-E6A3850E1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8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E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486840"/>
            <a:ext cx="9144000" cy="3240360"/>
          </a:xfrm>
          <a:prstGeom prst="rect">
            <a:avLst/>
          </a:prstGeom>
          <a:solidFill>
            <a:srgbClr val="339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:\课程\java理论与实践\document\java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7" y="2500976"/>
            <a:ext cx="1403648" cy="1403648"/>
          </a:xfrm>
          <a:prstGeom prst="rect">
            <a:avLst/>
          </a:prstGeom>
          <a:noFill/>
          <a:effectLst>
            <a:outerShdw blurRad="76200" dir="18900000" sy="23000" kx="-1200000" algn="bl" rotWithShape="0">
              <a:srgbClr val="00206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 userDrawn="1"/>
        </p:nvGrpSpPr>
        <p:grpSpPr>
          <a:xfrm>
            <a:off x="2803" y="-2"/>
            <a:ext cx="9142413" cy="2384594"/>
            <a:chOff x="2803" y="-2"/>
            <a:chExt cx="9142413" cy="2384592"/>
          </a:xfrm>
        </p:grpSpPr>
        <p:pic>
          <p:nvPicPr>
            <p:cNvPr id="22" name="图片 21" descr="down light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2803" y="-2"/>
              <a:ext cx="9142413" cy="238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04664"/>
              <a:ext cx="4685020" cy="648072"/>
            </a:xfrm>
            <a:prstGeom prst="rect">
              <a:avLst/>
            </a:prstGeom>
          </p:spPr>
        </p:pic>
      </p:grpSp>
      <p:sp>
        <p:nvSpPr>
          <p:cNvPr id="13" name="椭圆 12"/>
          <p:cNvSpPr/>
          <p:nvPr userDrawn="1"/>
        </p:nvSpPr>
        <p:spPr>
          <a:xfrm>
            <a:off x="611559" y="1972639"/>
            <a:ext cx="1032941" cy="1046371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4139952" y="1521408"/>
            <a:ext cx="2187403" cy="2166096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6015662" y="1827257"/>
            <a:ext cx="1079238" cy="1114669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601416" y="2829226"/>
            <a:ext cx="1473674" cy="1499254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756926" y="3589400"/>
            <a:ext cx="911418" cy="847712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76597" y="2340975"/>
            <a:ext cx="5686400" cy="1470025"/>
          </a:xfrm>
        </p:spPr>
        <p:txBody>
          <a:bodyPr>
            <a:normAutofit/>
          </a:bodyPr>
          <a:lstStyle>
            <a:lvl1pPr>
              <a:defRPr sz="5400" b="1" i="1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  <a:cs typeface="Verdana" pitchFamily="34" charset="0"/>
              </a:defRPr>
            </a:lvl1pPr>
          </a:lstStyle>
          <a:p>
            <a:r>
              <a:rPr lang="en-US" altLang="zh-CN" dirty="0" smtClean="0"/>
              <a:t>Java</a:t>
            </a:r>
            <a:r>
              <a:rPr lang="zh-CN" altLang="en-US" dirty="0" smtClean="0"/>
              <a:t>理论与实践</a:t>
            </a:r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0" y="3356992"/>
            <a:ext cx="9142413" cy="3501009"/>
            <a:chOff x="0" y="3356992"/>
            <a:chExt cx="9142413" cy="3501009"/>
          </a:xfrm>
        </p:grpSpPr>
        <p:pic>
          <p:nvPicPr>
            <p:cNvPr id="19" name="图片 18" descr="down light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3356992"/>
              <a:ext cx="9142413" cy="3501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978402" y="5373216"/>
              <a:ext cx="5187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电子与信息工程学院  戴喆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B2D1-A251-4036-9861-6F515E6DFFB7}" type="datetime1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3414-7E7B-46BA-96FF-9AC81B0EFFF6}" type="datetime1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down ligh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-3" y="1587"/>
            <a:ext cx="9142413" cy="105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942" y="1589"/>
            <a:ext cx="7933470" cy="6261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/>
          <a:lstStyle>
            <a:lvl1pPr marL="342900" indent="-342900">
              <a:buSzPct val="60000"/>
              <a:buFont typeface="Wingdings" pitchFamily="2" charset="2"/>
              <a:buChar char="n"/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1pPr>
            <a:lvl2pPr marL="742950" indent="-285750">
              <a:buFont typeface="Wingdings" pitchFamily="2" charset="2"/>
              <a:buChar char="Ø"/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2pPr>
            <a:lvl3pPr marL="1143000" indent="-228600">
              <a:buFont typeface="Wingdings" pitchFamily="2" charset="2"/>
              <a:buChar char="ü"/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3pPr>
            <a:lvl4pPr marL="1600200" indent="-228600">
              <a:buFont typeface="Wingdings" pitchFamily="2" charset="2"/>
              <a:buChar char="u"/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内容占位符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8" y="41218"/>
            <a:ext cx="538252" cy="53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3549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B1F78F0C-5065-48FA-AF09-1991D95E1435}" type="datetime1">
              <a:rPr lang="zh-CN" altLang="en-US" smtClean="0"/>
              <a:pPr/>
              <a:t>2015/3/10</a:t>
            </a:fld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4AE-5E8E-49B5-8540-1074D6DA5FBF}" type="datetime1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B4BA-0A79-4F60-8017-9FDEC9003D03}" type="datetime1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31B-156D-412A-A653-CE9B41310E3E}" type="datetime1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48C-B05E-41DE-8D22-6A1EB0070CE7}" type="datetime1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E1C0-07C9-4AD3-B41C-2A605B38E1D0}" type="datetime1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D885-1D3C-4E92-8954-8BA44EC87F2C}" type="datetime1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367F-0355-4EEC-AF61-00DF7B1A30DF}" type="datetime1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F795-D423-42FF-8C74-8C926ECB50F7}" type="datetime1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mely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hyperlink" Target="Eclipse&#29615;&#22659;&#19979;&#30340;Web&#24320;&#21457;&#35762;&#31295;.pd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" TargetMode="External"/><Relationship Id="rId2" Type="http://schemas.openxmlformats.org/officeDocument/2006/relationships/hyperlink" Target="http://www.itey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://www.apache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>
            <a:reflection blurRad="6350" stA="50000" endA="300" endPos="38500" dist="508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语言程序设计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6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作品展示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煤炭企业精细化管理系统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1EB8E3-5CD7-433D-BA29-097B0F79EDED}" type="datetime1">
              <a:rPr lang="zh-CN" altLang="en-US" smtClean="0"/>
              <a:t>2015/3/10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1883"/>
            <a:ext cx="7344816" cy="494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24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作品展示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煤炭企业安全综合管理系统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1EB8E3-5CD7-433D-BA29-097B0F79EDED}" type="datetime1">
              <a:rPr lang="zh-CN" altLang="en-US" smtClean="0"/>
              <a:t>2015/3/10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" y="1556792"/>
            <a:ext cx="8841497" cy="486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473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作品展示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最优路径搜索演示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1EB8E3-5CD7-433D-BA29-097B0F79EDED}" type="datetime1">
              <a:rPr lang="zh-CN" altLang="en-US" smtClean="0"/>
              <a:t>2015/3/10</a:t>
            </a:fld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9" y="1460608"/>
            <a:ext cx="7581807" cy="50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77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作品展示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日程管理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pic>
        <p:nvPicPr>
          <p:cNvPr id="4" name="Picture 2" descr="xiux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275"/>
            <a:ext cx="3133725" cy="541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xiuxi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1647506"/>
            <a:ext cx="3267075" cy="500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xiuxi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6479"/>
            <a:ext cx="3352800" cy="500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xiuxi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47824"/>
            <a:ext cx="3219450" cy="500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1EB8E3-5CD7-433D-BA29-097B0F79EDED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279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作品展示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点餐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1EB8E3-5CD7-433D-BA29-097B0F79EDED}" type="datetime1">
              <a:rPr lang="zh-CN" altLang="en-US" smtClean="0"/>
              <a:t>2015/3/10</a:t>
            </a:fld>
            <a:endParaRPr lang="zh-CN" altLang="en-US" dirty="0"/>
          </a:p>
        </p:txBody>
      </p:sp>
      <p:pic>
        <p:nvPicPr>
          <p:cNvPr id="12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3993547" cy="5272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07863"/>
            <a:ext cx="4102987" cy="5293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29" y="1499804"/>
            <a:ext cx="4853034" cy="5301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63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340975"/>
            <a:ext cx="7236296" cy="1470025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+mn-lt"/>
              </a:rPr>
              <a:t>第一章　</a:t>
            </a:r>
            <a:r>
              <a:rPr lang="en-US" altLang="zh-CN" sz="4800" dirty="0" smtClean="0">
                <a:latin typeface="+mn-lt"/>
              </a:rPr>
              <a:t>Java</a:t>
            </a:r>
            <a:r>
              <a:rPr lang="zh-CN" altLang="en-US" sz="4800" dirty="0" smtClean="0">
                <a:latin typeface="+mn-lt"/>
              </a:rPr>
              <a:t>概述</a:t>
            </a:r>
            <a:endParaRPr lang="zh-CN" alt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48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67165"/>
              </p:ext>
            </p:extLst>
          </p:nvPr>
        </p:nvGraphicFramePr>
        <p:xfrm>
          <a:off x="71759" y="764704"/>
          <a:ext cx="8964737" cy="583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251520" y="836712"/>
            <a:ext cx="8176543" cy="851297"/>
          </a:xfrm>
          <a:prstGeom prst="wedgeRoundRectCallout">
            <a:avLst>
              <a:gd name="adj1" fmla="val -20833"/>
              <a:gd name="adj2" fmla="val 68913"/>
              <a:gd name="adj3" fmla="val 16667"/>
            </a:avLst>
          </a:prstGeom>
          <a:solidFill>
            <a:srgbClr val="43BBE1"/>
          </a:solidFill>
          <a:ln w="1270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程序运行方式、掌握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程序开发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643929" y="5805264"/>
            <a:ext cx="8176543" cy="851297"/>
          </a:xfrm>
          <a:prstGeom prst="wedgeRoundRectCallout">
            <a:avLst>
              <a:gd name="adj1" fmla="val 24199"/>
              <a:gd name="adj2" fmla="val -68858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难点</a:t>
            </a:r>
            <a:endParaRPr lang="en-US" altLang="zh-CN" sz="6600" b="1" dirty="0">
              <a:latin typeface="Impact" pitchFamily="34" charset="0"/>
            </a:endParaRPr>
          </a:p>
          <a:p>
            <a:pPr algn="r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虚拟机机制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50D021-E8EC-4644-999E-8CBDA9FBE434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80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AsOne/>
      </p:bldGraphic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了解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</p:grpSpPr>
        <p:sp>
          <p:nvSpPr>
            <p:cNvPr id="16" name="矩形 15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的诞生和发展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1.1.1</a:t>
              </a:r>
              <a:endPara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04326" y="2433297"/>
            <a:ext cx="7512090" cy="606375"/>
            <a:chOff x="1236374" y="1605423"/>
            <a:chExt cx="7512090" cy="606375"/>
          </a:xfrm>
          <a:solidFill>
            <a:srgbClr val="92D050"/>
          </a:solidFill>
        </p:grpSpPr>
        <p:sp>
          <p:nvSpPr>
            <p:cNvPr id="21" name="矩形 20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的特点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1.1.2</a:t>
              </a:r>
              <a:endPara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04326" y="3284984"/>
            <a:ext cx="7512090" cy="606375"/>
            <a:chOff x="1236374" y="1605423"/>
            <a:chExt cx="7512090" cy="606375"/>
          </a:xfrm>
          <a:solidFill>
            <a:srgbClr val="FFC000"/>
          </a:solidFill>
        </p:grpSpPr>
        <p:sp>
          <p:nvSpPr>
            <p:cNvPr id="24" name="矩形 23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核心技术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1.1.3</a:t>
              </a:r>
              <a:endPara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A566E1-3677-4BB2-A04D-A6F4F6FDC909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8464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Java</a:t>
            </a:r>
            <a:r>
              <a:rPr lang="zh-CN" altLang="en-US" dirty="0"/>
              <a:t>的诞生和发展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6E0A8C-5778-4FD5-933A-DD76928D6F17}" type="datetime1">
              <a:rPr lang="zh-CN" altLang="en-US" smtClean="0"/>
              <a:t>2015/3/10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187624" y="1052736"/>
            <a:ext cx="0" cy="5256584"/>
          </a:xfrm>
          <a:prstGeom prst="line">
            <a:avLst/>
          </a:prstGeom>
          <a:ln w="57150">
            <a:solidFill>
              <a:srgbClr val="93C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115616" y="6093296"/>
            <a:ext cx="144016" cy="144016"/>
          </a:xfrm>
          <a:prstGeom prst="ellipse">
            <a:avLst/>
          </a:prstGeom>
          <a:solidFill>
            <a:srgbClr val="30A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36512" y="60119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1990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403648" y="6057292"/>
            <a:ext cx="7488832" cy="396044"/>
          </a:xfrm>
          <a:prstGeom prst="wedgeRectCallout">
            <a:avLst>
              <a:gd name="adj1" fmla="val -53199"/>
              <a:gd name="adj2" fmla="val -236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Sun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公司执行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Green 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负责人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James Gosling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Oak</a:t>
            </a:r>
            <a:r>
              <a:rPr lang="zh-CN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E:\课程\java理论与实践\pics\james gos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085184"/>
            <a:ext cx="1115616" cy="83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椭圆 20"/>
          <p:cNvSpPr/>
          <p:nvPr/>
        </p:nvSpPr>
        <p:spPr>
          <a:xfrm>
            <a:off x="1115616" y="5445224"/>
            <a:ext cx="144016" cy="144016"/>
          </a:xfrm>
          <a:prstGeom prst="ellipse">
            <a:avLst/>
          </a:prstGeom>
          <a:solidFill>
            <a:srgbClr val="30A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-36512" y="53639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1994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1403648" y="5409220"/>
            <a:ext cx="3312368" cy="396044"/>
          </a:xfrm>
          <a:prstGeom prst="wedgeRectCallout">
            <a:avLst>
              <a:gd name="adj1" fmla="val -56654"/>
              <a:gd name="adj2" fmla="val -236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HotJava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pic>
        <p:nvPicPr>
          <p:cNvPr id="24" name="Picture 4" descr="E:\课程\java理论与实践\pics\hotjav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56992"/>
            <a:ext cx="2882485" cy="250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椭圆 24"/>
          <p:cNvSpPr/>
          <p:nvPr/>
        </p:nvSpPr>
        <p:spPr>
          <a:xfrm>
            <a:off x="1115616" y="3438292"/>
            <a:ext cx="144016" cy="144016"/>
          </a:xfrm>
          <a:prstGeom prst="ellipse">
            <a:avLst/>
          </a:prstGeom>
          <a:solidFill>
            <a:srgbClr val="30A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36512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1995.5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标注 26"/>
          <p:cNvSpPr/>
          <p:nvPr/>
        </p:nvSpPr>
        <p:spPr>
          <a:xfrm>
            <a:off x="1403648" y="3402288"/>
            <a:ext cx="3312368" cy="396044"/>
          </a:xfrm>
          <a:prstGeom prst="wedgeRectCallout">
            <a:avLst>
              <a:gd name="adj1" fmla="val -56654"/>
              <a:gd name="adj2" fmla="val -236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"Java "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的名称正式发布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115616" y="2574196"/>
            <a:ext cx="144016" cy="144016"/>
          </a:xfrm>
          <a:prstGeom prst="ellipse">
            <a:avLst/>
          </a:prstGeom>
          <a:solidFill>
            <a:srgbClr val="30A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36512" y="24928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1998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115616" y="1926124"/>
            <a:ext cx="144016" cy="144016"/>
          </a:xfrm>
          <a:prstGeom prst="ellipse">
            <a:avLst/>
          </a:prstGeom>
          <a:solidFill>
            <a:srgbClr val="30A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-36512" y="17728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2006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标注 33"/>
          <p:cNvSpPr/>
          <p:nvPr/>
        </p:nvSpPr>
        <p:spPr>
          <a:xfrm>
            <a:off x="1403648" y="1890120"/>
            <a:ext cx="7488832" cy="396044"/>
          </a:xfrm>
          <a:prstGeom prst="wedgeRectCallout">
            <a:avLst>
              <a:gd name="adj1" fmla="val -53006"/>
              <a:gd name="adj2" fmla="val -1995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SUN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宣布开放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源代码，加入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GPL</a:t>
            </a:r>
            <a:r>
              <a:rPr lang="zh-CN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，使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源代码可免费获取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1403648" y="2574196"/>
            <a:ext cx="7488832" cy="396044"/>
          </a:xfrm>
          <a:prstGeom prst="wedgeRectCallout">
            <a:avLst>
              <a:gd name="adj1" fmla="val -53005"/>
              <a:gd name="adj2" fmla="val -3461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年底发布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JDK1.2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版本，此后的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 2。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目前最新版本为1</a:t>
            </a:r>
            <a:r>
              <a:rPr lang="zh-CN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115616" y="1350060"/>
            <a:ext cx="144016" cy="144016"/>
          </a:xfrm>
          <a:prstGeom prst="ellipse">
            <a:avLst/>
          </a:prstGeom>
          <a:solidFill>
            <a:srgbClr val="30A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-10852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2009.4.20</a:t>
            </a:r>
            <a:endParaRPr lang="zh-CN" altLang="en-US" dirty="0"/>
          </a:p>
        </p:txBody>
      </p:sp>
      <p:sp>
        <p:nvSpPr>
          <p:cNvPr id="39" name="矩形标注 38"/>
          <p:cNvSpPr/>
          <p:nvPr/>
        </p:nvSpPr>
        <p:spPr>
          <a:xfrm>
            <a:off x="1403648" y="1196752"/>
            <a:ext cx="7488832" cy="396044"/>
          </a:xfrm>
          <a:prstGeom prst="wedgeRectCallout">
            <a:avLst>
              <a:gd name="adj1" fmla="val -52811"/>
              <a:gd name="adj2" fmla="val 203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宣布收购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Sun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日获欧盟</a:t>
            </a:r>
            <a:r>
              <a:rPr lang="zh-CN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批准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正式生效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3" descr="E:\课程\java理论与实践\pics\Java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03323"/>
            <a:ext cx="633644" cy="115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85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21" grpId="0" animBg="1"/>
      <p:bldP spid="22" grpId="0"/>
      <p:bldP spid="23" grpId="0" animBg="1"/>
      <p:bldP spid="25" grpId="0" animBg="1"/>
      <p:bldP spid="26" grpId="0"/>
      <p:bldP spid="27" grpId="0" animBg="1"/>
      <p:bldP spid="28" grpId="0" animBg="1"/>
      <p:bldP spid="29" grpId="0"/>
      <p:bldP spid="32" grpId="0" animBg="1"/>
      <p:bldP spid="33" grpId="0"/>
      <p:bldP spid="34" grpId="0" animBg="1"/>
      <p:bldP spid="35" grpId="0" animBg="1"/>
      <p:bldP spid="37" grpId="0" animBg="1"/>
      <p:bldP spid="38" grpId="0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Java</a:t>
            </a:r>
            <a:r>
              <a:rPr lang="zh-CN" altLang="en-US" dirty="0"/>
              <a:t>的诞生和发展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EE</a:t>
            </a:r>
            <a:r>
              <a:rPr lang="zh-CN" altLang="en-US" dirty="0" smtClean="0"/>
              <a:t>三大平台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241836" y="1752544"/>
            <a:ext cx="4418012" cy="4251325"/>
            <a:chOff x="2241836" y="1752544"/>
            <a:chExt cx="4418012" cy="4251325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gray">
            <a:xfrm>
              <a:off x="2565686" y="2122432"/>
              <a:ext cx="3956050" cy="3881437"/>
            </a:xfrm>
            <a:prstGeom prst="ellipse">
              <a:avLst/>
            </a:prstGeom>
            <a:noFill/>
            <a:ln w="12700">
              <a:solidFill>
                <a:srgbClr val="DDDDDD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9B7C"/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gray">
            <a:xfrm>
              <a:off x="2783173" y="2328807"/>
              <a:ext cx="3490913" cy="3490912"/>
            </a:xfrm>
            <a:prstGeom prst="ellipse">
              <a:avLst/>
            </a:prstGeom>
            <a:noFill/>
            <a:ln w="12700">
              <a:solidFill>
                <a:srgbClr val="DDDDDD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9B7C"/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gray">
            <a:xfrm>
              <a:off x="2999073" y="2655832"/>
              <a:ext cx="2973388" cy="2973387"/>
            </a:xfrm>
            <a:prstGeom prst="ellipse">
              <a:avLst/>
            </a:prstGeom>
            <a:noFill/>
            <a:ln w="12700">
              <a:solidFill>
                <a:srgbClr val="DDDDDD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9B7C"/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gray">
            <a:xfrm rot="9044363">
              <a:off x="2241836" y="3954407"/>
              <a:ext cx="1871662" cy="1855787"/>
            </a:xfrm>
            <a:prstGeom prst="chevron">
              <a:avLst>
                <a:gd name="adj" fmla="val 28655"/>
              </a:avLst>
            </a:prstGeom>
            <a:solidFill>
              <a:srgbClr val="99CC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gray">
            <a:xfrm rot="16200000">
              <a:off x="3519773" y="1760482"/>
              <a:ext cx="1871663" cy="1855787"/>
            </a:xfrm>
            <a:prstGeom prst="chevron">
              <a:avLst>
                <a:gd name="adj" fmla="val 28655"/>
              </a:avLst>
            </a:prstGeom>
            <a:solidFill>
              <a:srgbClr val="4AB1E4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63500" prstMaterial="legacyPlastic">
              <a:bevelT w="13500" h="13500" prst="angle"/>
              <a:bevelB w="13500" h="13500" prst="angle"/>
              <a:extrusionClr>
                <a:srgbClr val="4AB1E4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22" name="AutoShape 9"/>
            <p:cNvSpPr>
              <a:spLocks noChangeArrowheads="1"/>
            </p:cNvSpPr>
            <p:nvPr/>
          </p:nvSpPr>
          <p:spPr bwMode="gray">
            <a:xfrm rot="1788254">
              <a:off x="4788186" y="3967107"/>
              <a:ext cx="1871662" cy="1855787"/>
            </a:xfrm>
            <a:prstGeom prst="chevron">
              <a:avLst>
                <a:gd name="adj" fmla="val 28655"/>
              </a:avLst>
            </a:prstGeom>
            <a:solidFill>
              <a:srgbClr val="F77A1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F77A1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gray">
            <a:xfrm>
              <a:off x="3527711" y="3874208"/>
              <a:ext cx="185578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0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三大平台</a:t>
              </a:r>
              <a:endParaRPr lang="en-US" altLang="zh-CN" sz="2000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gray">
            <a:xfrm>
              <a:off x="3430873" y="2503432"/>
              <a:ext cx="204311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rgbClr val="FFFBFC"/>
                  </a:solidFill>
                  <a:latin typeface="微软雅黑" pitchFamily="34" charset="-122"/>
                  <a:ea typeface="微软雅黑" pitchFamily="34" charset="-122"/>
                </a:rPr>
                <a:t>Java ME</a:t>
              </a:r>
              <a:endParaRPr lang="en-US" altLang="zh-CN" sz="2400" dirty="0">
                <a:solidFill>
                  <a:srgbClr val="FFFBF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gray">
            <a:xfrm>
              <a:off x="2376674" y="4687832"/>
              <a:ext cx="13478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rgbClr val="FFFBFC"/>
                  </a:solidFill>
                  <a:latin typeface="微软雅黑" pitchFamily="34" charset="-122"/>
                  <a:ea typeface="微软雅黑" pitchFamily="34" charset="-122"/>
                </a:rPr>
                <a:t>Java SE</a:t>
              </a:r>
              <a:endParaRPr lang="en-US" altLang="zh-CN" sz="2400" dirty="0">
                <a:solidFill>
                  <a:srgbClr val="FFFBF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gray">
            <a:xfrm>
              <a:off x="5254811" y="4697950"/>
              <a:ext cx="13478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rgbClr val="FFFBFC"/>
                  </a:solidFill>
                  <a:latin typeface="微软雅黑" pitchFamily="34" charset="-122"/>
                  <a:ea typeface="微软雅黑" pitchFamily="34" charset="-122"/>
                </a:rPr>
                <a:t>Java EE</a:t>
              </a:r>
              <a:endParaRPr lang="en-US" altLang="zh-CN" sz="2400" dirty="0">
                <a:solidFill>
                  <a:srgbClr val="FFFBF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C0EB1A-4B3C-4BDE-A603-EE06435B22EA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22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About me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1331640" y="836712"/>
            <a:ext cx="7632848" cy="655578"/>
          </a:xfrm>
          <a:prstGeom prst="wedgeRectCallout">
            <a:avLst>
              <a:gd name="adj1" fmla="val -52106"/>
              <a:gd name="adj2" fmla="val -333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管理信息系统、决策支持系统、数据挖掘、云计算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94396" y="836712"/>
            <a:ext cx="778096" cy="1136656"/>
            <a:chOff x="194396" y="836712"/>
            <a:chExt cx="778096" cy="1136656"/>
          </a:xfrm>
        </p:grpSpPr>
        <p:sp>
          <p:nvSpPr>
            <p:cNvPr id="4" name="TextBox 3"/>
            <p:cNvSpPr txBox="1"/>
            <p:nvPr/>
          </p:nvSpPr>
          <p:spPr>
            <a:xfrm>
              <a:off x="194396" y="1604036"/>
              <a:ext cx="778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戴喆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12" y="836712"/>
              <a:ext cx="635864" cy="76732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矩形标注 7"/>
          <p:cNvSpPr/>
          <p:nvPr/>
        </p:nvSpPr>
        <p:spPr>
          <a:xfrm>
            <a:off x="1331640" y="1612914"/>
            <a:ext cx="7632848" cy="951990"/>
          </a:xfrm>
          <a:prstGeom prst="wedgeRectCallout">
            <a:avLst>
              <a:gd name="adj1" fmla="val -52106"/>
              <a:gd name="adj2" fmla="val -333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讲授课程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   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理论与实践、操作系统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：操作系统结构分析与设计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354524" y="2708920"/>
            <a:ext cx="7632848" cy="591950"/>
          </a:xfrm>
          <a:prstGeom prst="wedgeRectCallout">
            <a:avLst>
              <a:gd name="adj1" fmla="val -52106"/>
              <a:gd name="adj2" fmla="val -333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工程实践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J2EE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企业级架构、开发、部署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44650" y="3428380"/>
            <a:ext cx="6239718" cy="3312988"/>
            <a:chOff x="1644650" y="3428380"/>
            <a:chExt cx="6239718" cy="3312988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auto">
            <a:xfrm>
              <a:off x="1692275" y="3428950"/>
              <a:ext cx="5616575" cy="2664346"/>
            </a:xfrm>
            <a:prstGeom prst="downArrow">
              <a:avLst>
                <a:gd name="adj1" fmla="val 52583"/>
                <a:gd name="adj2" fmla="val 32157"/>
              </a:avLst>
            </a:prstGeom>
            <a:gradFill rotWithShape="0">
              <a:gsLst>
                <a:gs pos="0">
                  <a:srgbClr val="1895D3">
                    <a:alpha val="0"/>
                  </a:srgbClr>
                </a:gs>
                <a:gs pos="100000">
                  <a:srgbClr val="1895D3">
                    <a:alpha val="75998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Line 3"/>
            <p:cNvSpPr>
              <a:spLocks noChangeShapeType="1"/>
            </p:cNvSpPr>
            <p:nvPr/>
          </p:nvSpPr>
          <p:spPr bwMode="auto">
            <a:xfrm flipH="1">
              <a:off x="4502150" y="3501405"/>
              <a:ext cx="0" cy="1800225"/>
            </a:xfrm>
            <a:prstGeom prst="line">
              <a:avLst/>
            </a:prstGeom>
            <a:noFill/>
            <a:ln w="19050">
              <a:solidFill>
                <a:srgbClr val="73C2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>
              <a:off x="1644650" y="6165106"/>
              <a:ext cx="5737225" cy="576262"/>
            </a:xfrm>
            <a:prstGeom prst="roundRect">
              <a:avLst>
                <a:gd name="adj" fmla="val 16667"/>
              </a:avLst>
            </a:prstGeom>
            <a:solidFill>
              <a:srgbClr val="73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6516688" y="6236543"/>
              <a:ext cx="719137" cy="4318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1895D3">
                    <a:alpha val="89000"/>
                  </a:srgbClr>
                </a:gs>
                <a:gs pos="100000">
                  <a:srgbClr val="0B4461">
                    <a:alpha val="85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1908175" y="6239718"/>
              <a:ext cx="4608513" cy="4302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6516216" y="6322268"/>
              <a:ext cx="8763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900" b="1" dirty="0">
                  <a:solidFill>
                    <a:schemeClr val="bg1"/>
                  </a:solidFill>
                  <a:latin typeface="Century Gothic" pitchFamily="34" charset="0"/>
                </a:rPr>
                <a:t>notify me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979613" y="6309568"/>
              <a:ext cx="457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http://weibo.com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daizhe0417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2197100" y="3428380"/>
              <a:ext cx="2211388" cy="639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600" dirty="0">
                  <a:solidFill>
                    <a:srgbClr val="1895D3"/>
                  </a:solidFill>
                  <a:latin typeface="Century Gothic" pitchFamily="34" charset="0"/>
                  <a:ea typeface="方正粗倩简体" pitchFamily="65" charset="-122"/>
                  <a:sym typeface="Arial" pitchFamily="34" charset="0"/>
                </a:rPr>
                <a:t>NotifyMe</a:t>
              </a: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4500563" y="4220542"/>
              <a:ext cx="4730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rgbClr val="C6DEEA"/>
                  </a:solidFill>
                  <a:latin typeface="Microsoft Tai Le" pitchFamily="34" charset="0"/>
                  <a:sym typeface="Arial" pitchFamily="34" charset="0"/>
                </a:rPr>
                <a:t>f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5221288" y="3644280"/>
              <a:ext cx="2663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solidFill>
                    <a:srgbClr val="1895D3"/>
                  </a:solidFill>
                </a:rPr>
                <a:t>daizhe.blog.chinanuix.com</a:t>
              </a:r>
              <a:endParaRPr lang="zh-CN" altLang="en-US" sz="1600" dirty="0">
                <a:solidFill>
                  <a:srgbClr val="1895D3"/>
                </a:solidFill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5219700" y="4220542"/>
              <a:ext cx="22320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solidFill>
                    <a:srgbClr val="1895D3"/>
                  </a:solidFill>
                </a:rPr>
                <a:t>daizhe0417@163</a:t>
              </a:r>
              <a:r>
                <a:rPr lang="zh-CN" altLang="en-US" sz="1600" dirty="0" smtClean="0">
                  <a:solidFill>
                    <a:srgbClr val="1895D3"/>
                  </a:solidFill>
                </a:rPr>
                <a:t>.</a:t>
              </a:r>
              <a:r>
                <a:rPr lang="zh-CN" altLang="en-US" sz="1600" dirty="0">
                  <a:solidFill>
                    <a:srgbClr val="1895D3"/>
                  </a:solidFill>
                </a:rPr>
                <a:t>com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5219700" y="4868242"/>
              <a:ext cx="22320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1895D3"/>
                  </a:solidFill>
                </a:rPr>
                <a:t>QQ</a:t>
              </a:r>
              <a:r>
                <a:rPr lang="zh-CN" altLang="en-US" sz="1600" dirty="0" smtClean="0">
                  <a:solidFill>
                    <a:srgbClr val="1895D3"/>
                  </a:solidFill>
                </a:rPr>
                <a:t>:</a:t>
              </a:r>
              <a:r>
                <a:rPr lang="en-US" altLang="zh-CN" sz="1600" dirty="0" smtClean="0">
                  <a:solidFill>
                    <a:srgbClr val="1895D3"/>
                  </a:solidFill>
                </a:rPr>
                <a:t>7555455</a:t>
              </a:r>
              <a:endParaRPr lang="zh-CN" altLang="en-US" sz="1600" dirty="0">
                <a:solidFill>
                  <a:srgbClr val="1895D3"/>
                </a:solidFill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3563938" y="5425479"/>
              <a:ext cx="18716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solidFill>
                    <a:srgbClr val="1895D3"/>
                  </a:solidFill>
                  <a:latin typeface="微软雅黑" pitchFamily="34" charset="-122"/>
                  <a:ea typeface="微软雅黑" pitchFamily="34" charset="-122"/>
                </a:rPr>
                <a:t>微博</a:t>
              </a:r>
              <a:r>
                <a:rPr lang="zh-CN" altLang="en-US" sz="1400" dirty="0" smtClean="0">
                  <a:solidFill>
                    <a:srgbClr val="1895D3"/>
                  </a:solidFill>
                  <a:latin typeface="微软雅黑" pitchFamily="34" charset="-122"/>
                  <a:ea typeface="微软雅黑" pitchFamily="34" charset="-122"/>
                  <a:hlinkClick r:id="rId3"/>
                </a:rPr>
                <a:t>@月满拦江</a:t>
              </a:r>
              <a:r>
                <a:rPr lang="zh-CN" altLang="en-US" sz="1400" dirty="0" smtClean="0">
                  <a:solidFill>
                    <a:srgbClr val="1895D3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1400" dirty="0">
                <a:solidFill>
                  <a:srgbClr val="1895D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Picture 15" descr="图片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5025" y="3572842"/>
              <a:ext cx="57150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6" descr="图片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5025" y="4147517"/>
              <a:ext cx="5969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17" descr="图片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5025" y="4725367"/>
              <a:ext cx="533400" cy="53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ADC9BD-CBAF-4241-BE63-5851E72491CB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819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Java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grpSp>
        <p:nvGrpSpPr>
          <p:cNvPr id="80" name="组合 79"/>
          <p:cNvGrpSpPr/>
          <p:nvPr/>
        </p:nvGrpSpPr>
        <p:grpSpPr>
          <a:xfrm>
            <a:off x="-4868" y="1340768"/>
            <a:ext cx="8969356" cy="4248472"/>
            <a:chOff x="-76877" y="1340768"/>
            <a:chExt cx="8969356" cy="4248472"/>
          </a:xfrm>
        </p:grpSpPr>
        <p:grpSp>
          <p:nvGrpSpPr>
            <p:cNvPr id="75" name="Group 3"/>
            <p:cNvGrpSpPr>
              <a:grpSpLocks/>
            </p:cNvGrpSpPr>
            <p:nvPr/>
          </p:nvGrpSpPr>
          <p:grpSpPr bwMode="auto">
            <a:xfrm>
              <a:off x="1763712" y="1340768"/>
              <a:ext cx="7128767" cy="3672557"/>
              <a:chOff x="0" y="0"/>
              <a:chExt cx="5191" cy="3042"/>
            </a:xfrm>
          </p:grpSpPr>
          <p:sp>
            <p:nvSpPr>
              <p:cNvPr id="76" name="AutoShape 4"/>
              <p:cNvSpPr>
                <a:spLocks noChangeArrowheads="1"/>
              </p:cNvSpPr>
              <p:nvPr/>
            </p:nvSpPr>
            <p:spPr bwMode="auto">
              <a:xfrm>
                <a:off x="0" y="2914"/>
                <a:ext cx="5191" cy="128"/>
              </a:xfrm>
              <a:custGeom>
                <a:avLst/>
                <a:gdLst>
                  <a:gd name="G0" fmla="+- 2283 0 0"/>
                  <a:gd name="G1" fmla="+- 21600 0 2283"/>
                  <a:gd name="G2" fmla="*/ 2283 1 2"/>
                  <a:gd name="G3" fmla="+- 21600 0 G2"/>
                  <a:gd name="G4" fmla="+/ 2283 21600 2"/>
                  <a:gd name="G5" fmla="+/ G1 0 2"/>
                  <a:gd name="G6" fmla="*/ 21600 21600 2283"/>
                  <a:gd name="G7" fmla="*/ G6 1 2"/>
                  <a:gd name="G8" fmla="+- 21600 0 G7"/>
                  <a:gd name="G9" fmla="*/ 21600 1 2"/>
                  <a:gd name="G10" fmla="+- 2283 0 G9"/>
                  <a:gd name="G11" fmla="?: G10 G8 0"/>
                  <a:gd name="G12" fmla="?: G10 G7 21600"/>
                  <a:gd name="T0" fmla="*/ 20458 w 21600"/>
                  <a:gd name="T1" fmla="*/ 10800 h 21600"/>
                  <a:gd name="T2" fmla="*/ 10800 w 21600"/>
                  <a:gd name="T3" fmla="*/ 21600 h 21600"/>
                  <a:gd name="T4" fmla="*/ 1142 w 21600"/>
                  <a:gd name="T5" fmla="*/ 10800 h 21600"/>
                  <a:gd name="T6" fmla="*/ 10800 w 21600"/>
                  <a:gd name="T7" fmla="*/ 0 h 21600"/>
                  <a:gd name="T8" fmla="*/ 2942 w 21600"/>
                  <a:gd name="T9" fmla="*/ 2942 h 21600"/>
                  <a:gd name="T10" fmla="*/ 18658 w 21600"/>
                  <a:gd name="T11" fmla="*/ 186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283" y="21600"/>
                    </a:lnTo>
                    <a:lnTo>
                      <a:pt x="1931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33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170" cy="2914"/>
              </a:xfrm>
              <a:prstGeom prst="roundRect">
                <a:avLst>
                  <a:gd name="adj" fmla="val 1324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lin ang="2700000" scaled="1"/>
              </a:gradFill>
              <a:ln w="635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808080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E1B40C"/>
                  </a:buClr>
                  <a:buFont typeface="Wingdings" pitchFamily="2" charset="2"/>
                  <a:buNone/>
                </a:pPr>
                <a:endParaRPr lang="zh-CN" altLang="en-US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-76877" y="2488399"/>
              <a:ext cx="2560645" cy="2236745"/>
              <a:chOff x="323850" y="1700213"/>
              <a:chExt cx="4152900" cy="3816350"/>
            </a:xfrm>
          </p:grpSpPr>
          <p:sp>
            <p:nvSpPr>
              <p:cNvPr id="56" name="Oval 6"/>
              <p:cNvSpPr>
                <a:spLocks noChangeArrowheads="1"/>
              </p:cNvSpPr>
              <p:nvPr/>
            </p:nvSpPr>
            <p:spPr bwMode="auto">
              <a:xfrm>
                <a:off x="323850" y="4940300"/>
                <a:ext cx="3457575" cy="5762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79999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未知"/>
              <p:cNvSpPr>
                <a:spLocks/>
              </p:cNvSpPr>
              <p:nvPr/>
            </p:nvSpPr>
            <p:spPr bwMode="auto">
              <a:xfrm rot="900000">
                <a:off x="2133600" y="3338513"/>
                <a:ext cx="1006475" cy="1998662"/>
              </a:xfrm>
              <a:custGeom>
                <a:avLst/>
                <a:gdLst>
                  <a:gd name="T0" fmla="*/ 187 w 252"/>
                  <a:gd name="T1" fmla="*/ 221 h 499"/>
                  <a:gd name="T2" fmla="*/ 252 w 252"/>
                  <a:gd name="T3" fmla="*/ 182 h 499"/>
                  <a:gd name="T4" fmla="*/ 252 w 252"/>
                  <a:gd name="T5" fmla="*/ 57 h 499"/>
                  <a:gd name="T6" fmla="*/ 170 w 252"/>
                  <a:gd name="T7" fmla="*/ 91 h 499"/>
                  <a:gd name="T8" fmla="*/ 179 w 252"/>
                  <a:gd name="T9" fmla="*/ 42 h 499"/>
                  <a:gd name="T10" fmla="*/ 145 w 252"/>
                  <a:gd name="T11" fmla="*/ 2 h 499"/>
                  <a:gd name="T12" fmla="*/ 109 w 252"/>
                  <a:gd name="T13" fmla="*/ 56 h 499"/>
                  <a:gd name="T14" fmla="*/ 129 w 252"/>
                  <a:gd name="T15" fmla="*/ 108 h 499"/>
                  <a:gd name="T16" fmla="*/ 0 w 252"/>
                  <a:gd name="T17" fmla="*/ 162 h 499"/>
                  <a:gd name="T18" fmla="*/ 0 w 252"/>
                  <a:gd name="T19" fmla="*/ 499 h 499"/>
                  <a:gd name="T20" fmla="*/ 252 w 252"/>
                  <a:gd name="T21" fmla="*/ 350 h 499"/>
                  <a:gd name="T22" fmla="*/ 252 w 252"/>
                  <a:gd name="T23" fmla="*/ 239 h 499"/>
                  <a:gd name="T24" fmla="*/ 187 w 252"/>
                  <a:gd name="T25" fmla="*/ 221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2" h="499">
                    <a:moveTo>
                      <a:pt x="187" y="221"/>
                    </a:moveTo>
                    <a:cubicBezTo>
                      <a:pt x="206" y="174"/>
                      <a:pt x="240" y="179"/>
                      <a:pt x="252" y="182"/>
                    </a:cubicBezTo>
                    <a:cubicBezTo>
                      <a:pt x="252" y="57"/>
                      <a:pt x="252" y="57"/>
                      <a:pt x="252" y="5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3" y="81"/>
                      <a:pt x="180" y="56"/>
                      <a:pt x="179" y="42"/>
                    </a:cubicBezTo>
                    <a:cubicBezTo>
                      <a:pt x="179" y="23"/>
                      <a:pt x="179" y="0"/>
                      <a:pt x="145" y="2"/>
                    </a:cubicBezTo>
                    <a:cubicBezTo>
                      <a:pt x="114" y="4"/>
                      <a:pt x="108" y="40"/>
                      <a:pt x="109" y="56"/>
                    </a:cubicBezTo>
                    <a:cubicBezTo>
                      <a:pt x="110" y="74"/>
                      <a:pt x="123" y="98"/>
                      <a:pt x="129" y="10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252" y="350"/>
                      <a:pt x="252" y="350"/>
                      <a:pt x="252" y="350"/>
                    </a:cubicBezTo>
                    <a:cubicBezTo>
                      <a:pt x="252" y="239"/>
                      <a:pt x="252" y="239"/>
                      <a:pt x="252" y="239"/>
                    </a:cubicBezTo>
                    <a:cubicBezTo>
                      <a:pt x="227" y="290"/>
                      <a:pt x="167" y="272"/>
                      <a:pt x="187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未知"/>
              <p:cNvSpPr>
                <a:spLocks/>
              </p:cNvSpPr>
              <p:nvPr/>
            </p:nvSpPr>
            <p:spPr bwMode="auto">
              <a:xfrm rot="900000">
                <a:off x="1028700" y="1744663"/>
                <a:ext cx="763588" cy="234950"/>
              </a:xfrm>
              <a:custGeom>
                <a:avLst/>
                <a:gdLst>
                  <a:gd name="T0" fmla="*/ 382 w 382"/>
                  <a:gd name="T1" fmla="*/ 117 h 117"/>
                  <a:gd name="T2" fmla="*/ 0 w 382"/>
                  <a:gd name="T3" fmla="*/ 0 h 117"/>
                  <a:gd name="T4" fmla="*/ 378 w 382"/>
                  <a:gd name="T5" fmla="*/ 117 h 117"/>
                  <a:gd name="T6" fmla="*/ 382 w 382"/>
                  <a:gd name="T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2" h="117">
                    <a:moveTo>
                      <a:pt x="382" y="117"/>
                    </a:moveTo>
                    <a:lnTo>
                      <a:pt x="0" y="0"/>
                    </a:lnTo>
                    <a:lnTo>
                      <a:pt x="378" y="117"/>
                    </a:lnTo>
                    <a:lnTo>
                      <a:pt x="382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未知"/>
              <p:cNvSpPr>
                <a:spLocks/>
              </p:cNvSpPr>
              <p:nvPr/>
            </p:nvSpPr>
            <p:spPr bwMode="auto">
              <a:xfrm rot="900000">
                <a:off x="1695450" y="2190750"/>
                <a:ext cx="939800" cy="295275"/>
              </a:xfrm>
              <a:custGeom>
                <a:avLst/>
                <a:gdLst>
                  <a:gd name="T0" fmla="*/ 0 w 470"/>
                  <a:gd name="T1" fmla="*/ 0 h 148"/>
                  <a:gd name="T2" fmla="*/ 0 w 470"/>
                  <a:gd name="T3" fmla="*/ 2 h 148"/>
                  <a:gd name="T4" fmla="*/ 470 w 470"/>
                  <a:gd name="T5" fmla="*/ 148 h 148"/>
                  <a:gd name="T6" fmla="*/ 0 w 470"/>
                  <a:gd name="T7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0" h="148">
                    <a:moveTo>
                      <a:pt x="0" y="0"/>
                    </a:moveTo>
                    <a:lnTo>
                      <a:pt x="0" y="2"/>
                    </a:lnTo>
                    <a:lnTo>
                      <a:pt x="470" y="1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未知"/>
              <p:cNvSpPr>
                <a:spLocks/>
              </p:cNvSpPr>
              <p:nvPr/>
            </p:nvSpPr>
            <p:spPr bwMode="auto">
              <a:xfrm rot="900000">
                <a:off x="2730500" y="2154238"/>
                <a:ext cx="1746250" cy="404812"/>
              </a:xfrm>
              <a:custGeom>
                <a:avLst/>
                <a:gdLst>
                  <a:gd name="T0" fmla="*/ 188 w 437"/>
                  <a:gd name="T1" fmla="*/ 33 h 101"/>
                  <a:gd name="T2" fmla="*/ 111 w 437"/>
                  <a:gd name="T3" fmla="*/ 20 h 101"/>
                  <a:gd name="T4" fmla="*/ 0 w 437"/>
                  <a:gd name="T5" fmla="*/ 46 h 101"/>
                  <a:gd name="T6" fmla="*/ 80 w 437"/>
                  <a:gd name="T7" fmla="*/ 64 h 101"/>
                  <a:gd name="T8" fmla="*/ 57 w 437"/>
                  <a:gd name="T9" fmla="*/ 84 h 101"/>
                  <a:gd name="T10" fmla="*/ 119 w 437"/>
                  <a:gd name="T11" fmla="*/ 73 h 101"/>
                  <a:gd name="T12" fmla="*/ 239 w 437"/>
                  <a:gd name="T13" fmla="*/ 101 h 101"/>
                  <a:gd name="T14" fmla="*/ 239 w 437"/>
                  <a:gd name="T15" fmla="*/ 101 h 101"/>
                  <a:gd name="T16" fmla="*/ 437 w 437"/>
                  <a:gd name="T17" fmla="*/ 42 h 101"/>
                  <a:gd name="T18" fmla="*/ 202 w 437"/>
                  <a:gd name="T19" fmla="*/ 0 h 101"/>
                  <a:gd name="T20" fmla="*/ 154 w 437"/>
                  <a:gd name="T21" fmla="*/ 11 h 101"/>
                  <a:gd name="T22" fmla="*/ 188 w 437"/>
                  <a:gd name="T23" fmla="*/ 3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7" h="101">
                    <a:moveTo>
                      <a:pt x="188" y="33"/>
                    </a:moveTo>
                    <a:cubicBezTo>
                      <a:pt x="164" y="45"/>
                      <a:pt x="122" y="35"/>
                      <a:pt x="111" y="2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59" y="68"/>
                      <a:pt x="29" y="76"/>
                      <a:pt x="57" y="84"/>
                    </a:cubicBezTo>
                    <a:cubicBezTo>
                      <a:pt x="86" y="92"/>
                      <a:pt x="107" y="82"/>
                      <a:pt x="119" y="73"/>
                    </a:cubicBezTo>
                    <a:cubicBezTo>
                      <a:pt x="239" y="101"/>
                      <a:pt x="239" y="101"/>
                      <a:pt x="239" y="101"/>
                    </a:cubicBezTo>
                    <a:cubicBezTo>
                      <a:pt x="239" y="101"/>
                      <a:pt x="239" y="101"/>
                      <a:pt x="239" y="101"/>
                    </a:cubicBezTo>
                    <a:cubicBezTo>
                      <a:pt x="437" y="42"/>
                      <a:pt x="437" y="42"/>
                      <a:pt x="437" y="42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54" y="11"/>
                      <a:pt x="154" y="11"/>
                      <a:pt x="154" y="11"/>
                    </a:cubicBezTo>
                    <a:cubicBezTo>
                      <a:pt x="176" y="15"/>
                      <a:pt x="208" y="23"/>
                      <a:pt x="188" y="3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C0C0C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未知"/>
              <p:cNvSpPr>
                <a:spLocks/>
              </p:cNvSpPr>
              <p:nvPr/>
            </p:nvSpPr>
            <p:spPr bwMode="auto">
              <a:xfrm rot="900000">
                <a:off x="1035050" y="1700213"/>
                <a:ext cx="1754188" cy="409575"/>
              </a:xfrm>
              <a:custGeom>
                <a:avLst/>
                <a:gdLst>
                  <a:gd name="T0" fmla="*/ 340 w 439"/>
                  <a:gd name="T1" fmla="*/ 23 h 102"/>
                  <a:gd name="T2" fmla="*/ 365 w 439"/>
                  <a:gd name="T3" fmla="*/ 9 h 102"/>
                  <a:gd name="T4" fmla="*/ 308 w 439"/>
                  <a:gd name="T5" fmla="*/ 15 h 102"/>
                  <a:gd name="T6" fmla="*/ 255 w 439"/>
                  <a:gd name="T7" fmla="*/ 3 h 102"/>
                  <a:gd name="T8" fmla="*/ 0 w 439"/>
                  <a:gd name="T9" fmla="*/ 44 h 102"/>
                  <a:gd name="T10" fmla="*/ 191 w 439"/>
                  <a:gd name="T11" fmla="*/ 102 h 102"/>
                  <a:gd name="T12" fmla="*/ 308 w 439"/>
                  <a:gd name="T13" fmla="*/ 75 h 102"/>
                  <a:gd name="T14" fmla="*/ 273 w 439"/>
                  <a:gd name="T15" fmla="*/ 50 h 102"/>
                  <a:gd name="T16" fmla="*/ 343 w 439"/>
                  <a:gd name="T17" fmla="*/ 67 h 102"/>
                  <a:gd name="T18" fmla="*/ 439 w 439"/>
                  <a:gd name="T19" fmla="*/ 46 h 102"/>
                  <a:gd name="T20" fmla="*/ 340 w 439"/>
                  <a:gd name="T21" fmla="*/ 2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9" h="102">
                    <a:moveTo>
                      <a:pt x="340" y="23"/>
                    </a:moveTo>
                    <a:cubicBezTo>
                      <a:pt x="354" y="20"/>
                      <a:pt x="373" y="14"/>
                      <a:pt x="365" y="9"/>
                    </a:cubicBezTo>
                    <a:cubicBezTo>
                      <a:pt x="349" y="0"/>
                      <a:pt x="319" y="11"/>
                      <a:pt x="308" y="15"/>
                    </a:cubicBezTo>
                    <a:cubicBezTo>
                      <a:pt x="255" y="3"/>
                      <a:pt x="255" y="3"/>
                      <a:pt x="255" y="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91" y="102"/>
                      <a:pt x="191" y="102"/>
                      <a:pt x="191" y="102"/>
                    </a:cubicBezTo>
                    <a:cubicBezTo>
                      <a:pt x="308" y="75"/>
                      <a:pt x="308" y="75"/>
                      <a:pt x="308" y="75"/>
                    </a:cubicBezTo>
                    <a:cubicBezTo>
                      <a:pt x="284" y="72"/>
                      <a:pt x="241" y="63"/>
                      <a:pt x="273" y="50"/>
                    </a:cubicBezTo>
                    <a:cubicBezTo>
                      <a:pt x="309" y="37"/>
                      <a:pt x="333" y="57"/>
                      <a:pt x="343" y="67"/>
                    </a:cubicBezTo>
                    <a:cubicBezTo>
                      <a:pt x="439" y="46"/>
                      <a:pt x="439" y="46"/>
                      <a:pt x="439" y="46"/>
                    </a:cubicBezTo>
                    <a:lnTo>
                      <a:pt x="340" y="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C0C0C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未知"/>
              <p:cNvSpPr>
                <a:spLocks/>
              </p:cNvSpPr>
              <p:nvPr/>
            </p:nvSpPr>
            <p:spPr bwMode="auto">
              <a:xfrm rot="900000">
                <a:off x="2068513" y="1817688"/>
                <a:ext cx="1566862" cy="311150"/>
              </a:xfrm>
              <a:custGeom>
                <a:avLst/>
                <a:gdLst>
                  <a:gd name="T0" fmla="*/ 110 w 392"/>
                  <a:gd name="T1" fmla="*/ 41 h 78"/>
                  <a:gd name="T2" fmla="*/ 85 w 392"/>
                  <a:gd name="T3" fmla="*/ 55 h 78"/>
                  <a:gd name="T4" fmla="*/ 184 w 392"/>
                  <a:gd name="T5" fmla="*/ 78 h 78"/>
                  <a:gd name="T6" fmla="*/ 295 w 392"/>
                  <a:gd name="T7" fmla="*/ 52 h 78"/>
                  <a:gd name="T8" fmla="*/ 372 w 392"/>
                  <a:gd name="T9" fmla="*/ 65 h 78"/>
                  <a:gd name="T10" fmla="*/ 338 w 392"/>
                  <a:gd name="T11" fmla="*/ 43 h 78"/>
                  <a:gd name="T12" fmla="*/ 386 w 392"/>
                  <a:gd name="T13" fmla="*/ 32 h 78"/>
                  <a:gd name="T14" fmla="*/ 212 w 392"/>
                  <a:gd name="T15" fmla="*/ 0 h 78"/>
                  <a:gd name="T16" fmla="*/ 0 w 392"/>
                  <a:gd name="T17" fmla="*/ 35 h 78"/>
                  <a:gd name="T18" fmla="*/ 53 w 392"/>
                  <a:gd name="T19" fmla="*/ 47 h 78"/>
                  <a:gd name="T20" fmla="*/ 110 w 392"/>
                  <a:gd name="T21" fmla="*/ 4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2" h="78">
                    <a:moveTo>
                      <a:pt x="110" y="41"/>
                    </a:moveTo>
                    <a:cubicBezTo>
                      <a:pt x="118" y="46"/>
                      <a:pt x="99" y="52"/>
                      <a:pt x="85" y="55"/>
                    </a:cubicBezTo>
                    <a:cubicBezTo>
                      <a:pt x="184" y="78"/>
                      <a:pt x="184" y="78"/>
                      <a:pt x="184" y="78"/>
                    </a:cubicBezTo>
                    <a:cubicBezTo>
                      <a:pt x="295" y="52"/>
                      <a:pt x="295" y="52"/>
                      <a:pt x="295" y="52"/>
                    </a:cubicBezTo>
                    <a:cubicBezTo>
                      <a:pt x="306" y="67"/>
                      <a:pt x="348" y="77"/>
                      <a:pt x="372" y="65"/>
                    </a:cubicBezTo>
                    <a:cubicBezTo>
                      <a:pt x="392" y="55"/>
                      <a:pt x="360" y="47"/>
                      <a:pt x="338" y="43"/>
                    </a:cubicBezTo>
                    <a:cubicBezTo>
                      <a:pt x="386" y="32"/>
                      <a:pt x="386" y="32"/>
                      <a:pt x="386" y="32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64" y="43"/>
                      <a:pt x="94" y="32"/>
                      <a:pt x="110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C0C0C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未知"/>
              <p:cNvSpPr>
                <a:spLocks/>
              </p:cNvSpPr>
              <p:nvPr/>
            </p:nvSpPr>
            <p:spPr bwMode="auto">
              <a:xfrm rot="900000">
                <a:off x="1711325" y="2063750"/>
                <a:ext cx="1946275" cy="557213"/>
              </a:xfrm>
              <a:custGeom>
                <a:avLst/>
                <a:gdLst>
                  <a:gd name="T0" fmla="*/ 235 w 487"/>
                  <a:gd name="T1" fmla="*/ 139 h 139"/>
                  <a:gd name="T2" fmla="*/ 487 w 487"/>
                  <a:gd name="T3" fmla="*/ 64 h 139"/>
                  <a:gd name="T4" fmla="*/ 367 w 487"/>
                  <a:gd name="T5" fmla="*/ 36 h 139"/>
                  <a:gd name="T6" fmla="*/ 305 w 487"/>
                  <a:gd name="T7" fmla="*/ 47 h 139"/>
                  <a:gd name="T8" fmla="*/ 328 w 487"/>
                  <a:gd name="T9" fmla="*/ 27 h 139"/>
                  <a:gd name="T10" fmla="*/ 248 w 487"/>
                  <a:gd name="T11" fmla="*/ 9 h 139"/>
                  <a:gd name="T12" fmla="*/ 152 w 487"/>
                  <a:gd name="T13" fmla="*/ 30 h 139"/>
                  <a:gd name="T14" fmla="*/ 82 w 487"/>
                  <a:gd name="T15" fmla="*/ 13 h 139"/>
                  <a:gd name="T16" fmla="*/ 117 w 487"/>
                  <a:gd name="T17" fmla="*/ 38 h 139"/>
                  <a:gd name="T18" fmla="*/ 0 w 487"/>
                  <a:gd name="T19" fmla="*/ 65 h 139"/>
                  <a:gd name="T20" fmla="*/ 235 w 487"/>
                  <a:gd name="T21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7" h="139">
                    <a:moveTo>
                      <a:pt x="235" y="139"/>
                    </a:moveTo>
                    <a:cubicBezTo>
                      <a:pt x="487" y="64"/>
                      <a:pt x="487" y="64"/>
                      <a:pt x="487" y="64"/>
                    </a:cubicBezTo>
                    <a:cubicBezTo>
                      <a:pt x="367" y="36"/>
                      <a:pt x="367" y="36"/>
                      <a:pt x="367" y="36"/>
                    </a:cubicBezTo>
                    <a:cubicBezTo>
                      <a:pt x="355" y="45"/>
                      <a:pt x="334" y="55"/>
                      <a:pt x="305" y="47"/>
                    </a:cubicBezTo>
                    <a:cubicBezTo>
                      <a:pt x="277" y="39"/>
                      <a:pt x="307" y="31"/>
                      <a:pt x="328" y="27"/>
                    </a:cubicBezTo>
                    <a:cubicBezTo>
                      <a:pt x="248" y="9"/>
                      <a:pt x="248" y="9"/>
                      <a:pt x="248" y="9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42" y="20"/>
                      <a:pt x="118" y="0"/>
                      <a:pt x="82" y="13"/>
                    </a:cubicBezTo>
                    <a:cubicBezTo>
                      <a:pt x="50" y="26"/>
                      <a:pt x="93" y="35"/>
                      <a:pt x="117" y="38"/>
                    </a:cubicBezTo>
                    <a:cubicBezTo>
                      <a:pt x="0" y="65"/>
                      <a:pt x="0" y="65"/>
                      <a:pt x="0" y="65"/>
                    </a:cubicBezTo>
                    <a:lnTo>
                      <a:pt x="235" y="1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未知"/>
              <p:cNvSpPr>
                <a:spLocks/>
              </p:cNvSpPr>
              <p:nvPr/>
            </p:nvSpPr>
            <p:spPr bwMode="auto">
              <a:xfrm rot="900000">
                <a:off x="1028700" y="1743075"/>
                <a:ext cx="755650" cy="234950"/>
              </a:xfrm>
              <a:custGeom>
                <a:avLst/>
                <a:gdLst>
                  <a:gd name="T0" fmla="*/ 378 w 378"/>
                  <a:gd name="T1" fmla="*/ 117 h 117"/>
                  <a:gd name="T2" fmla="*/ 0 w 378"/>
                  <a:gd name="T3" fmla="*/ 0 h 117"/>
                  <a:gd name="T4" fmla="*/ 378 w 378"/>
                  <a:gd name="T5" fmla="*/ 117 h 117"/>
                  <a:gd name="T6" fmla="*/ 378 w 378"/>
                  <a:gd name="T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117">
                    <a:moveTo>
                      <a:pt x="378" y="117"/>
                    </a:moveTo>
                    <a:lnTo>
                      <a:pt x="0" y="0"/>
                    </a:lnTo>
                    <a:lnTo>
                      <a:pt x="378" y="117"/>
                    </a:lnTo>
                    <a:lnTo>
                      <a:pt x="378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未知"/>
              <p:cNvSpPr>
                <a:spLocks/>
              </p:cNvSpPr>
              <p:nvPr/>
            </p:nvSpPr>
            <p:spPr bwMode="auto">
              <a:xfrm rot="900000">
                <a:off x="871538" y="1760538"/>
                <a:ext cx="1047750" cy="1417637"/>
              </a:xfrm>
              <a:custGeom>
                <a:avLst/>
                <a:gdLst>
                  <a:gd name="T0" fmla="*/ 82 w 262"/>
                  <a:gd name="T1" fmla="*/ 218 h 354"/>
                  <a:gd name="T2" fmla="*/ 102 w 262"/>
                  <a:gd name="T3" fmla="*/ 314 h 354"/>
                  <a:gd name="T4" fmla="*/ 191 w 262"/>
                  <a:gd name="T5" fmla="*/ 354 h 354"/>
                  <a:gd name="T6" fmla="*/ 191 w 262"/>
                  <a:gd name="T7" fmla="*/ 233 h 354"/>
                  <a:gd name="T8" fmla="*/ 262 w 262"/>
                  <a:gd name="T9" fmla="*/ 223 h 354"/>
                  <a:gd name="T10" fmla="*/ 191 w 262"/>
                  <a:gd name="T11" fmla="*/ 178 h 354"/>
                  <a:gd name="T12" fmla="*/ 191 w 262"/>
                  <a:gd name="T13" fmla="*/ 59 h 354"/>
                  <a:gd name="T14" fmla="*/ 0 w 262"/>
                  <a:gd name="T15" fmla="*/ 0 h 354"/>
                  <a:gd name="T16" fmla="*/ 0 w 262"/>
                  <a:gd name="T17" fmla="*/ 268 h 354"/>
                  <a:gd name="T18" fmla="*/ 66 w 262"/>
                  <a:gd name="T19" fmla="*/ 298 h 354"/>
                  <a:gd name="T20" fmla="*/ 82 w 262"/>
                  <a:gd name="T21" fmla="*/ 21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354">
                    <a:moveTo>
                      <a:pt x="82" y="218"/>
                    </a:moveTo>
                    <a:cubicBezTo>
                      <a:pt x="120" y="210"/>
                      <a:pt x="118" y="288"/>
                      <a:pt x="102" y="314"/>
                    </a:cubicBezTo>
                    <a:cubicBezTo>
                      <a:pt x="191" y="354"/>
                      <a:pt x="191" y="354"/>
                      <a:pt x="191" y="354"/>
                    </a:cubicBezTo>
                    <a:cubicBezTo>
                      <a:pt x="191" y="233"/>
                      <a:pt x="191" y="233"/>
                      <a:pt x="191" y="233"/>
                    </a:cubicBezTo>
                    <a:cubicBezTo>
                      <a:pt x="218" y="251"/>
                      <a:pt x="262" y="270"/>
                      <a:pt x="262" y="223"/>
                    </a:cubicBezTo>
                    <a:cubicBezTo>
                      <a:pt x="262" y="166"/>
                      <a:pt x="214" y="172"/>
                      <a:pt x="191" y="178"/>
                    </a:cubicBezTo>
                    <a:cubicBezTo>
                      <a:pt x="191" y="59"/>
                      <a:pt x="191" y="59"/>
                      <a:pt x="191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66" y="298"/>
                      <a:pt x="66" y="298"/>
                      <a:pt x="66" y="298"/>
                    </a:cubicBezTo>
                    <a:cubicBezTo>
                      <a:pt x="60" y="277"/>
                      <a:pt x="47" y="226"/>
                      <a:pt x="82" y="21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C1C1C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未知"/>
              <p:cNvSpPr>
                <a:spLocks/>
              </p:cNvSpPr>
              <p:nvPr/>
            </p:nvSpPr>
            <p:spPr bwMode="auto">
              <a:xfrm rot="900000">
                <a:off x="1492250" y="2166938"/>
                <a:ext cx="939800" cy="1849437"/>
              </a:xfrm>
              <a:custGeom>
                <a:avLst/>
                <a:gdLst>
                  <a:gd name="T0" fmla="*/ 0 w 235"/>
                  <a:gd name="T1" fmla="*/ 0 h 462"/>
                  <a:gd name="T2" fmla="*/ 0 w 235"/>
                  <a:gd name="T3" fmla="*/ 119 h 462"/>
                  <a:gd name="T4" fmla="*/ 71 w 235"/>
                  <a:gd name="T5" fmla="*/ 164 h 462"/>
                  <a:gd name="T6" fmla="*/ 0 w 235"/>
                  <a:gd name="T7" fmla="*/ 174 h 462"/>
                  <a:gd name="T8" fmla="*/ 0 w 235"/>
                  <a:gd name="T9" fmla="*/ 295 h 462"/>
                  <a:gd name="T10" fmla="*/ 98 w 235"/>
                  <a:gd name="T11" fmla="*/ 339 h 462"/>
                  <a:gd name="T12" fmla="*/ 117 w 235"/>
                  <a:gd name="T13" fmla="*/ 447 h 462"/>
                  <a:gd name="T14" fmla="*/ 140 w 235"/>
                  <a:gd name="T15" fmla="*/ 358 h 462"/>
                  <a:gd name="T16" fmla="*/ 235 w 235"/>
                  <a:gd name="T17" fmla="*/ 401 h 462"/>
                  <a:gd name="T18" fmla="*/ 235 w 235"/>
                  <a:gd name="T19" fmla="*/ 73 h 462"/>
                  <a:gd name="T20" fmla="*/ 0 w 235"/>
                  <a:gd name="T2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5" h="462">
                    <a:moveTo>
                      <a:pt x="0" y="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23" y="113"/>
                      <a:pt x="71" y="107"/>
                      <a:pt x="71" y="164"/>
                    </a:cubicBezTo>
                    <a:cubicBezTo>
                      <a:pt x="71" y="211"/>
                      <a:pt x="27" y="192"/>
                      <a:pt x="0" y="174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98" y="339"/>
                      <a:pt x="98" y="339"/>
                      <a:pt x="98" y="339"/>
                    </a:cubicBezTo>
                    <a:cubicBezTo>
                      <a:pt x="87" y="365"/>
                      <a:pt x="65" y="430"/>
                      <a:pt x="117" y="447"/>
                    </a:cubicBezTo>
                    <a:cubicBezTo>
                      <a:pt x="161" y="462"/>
                      <a:pt x="151" y="400"/>
                      <a:pt x="140" y="358"/>
                    </a:cubicBezTo>
                    <a:cubicBezTo>
                      <a:pt x="235" y="401"/>
                      <a:pt x="235" y="401"/>
                      <a:pt x="235" y="401"/>
                    </a:cubicBezTo>
                    <a:cubicBezTo>
                      <a:pt x="235" y="73"/>
                      <a:pt x="235" y="73"/>
                      <a:pt x="235" y="7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未知"/>
              <p:cNvSpPr>
                <a:spLocks/>
              </p:cNvSpPr>
              <p:nvPr/>
            </p:nvSpPr>
            <p:spPr bwMode="auto">
              <a:xfrm rot="900000">
                <a:off x="2427288" y="2459038"/>
                <a:ext cx="1350962" cy="1612900"/>
              </a:xfrm>
              <a:custGeom>
                <a:avLst/>
                <a:gdLst>
                  <a:gd name="T0" fmla="*/ 0 w 338"/>
                  <a:gd name="T1" fmla="*/ 75 h 403"/>
                  <a:gd name="T2" fmla="*/ 0 w 338"/>
                  <a:gd name="T3" fmla="*/ 403 h 403"/>
                  <a:gd name="T4" fmla="*/ 129 w 338"/>
                  <a:gd name="T5" fmla="*/ 349 h 403"/>
                  <a:gd name="T6" fmla="*/ 109 w 338"/>
                  <a:gd name="T7" fmla="*/ 297 h 403"/>
                  <a:gd name="T8" fmla="*/ 145 w 338"/>
                  <a:gd name="T9" fmla="*/ 243 h 403"/>
                  <a:gd name="T10" fmla="*/ 179 w 338"/>
                  <a:gd name="T11" fmla="*/ 283 h 403"/>
                  <a:gd name="T12" fmla="*/ 170 w 338"/>
                  <a:gd name="T13" fmla="*/ 332 h 403"/>
                  <a:gd name="T14" fmla="*/ 252 w 338"/>
                  <a:gd name="T15" fmla="*/ 298 h 403"/>
                  <a:gd name="T16" fmla="*/ 252 w 338"/>
                  <a:gd name="T17" fmla="*/ 170 h 403"/>
                  <a:gd name="T18" fmla="*/ 331 w 338"/>
                  <a:gd name="T19" fmla="*/ 121 h 403"/>
                  <a:gd name="T20" fmla="*/ 252 w 338"/>
                  <a:gd name="T21" fmla="*/ 127 h 403"/>
                  <a:gd name="T22" fmla="*/ 252 w 338"/>
                  <a:gd name="T23" fmla="*/ 0 h 403"/>
                  <a:gd name="T24" fmla="*/ 252 w 338"/>
                  <a:gd name="T25" fmla="*/ 0 h 403"/>
                  <a:gd name="T26" fmla="*/ 0 w 338"/>
                  <a:gd name="T27" fmla="*/ 75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8" h="403">
                    <a:moveTo>
                      <a:pt x="0" y="75"/>
                    </a:moveTo>
                    <a:cubicBezTo>
                      <a:pt x="0" y="403"/>
                      <a:pt x="0" y="403"/>
                      <a:pt x="0" y="403"/>
                    </a:cubicBezTo>
                    <a:cubicBezTo>
                      <a:pt x="129" y="349"/>
                      <a:pt x="129" y="349"/>
                      <a:pt x="129" y="349"/>
                    </a:cubicBezTo>
                    <a:cubicBezTo>
                      <a:pt x="123" y="339"/>
                      <a:pt x="110" y="315"/>
                      <a:pt x="109" y="297"/>
                    </a:cubicBezTo>
                    <a:cubicBezTo>
                      <a:pt x="108" y="281"/>
                      <a:pt x="114" y="245"/>
                      <a:pt x="145" y="243"/>
                    </a:cubicBezTo>
                    <a:cubicBezTo>
                      <a:pt x="179" y="241"/>
                      <a:pt x="179" y="264"/>
                      <a:pt x="179" y="283"/>
                    </a:cubicBezTo>
                    <a:cubicBezTo>
                      <a:pt x="180" y="297"/>
                      <a:pt x="173" y="322"/>
                      <a:pt x="170" y="332"/>
                    </a:cubicBezTo>
                    <a:cubicBezTo>
                      <a:pt x="252" y="298"/>
                      <a:pt x="252" y="298"/>
                      <a:pt x="252" y="298"/>
                    </a:cubicBezTo>
                    <a:cubicBezTo>
                      <a:pt x="252" y="170"/>
                      <a:pt x="252" y="170"/>
                      <a:pt x="252" y="170"/>
                    </a:cubicBezTo>
                    <a:cubicBezTo>
                      <a:pt x="281" y="173"/>
                      <a:pt x="338" y="175"/>
                      <a:pt x="331" y="121"/>
                    </a:cubicBezTo>
                    <a:cubicBezTo>
                      <a:pt x="325" y="74"/>
                      <a:pt x="275" y="109"/>
                      <a:pt x="252" y="127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52" y="0"/>
                      <a:pt x="252" y="0"/>
                      <a:pt x="252" y="0"/>
                    </a:cubicBezTo>
                    <a:lnTo>
                      <a:pt x="0" y="7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未知"/>
              <p:cNvSpPr>
                <a:spLocks/>
              </p:cNvSpPr>
              <p:nvPr/>
            </p:nvSpPr>
            <p:spPr bwMode="auto">
              <a:xfrm rot="900000">
                <a:off x="2865438" y="3436938"/>
                <a:ext cx="1135062" cy="1504950"/>
              </a:xfrm>
              <a:custGeom>
                <a:avLst/>
                <a:gdLst>
                  <a:gd name="T0" fmla="*/ 199 w 284"/>
                  <a:gd name="T1" fmla="*/ 126 h 376"/>
                  <a:gd name="T2" fmla="*/ 180 w 284"/>
                  <a:gd name="T3" fmla="*/ 44 h 376"/>
                  <a:gd name="T4" fmla="*/ 85 w 284"/>
                  <a:gd name="T5" fmla="*/ 83 h 376"/>
                  <a:gd name="T6" fmla="*/ 85 w 284"/>
                  <a:gd name="T7" fmla="*/ 208 h 376"/>
                  <a:gd name="T8" fmla="*/ 87 w 284"/>
                  <a:gd name="T9" fmla="*/ 209 h 376"/>
                  <a:gd name="T10" fmla="*/ 85 w 284"/>
                  <a:gd name="T11" fmla="*/ 208 h 376"/>
                  <a:gd name="T12" fmla="*/ 20 w 284"/>
                  <a:gd name="T13" fmla="*/ 247 h 376"/>
                  <a:gd name="T14" fmla="*/ 85 w 284"/>
                  <a:gd name="T15" fmla="*/ 265 h 376"/>
                  <a:gd name="T16" fmla="*/ 87 w 284"/>
                  <a:gd name="T17" fmla="*/ 260 h 376"/>
                  <a:gd name="T18" fmla="*/ 85 w 284"/>
                  <a:gd name="T19" fmla="*/ 265 h 376"/>
                  <a:gd name="T20" fmla="*/ 85 w 284"/>
                  <a:gd name="T21" fmla="*/ 376 h 376"/>
                  <a:gd name="T22" fmla="*/ 284 w 284"/>
                  <a:gd name="T23" fmla="*/ 258 h 376"/>
                  <a:gd name="T24" fmla="*/ 284 w 284"/>
                  <a:gd name="T25" fmla="*/ 0 h 376"/>
                  <a:gd name="T26" fmla="*/ 214 w 284"/>
                  <a:gd name="T27" fmla="*/ 30 h 376"/>
                  <a:gd name="T28" fmla="*/ 199 w 284"/>
                  <a:gd name="T29" fmla="*/ 12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4" h="376">
                    <a:moveTo>
                      <a:pt x="199" y="126"/>
                    </a:moveTo>
                    <a:cubicBezTo>
                      <a:pt x="157" y="127"/>
                      <a:pt x="170" y="73"/>
                      <a:pt x="180" y="44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6" y="208"/>
                      <a:pt x="87" y="209"/>
                      <a:pt x="87" y="209"/>
                    </a:cubicBezTo>
                    <a:cubicBezTo>
                      <a:pt x="87" y="209"/>
                      <a:pt x="86" y="208"/>
                      <a:pt x="85" y="208"/>
                    </a:cubicBezTo>
                    <a:cubicBezTo>
                      <a:pt x="73" y="205"/>
                      <a:pt x="39" y="200"/>
                      <a:pt x="20" y="247"/>
                    </a:cubicBezTo>
                    <a:cubicBezTo>
                      <a:pt x="0" y="298"/>
                      <a:pt x="60" y="316"/>
                      <a:pt x="85" y="265"/>
                    </a:cubicBezTo>
                    <a:cubicBezTo>
                      <a:pt x="87" y="261"/>
                      <a:pt x="87" y="260"/>
                      <a:pt x="87" y="260"/>
                    </a:cubicBezTo>
                    <a:cubicBezTo>
                      <a:pt x="87" y="260"/>
                      <a:pt x="87" y="261"/>
                      <a:pt x="85" y="265"/>
                    </a:cubicBezTo>
                    <a:cubicBezTo>
                      <a:pt x="85" y="376"/>
                      <a:pt x="85" y="376"/>
                      <a:pt x="85" y="376"/>
                    </a:cubicBezTo>
                    <a:cubicBezTo>
                      <a:pt x="284" y="258"/>
                      <a:pt x="284" y="258"/>
                      <a:pt x="284" y="258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14" y="30"/>
                      <a:pt x="214" y="30"/>
                      <a:pt x="214" y="30"/>
                    </a:cubicBezTo>
                    <a:cubicBezTo>
                      <a:pt x="224" y="60"/>
                      <a:pt x="245" y="124"/>
                      <a:pt x="199" y="12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未知"/>
              <p:cNvSpPr>
                <a:spLocks/>
              </p:cNvSpPr>
              <p:nvPr/>
            </p:nvSpPr>
            <p:spPr bwMode="auto">
              <a:xfrm rot="900000">
                <a:off x="3470275" y="2417763"/>
                <a:ext cx="795338" cy="1608137"/>
              </a:xfrm>
              <a:custGeom>
                <a:avLst/>
                <a:gdLst>
                  <a:gd name="T0" fmla="*/ 198 w 199"/>
                  <a:gd name="T1" fmla="*/ 0 h 401"/>
                  <a:gd name="T2" fmla="*/ 199 w 199"/>
                  <a:gd name="T3" fmla="*/ 0 h 401"/>
                  <a:gd name="T4" fmla="*/ 0 w 199"/>
                  <a:gd name="T5" fmla="*/ 59 h 401"/>
                  <a:gd name="T6" fmla="*/ 0 w 199"/>
                  <a:gd name="T7" fmla="*/ 59 h 401"/>
                  <a:gd name="T8" fmla="*/ 0 w 199"/>
                  <a:gd name="T9" fmla="*/ 186 h 401"/>
                  <a:gd name="T10" fmla="*/ 79 w 199"/>
                  <a:gd name="T11" fmla="*/ 180 h 401"/>
                  <a:gd name="T12" fmla="*/ 0 w 199"/>
                  <a:gd name="T13" fmla="*/ 229 h 401"/>
                  <a:gd name="T14" fmla="*/ 0 w 199"/>
                  <a:gd name="T15" fmla="*/ 357 h 401"/>
                  <a:gd name="T16" fmla="*/ 95 w 199"/>
                  <a:gd name="T17" fmla="*/ 318 h 401"/>
                  <a:gd name="T18" fmla="*/ 114 w 199"/>
                  <a:gd name="T19" fmla="*/ 400 h 401"/>
                  <a:gd name="T20" fmla="*/ 129 w 199"/>
                  <a:gd name="T21" fmla="*/ 304 h 401"/>
                  <a:gd name="T22" fmla="*/ 199 w 199"/>
                  <a:gd name="T23" fmla="*/ 274 h 401"/>
                  <a:gd name="T24" fmla="*/ 199 w 199"/>
                  <a:gd name="T25" fmla="*/ 0 h 401"/>
                  <a:gd name="T26" fmla="*/ 198 w 199"/>
                  <a:gd name="T2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9" h="401">
                    <a:moveTo>
                      <a:pt x="198" y="0"/>
                    </a:moveTo>
                    <a:cubicBezTo>
                      <a:pt x="199" y="0"/>
                      <a:pt x="199" y="0"/>
                      <a:pt x="199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168"/>
                      <a:pt x="73" y="133"/>
                      <a:pt x="79" y="180"/>
                    </a:cubicBezTo>
                    <a:cubicBezTo>
                      <a:pt x="86" y="234"/>
                      <a:pt x="29" y="232"/>
                      <a:pt x="0" y="229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95" y="318"/>
                      <a:pt x="95" y="318"/>
                      <a:pt x="95" y="318"/>
                    </a:cubicBezTo>
                    <a:cubicBezTo>
                      <a:pt x="85" y="347"/>
                      <a:pt x="72" y="401"/>
                      <a:pt x="114" y="400"/>
                    </a:cubicBezTo>
                    <a:cubicBezTo>
                      <a:pt x="160" y="398"/>
                      <a:pt x="139" y="334"/>
                      <a:pt x="129" y="304"/>
                    </a:cubicBezTo>
                    <a:cubicBezTo>
                      <a:pt x="199" y="274"/>
                      <a:pt x="199" y="274"/>
                      <a:pt x="199" y="274"/>
                    </a:cubicBezTo>
                    <a:cubicBezTo>
                      <a:pt x="199" y="0"/>
                      <a:pt x="199" y="0"/>
                      <a:pt x="199" y="0"/>
                    </a:cubicBezTo>
                    <a:lnTo>
                      <a:pt x="19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未知"/>
              <p:cNvSpPr>
                <a:spLocks/>
              </p:cNvSpPr>
              <p:nvPr/>
            </p:nvSpPr>
            <p:spPr bwMode="auto">
              <a:xfrm rot="900000">
                <a:off x="612775" y="2530475"/>
                <a:ext cx="763588" cy="1770063"/>
              </a:xfrm>
              <a:custGeom>
                <a:avLst/>
                <a:gdLst>
                  <a:gd name="T0" fmla="*/ 122 w 191"/>
                  <a:gd name="T1" fmla="*/ 253 h 442"/>
                  <a:gd name="T2" fmla="*/ 191 w 191"/>
                  <a:gd name="T3" fmla="*/ 268 h 442"/>
                  <a:gd name="T4" fmla="*/ 191 w 191"/>
                  <a:gd name="T5" fmla="*/ 144 h 442"/>
                  <a:gd name="T6" fmla="*/ 102 w 191"/>
                  <a:gd name="T7" fmla="*/ 104 h 442"/>
                  <a:gd name="T8" fmla="*/ 82 w 191"/>
                  <a:gd name="T9" fmla="*/ 8 h 442"/>
                  <a:gd name="T10" fmla="*/ 66 w 191"/>
                  <a:gd name="T11" fmla="*/ 88 h 442"/>
                  <a:gd name="T12" fmla="*/ 0 w 191"/>
                  <a:gd name="T13" fmla="*/ 58 h 442"/>
                  <a:gd name="T14" fmla="*/ 0 w 191"/>
                  <a:gd name="T15" fmla="*/ 325 h 442"/>
                  <a:gd name="T16" fmla="*/ 191 w 191"/>
                  <a:gd name="T17" fmla="*/ 442 h 442"/>
                  <a:gd name="T18" fmla="*/ 191 w 191"/>
                  <a:gd name="T19" fmla="*/ 316 h 442"/>
                  <a:gd name="T20" fmla="*/ 122 w 191"/>
                  <a:gd name="T21" fmla="*/ 253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1" h="442">
                    <a:moveTo>
                      <a:pt x="122" y="253"/>
                    </a:moveTo>
                    <a:cubicBezTo>
                      <a:pt x="137" y="210"/>
                      <a:pt x="175" y="248"/>
                      <a:pt x="191" y="268"/>
                    </a:cubicBezTo>
                    <a:cubicBezTo>
                      <a:pt x="191" y="144"/>
                      <a:pt x="191" y="144"/>
                      <a:pt x="191" y="144"/>
                    </a:cubicBezTo>
                    <a:cubicBezTo>
                      <a:pt x="102" y="104"/>
                      <a:pt x="102" y="104"/>
                      <a:pt x="102" y="104"/>
                    </a:cubicBezTo>
                    <a:cubicBezTo>
                      <a:pt x="118" y="78"/>
                      <a:pt x="120" y="0"/>
                      <a:pt x="82" y="8"/>
                    </a:cubicBezTo>
                    <a:cubicBezTo>
                      <a:pt x="47" y="16"/>
                      <a:pt x="60" y="67"/>
                      <a:pt x="66" y="8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191" y="442"/>
                      <a:pt x="191" y="442"/>
                      <a:pt x="191" y="442"/>
                    </a:cubicBezTo>
                    <a:cubicBezTo>
                      <a:pt x="191" y="316"/>
                      <a:pt x="191" y="316"/>
                      <a:pt x="191" y="316"/>
                    </a:cubicBezTo>
                    <a:cubicBezTo>
                      <a:pt x="167" y="322"/>
                      <a:pt x="105" y="299"/>
                      <a:pt x="122" y="25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C1C1C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未知"/>
              <p:cNvSpPr>
                <a:spLocks/>
              </p:cNvSpPr>
              <p:nvPr/>
            </p:nvSpPr>
            <p:spPr bwMode="auto">
              <a:xfrm rot="900000">
                <a:off x="858838" y="3262313"/>
                <a:ext cx="1284287" cy="1774825"/>
              </a:xfrm>
              <a:custGeom>
                <a:avLst/>
                <a:gdLst>
                  <a:gd name="T0" fmla="*/ 226 w 321"/>
                  <a:gd name="T1" fmla="*/ 63 h 443"/>
                  <a:gd name="T2" fmla="*/ 203 w 321"/>
                  <a:gd name="T3" fmla="*/ 152 h 443"/>
                  <a:gd name="T4" fmla="*/ 184 w 321"/>
                  <a:gd name="T5" fmla="*/ 44 h 443"/>
                  <a:gd name="T6" fmla="*/ 86 w 321"/>
                  <a:gd name="T7" fmla="*/ 0 h 443"/>
                  <a:gd name="T8" fmla="*/ 86 w 321"/>
                  <a:gd name="T9" fmla="*/ 124 h 443"/>
                  <a:gd name="T10" fmla="*/ 17 w 321"/>
                  <a:gd name="T11" fmla="*/ 109 h 443"/>
                  <a:gd name="T12" fmla="*/ 86 w 321"/>
                  <a:gd name="T13" fmla="*/ 172 h 443"/>
                  <a:gd name="T14" fmla="*/ 86 w 321"/>
                  <a:gd name="T15" fmla="*/ 298 h 443"/>
                  <a:gd name="T16" fmla="*/ 321 w 321"/>
                  <a:gd name="T17" fmla="*/ 443 h 443"/>
                  <a:gd name="T18" fmla="*/ 321 w 321"/>
                  <a:gd name="T19" fmla="*/ 106 h 443"/>
                  <a:gd name="T20" fmla="*/ 226 w 321"/>
                  <a:gd name="T21" fmla="*/ 63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1" h="443">
                    <a:moveTo>
                      <a:pt x="226" y="63"/>
                    </a:moveTo>
                    <a:cubicBezTo>
                      <a:pt x="237" y="105"/>
                      <a:pt x="247" y="167"/>
                      <a:pt x="203" y="152"/>
                    </a:cubicBezTo>
                    <a:cubicBezTo>
                      <a:pt x="151" y="135"/>
                      <a:pt x="173" y="70"/>
                      <a:pt x="184" y="44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70" y="104"/>
                      <a:pt x="32" y="66"/>
                      <a:pt x="17" y="109"/>
                    </a:cubicBezTo>
                    <a:cubicBezTo>
                      <a:pt x="0" y="155"/>
                      <a:pt x="62" y="178"/>
                      <a:pt x="86" y="172"/>
                    </a:cubicBezTo>
                    <a:cubicBezTo>
                      <a:pt x="86" y="298"/>
                      <a:pt x="86" y="298"/>
                      <a:pt x="86" y="298"/>
                    </a:cubicBezTo>
                    <a:cubicBezTo>
                      <a:pt x="321" y="443"/>
                      <a:pt x="321" y="443"/>
                      <a:pt x="321" y="443"/>
                    </a:cubicBezTo>
                    <a:cubicBezTo>
                      <a:pt x="321" y="106"/>
                      <a:pt x="321" y="106"/>
                      <a:pt x="321" y="106"/>
                    </a:cubicBezTo>
                    <a:lnTo>
                      <a:pt x="226" y="6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1C1C1C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1847201" y="1353540"/>
              <a:ext cx="7045277" cy="3280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60000"/>
              </a:pPr>
              <a:r>
                <a:rPr lang="en-US" altLang="zh-CN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Java</a:t>
              </a:r>
              <a:r>
                <a:rPr lang="zh-CN" alt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语言是简单的、面向对象的、分布式的、解释性的、健壮的、安全的、与平台无关的、可移植的、高性能的、多线程的和动态的语言</a:t>
              </a:r>
              <a:r>
                <a:rPr lang="zh-CN" altLang="en-US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。</a:t>
              </a:r>
              <a:endPara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60000"/>
              </a:pPr>
              <a:r>
                <a:rPr lang="en-US" altLang="zh-CN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A </a:t>
              </a:r>
              <a:r>
                <a:rPr lang="en-US" altLang="zh-CN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simple</a:t>
              </a:r>
              <a:r>
                <a:rPr lang="en-US" altLang="zh-CN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, object-oriented, distributed, interpreted, robust, secure, architecture-neutral, portable, high-performance, multi-threaded, dynamic </a:t>
              </a:r>
              <a:r>
                <a:rPr lang="en-US" altLang="zh-CN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language.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16016" y="5189130"/>
              <a:ext cx="3888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——Sun</a:t>
              </a:r>
              <a:r>
                <a:rPr lang="zh-CN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技术白皮书”</a:t>
              </a:r>
              <a:endPara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C078A1-159A-494C-A3D9-61019F5225DE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5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Java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与平台</a:t>
            </a:r>
            <a:r>
              <a:rPr lang="zh-CN" altLang="en-US" dirty="0" smtClean="0"/>
              <a:t>无关</a:t>
            </a:r>
            <a:r>
              <a:rPr lang="en-US" altLang="zh-CN" dirty="0" smtClean="0"/>
              <a:t>(architecture-neutral)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这是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语言最大的优势。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引进虚拟机原理，并运行于虚拟机。 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虚拟机(</a:t>
            </a:r>
            <a:r>
              <a:rPr lang="en-US" altLang="zh-CN" dirty="0">
                <a:latin typeface="Tahoma" pitchFamily="34" charset="0"/>
              </a:rPr>
              <a:t>Java Virtual Machine)</a:t>
            </a:r>
            <a:r>
              <a:rPr lang="zh-CN" altLang="en-US" dirty="0">
                <a:latin typeface="Tahoma" pitchFamily="34" charset="0"/>
              </a:rPr>
              <a:t>建立在硬件和操作系统之上，实现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二进制代码的解释执行功能， 提供不同平台的接口。因此，任何安装了虚拟机的计算机都可以运行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程序。真正实现了“</a:t>
            </a:r>
            <a:r>
              <a:rPr lang="en-US" altLang="zh-CN" dirty="0">
                <a:latin typeface="Tahoma" pitchFamily="34" charset="0"/>
              </a:rPr>
              <a:t>Write once</a:t>
            </a:r>
            <a:r>
              <a:rPr lang="en-US" altLang="zh-CN" dirty="0" smtClean="0">
                <a:latin typeface="Tahoma" pitchFamily="34" charset="0"/>
              </a:rPr>
              <a:t>, run </a:t>
            </a:r>
            <a:r>
              <a:rPr lang="en-US" altLang="zh-CN" dirty="0">
                <a:latin typeface="Tahoma" pitchFamily="34" charset="0"/>
              </a:rPr>
              <a:t>anywhere”。</a:t>
            </a:r>
          </a:p>
          <a:p>
            <a:endParaRPr lang="zh-CN" altLang="en-US" dirty="0"/>
          </a:p>
        </p:txBody>
      </p:sp>
      <p:pic>
        <p:nvPicPr>
          <p:cNvPr id="6146" name="Picture 2" descr="E:\java\表现层\图标\20071126115646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437112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4282FA-F0A8-4222-A154-F473D7A18652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19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Java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(simple)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语言的简单主要体现在以下三个方面：</a:t>
            </a:r>
          </a:p>
          <a:p>
            <a:pPr lvl="2"/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的风格类似于</a:t>
            </a:r>
            <a:r>
              <a:rPr lang="en-US" altLang="zh-CN" dirty="0">
                <a:latin typeface="Tahoma" pitchFamily="34" charset="0"/>
              </a:rPr>
              <a:t>C++</a:t>
            </a:r>
          </a:p>
          <a:p>
            <a:pPr lvl="2"/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摒弃了</a:t>
            </a:r>
            <a:r>
              <a:rPr lang="en-US" altLang="zh-CN" dirty="0">
                <a:latin typeface="Tahoma" pitchFamily="34" charset="0"/>
              </a:rPr>
              <a:t>C++</a:t>
            </a:r>
            <a:r>
              <a:rPr lang="zh-CN" altLang="en-US" dirty="0">
                <a:latin typeface="Tahoma" pitchFamily="34" charset="0"/>
              </a:rPr>
              <a:t>中的一些内容，如指针和内存管理</a:t>
            </a:r>
          </a:p>
          <a:p>
            <a:pPr lvl="2"/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提供了丰富的类</a:t>
            </a:r>
            <a:r>
              <a:rPr lang="zh-CN" altLang="en-US" dirty="0" smtClean="0">
                <a:latin typeface="Tahoma" pitchFamily="34" charset="0"/>
              </a:rPr>
              <a:t>库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7170" name="Picture 2" descr="E:\java\表现层\图标\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6531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E413B1-2075-43E8-8529-6F005444F6E7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Java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</a:t>
            </a:r>
            <a:r>
              <a:rPr lang="zh-CN" altLang="en-US" dirty="0" smtClean="0"/>
              <a:t>面向对象</a:t>
            </a:r>
            <a:r>
              <a:rPr lang="en-US" altLang="zh-CN" dirty="0" smtClean="0"/>
              <a:t>(object-oriented)</a:t>
            </a:r>
          </a:p>
          <a:p>
            <a:pPr lvl="1"/>
            <a:r>
              <a:rPr lang="en-US" altLang="zh-CN" sz="2400" dirty="0">
                <a:latin typeface="Tahoma" pitchFamily="34" charset="0"/>
              </a:rPr>
              <a:t>Java</a:t>
            </a:r>
            <a:r>
              <a:rPr lang="zh-CN" altLang="en-US" sz="2400" dirty="0">
                <a:latin typeface="Tahoma" pitchFamily="34" charset="0"/>
              </a:rPr>
              <a:t>语言的设计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完全</a:t>
            </a:r>
            <a:r>
              <a:rPr lang="zh-CN" altLang="en-US" sz="2400" dirty="0">
                <a:latin typeface="Tahoma" pitchFamily="34" charset="0"/>
              </a:rPr>
              <a:t>是面向对象的，它不支持类似</a:t>
            </a:r>
            <a:r>
              <a:rPr lang="en-US" altLang="zh-CN" sz="2400" dirty="0">
                <a:latin typeface="Tahoma" pitchFamily="34" charset="0"/>
              </a:rPr>
              <a:t>C</a:t>
            </a:r>
            <a:r>
              <a:rPr lang="zh-CN" altLang="en-US" sz="2400" dirty="0">
                <a:latin typeface="Tahoma" pitchFamily="34" charset="0"/>
              </a:rPr>
              <a:t>语言那样的面向过程的程序设计技术</a:t>
            </a:r>
            <a:r>
              <a:rPr lang="zh-CN" altLang="en-US" sz="2400" dirty="0" smtClean="0">
                <a:latin typeface="Tahoma" pitchFamily="34" charset="0"/>
              </a:rPr>
              <a:t>。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2576981"/>
            <a:ext cx="7621588" cy="3226542"/>
            <a:chOff x="-14288" y="3182252"/>
            <a:chExt cx="7621588" cy="3226542"/>
          </a:xfrm>
        </p:grpSpPr>
        <p:sp>
          <p:nvSpPr>
            <p:cNvPr id="7" name="Freeform 3"/>
            <p:cNvSpPr>
              <a:spLocks/>
            </p:cNvSpPr>
            <p:nvPr/>
          </p:nvSpPr>
          <p:spPr bwMode="gray">
            <a:xfrm flipH="1" flipV="1">
              <a:off x="0" y="4913311"/>
              <a:ext cx="7607300" cy="1468016"/>
            </a:xfrm>
            <a:custGeom>
              <a:avLst/>
              <a:gdLst>
                <a:gd name="T0" fmla="*/ 7463010 w 3796"/>
                <a:gd name="T1" fmla="*/ 686360 h 816"/>
                <a:gd name="T2" fmla="*/ 2697425 w 3796"/>
                <a:gd name="T3" fmla="*/ 691127 h 816"/>
                <a:gd name="T4" fmla="*/ 2497022 w 3796"/>
                <a:gd name="T5" fmla="*/ 614865 h 816"/>
                <a:gd name="T6" fmla="*/ 2136297 w 3796"/>
                <a:gd name="T7" fmla="*/ 188272 h 816"/>
                <a:gd name="T8" fmla="*/ 1849720 w 3796"/>
                <a:gd name="T9" fmla="*/ 9533 h 816"/>
                <a:gd name="T10" fmla="*/ 206415 w 3796"/>
                <a:gd name="T11" fmla="*/ 9533 h 816"/>
                <a:gd name="T12" fmla="*/ 4008 w 3796"/>
                <a:gd name="T13" fmla="*/ 209721 h 816"/>
                <a:gd name="T14" fmla="*/ 4008 w 3796"/>
                <a:gd name="T15" fmla="*/ 1737350 h 816"/>
                <a:gd name="T16" fmla="*/ 206415 w 3796"/>
                <a:gd name="T17" fmla="*/ 1916090 h 816"/>
                <a:gd name="T18" fmla="*/ 7390865 w 3796"/>
                <a:gd name="T19" fmla="*/ 1916090 h 816"/>
                <a:gd name="T20" fmla="*/ 7595276 w 3796"/>
                <a:gd name="T21" fmla="*/ 1706368 h 816"/>
                <a:gd name="T22" fmla="*/ 7595276 w 3796"/>
                <a:gd name="T23" fmla="*/ 848418 h 816"/>
                <a:gd name="T24" fmla="*/ 7463010 w 3796"/>
                <a:gd name="T25" fmla="*/ 686360 h 8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96" h="816">
                  <a:moveTo>
                    <a:pt x="3724" y="288"/>
                  </a:moveTo>
                  <a:cubicBezTo>
                    <a:pt x="2535" y="289"/>
                    <a:pt x="1346" y="290"/>
                    <a:pt x="1346" y="290"/>
                  </a:cubicBezTo>
                  <a:cubicBezTo>
                    <a:pt x="1304" y="288"/>
                    <a:pt x="1272" y="282"/>
                    <a:pt x="1246" y="258"/>
                  </a:cubicBezTo>
                  <a:cubicBezTo>
                    <a:pt x="1156" y="168"/>
                    <a:pt x="1066" y="79"/>
                    <a:pt x="1066" y="79"/>
                  </a:cubicBezTo>
                  <a:cubicBezTo>
                    <a:pt x="1034" y="48"/>
                    <a:pt x="1002" y="0"/>
                    <a:pt x="923" y="4"/>
                  </a:cubicBezTo>
                  <a:cubicBezTo>
                    <a:pt x="513" y="4"/>
                    <a:pt x="103" y="4"/>
                    <a:pt x="103" y="4"/>
                  </a:cubicBezTo>
                  <a:cubicBezTo>
                    <a:pt x="38" y="4"/>
                    <a:pt x="0" y="42"/>
                    <a:pt x="2" y="88"/>
                  </a:cubicBezTo>
                  <a:cubicBezTo>
                    <a:pt x="2" y="410"/>
                    <a:pt x="2" y="729"/>
                    <a:pt x="2" y="729"/>
                  </a:cubicBezTo>
                  <a:cubicBezTo>
                    <a:pt x="0" y="812"/>
                    <a:pt x="103" y="804"/>
                    <a:pt x="103" y="804"/>
                  </a:cubicBezTo>
                  <a:cubicBezTo>
                    <a:pt x="1895" y="804"/>
                    <a:pt x="3688" y="804"/>
                    <a:pt x="3688" y="804"/>
                  </a:cubicBezTo>
                  <a:cubicBezTo>
                    <a:pt x="3688" y="804"/>
                    <a:pt x="3794" y="816"/>
                    <a:pt x="3790" y="716"/>
                  </a:cubicBezTo>
                  <a:cubicBezTo>
                    <a:pt x="3790" y="536"/>
                    <a:pt x="3790" y="356"/>
                    <a:pt x="3790" y="356"/>
                  </a:cubicBezTo>
                  <a:cubicBezTo>
                    <a:pt x="3790" y="356"/>
                    <a:pt x="3796" y="288"/>
                    <a:pt x="3724" y="288"/>
                  </a:cubicBezTo>
                  <a:close/>
                </a:path>
              </a:pathLst>
            </a:custGeom>
            <a:gradFill rotWithShape="1">
              <a:gsLst>
                <a:gs pos="100000">
                  <a:srgbClr val="FFC000"/>
                </a:gs>
                <a:gs pos="0">
                  <a:srgbClr val="FFFF00"/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gray">
            <a:xfrm>
              <a:off x="-14288" y="3182252"/>
              <a:ext cx="7607300" cy="1794560"/>
            </a:xfrm>
            <a:custGeom>
              <a:avLst/>
              <a:gdLst>
                <a:gd name="T0" fmla="*/ 3724 w 3796"/>
                <a:gd name="T1" fmla="*/ 288 h 816"/>
                <a:gd name="T2" fmla="*/ 1346 w 3796"/>
                <a:gd name="T3" fmla="*/ 290 h 816"/>
                <a:gd name="T4" fmla="*/ 1246 w 3796"/>
                <a:gd name="T5" fmla="*/ 258 h 816"/>
                <a:gd name="T6" fmla="*/ 1066 w 3796"/>
                <a:gd name="T7" fmla="*/ 79 h 816"/>
                <a:gd name="T8" fmla="*/ 923 w 3796"/>
                <a:gd name="T9" fmla="*/ 4 h 816"/>
                <a:gd name="T10" fmla="*/ 103 w 3796"/>
                <a:gd name="T11" fmla="*/ 4 h 816"/>
                <a:gd name="T12" fmla="*/ 2 w 3796"/>
                <a:gd name="T13" fmla="*/ 88 h 816"/>
                <a:gd name="T14" fmla="*/ 2 w 3796"/>
                <a:gd name="T15" fmla="*/ 729 h 816"/>
                <a:gd name="T16" fmla="*/ 103 w 3796"/>
                <a:gd name="T17" fmla="*/ 804 h 816"/>
                <a:gd name="T18" fmla="*/ 3688 w 3796"/>
                <a:gd name="T19" fmla="*/ 804 h 816"/>
                <a:gd name="T20" fmla="*/ 3790 w 3796"/>
                <a:gd name="T21" fmla="*/ 716 h 816"/>
                <a:gd name="T22" fmla="*/ 3790 w 3796"/>
                <a:gd name="T23" fmla="*/ 356 h 816"/>
                <a:gd name="T24" fmla="*/ 3724 w 3796"/>
                <a:gd name="T25" fmla="*/ 288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96" h="816">
                  <a:moveTo>
                    <a:pt x="3724" y="288"/>
                  </a:moveTo>
                  <a:cubicBezTo>
                    <a:pt x="2535" y="289"/>
                    <a:pt x="1346" y="290"/>
                    <a:pt x="1346" y="290"/>
                  </a:cubicBezTo>
                  <a:cubicBezTo>
                    <a:pt x="1304" y="288"/>
                    <a:pt x="1272" y="282"/>
                    <a:pt x="1246" y="258"/>
                  </a:cubicBezTo>
                  <a:cubicBezTo>
                    <a:pt x="1156" y="168"/>
                    <a:pt x="1066" y="79"/>
                    <a:pt x="1066" y="79"/>
                  </a:cubicBezTo>
                  <a:cubicBezTo>
                    <a:pt x="1034" y="48"/>
                    <a:pt x="1002" y="0"/>
                    <a:pt x="923" y="4"/>
                  </a:cubicBezTo>
                  <a:cubicBezTo>
                    <a:pt x="513" y="4"/>
                    <a:pt x="103" y="4"/>
                    <a:pt x="103" y="4"/>
                  </a:cubicBezTo>
                  <a:cubicBezTo>
                    <a:pt x="38" y="4"/>
                    <a:pt x="0" y="42"/>
                    <a:pt x="2" y="88"/>
                  </a:cubicBezTo>
                  <a:cubicBezTo>
                    <a:pt x="2" y="410"/>
                    <a:pt x="2" y="729"/>
                    <a:pt x="2" y="729"/>
                  </a:cubicBezTo>
                  <a:cubicBezTo>
                    <a:pt x="0" y="812"/>
                    <a:pt x="103" y="804"/>
                    <a:pt x="103" y="804"/>
                  </a:cubicBezTo>
                  <a:cubicBezTo>
                    <a:pt x="1895" y="804"/>
                    <a:pt x="3688" y="804"/>
                    <a:pt x="3688" y="804"/>
                  </a:cubicBezTo>
                  <a:cubicBezTo>
                    <a:pt x="3688" y="804"/>
                    <a:pt x="3794" y="816"/>
                    <a:pt x="3790" y="716"/>
                  </a:cubicBezTo>
                  <a:cubicBezTo>
                    <a:pt x="3790" y="536"/>
                    <a:pt x="3790" y="356"/>
                    <a:pt x="3790" y="356"/>
                  </a:cubicBezTo>
                  <a:cubicBezTo>
                    <a:pt x="3790" y="356"/>
                    <a:pt x="3796" y="288"/>
                    <a:pt x="3724" y="288"/>
                  </a:cubicBezTo>
                  <a:close/>
                </a:path>
              </a:pathLst>
            </a:custGeom>
            <a:gradFill rotWithShape="1">
              <a:gsLst>
                <a:gs pos="0">
                  <a:srgbClr val="93CDDD"/>
                </a:gs>
                <a:gs pos="100000">
                  <a:srgbClr val="43B8E1"/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512" y="3212976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放弃了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528" y="3966155"/>
              <a:ext cx="70567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全局变量、全局函数、</a:t>
              </a:r>
              <a:r>
                <a:rPr lang="en-US" altLang="zh-CN" sz="24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goto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宏定义、结构体、联合、指针；多重继承、友元类、运算符重载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24128" y="5762463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增加</a:t>
              </a:r>
              <a:r>
                <a:rPr lang="zh-CN" altLang="en-US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了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28" y="5199583"/>
              <a:ext cx="7056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继承＋接口、内存自动管理、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异常处理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807893-B4E1-4B93-AD9B-9E564B272766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Java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健壮</a:t>
            </a:r>
            <a:r>
              <a:rPr lang="en-US" altLang="zh-CN" dirty="0" smtClean="0"/>
              <a:t>(robust)</a:t>
            </a:r>
          </a:p>
          <a:p>
            <a:pPr lvl="1"/>
            <a:r>
              <a:rPr lang="zh-CN" altLang="en-US" dirty="0" smtClean="0"/>
              <a:t>语言级别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致力于检查程序在编译和运行时的</a:t>
            </a:r>
            <a:r>
              <a:rPr lang="zh-CN" altLang="en-US" dirty="0" smtClean="0">
                <a:latin typeface="Tahoma" pitchFamily="34" charset="0"/>
              </a:rPr>
              <a:t>错误</a:t>
            </a:r>
            <a:endParaRPr lang="zh-CN" altLang="en-US" dirty="0">
              <a:latin typeface="Tahoma" pitchFamily="34" charset="0"/>
            </a:endParaRPr>
          </a:p>
          <a:p>
            <a:pPr lvl="2"/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类型检查</a:t>
            </a:r>
            <a:r>
              <a:rPr lang="zh-CN" altLang="en-US" dirty="0">
                <a:latin typeface="Tahoma" pitchFamily="34" charset="0"/>
              </a:rPr>
              <a:t>帮助检查出许多开发早期出现的</a:t>
            </a:r>
            <a:r>
              <a:rPr lang="zh-CN" altLang="en-US" dirty="0" smtClean="0">
                <a:latin typeface="Tahoma" pitchFamily="34" charset="0"/>
              </a:rPr>
              <a:t>错误</a:t>
            </a:r>
            <a:endParaRPr lang="zh-CN" altLang="en-US" dirty="0">
              <a:latin typeface="Tahoma" pitchFamily="34" charset="0"/>
            </a:endParaRPr>
          </a:p>
          <a:p>
            <a:pPr lvl="2"/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还实现了真数组，避免了覆盖数据的</a:t>
            </a:r>
            <a:r>
              <a:rPr lang="zh-CN" altLang="en-US" dirty="0" smtClean="0">
                <a:latin typeface="Tahoma" pitchFamily="34" charset="0"/>
              </a:rPr>
              <a:t>可能</a:t>
            </a:r>
            <a:endParaRPr lang="en-US" altLang="zh-CN" dirty="0" smtClean="0">
              <a:latin typeface="Tahoma" pitchFamily="34" charset="0"/>
            </a:endParaRPr>
          </a:p>
          <a:p>
            <a:pPr lvl="2"/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提供</a:t>
            </a:r>
            <a:r>
              <a:rPr lang="en-US" altLang="zh-CN" dirty="0">
                <a:latin typeface="Tahoma" pitchFamily="34" charset="0"/>
              </a:rPr>
              <a:t>Null</a:t>
            </a:r>
            <a:r>
              <a:rPr lang="zh-CN" altLang="en-US" dirty="0">
                <a:latin typeface="Tahoma" pitchFamily="34" charset="0"/>
              </a:rPr>
              <a:t>指针检测、数组边界检测、异常出口、字节代码</a:t>
            </a:r>
            <a:r>
              <a:rPr lang="zh-CN" altLang="en-US" dirty="0" smtClean="0">
                <a:latin typeface="Tahoma" pitchFamily="34" charset="0"/>
              </a:rPr>
              <a:t>校验</a:t>
            </a:r>
            <a:endParaRPr lang="en-US" altLang="zh-CN" dirty="0" smtClean="0">
              <a:latin typeface="Tahoma" pitchFamily="34" charset="0"/>
            </a:endParaRPr>
          </a:p>
          <a:p>
            <a:pPr lvl="2"/>
            <a:r>
              <a:rPr lang="zh-CN" altLang="en-US" dirty="0" smtClean="0">
                <a:latin typeface="Tahoma" pitchFamily="34" charset="0"/>
              </a:rPr>
              <a:t>异常处理机制，使程序具备在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运行过程</a:t>
            </a:r>
            <a:r>
              <a:rPr lang="zh-CN" altLang="en-US" dirty="0" smtClean="0">
                <a:latin typeface="Tahoma" pitchFamily="34" charset="0"/>
              </a:rPr>
              <a:t>中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发现并处理</a:t>
            </a:r>
            <a:r>
              <a:rPr lang="zh-CN" altLang="en-US" dirty="0" smtClean="0">
                <a:latin typeface="Tahoma" pitchFamily="34" charset="0"/>
              </a:rPr>
              <a:t>错误的能力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运行架构级别</a:t>
            </a:r>
            <a:endParaRPr lang="zh-CN" altLang="en-US" dirty="0">
              <a:latin typeface="Tahoma" pitchFamily="34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9218" name="Picture 2" descr="E:\java\表现层\图标\200711261155414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0131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0D1BD0-AE51-4572-87AD-AA2476191419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Java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健壮</a:t>
            </a:r>
            <a:r>
              <a:rPr lang="en-US" altLang="zh-CN" dirty="0"/>
              <a:t>(robust)</a:t>
            </a:r>
          </a:p>
          <a:p>
            <a:pPr lvl="1"/>
            <a:r>
              <a:rPr lang="zh-CN" altLang="en-US" dirty="0" smtClean="0"/>
              <a:t>语言级别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运行架构级别</a:t>
            </a:r>
            <a:endParaRPr lang="en-US" altLang="zh-CN" dirty="0"/>
          </a:p>
          <a:p>
            <a:pPr lvl="2"/>
            <a:r>
              <a:rPr lang="zh-CN" altLang="en-US" dirty="0" smtClean="0"/>
              <a:t>垃圾回收机制，程序中不需要写释放内存空间的语句，由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虚拟机自动对内存管理，自动回收不再被使用的内存空间</a:t>
            </a:r>
            <a:endParaRPr lang="zh-CN" altLang="en-US" dirty="0"/>
          </a:p>
        </p:txBody>
      </p:sp>
      <p:pic>
        <p:nvPicPr>
          <p:cNvPr id="10247" name="Picture 7" descr="E:\java\表现层\图标\20071126140851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8112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EEEE44-1355-4C29-9691-6577FD58F804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34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Java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(distributed)</a:t>
            </a:r>
          </a:p>
          <a:p>
            <a:pPr lvl="1"/>
            <a:r>
              <a:rPr lang="en-US" altLang="zh-CN" dirty="0" smtClean="0">
                <a:latin typeface="Tahoma" pitchFamily="34" charset="0"/>
              </a:rPr>
              <a:t>Applet</a:t>
            </a:r>
          </a:p>
          <a:p>
            <a:pPr lvl="1"/>
            <a:r>
              <a:rPr lang="en-US" altLang="zh-CN" dirty="0" smtClean="0">
                <a:latin typeface="Tahoma" pitchFamily="34" charset="0"/>
              </a:rPr>
              <a:t>JSP</a:t>
            </a:r>
          </a:p>
          <a:p>
            <a:pPr lvl="1"/>
            <a:r>
              <a:rPr lang="en-US" altLang="zh-CN" dirty="0" smtClean="0">
                <a:latin typeface="Tahoma" pitchFamily="34" charset="0"/>
              </a:rPr>
              <a:t>Socket</a:t>
            </a:r>
            <a:endParaRPr lang="en-US" altLang="zh-CN" dirty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支持</a:t>
            </a:r>
            <a:r>
              <a:rPr lang="en-US" altLang="zh-CN" dirty="0">
                <a:latin typeface="Tahoma" pitchFamily="34" charset="0"/>
              </a:rPr>
              <a:t>HTTP</a:t>
            </a:r>
            <a:r>
              <a:rPr lang="zh-CN" altLang="en-US" dirty="0">
                <a:latin typeface="Tahoma" pitchFamily="34" charset="0"/>
              </a:rPr>
              <a:t>和</a:t>
            </a:r>
            <a:r>
              <a:rPr lang="en-US" altLang="zh-CN" dirty="0">
                <a:latin typeface="Tahoma" pitchFamily="34" charset="0"/>
              </a:rPr>
              <a:t>FTP</a:t>
            </a:r>
            <a:r>
              <a:rPr lang="zh-CN" altLang="en-US" dirty="0">
                <a:latin typeface="Tahoma" pitchFamily="34" charset="0"/>
              </a:rPr>
              <a:t>等基于</a:t>
            </a:r>
            <a:r>
              <a:rPr lang="en-US" altLang="zh-CN" dirty="0">
                <a:latin typeface="Tahoma" pitchFamily="34" charset="0"/>
              </a:rPr>
              <a:t>TCP/IP</a:t>
            </a:r>
            <a:r>
              <a:rPr lang="zh-CN" altLang="en-US" dirty="0">
                <a:latin typeface="Tahoma" pitchFamily="34" charset="0"/>
              </a:rPr>
              <a:t>协议的子</a:t>
            </a:r>
            <a:r>
              <a:rPr lang="zh-CN" altLang="en-US" dirty="0" smtClean="0">
                <a:latin typeface="Tahoma" pitchFamily="34" charset="0"/>
              </a:rPr>
              <a:t>库</a:t>
            </a:r>
            <a:endParaRPr lang="en-US" altLang="zh-CN" dirty="0">
              <a:latin typeface="Tahoma" pitchFamily="34" charset="0"/>
            </a:endParaRPr>
          </a:p>
          <a:p>
            <a:pPr lvl="1"/>
            <a:endParaRPr lang="zh-CN" altLang="en-US" dirty="0">
              <a:latin typeface="Tahoma" pitchFamily="34" charset="0"/>
            </a:endParaRPr>
          </a:p>
        </p:txBody>
      </p:sp>
      <p:pic>
        <p:nvPicPr>
          <p:cNvPr id="11266" name="Picture 2" descr="E:\java\表现层\图标\classy_icons_0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37112"/>
            <a:ext cx="1491456" cy="149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1E2706-AD46-47C4-A931-EAE6CF7B19AC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34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1.1.3 Java</a:t>
            </a:r>
            <a:r>
              <a:rPr lang="zh-CN" altLang="en-US" dirty="0" smtClean="0"/>
              <a:t>核心技术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269522" y="1981750"/>
            <a:ext cx="8316924" cy="3452947"/>
            <a:chOff x="323528" y="2290535"/>
            <a:chExt cx="8316924" cy="3452947"/>
          </a:xfrm>
        </p:grpSpPr>
        <p:sp>
          <p:nvSpPr>
            <p:cNvPr id="19" name="TextBox 18"/>
            <p:cNvSpPr txBox="1"/>
            <p:nvPr/>
          </p:nvSpPr>
          <p:spPr>
            <a:xfrm>
              <a:off x="2771800" y="2780928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2">
                      <a:lumMod val="75000"/>
                    </a:schemeClr>
                  </a:solidFill>
                  <a:latin typeface="Arial Black" pitchFamily="34" charset="0"/>
                </a:rPr>
                <a:t>JDBC</a:t>
              </a:r>
              <a:endParaRPr lang="zh-CN" altLang="en-US" sz="3600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27984" y="3385059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5">
                      <a:lumMod val="75000"/>
                    </a:schemeClr>
                  </a:solidFill>
                  <a:latin typeface="Arial Black" pitchFamily="34" charset="0"/>
                </a:rPr>
                <a:t>JSP</a:t>
              </a:r>
              <a:endParaRPr lang="zh-CN" altLang="en-US" sz="3600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51875" y="4040197"/>
              <a:ext cx="3688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1">
                      <a:lumMod val="75000"/>
                    </a:schemeClr>
                  </a:solidFill>
                  <a:latin typeface="Arial Black" pitchFamily="34" charset="0"/>
                </a:rPr>
                <a:t>JavaBeans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96006" y="4653136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err="1" smtClean="0">
                  <a:solidFill>
                    <a:schemeClr val="accent6">
                      <a:lumMod val="75000"/>
                    </a:schemeClr>
                  </a:solidFill>
                  <a:latin typeface="Arial Black" pitchFamily="34" charset="0"/>
                </a:rPr>
                <a:t>JavaMail</a:t>
              </a:r>
              <a:endParaRPr lang="zh-CN" altLang="en-US" sz="3600" dirty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66534" y="3427259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3">
                      <a:lumMod val="50000"/>
                    </a:schemeClr>
                  </a:solidFill>
                  <a:latin typeface="Arial Black" pitchFamily="34" charset="0"/>
                </a:rPr>
                <a:t>Reflection</a:t>
              </a:r>
              <a:endParaRPr lang="zh-CN" altLang="en-US" sz="2400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27984" y="2290535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4">
                      <a:lumMod val="50000"/>
                    </a:schemeClr>
                  </a:solidFill>
                  <a:latin typeface="Arial Black" pitchFamily="34" charset="0"/>
                </a:rPr>
                <a:t>Annotation</a:t>
              </a:r>
              <a:endParaRPr lang="zh-CN" altLang="en-US" sz="2400" dirty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32140" y="3938245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itchFamily="34" charset="0"/>
                </a:rPr>
                <a:t>EJB</a:t>
              </a:r>
              <a:endParaRPr lang="zh-CN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51119" y="2844771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itchFamily="34" charset="0"/>
                </a:rPr>
                <a:t>struts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67644" y="2290536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2">
                      <a:lumMod val="50000"/>
                    </a:schemeClr>
                  </a:solidFill>
                  <a:latin typeface="Arial Black" pitchFamily="34" charset="0"/>
                </a:rPr>
                <a:t>spring</a:t>
              </a:r>
              <a:endParaRPr lang="zh-CN" altLang="en-US" sz="2400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3528" y="3075604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5">
                      <a:lumMod val="50000"/>
                    </a:schemeClr>
                  </a:solidFill>
                  <a:latin typeface="Arial Black" pitchFamily="34" charset="0"/>
                </a:rPr>
                <a:t>Hibernate</a:t>
              </a:r>
              <a:endParaRPr lang="zh-CN" altLang="en-US" sz="2400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67644" y="5281817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C000"/>
                  </a:solidFill>
                  <a:latin typeface="Arial Black" pitchFamily="34" charset="0"/>
                </a:rPr>
                <a:t>Servlet</a:t>
              </a:r>
              <a:endParaRPr lang="zh-CN" altLang="en-US" sz="2400" dirty="0">
                <a:solidFill>
                  <a:srgbClr val="FFC000"/>
                </a:solidFill>
                <a:latin typeface="Arial Black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78615" y="5186540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92D050"/>
                  </a:solidFill>
                  <a:latin typeface="Arial Black" pitchFamily="34" charset="0"/>
                </a:rPr>
                <a:t>JDBC</a:t>
              </a:r>
              <a:endParaRPr lang="zh-CN" altLang="en-US" sz="2400" dirty="0">
                <a:solidFill>
                  <a:srgbClr val="92D050"/>
                </a:solidFill>
                <a:latin typeface="Arial Black" pitchFamily="34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6D7270-728D-4C7A-8563-5DE7D0C30AA0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34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2 Java</a:t>
            </a:r>
            <a:r>
              <a:rPr lang="zh-CN" altLang="en-US" dirty="0" smtClean="0"/>
              <a:t>应用及其运行方式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</p:grpSpPr>
        <p:sp>
          <p:nvSpPr>
            <p:cNvPr id="5" name="矩形 4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Application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Applet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1.2.1</a:t>
              </a:r>
              <a:endPara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1861" y="2492896"/>
            <a:ext cx="7512090" cy="606375"/>
            <a:chOff x="1236374" y="1605423"/>
            <a:chExt cx="7512090" cy="606375"/>
          </a:xfrm>
          <a:solidFill>
            <a:srgbClr val="FFC000"/>
          </a:solidFill>
        </p:grpSpPr>
        <p:sp>
          <p:nvSpPr>
            <p:cNvPr id="11" name="矩形 10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虚拟机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1.2.2</a:t>
              </a:r>
              <a:endPara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EA34EF-EBB3-42D9-A0DA-89675232BFB0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3497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1.2.1 Application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Applet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ahoma" pitchFamily="34" charset="0"/>
              </a:rPr>
              <a:t>Java</a:t>
            </a:r>
            <a:r>
              <a:rPr lang="zh-CN" altLang="en-US" sz="2800" dirty="0">
                <a:latin typeface="Tahoma" pitchFamily="34" charset="0"/>
              </a:rPr>
              <a:t>程序有两种形式：</a:t>
            </a:r>
            <a:r>
              <a:rPr lang="en-US" altLang="zh-CN" sz="2800" dirty="0">
                <a:latin typeface="Tahoma" pitchFamily="34" charset="0"/>
              </a:rPr>
              <a:t>Application(</a:t>
            </a:r>
            <a:r>
              <a:rPr lang="zh-CN" altLang="en-US" sz="2800" dirty="0">
                <a:latin typeface="Tahoma" pitchFamily="34" charset="0"/>
              </a:rPr>
              <a:t>应用程序)和</a:t>
            </a:r>
            <a:r>
              <a:rPr lang="en-US" altLang="zh-CN" sz="2800" dirty="0">
                <a:latin typeface="Tahoma" pitchFamily="34" charset="0"/>
              </a:rPr>
              <a:t>Applet(</a:t>
            </a:r>
            <a:r>
              <a:rPr lang="zh-CN" altLang="en-US" sz="2800" dirty="0">
                <a:latin typeface="Tahoma" pitchFamily="34" charset="0"/>
              </a:rPr>
              <a:t>小应用程序).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Application</a:t>
            </a:r>
            <a:r>
              <a:rPr lang="zh-CN" altLang="en-US" dirty="0">
                <a:latin typeface="Tahoma" pitchFamily="34" charset="0"/>
              </a:rPr>
              <a:t>是能够独立运行的应用程序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Applet</a:t>
            </a:r>
            <a:r>
              <a:rPr lang="zh-CN" altLang="en-US" dirty="0">
                <a:latin typeface="Tahoma" pitchFamily="34" charset="0"/>
              </a:rPr>
              <a:t>是可以嵌入</a:t>
            </a:r>
            <a:r>
              <a:rPr lang="en-US" altLang="zh-CN" dirty="0">
                <a:latin typeface="Tahoma" pitchFamily="34" charset="0"/>
              </a:rPr>
              <a:t>Web</a:t>
            </a:r>
            <a:r>
              <a:rPr lang="zh-CN" altLang="en-US" dirty="0">
                <a:latin typeface="Tahoma" pitchFamily="34" charset="0"/>
              </a:rPr>
              <a:t>页面的小应用程序，它不能独立运行，必须嵌入超文本(.</a:t>
            </a:r>
            <a:r>
              <a:rPr lang="en-US" altLang="zh-CN" dirty="0">
                <a:latin typeface="Tahoma" pitchFamily="34" charset="0"/>
              </a:rPr>
              <a:t>html)</a:t>
            </a:r>
            <a:r>
              <a:rPr lang="zh-CN" altLang="en-US" dirty="0">
                <a:latin typeface="Tahoma" pitchFamily="34" charset="0"/>
              </a:rPr>
              <a:t>中，由浏览器显示运行。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41CE4-434B-4300-9340-0E7C693FEED2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778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课程简介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本课程是计算机专业的</a:t>
            </a:r>
            <a:r>
              <a:rPr lang="zh-CN" altLang="zh-CN" dirty="0" smtClean="0"/>
              <a:t>主要</a:t>
            </a:r>
            <a:r>
              <a:rPr lang="zh-CN" altLang="en-US" dirty="0" smtClean="0"/>
              <a:t>专业限选课</a:t>
            </a:r>
            <a:r>
              <a:rPr lang="zh-CN" altLang="zh-CN" dirty="0" smtClean="0"/>
              <a:t>课</a:t>
            </a:r>
            <a:endParaRPr lang="en-US" altLang="zh-CN" dirty="0" smtClean="0"/>
          </a:p>
          <a:p>
            <a:r>
              <a:rPr lang="zh-CN" altLang="zh-CN" dirty="0"/>
              <a:t>通过学习本课程，应</a:t>
            </a:r>
            <a:r>
              <a:rPr lang="zh-CN" altLang="zh-CN" dirty="0" smtClean="0"/>
              <a:t>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准确</a:t>
            </a:r>
            <a:r>
              <a:rPr lang="zh-CN" altLang="zh-CN" dirty="0"/>
              <a:t>完整地理解</a:t>
            </a:r>
            <a:r>
              <a:rPr lang="en-US" altLang="zh-CN" dirty="0"/>
              <a:t>Java</a:t>
            </a:r>
            <a:r>
              <a:rPr lang="zh-CN" altLang="zh-CN" dirty="0"/>
              <a:t>语言的语法、语义规则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掌握</a:t>
            </a:r>
            <a:r>
              <a:rPr lang="en-US" altLang="zh-CN" dirty="0"/>
              <a:t>Java</a:t>
            </a:r>
            <a:r>
              <a:rPr lang="zh-CN" altLang="zh-CN" dirty="0"/>
              <a:t>语言的数据类型、表达式及控制流程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运用</a:t>
            </a:r>
            <a:r>
              <a:rPr lang="zh-CN" altLang="zh-CN" dirty="0"/>
              <a:t>面向对象程序设计思想，正确的阅读、分析程序和设计程序，掌握面向对象程序设计方法，提高程序设计能力，以适应计算机学科不断发展的需要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E:\java\表现层\图标\应用软件\ga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1571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4DF0EF-D191-4F06-8058-0A6C62585777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67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1.2.2 Java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虚拟机的引入</a:t>
            </a:r>
            <a:endParaRPr lang="zh-CN" altLang="en-US" dirty="0"/>
          </a:p>
        </p:txBody>
      </p:sp>
      <p:pic>
        <p:nvPicPr>
          <p:cNvPr id="4" name="Picture 4" descr="F:\java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763000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6944D5-02C1-4593-AF26-DBA4A467C64D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27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1.2.2 Java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虚拟机是一个想象中的机器，在实际的计算机上通过软件模拟来实现。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虚拟机有自己想象中的硬件，如处理器、堆栈、寄存器等，还具有相应的指令系统。</a:t>
            </a:r>
          </a:p>
          <a:p>
            <a:r>
              <a:rPr lang="zh-CN" altLang="en-US" dirty="0">
                <a:latin typeface="Tahoma" pitchFamily="34" charset="0"/>
              </a:rPr>
              <a:t>只要实现了特定平台下的解释程序，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字节码就能通过解释程序在该平台下运行。这是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跨平台的根本原因。</a:t>
            </a:r>
          </a:p>
          <a:p>
            <a:endParaRPr lang="zh-CN" altLang="en-US" dirty="0"/>
          </a:p>
        </p:txBody>
      </p:sp>
      <p:pic>
        <p:nvPicPr>
          <p:cNvPr id="12290" name="Picture 2" descr="E:\java\表现层\图标\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30" y="4669150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F86DCD-9E56-47BF-A88F-0D6EB5F7F234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454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1.2.2 Java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程序的执行过程</a:t>
            </a:r>
            <a:endParaRPr lang="zh-CN" altLang="en-US" dirty="0"/>
          </a:p>
        </p:txBody>
      </p:sp>
      <p:pic>
        <p:nvPicPr>
          <p:cNvPr id="4" name="Picture 4" descr="F:\java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00808"/>
            <a:ext cx="4203576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283968" y="1621244"/>
            <a:ext cx="47880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代码的装入：由类装载器(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loader)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完成，负责装入一个程序需要的所有代码。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代码的校验：可发现操作数栈溢出、非法数据类型转化等多种错误。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代码的执行（有两种方式）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即时编译方式（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JIT）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解释执行方式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651375" y="1666329"/>
            <a:ext cx="0" cy="44989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5A847A-E33B-48BC-B912-88DB536B8F9A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27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JDK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/>
          <a:lstStyle/>
          <a:p>
            <a:r>
              <a:rPr lang="en-US" altLang="zh-CN" dirty="0" smtClean="0"/>
              <a:t>JDK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开发工具包，包含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类库、编译器、解释器、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运行时环境</a:t>
            </a:r>
            <a:r>
              <a:rPr lang="en-US" altLang="zh-CN" dirty="0" smtClean="0"/>
              <a:t>(JRE)</a:t>
            </a:r>
            <a:r>
              <a:rPr lang="zh-CN" altLang="en-US" dirty="0" smtClean="0"/>
              <a:t>和一些命令行工具。</a:t>
            </a:r>
            <a:endParaRPr lang="zh-CN" altLang="en-US" dirty="0"/>
          </a:p>
        </p:txBody>
      </p:sp>
      <p:pic>
        <p:nvPicPr>
          <p:cNvPr id="33" name="Picture 4" descr="66"/>
          <p:cNvPicPr>
            <a:picLocks noChangeAspect="1" noChangeArrowheads="1"/>
          </p:cNvPicPr>
          <p:nvPr/>
        </p:nvPicPr>
        <p:blipFill>
          <a:blip r:embed="rId2">
            <a:lum bright="4000"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8" y="3406234"/>
            <a:ext cx="7524328" cy="345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6"/>
          <p:cNvSpPr txBox="1">
            <a:spLocks noChangeArrowheads="1"/>
          </p:cNvSpPr>
          <p:nvPr/>
        </p:nvSpPr>
        <p:spPr bwMode="auto">
          <a:xfrm>
            <a:off x="5915003" y="4143664"/>
            <a:ext cx="16193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开发过程</a:t>
            </a:r>
            <a:endParaRPr kumimoji="1" lang="en-US" altLang="ko-KR" sz="28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그룹 68"/>
          <p:cNvGrpSpPr>
            <a:grpSpLocks/>
          </p:cNvGrpSpPr>
          <p:nvPr/>
        </p:nvGrpSpPr>
        <p:grpSpPr bwMode="auto">
          <a:xfrm>
            <a:off x="249373" y="3901331"/>
            <a:ext cx="2616421" cy="2133440"/>
            <a:chOff x="-659539" y="2809875"/>
            <a:chExt cx="3179627" cy="2921000"/>
          </a:xfrm>
        </p:grpSpPr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179388" y="4648200"/>
              <a:ext cx="1500187" cy="1082675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4999"/>
                  </a:srgbClr>
                </a:gs>
                <a:gs pos="100000">
                  <a:srgbClr val="000000">
                    <a:gamma/>
                    <a:tint val="57647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67" name="Oval 13"/>
            <p:cNvSpPr>
              <a:spLocks noChangeArrowheads="1"/>
            </p:cNvSpPr>
            <p:nvPr/>
          </p:nvSpPr>
          <p:spPr bwMode="auto">
            <a:xfrm>
              <a:off x="250220" y="3968760"/>
              <a:ext cx="1356708" cy="1355613"/>
            </a:xfrm>
            <a:prstGeom prst="ellipse">
              <a:avLst/>
            </a:prstGeom>
            <a:gradFill flip="none" rotWithShape="1">
              <a:gsLst>
                <a:gs pos="0">
                  <a:srgbClr val="969696">
                    <a:shade val="30000"/>
                    <a:satMod val="115000"/>
                  </a:srgbClr>
                </a:gs>
                <a:gs pos="50000">
                  <a:srgbClr val="969696">
                    <a:shade val="67500"/>
                    <a:satMod val="115000"/>
                  </a:srgbClr>
                </a:gs>
                <a:gs pos="100000">
                  <a:srgbClr val="96969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285750">
              <a:bevelT w="863600" h="19050" prst="angle"/>
              <a:bevelB w="0"/>
            </a:sp3d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grpSp>
          <p:nvGrpSpPr>
            <p:cNvPr id="68" name="Group 14"/>
            <p:cNvGrpSpPr>
              <a:grpSpLocks/>
            </p:cNvGrpSpPr>
            <p:nvPr/>
          </p:nvGrpSpPr>
          <p:grpSpPr bwMode="auto">
            <a:xfrm>
              <a:off x="215715" y="3910023"/>
              <a:ext cx="1427541" cy="1431834"/>
              <a:chOff x="2476" y="3153"/>
              <a:chExt cx="998" cy="999"/>
            </a:xfrm>
          </p:grpSpPr>
          <p:sp>
            <p:nvSpPr>
              <p:cNvPr id="74" name="Oval 15"/>
              <p:cNvSpPr>
                <a:spLocks noChangeArrowheads="1"/>
              </p:cNvSpPr>
              <p:nvPr/>
            </p:nvSpPr>
            <p:spPr bwMode="auto">
              <a:xfrm>
                <a:off x="2815" y="3173"/>
                <a:ext cx="2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pic>
            <p:nvPicPr>
              <p:cNvPr id="75" name="Picture 16" descr="그림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6" y="3153"/>
                <a:ext cx="998" cy="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256232" y="4198143"/>
              <a:ext cx="1346501" cy="113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安装与</a:t>
              </a:r>
              <a:endPara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设置</a:t>
              </a:r>
              <a:endParaRPr kumimoji="1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 flipV="1">
              <a:off x="928688" y="3213100"/>
              <a:ext cx="0" cy="7191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-659539" y="2809875"/>
              <a:ext cx="3179627" cy="63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ADD CONTENTS</a:t>
              </a:r>
            </a:p>
          </p:txBody>
        </p:sp>
      </p:grpSp>
      <p:grpSp>
        <p:nvGrpSpPr>
          <p:cNvPr id="36" name="그룹 67"/>
          <p:cNvGrpSpPr>
            <a:grpSpLocks/>
          </p:cNvGrpSpPr>
          <p:nvPr/>
        </p:nvGrpSpPr>
        <p:grpSpPr bwMode="auto">
          <a:xfrm>
            <a:off x="1243473" y="3342462"/>
            <a:ext cx="2616421" cy="2266780"/>
            <a:chOff x="548549" y="2044700"/>
            <a:chExt cx="3179629" cy="3103562"/>
          </a:xfrm>
        </p:grpSpPr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136776" y="2492375"/>
              <a:ext cx="0" cy="7191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27"/>
            <p:cNvSpPr>
              <a:spLocks noChangeArrowheads="1"/>
            </p:cNvSpPr>
            <p:nvPr/>
          </p:nvSpPr>
          <p:spPr bwMode="auto">
            <a:xfrm>
              <a:off x="1331913" y="3983037"/>
              <a:ext cx="1611313" cy="1165225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4999"/>
                  </a:srgbClr>
                </a:gs>
                <a:gs pos="100000">
                  <a:srgbClr val="000000">
                    <a:gamma/>
                    <a:tint val="57647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58" name="Oval 29"/>
            <p:cNvSpPr>
              <a:spLocks noChangeArrowheads="1"/>
            </p:cNvSpPr>
            <p:nvPr/>
          </p:nvSpPr>
          <p:spPr bwMode="auto">
            <a:xfrm>
              <a:off x="1407992" y="3253710"/>
              <a:ext cx="1457204" cy="1457498"/>
            </a:xfrm>
            <a:prstGeom prst="ellipse">
              <a:avLst/>
            </a:prstGeom>
            <a:gradFill flip="none" rotWithShape="1">
              <a:gsLst>
                <a:gs pos="0">
                  <a:srgbClr val="969696">
                    <a:shade val="30000"/>
                    <a:satMod val="115000"/>
                  </a:srgbClr>
                </a:gs>
                <a:gs pos="50000">
                  <a:srgbClr val="969696">
                    <a:shade val="67500"/>
                    <a:satMod val="115000"/>
                  </a:srgbClr>
                </a:gs>
                <a:gs pos="100000">
                  <a:srgbClr val="96969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285750">
              <a:bevelT w="863600" h="19050" prst="angle"/>
              <a:bevelB w="0"/>
            </a:sp3d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grpSp>
          <p:nvGrpSpPr>
            <p:cNvPr id="59" name="Group 30"/>
            <p:cNvGrpSpPr>
              <a:grpSpLocks/>
            </p:cNvGrpSpPr>
            <p:nvPr/>
          </p:nvGrpSpPr>
          <p:grpSpPr bwMode="auto">
            <a:xfrm>
              <a:off x="1366798" y="3213109"/>
              <a:ext cx="1533283" cy="1539448"/>
              <a:chOff x="2467" y="3153"/>
              <a:chExt cx="998" cy="999"/>
            </a:xfrm>
          </p:grpSpPr>
          <p:sp>
            <p:nvSpPr>
              <p:cNvPr id="64" name="Oval 31"/>
              <p:cNvSpPr>
                <a:spLocks noChangeArrowheads="1"/>
              </p:cNvSpPr>
              <p:nvPr/>
            </p:nvSpPr>
            <p:spPr bwMode="auto">
              <a:xfrm>
                <a:off x="2815" y="3173"/>
                <a:ext cx="2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pic>
            <p:nvPicPr>
              <p:cNvPr id="65" name="Picture 32" descr="그림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7" y="3153"/>
                <a:ext cx="998" cy="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" name="Text Box 34"/>
            <p:cNvSpPr txBox="1">
              <a:spLocks noChangeArrowheads="1"/>
            </p:cNvSpPr>
            <p:nvPr/>
          </p:nvSpPr>
          <p:spPr bwMode="auto">
            <a:xfrm>
              <a:off x="1436452" y="3444850"/>
              <a:ext cx="1346502" cy="113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编写</a:t>
              </a:r>
              <a:endPara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源代码</a:t>
              </a:r>
              <a:endParaRPr kumimoji="1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548549" y="2044700"/>
              <a:ext cx="3179629" cy="63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ADD CONTENTS</a:t>
              </a:r>
            </a:p>
          </p:txBody>
        </p:sp>
      </p:grpSp>
      <p:grpSp>
        <p:nvGrpSpPr>
          <p:cNvPr id="37" name="그룹 69"/>
          <p:cNvGrpSpPr>
            <a:grpSpLocks/>
          </p:cNvGrpSpPr>
          <p:nvPr/>
        </p:nvGrpSpPr>
        <p:grpSpPr bwMode="auto">
          <a:xfrm>
            <a:off x="2954026" y="2933167"/>
            <a:ext cx="1474820" cy="2411714"/>
            <a:chOff x="2627313" y="1484313"/>
            <a:chExt cx="1792288" cy="3302001"/>
          </a:xfrm>
        </p:grpSpPr>
        <p:sp>
          <p:nvSpPr>
            <p:cNvPr id="47" name="Oval 41"/>
            <p:cNvSpPr>
              <a:spLocks noChangeArrowheads="1"/>
            </p:cNvSpPr>
            <p:nvPr/>
          </p:nvSpPr>
          <p:spPr bwMode="auto">
            <a:xfrm>
              <a:off x="2627313" y="3490914"/>
              <a:ext cx="1792288" cy="12954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4999"/>
                  </a:srgbClr>
                </a:gs>
                <a:gs pos="100000">
                  <a:srgbClr val="000000">
                    <a:gamma/>
                    <a:tint val="57647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2711937" y="2680635"/>
              <a:ext cx="1620870" cy="1619920"/>
            </a:xfrm>
            <a:prstGeom prst="ellipse">
              <a:avLst/>
            </a:prstGeom>
            <a:gradFill flip="none" rotWithShape="1">
              <a:gsLst>
                <a:gs pos="0">
                  <a:srgbClr val="969696">
                    <a:shade val="30000"/>
                    <a:satMod val="115000"/>
                  </a:srgbClr>
                </a:gs>
                <a:gs pos="50000">
                  <a:srgbClr val="969696">
                    <a:shade val="67500"/>
                    <a:satMod val="115000"/>
                  </a:srgbClr>
                </a:gs>
                <a:gs pos="100000">
                  <a:srgbClr val="96969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285750">
              <a:bevelT w="863600" h="19050" prst="angle"/>
              <a:bevelB w="0"/>
            </a:sp3d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9" name="그룹 65"/>
            <p:cNvGrpSpPr>
              <a:grpSpLocks/>
            </p:cNvGrpSpPr>
            <p:nvPr/>
          </p:nvGrpSpPr>
          <p:grpSpPr bwMode="auto">
            <a:xfrm>
              <a:off x="2663722" y="2630492"/>
              <a:ext cx="1705494" cy="1708831"/>
              <a:chOff x="2663722" y="2630492"/>
              <a:chExt cx="1705494" cy="1708831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3270386" y="2657888"/>
                <a:ext cx="451153" cy="45546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Picture 46" descr="그림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3722" y="2630492"/>
                <a:ext cx="1705494" cy="1708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Text Box 48"/>
              <p:cNvSpPr txBox="1">
                <a:spLocks noChangeArrowheads="1"/>
              </p:cNvSpPr>
              <p:nvPr/>
            </p:nvSpPr>
            <p:spPr bwMode="auto">
              <a:xfrm>
                <a:off x="3035274" y="3257551"/>
                <a:ext cx="976369" cy="632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编译</a:t>
                </a:r>
                <a:endParaRPr kumimoji="1" lang="en-US" altLang="ko-KR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 flipV="1">
              <a:off x="3522663" y="1898651"/>
              <a:ext cx="0" cy="7191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727326" y="1484313"/>
              <a:ext cx="1593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Gulim" pitchFamily="34" charset="-127"/>
                </a:rPr>
                <a:t>ADD CONTENTS</a:t>
              </a:r>
            </a:p>
          </p:txBody>
        </p:sp>
      </p:grpSp>
      <p:sp>
        <p:nvSpPr>
          <p:cNvPr id="38" name="Line 54"/>
          <p:cNvSpPr>
            <a:spLocks noChangeShapeType="1"/>
          </p:cNvSpPr>
          <p:nvPr/>
        </p:nvSpPr>
        <p:spPr bwMode="auto">
          <a:xfrm flipV="1">
            <a:off x="4973577" y="2880990"/>
            <a:ext cx="0" cy="525244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Oval 57"/>
          <p:cNvSpPr>
            <a:spLocks noChangeArrowheads="1"/>
          </p:cNvSpPr>
          <p:nvPr/>
        </p:nvSpPr>
        <p:spPr bwMode="auto">
          <a:xfrm>
            <a:off x="4138846" y="4107718"/>
            <a:ext cx="1669460" cy="1071358"/>
          </a:xfrm>
          <a:prstGeom prst="ellipse">
            <a:avLst/>
          </a:prstGeom>
          <a:gradFill rotWithShape="1">
            <a:gsLst>
              <a:gs pos="0">
                <a:srgbClr val="000000">
                  <a:alpha val="14999"/>
                </a:srgbClr>
              </a:gs>
              <a:gs pos="100000">
                <a:srgbClr val="000000">
                  <a:gamma/>
                  <a:tint val="57647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40" name="Oval 58"/>
          <p:cNvSpPr>
            <a:spLocks noChangeArrowheads="1"/>
          </p:cNvSpPr>
          <p:nvPr/>
        </p:nvSpPr>
        <p:spPr bwMode="auto">
          <a:xfrm>
            <a:off x="4217671" y="3436223"/>
            <a:ext cx="1509790" cy="1340794"/>
          </a:xfrm>
          <a:prstGeom prst="ellipse">
            <a:avLst/>
          </a:prstGeom>
          <a:gradFill rotWithShape="1">
            <a:gsLst>
              <a:gs pos="0">
                <a:srgbClr val="FEDA02"/>
              </a:gs>
              <a:gs pos="100000">
                <a:srgbClr val="FE6900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0200000"/>
            </a:lightRig>
          </a:scene3d>
          <a:sp3d prstMaterial="metal">
            <a:bevelT w="171450" h="139700" prst="slope"/>
          </a:sp3d>
        </p:spPr>
        <p:txBody>
          <a:bodyPr wrap="none" lIns="72000" tIns="0" rIns="7200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cs typeface="Times New Roman" pitchFamily="18" charset="0"/>
            </a:endParaRPr>
          </a:p>
        </p:txBody>
      </p:sp>
      <p:sp>
        <p:nvSpPr>
          <p:cNvPr id="41" name="Oval 60"/>
          <p:cNvSpPr>
            <a:spLocks noChangeArrowheads="1"/>
          </p:cNvSpPr>
          <p:nvPr/>
        </p:nvSpPr>
        <p:spPr bwMode="auto">
          <a:xfrm>
            <a:off x="4722766" y="3428264"/>
            <a:ext cx="420631" cy="376831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pic>
        <p:nvPicPr>
          <p:cNvPr id="42" name="Picture 61" descr="그림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17" y="3393479"/>
            <a:ext cx="1591082" cy="14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63"/>
          <p:cNvSpPr txBox="1">
            <a:spLocks noChangeArrowheads="1"/>
          </p:cNvSpPr>
          <p:nvPr/>
        </p:nvSpPr>
        <p:spPr bwMode="auto">
          <a:xfrm>
            <a:off x="4576523" y="3912926"/>
            <a:ext cx="795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执行</a:t>
            </a:r>
            <a:endParaRPr kumimoji="1" lang="en-US" altLang="ko-KR" sz="24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 Box 65"/>
          <p:cNvSpPr txBox="1">
            <a:spLocks noChangeArrowheads="1"/>
          </p:cNvSpPr>
          <p:nvPr/>
        </p:nvSpPr>
        <p:spPr bwMode="auto">
          <a:xfrm>
            <a:off x="4319117" y="2617789"/>
            <a:ext cx="1311532" cy="22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Gulim" pitchFamily="34" charset="-127"/>
              </a:rPr>
              <a:t>ADD CONTENTS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920B19-90D8-4BD3-B333-4D27457BEDC1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2750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JDK</a:t>
            </a:r>
            <a:r>
              <a:rPr lang="zh-CN" altLang="en-US" dirty="0" smtClean="0"/>
              <a:t>的安装与设置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</a:p>
          <a:p>
            <a:pPr lvl="1"/>
            <a:r>
              <a:rPr lang="zh-CN" altLang="en-US" dirty="0" smtClean="0"/>
              <a:t>双击安装文件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可选择安装路径及组件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1556792"/>
            <a:ext cx="3301551" cy="39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 descr="C:\课程\java理论与实践\教案\07\jd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32383"/>
            <a:ext cx="6558880" cy="42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A82B6A-11D7-4AD8-A515-0E8984330F74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27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JDK</a:t>
            </a:r>
            <a:r>
              <a:rPr lang="zh-CN" altLang="en-US" dirty="0" smtClean="0"/>
              <a:t>的安装与设置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</a:p>
          <a:p>
            <a:pPr lvl="1"/>
            <a:r>
              <a:rPr lang="zh-CN" altLang="en-US" dirty="0" smtClean="0"/>
              <a:t>主要工具</a:t>
            </a:r>
            <a:r>
              <a:rPr lang="en-US" altLang="zh-CN" dirty="0" smtClean="0"/>
              <a:t>(bin</a:t>
            </a:r>
            <a:r>
              <a:rPr lang="zh-CN" altLang="en-US" dirty="0" smtClean="0"/>
              <a:t>目录下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" name="Picture 4" descr="C:\课程\java理论与实践\教案\07\jdkto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803976" cy="3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ACEA8B-63CD-4780-B375-058392311DCE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560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JDK</a:t>
            </a:r>
            <a:r>
              <a:rPr lang="zh-CN" altLang="en-US" dirty="0" smtClean="0"/>
              <a:t>的安装与设置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设置环境变量</a:t>
            </a:r>
            <a:endParaRPr lang="en-US" altLang="zh-CN" dirty="0" smtClean="0"/>
          </a:p>
          <a:p>
            <a:pPr lvl="1"/>
            <a:r>
              <a:rPr lang="zh-CN" altLang="en-US" dirty="0"/>
              <a:t>命令行</a:t>
            </a:r>
            <a:r>
              <a:rPr lang="zh-CN" altLang="en-US" dirty="0" smtClean="0"/>
              <a:t>中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zh-CN" altLang="en-US" dirty="0"/>
              <a:t>窗口中：</a:t>
            </a:r>
          </a:p>
          <a:p>
            <a:pPr lvl="2"/>
            <a:r>
              <a:rPr lang="zh-CN" altLang="en-US" dirty="0"/>
              <a:t>右键“我的电脑”-&gt;属性-&gt;高级-&gt;环境变量-&gt;系统变量</a:t>
            </a:r>
          </a:p>
          <a:p>
            <a:pPr lvl="2"/>
            <a:r>
              <a:rPr lang="zh-CN" altLang="en-US" dirty="0"/>
              <a:t>双击“</a:t>
            </a:r>
            <a:r>
              <a:rPr lang="en-US" altLang="zh-CN" dirty="0"/>
              <a:t>Path”</a:t>
            </a:r>
            <a:r>
              <a:rPr lang="zh-CN" altLang="en-US" dirty="0"/>
              <a:t>行，添加后确定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2043425"/>
            <a:ext cx="8712968" cy="1169551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set path=%path%; C:\Program Files\Java\jdk1.5.0_11\bin;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set </a:t>
            </a:r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classpath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=%</a:t>
            </a:r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classpath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%;.;</a:t>
            </a:r>
          </a:p>
        </p:txBody>
      </p:sp>
      <p:pic>
        <p:nvPicPr>
          <p:cNvPr id="7" name="Picture 5" descr="C:\课程\java理论与实践\教案\07\env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35471"/>
            <a:ext cx="7624763" cy="57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C5300F-2580-43B4-BB56-2D9C73DC5D9F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230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</a:t>
            </a:r>
            <a:r>
              <a:rPr lang="zh-CN" altLang="en-US" dirty="0" smtClean="0"/>
              <a:t>编译和运行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运行流程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 bwMode="auto">
          <a:xfrm>
            <a:off x="251520" y="2252811"/>
            <a:ext cx="3933626" cy="1104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编写源代码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.java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方法的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51519" y="3943978"/>
            <a:ext cx="3933626" cy="1095077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.class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(javac.exe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51520" y="5655394"/>
            <a:ext cx="3933626" cy="1085974"/>
          </a:xfrm>
          <a:prstGeom prst="roundRect">
            <a:avLst/>
          </a:prstGeom>
          <a:solidFill>
            <a:srgbClr val="FF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endParaRPr lang="en-US" altLang="zh-CN" sz="2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(java.exe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1956035" y="3367516"/>
            <a:ext cx="524593" cy="595312"/>
          </a:xfrm>
          <a:prstGeom prst="downArrow">
            <a:avLst/>
          </a:prstGeom>
          <a:solidFill>
            <a:srgbClr val="D8B1AA"/>
          </a:solidFill>
          <a:ln w="34925" cap="rnd" cmpd="sng" algn="ctr">
            <a:solidFill>
              <a:srgbClr val="FFFFEB"/>
            </a:solidFill>
            <a:prstDash val="solid"/>
            <a:headEnd type="none" w="sm" len="sm"/>
            <a:tailEnd type="none" w="sm" len="sm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en-US" ker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1956036" y="5060081"/>
            <a:ext cx="524593" cy="595313"/>
          </a:xfrm>
          <a:prstGeom prst="downArrow">
            <a:avLst/>
          </a:prstGeom>
          <a:solidFill>
            <a:srgbClr val="D8B1AA"/>
          </a:solidFill>
          <a:ln w="34925" cap="rnd" cmpd="sng" algn="ctr">
            <a:solidFill>
              <a:srgbClr val="FFFFEB"/>
            </a:solidFill>
            <a:prstDash val="solid"/>
            <a:headEnd type="none" w="sm" len="sm"/>
            <a:tailEnd type="none" w="sm" len="sm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en-US" ker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155" y="171561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644008" y="2252810"/>
            <a:ext cx="4392488" cy="1104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编写源代码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.java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paint()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方法的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Applet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644008" y="3918099"/>
            <a:ext cx="4392488" cy="1095076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.class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(javac.exe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644008" y="5655394"/>
            <a:ext cx="4392488" cy="1085974"/>
          </a:xfrm>
          <a:prstGeom prst="roundRect">
            <a:avLst/>
          </a:prstGeom>
          <a:solidFill>
            <a:srgbClr val="FF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endParaRPr lang="en-US" altLang="zh-CN" sz="2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.class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文件嵌入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.html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文件用浏览器查看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505947" y="3322786"/>
            <a:ext cx="524593" cy="595312"/>
          </a:xfrm>
          <a:prstGeom prst="downArrow">
            <a:avLst/>
          </a:prstGeom>
          <a:solidFill>
            <a:srgbClr val="D8B1AA"/>
          </a:solidFill>
          <a:ln w="34925" cap="rnd" cmpd="sng" algn="ctr">
            <a:solidFill>
              <a:srgbClr val="FFFFEB"/>
            </a:solidFill>
            <a:prstDash val="solid"/>
            <a:headEnd type="none" w="sm" len="sm"/>
            <a:tailEnd type="none" w="sm" len="sm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en-US" ker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6505947" y="5060081"/>
            <a:ext cx="524593" cy="595313"/>
          </a:xfrm>
          <a:prstGeom prst="downArrow">
            <a:avLst/>
          </a:prstGeom>
          <a:solidFill>
            <a:srgbClr val="D8B1AA"/>
          </a:solidFill>
          <a:ln w="34925" cap="rnd" cmpd="sng" algn="ctr">
            <a:solidFill>
              <a:srgbClr val="FFFFEB"/>
            </a:solidFill>
            <a:prstDash val="solid"/>
            <a:headEnd type="none" w="sm" len="sm"/>
            <a:tailEnd type="none" w="sm" len="sm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en-US" ker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6643" y="171561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Applet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F415C2-FB85-4B12-8828-41CB7A1A4BF5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757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</a:t>
            </a:r>
            <a:r>
              <a:rPr lang="zh-CN" altLang="en-US" dirty="0" smtClean="0"/>
              <a:t>编译和运行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</a:p>
          <a:p>
            <a:pPr lvl="1"/>
            <a:r>
              <a:rPr lang="zh-CN" altLang="en-US" dirty="0"/>
              <a:t>源代码</a:t>
            </a:r>
          </a:p>
        </p:txBody>
      </p:sp>
      <p:pic>
        <p:nvPicPr>
          <p:cNvPr id="4" name="Picture 6" descr="C:\课程\java理论与实践\教案\07\chapter1\hel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48880"/>
            <a:ext cx="6553200" cy="4157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788024" y="986615"/>
            <a:ext cx="3888432" cy="792088"/>
          </a:xfrm>
          <a:prstGeom prst="wedgeRectCallout">
            <a:avLst>
              <a:gd name="adj1" fmla="val -100459"/>
              <a:gd name="adj2" fmla="val 23974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类声明，带有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修饰的类必须与所在文件同名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42272" y="2819400"/>
            <a:ext cx="914400" cy="2286000"/>
          </a:xfrm>
          <a:prstGeom prst="wedgeRectCallout">
            <a:avLst>
              <a:gd name="adj1" fmla="val 101705"/>
              <a:gd name="adj2" fmla="val 3096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程序的所有语句都必须在类中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1DCC18-D459-4949-8DE3-01F9D4D69924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432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1520" y="3038816"/>
            <a:ext cx="8712968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&gt;java Hello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</a:t>
            </a:r>
            <a:r>
              <a:rPr lang="zh-CN" altLang="en-US" dirty="0" smtClean="0"/>
              <a:t>编译和运行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</a:p>
          <a:p>
            <a:pPr lvl="1"/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4" name="Picture 12" descr="C:\课程\java理论与实践\教案\07\chapter1\ru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6" y="2495865"/>
            <a:ext cx="6781800" cy="43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28600" y="4238228"/>
            <a:ext cx="1828800" cy="685800"/>
          </a:xfrm>
          <a:prstGeom prst="wedgeRectCallout">
            <a:avLst>
              <a:gd name="adj1" fmla="val 220859"/>
              <a:gd name="adj2" fmla="val 39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编译生成.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字节码文件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6934384" y="3235030"/>
            <a:ext cx="1981200" cy="1600200"/>
          </a:xfrm>
          <a:prstGeom prst="wedgeRectCallout">
            <a:avLst>
              <a:gd name="adj1" fmla="val -89560"/>
              <a:gd name="adj2" fmla="val 89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解释执行工具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参数是要执行的字节码文件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注意:没有.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1520" y="1985095"/>
            <a:ext cx="8712968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&gt;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javac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Hello.java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7162984" y="980728"/>
            <a:ext cx="1752600" cy="685800"/>
          </a:xfrm>
          <a:prstGeom prst="wedgeRectCallout">
            <a:avLst>
              <a:gd name="adj1" fmla="val -68904"/>
              <a:gd name="adj2" fmla="val 2263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注意源文件的扩展名！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059832" y="958699"/>
            <a:ext cx="2438400" cy="990600"/>
          </a:xfrm>
          <a:prstGeom prst="wedgeRectCallout">
            <a:avLst>
              <a:gd name="adj1" fmla="val 79835"/>
              <a:gd name="adj2" fmla="val 1457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编译工具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参数是要编译的.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248EEE-BCB4-4062-9147-6ECB0D9ACD0B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432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 autoUpdateAnimBg="0"/>
      <p:bldP spid="7" grpId="0" animBg="1" autoUpdateAnimBg="0"/>
      <p:bldP spid="9" grpId="0" animBg="1"/>
      <p:bldP spid="8" grpId="0" animBg="1" autoUpdateAnimBg="0"/>
      <p:bldP spid="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先修课程</a:t>
            </a:r>
            <a:r>
              <a:rPr lang="zh-CN" altLang="en-US" dirty="0"/>
              <a:t>：</a:t>
            </a:r>
            <a:r>
              <a:rPr lang="zh-CN" altLang="zh-CN" dirty="0" smtClean="0"/>
              <a:t>计算机</a:t>
            </a:r>
            <a:r>
              <a:rPr lang="zh-CN" altLang="zh-CN" dirty="0"/>
              <a:t>文化基础、</a:t>
            </a:r>
            <a:r>
              <a:rPr lang="en-US" altLang="zh-CN" dirty="0"/>
              <a:t>C</a:t>
            </a:r>
            <a:r>
              <a:rPr lang="zh-CN" altLang="zh-CN" dirty="0"/>
              <a:t>语言程序设计、数据结构、数据库原理</a:t>
            </a:r>
            <a:endParaRPr lang="en-US" altLang="zh-CN" dirty="0"/>
          </a:p>
          <a:p>
            <a:r>
              <a:rPr lang="zh-CN" altLang="en-US" dirty="0" smtClean="0"/>
              <a:t>学时：</a:t>
            </a:r>
            <a:r>
              <a:rPr lang="zh-CN" altLang="en-US" sz="3200" dirty="0" smtClean="0">
                <a:ea typeface="Verdana" pitchFamily="34" charset="0"/>
              </a:rPr>
              <a:t> </a:t>
            </a:r>
            <a:r>
              <a:rPr lang="en-US" altLang="zh-CN" sz="3200" dirty="0" smtClean="0">
                <a:ea typeface="Verdana" pitchFamily="34" charset="0"/>
              </a:rPr>
              <a:t>64(48+16)</a:t>
            </a:r>
            <a:endParaRPr lang="en-US" altLang="zh-CN" sz="3200" dirty="0" smtClean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r>
              <a:rPr lang="zh-CN" altLang="en-US" dirty="0" smtClean="0"/>
              <a:t>成绩评定</a:t>
            </a:r>
            <a:endParaRPr lang="en-US" altLang="zh-CN" dirty="0" smtClean="0"/>
          </a:p>
          <a:p>
            <a:pPr lvl="1"/>
            <a:r>
              <a:rPr lang="zh-CN" altLang="en-US" sz="2800" dirty="0" smtClean="0">
                <a:latin typeface="Courier New" pitchFamily="49" charset="0"/>
                <a:cs typeface="Courier New" pitchFamily="49" charset="0"/>
              </a:rPr>
              <a:t>平时成绩：点名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zh-CN" altLang="en-US" sz="2800" dirty="0" smtClean="0">
                <a:latin typeface="Courier New" pitchFamily="49" charset="0"/>
                <a:cs typeface="Courier New" pitchFamily="49" charset="0"/>
              </a:rPr>
              <a:t>作业</a:t>
            </a: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 smtClean="0"/>
              <a:t>期末成绩</a:t>
            </a:r>
            <a:endParaRPr lang="en-US" altLang="zh-CN" dirty="0" smtClean="0"/>
          </a:p>
          <a:p>
            <a:pPr lvl="1"/>
            <a:r>
              <a:rPr lang="zh-CN" altLang="en-US" sz="2800" dirty="0" smtClean="0">
                <a:latin typeface="Courier New" pitchFamily="49" charset="0"/>
                <a:cs typeface="Courier New" pitchFamily="49" charset="0"/>
              </a:rPr>
              <a:t>实践成绩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E:\java\表现层\图标\应用软件\docu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851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2C29CB-4FA5-43B7-8878-C28FAE5E7735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741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</a:t>
            </a:r>
            <a:r>
              <a:rPr lang="zh-CN" altLang="en-US" dirty="0" smtClean="0"/>
              <a:t>编译和运行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Applet</a:t>
            </a:r>
          </a:p>
          <a:p>
            <a:pPr lvl="1"/>
            <a:r>
              <a:rPr lang="zh-CN" altLang="en-US" dirty="0"/>
              <a:t>源代码</a:t>
            </a:r>
          </a:p>
        </p:txBody>
      </p:sp>
      <p:pic>
        <p:nvPicPr>
          <p:cNvPr id="4" name="Picture 5" descr="C:\课程\java理论与实践\教案\07\chapter1\app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6781800" cy="413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059832" y="1196751"/>
            <a:ext cx="2808312" cy="752547"/>
          </a:xfrm>
          <a:prstGeom prst="wedgeRectCallout">
            <a:avLst>
              <a:gd name="adj1" fmla="val 28322"/>
              <a:gd name="adj2" fmla="val 33436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主类是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类的子类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07504" y="2492896"/>
            <a:ext cx="1404156" cy="2088232"/>
          </a:xfrm>
          <a:prstGeom prst="wedgeRectCallout">
            <a:avLst>
              <a:gd name="adj1" fmla="val 216395"/>
              <a:gd name="adj2" fmla="val 669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程序起点不是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方法，而是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paint()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324200-985D-48D7-A150-9EE738BAE0B0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432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编译和运行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Applet</a:t>
            </a:r>
          </a:p>
          <a:p>
            <a:pPr lvl="1"/>
            <a:r>
              <a:rPr lang="zh-CN" altLang="en-US" dirty="0" smtClean="0"/>
              <a:t>编译程序</a:t>
            </a:r>
            <a:endParaRPr lang="zh-CN" altLang="en-US" dirty="0"/>
          </a:p>
          <a:p>
            <a:endParaRPr lang="zh-CN" altLang="en-US" sz="2800" dirty="0"/>
          </a:p>
          <a:p>
            <a:pPr lvl="1"/>
            <a:r>
              <a:rPr lang="zh-CN" altLang="en-US" dirty="0"/>
              <a:t>添加.</a:t>
            </a:r>
            <a:r>
              <a:rPr lang="en-US" altLang="zh-CN" dirty="0"/>
              <a:t>class</a:t>
            </a:r>
            <a:r>
              <a:rPr lang="zh-CN" altLang="en-US" dirty="0"/>
              <a:t>文件到一个.</a:t>
            </a:r>
            <a:r>
              <a:rPr lang="en-US" altLang="zh-CN" dirty="0"/>
              <a:t>html</a:t>
            </a:r>
            <a:r>
              <a:rPr lang="zh-CN" altLang="en-US" dirty="0"/>
              <a:t>文件中</a:t>
            </a:r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1988840"/>
            <a:ext cx="7315200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err="1"/>
              <a:t>javac</a:t>
            </a:r>
            <a:r>
              <a:rPr lang="en-US" altLang="zh-CN" dirty="0"/>
              <a:t> HelloApplet.java</a:t>
            </a:r>
          </a:p>
        </p:txBody>
      </p:sp>
      <p:pic>
        <p:nvPicPr>
          <p:cNvPr id="5" name="Picture 12" descr="C:\课程\java理论与实践\教案\07\chapter1\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23" y="2996952"/>
            <a:ext cx="64198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756848" y="836712"/>
            <a:ext cx="1828800" cy="685800"/>
          </a:xfrm>
          <a:prstGeom prst="wedgeRectCallout">
            <a:avLst>
              <a:gd name="adj1" fmla="val -104742"/>
              <a:gd name="adj2" fmla="val 3722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中引用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applet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的标记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508104" y="1102057"/>
            <a:ext cx="1828800" cy="685800"/>
          </a:xfrm>
          <a:prstGeom prst="wedgeRectCallout">
            <a:avLst>
              <a:gd name="adj1" fmla="val -135308"/>
              <a:gd name="adj2" fmla="val 3235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要引用的.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1B3A3F-22BF-4C7A-998D-7BF9E82561B9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69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  <p:bldP spid="7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编译和运行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Applet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appletviewer.exe </a:t>
            </a:r>
            <a:r>
              <a:rPr lang="zh-CN" altLang="en-US" dirty="0" smtClean="0"/>
              <a:t>查看</a:t>
            </a:r>
            <a:r>
              <a:rPr lang="zh-CN" altLang="en-US" dirty="0"/>
              <a:t>，</a:t>
            </a:r>
            <a:r>
              <a:rPr lang="zh-CN" altLang="en-US" dirty="0" smtClean="0"/>
              <a:t>或者</a:t>
            </a:r>
            <a:r>
              <a:rPr lang="zh-CN" altLang="en-US" dirty="0"/>
              <a:t>用浏览器打开该.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8" name="Picture 13" descr="C:\课程\java理论与实践\教案\07\chapter1\runapp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13" y="2352623"/>
            <a:ext cx="7027887" cy="450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480175-9006-4411-A1E4-FE7A53924E93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187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包的概念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Tahoma" pitchFamily="34" charset="0"/>
              </a:rPr>
              <a:t>为了管理程序中的类和字节码文件， 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提供了包(</a:t>
            </a:r>
            <a:r>
              <a:rPr lang="en-US" altLang="zh-CN" dirty="0">
                <a:latin typeface="Tahoma" pitchFamily="34" charset="0"/>
              </a:rPr>
              <a:t>package)</a:t>
            </a:r>
            <a:r>
              <a:rPr lang="zh-CN" altLang="en-US" dirty="0">
                <a:latin typeface="Tahoma" pitchFamily="34" charset="0"/>
              </a:rPr>
              <a:t>的</a:t>
            </a:r>
            <a:r>
              <a:rPr lang="zh-CN" altLang="en-US" dirty="0" smtClean="0">
                <a:latin typeface="Tahoma" pitchFamily="34" charset="0"/>
              </a:rPr>
              <a:t>机制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包</a:t>
            </a:r>
            <a:r>
              <a:rPr lang="zh-CN" altLang="en-US" dirty="0">
                <a:latin typeface="Tahoma" pitchFamily="34" charset="0"/>
              </a:rPr>
              <a:t>是类的集合</a:t>
            </a:r>
            <a:r>
              <a:rPr lang="zh-CN" altLang="en-US" dirty="0" smtClean="0">
                <a:latin typeface="Tahoma" pitchFamily="34" charset="0"/>
              </a:rPr>
              <a:t>，是类的组织方式，是</a:t>
            </a:r>
            <a:r>
              <a:rPr lang="zh-CN" altLang="en-US" dirty="0">
                <a:latin typeface="Tahoma" pitchFamily="34" charset="0"/>
              </a:rPr>
              <a:t>区别类名字空间的</a:t>
            </a:r>
            <a:r>
              <a:rPr lang="zh-CN" altLang="en-US" dirty="0" smtClean="0">
                <a:latin typeface="Tahoma" pitchFamily="34" charset="0"/>
              </a:rPr>
              <a:t>机制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包可以有子包，包中的类不能重名</a:t>
            </a:r>
            <a:endParaRPr lang="zh-CN" altLang="en-US" dirty="0">
              <a:latin typeface="Tahoma" pitchFamily="34" charset="0"/>
            </a:endParaRPr>
          </a:p>
          <a:p>
            <a:pPr lvl="1"/>
            <a:r>
              <a:rPr lang="zh-CN" altLang="en-US" dirty="0">
                <a:latin typeface="Tahoma" pitchFamily="34" charset="0"/>
              </a:rPr>
              <a:t>系统不会自动创建包所对应的目录结构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8B7E46-A28C-4C27-BAF2-3AB9BF87E8AF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527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API</a:t>
            </a:r>
            <a:r>
              <a:rPr lang="zh-CN" altLang="en-US" dirty="0" smtClean="0"/>
              <a:t>的常用包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51625"/>
              </p:ext>
            </p:extLst>
          </p:nvPr>
        </p:nvGraphicFramePr>
        <p:xfrm>
          <a:off x="395536" y="1844824"/>
          <a:ext cx="8208912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977"/>
                <a:gridCol w="6397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包名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java.lang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核心类库，包含所有的基本语言类，如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Object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类基本数据类型封装类、数学运算、字符串、线程、异常处理等，该包自动导入，不需声明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java.util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工具类库，包含日期类、集合类等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java.awt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抽象窗口工具集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java.applet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包含所有实现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Java Applet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的类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java.text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Format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DateFormat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SimpleDateFormat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等文本日期格式化类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java.io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标准输入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输出流及文件操作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java.net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网络编程相关类库，包含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Socket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Internet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访问支持等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java.sql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数据库应用功能类库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javax.swing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用户图形界面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swing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类库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40E064-9C98-4C74-A68E-C208BC019083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574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声明类所在的包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在要被打包的类所在源文件使用</a:t>
            </a:r>
            <a:r>
              <a:rPr lang="en-US" altLang="zh-CN" dirty="0">
                <a:latin typeface="Tahoma" pitchFamily="34" charset="0"/>
              </a:rPr>
              <a:t>package</a:t>
            </a:r>
            <a:r>
              <a:rPr lang="zh-CN" altLang="en-US" dirty="0">
                <a:latin typeface="Tahoma" pitchFamily="34" charset="0"/>
              </a:rPr>
              <a:t>关键字声明包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包名可以用“.”分隔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3216" y="2951367"/>
            <a:ext cx="7315200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smtClean="0"/>
              <a:t>package </a:t>
            </a:r>
            <a:r>
              <a:rPr lang="zh-CN" altLang="en-US" dirty="0" smtClean="0"/>
              <a:t>包</a:t>
            </a:r>
            <a:r>
              <a:rPr lang="en-US" altLang="zh-CN" dirty="0" smtClean="0"/>
              <a:t>{.</a:t>
            </a:r>
            <a:r>
              <a:rPr lang="zh-CN" altLang="en-US" dirty="0" smtClean="0"/>
              <a:t>子包</a:t>
            </a:r>
            <a:r>
              <a:rPr lang="en-US" altLang="zh-CN" dirty="0" smtClean="0"/>
              <a:t>};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935112" y="3789040"/>
            <a:ext cx="7270700" cy="1053977"/>
            <a:chOff x="935112" y="3553575"/>
            <a:chExt cx="7270700" cy="1053977"/>
          </a:xfrm>
        </p:grpSpPr>
        <p:sp>
          <p:nvSpPr>
            <p:cNvPr id="7" name="AutoShape 45"/>
            <p:cNvSpPr>
              <a:spLocks noChangeArrowheads="1"/>
            </p:cNvSpPr>
            <p:nvPr/>
          </p:nvSpPr>
          <p:spPr bwMode="gray">
            <a:xfrm>
              <a:off x="935112" y="3553576"/>
              <a:ext cx="7270700" cy="1053976"/>
            </a:xfrm>
            <a:prstGeom prst="roundRect">
              <a:avLst>
                <a:gd name="adj" fmla="val 5722"/>
              </a:avLst>
            </a:prstGeom>
            <a:gradFill rotWithShape="1">
              <a:gsLst>
                <a:gs pos="0">
                  <a:srgbClr val="FFFFFF">
                    <a:gamma/>
                    <a:shade val="69804"/>
                    <a:invGamma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38100" algn="ctr">
              <a:solidFill>
                <a:srgbClr val="F8F8F8"/>
              </a:solidFill>
              <a:round/>
              <a:headEnd/>
              <a:tailEnd/>
            </a:ln>
            <a:effectLst>
              <a:outerShdw dist="81320" dir="3080412" algn="ctr" rotWithShape="0">
                <a:srgbClr val="080808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 marL="0" lvl="1">
                <a:defRPr/>
              </a:pP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0" lvl="1">
                <a:defRPr/>
              </a:pP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package 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若有，必须在源文件的第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一句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Picture 46" descr="high_line"/>
            <p:cNvPicPr>
              <a:picLocks noChangeAspect="1" noChangeArrowheads="1"/>
            </p:cNvPicPr>
            <p:nvPr/>
          </p:nvPicPr>
          <p:blipFill>
            <a:blip r:embed="rId2">
              <a:lum bright="-20000" contrast="20000"/>
            </a:blip>
            <a:srcRect t="12500"/>
            <a:stretch>
              <a:fillRect/>
            </a:stretch>
          </p:blipFill>
          <p:spPr bwMode="gray">
            <a:xfrm>
              <a:off x="947812" y="3573016"/>
              <a:ext cx="72580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027" name="Picture 3" descr="E:\java\表现层\图标\web\warning_sig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216" y="355357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897690-DF34-4451-8A5C-73E18C11870F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16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入包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Tahoma" pitchFamily="34" charset="0"/>
              </a:rPr>
              <a:t>需要引用其他包中的类或接口等元素时，需要导入其所在的包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使用</a:t>
            </a:r>
            <a:r>
              <a:rPr lang="en-US" altLang="zh-CN" dirty="0">
                <a:latin typeface="Tahoma" pitchFamily="34" charset="0"/>
              </a:rPr>
              <a:t>import</a:t>
            </a:r>
            <a:r>
              <a:rPr lang="zh-CN" altLang="en-US" dirty="0">
                <a:latin typeface="Tahoma" pitchFamily="34" charset="0"/>
              </a:rPr>
              <a:t>关键字导入包中的类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可以使用“包名.*”的形式导入包中所有的类</a:t>
            </a:r>
            <a:endParaRPr lang="en-US" altLang="zh-CN" dirty="0">
              <a:latin typeface="Tahoma" pitchFamily="34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63216" y="3613081"/>
            <a:ext cx="7315200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smtClean="0"/>
              <a:t>import </a:t>
            </a:r>
            <a:r>
              <a:rPr lang="zh-CN" altLang="en-US" dirty="0" smtClean="0"/>
              <a:t>包</a:t>
            </a:r>
            <a:r>
              <a:rPr lang="en-US" altLang="zh-CN" dirty="0" smtClean="0"/>
              <a:t>{.</a:t>
            </a:r>
            <a:r>
              <a:rPr lang="zh-CN" altLang="en-US" dirty="0" smtClean="0"/>
              <a:t>子包</a:t>
            </a:r>
            <a:r>
              <a:rPr lang="en-US" altLang="zh-CN" dirty="0" smtClean="0"/>
              <a:t>}.</a:t>
            </a:r>
            <a:r>
              <a:rPr lang="zh-CN" altLang="en-US" dirty="0" smtClean="0"/>
              <a:t>类</a:t>
            </a:r>
            <a:r>
              <a:rPr lang="en-US" altLang="zh-CN" dirty="0" smtClean="0"/>
              <a:t>|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|*;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935112" y="4509121"/>
            <a:ext cx="7270700" cy="1512167"/>
            <a:chOff x="935112" y="3789040"/>
            <a:chExt cx="7270700" cy="1512167"/>
          </a:xfrm>
        </p:grpSpPr>
        <p:sp>
          <p:nvSpPr>
            <p:cNvPr id="6" name="AutoShape 45"/>
            <p:cNvSpPr>
              <a:spLocks noChangeArrowheads="1"/>
            </p:cNvSpPr>
            <p:nvPr/>
          </p:nvSpPr>
          <p:spPr bwMode="gray">
            <a:xfrm>
              <a:off x="935112" y="3789040"/>
              <a:ext cx="7270700" cy="1512167"/>
            </a:xfrm>
            <a:prstGeom prst="roundRect">
              <a:avLst>
                <a:gd name="adj" fmla="val 5722"/>
              </a:avLst>
            </a:prstGeom>
            <a:gradFill rotWithShape="1">
              <a:gsLst>
                <a:gs pos="0">
                  <a:srgbClr val="FFFFFF">
                    <a:gamma/>
                    <a:shade val="69804"/>
                    <a:invGamma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38100" algn="ctr">
              <a:solidFill>
                <a:srgbClr val="F8F8F8"/>
              </a:solidFill>
              <a:round/>
              <a:headEnd/>
              <a:tailEnd/>
            </a:ln>
            <a:effectLst>
              <a:outerShdw dist="81320" dir="3080412" algn="ctr" rotWithShape="0">
                <a:srgbClr val="080808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 marL="0" lvl="1">
                <a:defRPr/>
              </a:pP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0" lvl="1">
                <a:defRPr/>
              </a:pPr>
              <a:r>
                <a:rPr lang="en-US" altLang="zh-CN" sz="2400" dirty="0" err="1" smtClean="0">
                  <a:latin typeface="微软雅黑" pitchFamily="34" charset="-122"/>
                  <a:ea typeface="微软雅黑" pitchFamily="34" charset="-122"/>
                </a:rPr>
                <a:t>java.lang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包中内容，由</a:t>
              </a: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语言自动导入</a:t>
              </a: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0" lvl="1">
                <a:defRPr/>
              </a:pP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import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语句需写在类声明之前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Picture 46" descr="high_line"/>
            <p:cNvPicPr>
              <a:picLocks noChangeAspect="1" noChangeArrowheads="1"/>
            </p:cNvPicPr>
            <p:nvPr/>
          </p:nvPicPr>
          <p:blipFill>
            <a:blip r:embed="rId2">
              <a:lum bright="-20000" contrast="20000"/>
            </a:blip>
            <a:srcRect t="12500"/>
            <a:stretch>
              <a:fillRect/>
            </a:stretch>
          </p:blipFill>
          <p:spPr bwMode="gray">
            <a:xfrm>
              <a:off x="947812" y="3808481"/>
              <a:ext cx="72580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8" name="Picture 3" descr="E:\java\表现层\图标\web\warning_sig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216" y="378904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FF1390-8604-41D0-9AE4-C0B7805519E7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92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默认包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Tahoma" pitchFamily="34" charset="0"/>
              </a:rPr>
              <a:t>源程序中未使用</a:t>
            </a:r>
            <a:r>
              <a:rPr lang="en-US" altLang="zh-CN" dirty="0">
                <a:latin typeface="Tahoma" pitchFamily="34" charset="0"/>
              </a:rPr>
              <a:t>package</a:t>
            </a:r>
            <a:r>
              <a:rPr lang="zh-CN" altLang="en-US" dirty="0">
                <a:latin typeface="Tahoma" pitchFamily="34" charset="0"/>
              </a:rPr>
              <a:t>关键字时</a:t>
            </a:r>
            <a:r>
              <a:rPr lang="zh-CN" altLang="en-US" dirty="0" smtClean="0">
                <a:latin typeface="Tahoma" pitchFamily="34" charset="0"/>
              </a:rPr>
              <a:t>，被认为</a:t>
            </a:r>
            <a:r>
              <a:rPr lang="zh-CN" altLang="en-US" dirty="0">
                <a:latin typeface="Tahoma" pitchFamily="34" charset="0"/>
              </a:rPr>
              <a:t>是默认包，默认包的路径是当前目录，没有包</a:t>
            </a:r>
            <a:r>
              <a:rPr lang="zh-CN" altLang="en-US" dirty="0" smtClean="0">
                <a:latin typeface="Tahoma" pitchFamily="34" charset="0"/>
              </a:rPr>
              <a:t>名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149E50-150B-49A6-894A-B8AA907B285B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783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Eclipse &amp; </a:t>
            </a:r>
            <a:r>
              <a:rPr lang="en-US" altLang="zh-CN" dirty="0" err="1" smtClean="0"/>
              <a:t>MyEclipse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</a:p>
          <a:p>
            <a:pPr lvl="1"/>
            <a:r>
              <a:rPr lang="zh-CN" altLang="en-US" dirty="0" smtClean="0"/>
              <a:t>最活跃的、开放</a:t>
            </a:r>
            <a:r>
              <a:rPr lang="zh-CN" altLang="en-US" dirty="0"/>
              <a:t>的</a:t>
            </a:r>
            <a:r>
              <a:rPr lang="en-US" altLang="zh-CN" dirty="0" smtClean="0"/>
              <a:t>IDE</a:t>
            </a:r>
            <a:endParaRPr lang="en-US" altLang="zh-CN" dirty="0"/>
          </a:p>
          <a:p>
            <a:pPr lvl="1"/>
            <a:r>
              <a:rPr lang="zh-CN" altLang="en-US" dirty="0" smtClean="0"/>
              <a:t>一切皆插件</a:t>
            </a:r>
            <a:endParaRPr lang="en-US" altLang="zh-CN" dirty="0" smtClean="0"/>
          </a:p>
          <a:p>
            <a:r>
              <a:rPr lang="en-US" altLang="zh-CN" dirty="0" err="1" smtClean="0"/>
              <a:t>MyEclipse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Eclipse</a:t>
            </a:r>
            <a:r>
              <a:rPr lang="zh-CN" altLang="en-US" dirty="0" smtClean="0"/>
              <a:t>的插件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</a:t>
            </a:r>
            <a:r>
              <a:rPr lang="en-US" altLang="zh-CN" dirty="0" smtClean="0"/>
              <a:t>Java EE</a:t>
            </a:r>
            <a:r>
              <a:rPr lang="zh-CN" altLang="en-US" dirty="0" smtClean="0"/>
              <a:t>的企业级开发平台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安装和配置请参考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hlinkClick r:id="rId2" action="ppaction://hlinkfile"/>
              </a:rPr>
              <a:t>《Eclipse </a:t>
            </a:r>
            <a:r>
              <a:rPr lang="zh-CN" altLang="en-US" dirty="0" smtClean="0">
                <a:hlinkClick r:id="rId2" action="ppaction://hlinkfile"/>
              </a:rPr>
              <a:t>环境下的</a:t>
            </a:r>
            <a:r>
              <a:rPr lang="en-US" altLang="zh-CN" dirty="0" smtClean="0">
                <a:hlinkClick r:id="rId2" action="ppaction://hlinkfile"/>
              </a:rPr>
              <a:t>Web</a:t>
            </a:r>
            <a:r>
              <a:rPr lang="zh-CN" altLang="en-US" dirty="0" smtClean="0">
                <a:hlinkClick r:id="rId2" action="ppaction://hlinkfile"/>
              </a:rPr>
              <a:t>开发讲稿</a:t>
            </a:r>
            <a:r>
              <a:rPr lang="en-US" altLang="zh-CN" dirty="0" smtClean="0">
                <a:hlinkClick r:id="rId2" action="ppaction://hlinkfile"/>
              </a:rPr>
              <a:t>》</a:t>
            </a:r>
            <a:endParaRPr lang="zh-CN" altLang="en-US" dirty="0"/>
          </a:p>
        </p:txBody>
      </p:sp>
      <p:pic>
        <p:nvPicPr>
          <p:cNvPr id="4" name="Picture 4" descr="C:\课程\java理论与实践\教案\07\eclip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836712"/>
            <a:ext cx="4324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DDF83F-448E-422A-B4EF-8BF9E9E503FA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993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5976" y="1340768"/>
            <a:ext cx="4536504" cy="473613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读书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不必从大部头开始，通篇细读</a:t>
            </a:r>
            <a:endParaRPr lang="en-US" altLang="zh-CN" sz="2400" dirty="0" smtClean="0"/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练习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从实际出发，带着问题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克服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困难被折磨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</a:rPr>
              <a:t>高手是那些遇到足够多的问题并解决了，遭受足够多折磨的人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总结提高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如何让工作更简单？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重构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架构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1623570"/>
            <a:ext cx="4038600" cy="3902075"/>
            <a:chOff x="0" y="1623570"/>
            <a:chExt cx="4038600" cy="3902075"/>
          </a:xfrm>
        </p:grpSpPr>
        <p:pic>
          <p:nvPicPr>
            <p:cNvPr id="35" name="Picture 2" descr="Picture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" t="19762" r="2510" b="9007"/>
            <a:stretch>
              <a:fillRect/>
            </a:stretch>
          </p:blipFill>
          <p:spPr bwMode="gray">
            <a:xfrm rot="5400000">
              <a:off x="19844" y="1791051"/>
              <a:ext cx="3465512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utoShape 15"/>
            <p:cNvSpPr>
              <a:spLocks noChangeArrowheads="1"/>
            </p:cNvSpPr>
            <p:nvPr/>
          </p:nvSpPr>
          <p:spPr bwMode="gray">
            <a:xfrm rot="279351">
              <a:off x="460375" y="1623570"/>
              <a:ext cx="3578225" cy="3902075"/>
            </a:xfrm>
            <a:custGeom>
              <a:avLst/>
              <a:gdLst>
                <a:gd name="G0" fmla="+- -293823 0 0"/>
                <a:gd name="G1" fmla="+- -4327765 0 0"/>
                <a:gd name="G2" fmla="+- -293823 0 -4327765"/>
                <a:gd name="G3" fmla="+- 10800 0 0"/>
                <a:gd name="G4" fmla="+- 0 0 -29382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17 0 0"/>
                <a:gd name="G9" fmla="+- 0 0 -4327765"/>
                <a:gd name="G10" fmla="+- 7317 0 2700"/>
                <a:gd name="G11" fmla="cos G10 -293823"/>
                <a:gd name="G12" fmla="sin G10 -293823"/>
                <a:gd name="G13" fmla="cos 13500 -293823"/>
                <a:gd name="G14" fmla="sin 13500 -293823"/>
                <a:gd name="G15" fmla="+- G11 10800 0"/>
                <a:gd name="G16" fmla="+- G12 10800 0"/>
                <a:gd name="G17" fmla="+- G13 10800 0"/>
                <a:gd name="G18" fmla="+- G14 10800 0"/>
                <a:gd name="G19" fmla="*/ 7317 1 2"/>
                <a:gd name="G20" fmla="+- G19 5400 0"/>
                <a:gd name="G21" fmla="cos G20 -293823"/>
                <a:gd name="G22" fmla="sin G20 -293823"/>
                <a:gd name="G23" fmla="+- G21 10800 0"/>
                <a:gd name="G24" fmla="+- G12 G23 G22"/>
                <a:gd name="G25" fmla="+- G22 G23 G11"/>
                <a:gd name="G26" fmla="cos 10800 -293823"/>
                <a:gd name="G27" fmla="sin 10800 -293823"/>
                <a:gd name="G28" fmla="cos 7317 -293823"/>
                <a:gd name="G29" fmla="sin 7317 -29382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4327765"/>
                <a:gd name="G36" fmla="sin G34 -4327765"/>
                <a:gd name="G37" fmla="+/ -4327765 -29382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17 G39"/>
                <a:gd name="G43" fmla="sin 731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618 w 21600"/>
                <a:gd name="T5" fmla="*/ 4565 h 21600"/>
                <a:gd name="T6" fmla="*/ 14479 w 21600"/>
                <a:gd name="T7" fmla="*/ 2521 h 21600"/>
                <a:gd name="T8" fmla="*/ 16774 w 21600"/>
                <a:gd name="T9" fmla="*/ 6575 h 21600"/>
                <a:gd name="T10" fmla="*/ 24258 w 21600"/>
                <a:gd name="T11" fmla="*/ 9744 h 21600"/>
                <a:gd name="T12" fmla="*/ 20179 w 21600"/>
                <a:gd name="T13" fmla="*/ 14520 h 21600"/>
                <a:gd name="T14" fmla="*/ 15402 w 21600"/>
                <a:gd name="T15" fmla="*/ 1043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4" y="10228"/>
                  </a:moveTo>
                  <a:cubicBezTo>
                    <a:pt x="17884" y="7551"/>
                    <a:pt x="16225" y="5204"/>
                    <a:pt x="13771" y="4113"/>
                  </a:cubicBezTo>
                  <a:lnTo>
                    <a:pt x="15186" y="930"/>
                  </a:lnTo>
                  <a:cubicBezTo>
                    <a:pt x="18808" y="2540"/>
                    <a:pt x="21257" y="6004"/>
                    <a:pt x="21566" y="9955"/>
                  </a:cubicBezTo>
                  <a:lnTo>
                    <a:pt x="24258" y="9744"/>
                  </a:lnTo>
                  <a:lnTo>
                    <a:pt x="20179" y="14520"/>
                  </a:lnTo>
                  <a:lnTo>
                    <a:pt x="15402" y="10439"/>
                  </a:lnTo>
                  <a:lnTo>
                    <a:pt x="18094" y="10228"/>
                  </a:lnTo>
                  <a:close/>
                </a:path>
              </a:pathLst>
            </a:custGeom>
            <a:solidFill>
              <a:srgbClr val="F6AE44"/>
            </a:solidFill>
            <a:ln>
              <a:noFill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rgbClr val="F6AE44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AutoShape 16"/>
            <p:cNvSpPr>
              <a:spLocks noChangeArrowheads="1"/>
            </p:cNvSpPr>
            <p:nvPr/>
          </p:nvSpPr>
          <p:spPr bwMode="gray">
            <a:xfrm rot="15973147">
              <a:off x="298450" y="1785495"/>
              <a:ext cx="3902075" cy="3578225"/>
            </a:xfrm>
            <a:custGeom>
              <a:avLst/>
              <a:gdLst>
                <a:gd name="G0" fmla="+- 597979 0 0"/>
                <a:gd name="G1" fmla="+- -3169399 0 0"/>
                <a:gd name="G2" fmla="+- 597979 0 -3169399"/>
                <a:gd name="G3" fmla="+- 10800 0 0"/>
                <a:gd name="G4" fmla="+- 0 0 59797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20 0 0"/>
                <a:gd name="G9" fmla="+- 0 0 -3169399"/>
                <a:gd name="G10" fmla="+- 7220 0 2700"/>
                <a:gd name="G11" fmla="cos G10 597979"/>
                <a:gd name="G12" fmla="sin G10 597979"/>
                <a:gd name="G13" fmla="cos 13500 597979"/>
                <a:gd name="G14" fmla="sin 13500 597979"/>
                <a:gd name="G15" fmla="+- G11 10800 0"/>
                <a:gd name="G16" fmla="+- G12 10800 0"/>
                <a:gd name="G17" fmla="+- G13 10800 0"/>
                <a:gd name="G18" fmla="+- G14 10800 0"/>
                <a:gd name="G19" fmla="*/ 7220 1 2"/>
                <a:gd name="G20" fmla="+- G19 5400 0"/>
                <a:gd name="G21" fmla="cos G20 597979"/>
                <a:gd name="G22" fmla="sin G20 597979"/>
                <a:gd name="G23" fmla="+- G21 10800 0"/>
                <a:gd name="G24" fmla="+- G12 G23 G22"/>
                <a:gd name="G25" fmla="+- G22 G23 G11"/>
                <a:gd name="G26" fmla="cos 10800 597979"/>
                <a:gd name="G27" fmla="sin 10800 597979"/>
                <a:gd name="G28" fmla="cos 7220 597979"/>
                <a:gd name="G29" fmla="sin 7220 59797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169399"/>
                <a:gd name="G36" fmla="sin G34 -3169399"/>
                <a:gd name="G37" fmla="+/ -3169399 59797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20 G39"/>
                <a:gd name="G43" fmla="sin 722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973 w 21600"/>
                <a:gd name="T5" fmla="*/ 7173 h 21600"/>
                <a:gd name="T6" fmla="*/ 16786 w 21600"/>
                <a:gd name="T7" fmla="*/ 4066 h 21600"/>
                <a:gd name="T8" fmla="*/ 17600 w 21600"/>
                <a:gd name="T9" fmla="*/ 8375 h 21600"/>
                <a:gd name="T10" fmla="*/ 24129 w 21600"/>
                <a:gd name="T11" fmla="*/ 12940 h 21600"/>
                <a:gd name="T12" fmla="*/ 18983 w 21600"/>
                <a:gd name="T13" fmla="*/ 16661 h 21600"/>
                <a:gd name="T14" fmla="*/ 15262 w 21600"/>
                <a:gd name="T15" fmla="*/ 1151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28" y="11944"/>
                  </a:moveTo>
                  <a:cubicBezTo>
                    <a:pt x="17989" y="11566"/>
                    <a:pt x="18020" y="11183"/>
                    <a:pt x="18020" y="10800"/>
                  </a:cubicBezTo>
                  <a:cubicBezTo>
                    <a:pt x="18020" y="8737"/>
                    <a:pt x="17138" y="6774"/>
                    <a:pt x="15597" y="5404"/>
                  </a:cubicBezTo>
                  <a:lnTo>
                    <a:pt x="17975" y="2728"/>
                  </a:lnTo>
                  <a:cubicBezTo>
                    <a:pt x="20281" y="4778"/>
                    <a:pt x="21600" y="7715"/>
                    <a:pt x="21600" y="10800"/>
                  </a:cubicBezTo>
                  <a:cubicBezTo>
                    <a:pt x="21600" y="11373"/>
                    <a:pt x="21554" y="11946"/>
                    <a:pt x="21463" y="12512"/>
                  </a:cubicBezTo>
                  <a:lnTo>
                    <a:pt x="24129" y="12940"/>
                  </a:lnTo>
                  <a:lnTo>
                    <a:pt x="18983" y="16661"/>
                  </a:lnTo>
                  <a:lnTo>
                    <a:pt x="15262" y="11516"/>
                  </a:lnTo>
                  <a:lnTo>
                    <a:pt x="17928" y="11944"/>
                  </a:lnTo>
                  <a:close/>
                </a:path>
              </a:pathLst>
            </a:custGeom>
            <a:solidFill>
              <a:srgbClr val="35ADE3"/>
            </a:solidFill>
            <a:ln>
              <a:noFill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rgbClr val="35ADE3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AutoShape 17"/>
            <p:cNvSpPr>
              <a:spLocks noChangeArrowheads="1"/>
            </p:cNvSpPr>
            <p:nvPr/>
          </p:nvSpPr>
          <p:spPr bwMode="gray">
            <a:xfrm rot="10800000">
              <a:off x="460375" y="1623570"/>
              <a:ext cx="3578225" cy="3902075"/>
            </a:xfrm>
            <a:custGeom>
              <a:avLst/>
              <a:gdLst>
                <a:gd name="G0" fmla="+- 180296 0 0"/>
                <a:gd name="G1" fmla="+- -3798410 0 0"/>
                <a:gd name="G2" fmla="+- 180296 0 -3798410"/>
                <a:gd name="G3" fmla="+- 10800 0 0"/>
                <a:gd name="G4" fmla="+- 0 0 1802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146 0 0"/>
                <a:gd name="G9" fmla="+- 0 0 -3798410"/>
                <a:gd name="G10" fmla="+- 7146 0 2700"/>
                <a:gd name="G11" fmla="cos G10 180296"/>
                <a:gd name="G12" fmla="sin G10 180296"/>
                <a:gd name="G13" fmla="cos 13500 180296"/>
                <a:gd name="G14" fmla="sin 13500 180296"/>
                <a:gd name="G15" fmla="+- G11 10800 0"/>
                <a:gd name="G16" fmla="+- G12 10800 0"/>
                <a:gd name="G17" fmla="+- G13 10800 0"/>
                <a:gd name="G18" fmla="+- G14 10800 0"/>
                <a:gd name="G19" fmla="*/ 7146 1 2"/>
                <a:gd name="G20" fmla="+- G19 5400 0"/>
                <a:gd name="G21" fmla="cos G20 180296"/>
                <a:gd name="G22" fmla="sin G20 180296"/>
                <a:gd name="G23" fmla="+- G21 10800 0"/>
                <a:gd name="G24" fmla="+- G12 G23 G22"/>
                <a:gd name="G25" fmla="+- G22 G23 G11"/>
                <a:gd name="G26" fmla="cos 10800 180296"/>
                <a:gd name="G27" fmla="sin 10800 180296"/>
                <a:gd name="G28" fmla="cos 7146 180296"/>
                <a:gd name="G29" fmla="sin 7146 1802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798410"/>
                <a:gd name="G36" fmla="sin G34 -3798410"/>
                <a:gd name="G37" fmla="+/ -3798410 1802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146 G39"/>
                <a:gd name="G43" fmla="sin 714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370 w 21600"/>
                <a:gd name="T5" fmla="*/ 5795 h 21600"/>
                <a:gd name="T6" fmla="*/ 15560 w 21600"/>
                <a:gd name="T7" fmla="*/ 3193 h 21600"/>
                <a:gd name="T8" fmla="*/ 17132 w 21600"/>
                <a:gd name="T9" fmla="*/ 7488 h 21600"/>
                <a:gd name="T10" fmla="*/ 24284 w 21600"/>
                <a:gd name="T11" fmla="*/ 11447 h 21600"/>
                <a:gd name="T12" fmla="*/ 19545 w 21600"/>
                <a:gd name="T13" fmla="*/ 15752 h 21600"/>
                <a:gd name="T14" fmla="*/ 15240 w 21600"/>
                <a:gd name="T15" fmla="*/ 110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37" y="11142"/>
                  </a:moveTo>
                  <a:cubicBezTo>
                    <a:pt x="17943" y="11028"/>
                    <a:pt x="17946" y="10914"/>
                    <a:pt x="17946" y="10800"/>
                  </a:cubicBezTo>
                  <a:cubicBezTo>
                    <a:pt x="17946" y="8337"/>
                    <a:pt x="16678" y="6048"/>
                    <a:pt x="14591" y="4742"/>
                  </a:cubicBezTo>
                  <a:lnTo>
                    <a:pt x="16529" y="1645"/>
                  </a:lnTo>
                  <a:cubicBezTo>
                    <a:pt x="19684" y="3619"/>
                    <a:pt x="21600" y="7078"/>
                    <a:pt x="21600" y="10800"/>
                  </a:cubicBezTo>
                  <a:cubicBezTo>
                    <a:pt x="21600" y="10972"/>
                    <a:pt x="21595" y="11145"/>
                    <a:pt x="21587" y="11318"/>
                  </a:cubicBezTo>
                  <a:lnTo>
                    <a:pt x="24284" y="11447"/>
                  </a:lnTo>
                  <a:lnTo>
                    <a:pt x="19545" y="15752"/>
                  </a:lnTo>
                  <a:lnTo>
                    <a:pt x="15240" y="11013"/>
                  </a:lnTo>
                  <a:lnTo>
                    <a:pt x="17937" y="11142"/>
                  </a:lnTo>
                  <a:close/>
                </a:path>
              </a:pathLst>
            </a:custGeom>
            <a:solidFill>
              <a:srgbClr val="DE608D"/>
            </a:solidFill>
            <a:ln>
              <a:noFill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rgbClr val="DE608D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AutoShape 18"/>
            <p:cNvSpPr>
              <a:spLocks noChangeArrowheads="1"/>
            </p:cNvSpPr>
            <p:nvPr/>
          </p:nvSpPr>
          <p:spPr bwMode="gray">
            <a:xfrm rot="5400000">
              <a:off x="298450" y="1785495"/>
              <a:ext cx="3902075" cy="3578225"/>
            </a:xfrm>
            <a:custGeom>
              <a:avLst/>
              <a:gdLst>
                <a:gd name="G0" fmla="+- -81284 0 0"/>
                <a:gd name="G1" fmla="+- -4233733 0 0"/>
                <a:gd name="G2" fmla="+- -81284 0 -4233733"/>
                <a:gd name="G3" fmla="+- 10800 0 0"/>
                <a:gd name="G4" fmla="+- 0 0 -8128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114 0 0"/>
                <a:gd name="G9" fmla="+- 0 0 -4233733"/>
                <a:gd name="G10" fmla="+- 7114 0 2700"/>
                <a:gd name="G11" fmla="cos G10 -81284"/>
                <a:gd name="G12" fmla="sin G10 -81284"/>
                <a:gd name="G13" fmla="cos 13500 -81284"/>
                <a:gd name="G14" fmla="sin 13500 -81284"/>
                <a:gd name="G15" fmla="+- G11 10800 0"/>
                <a:gd name="G16" fmla="+- G12 10800 0"/>
                <a:gd name="G17" fmla="+- G13 10800 0"/>
                <a:gd name="G18" fmla="+- G14 10800 0"/>
                <a:gd name="G19" fmla="*/ 7114 1 2"/>
                <a:gd name="G20" fmla="+- G19 5400 0"/>
                <a:gd name="G21" fmla="cos G20 -81284"/>
                <a:gd name="G22" fmla="sin G20 -81284"/>
                <a:gd name="G23" fmla="+- G21 10800 0"/>
                <a:gd name="G24" fmla="+- G12 G23 G22"/>
                <a:gd name="G25" fmla="+- G22 G23 G11"/>
                <a:gd name="G26" fmla="cos 10800 -81284"/>
                <a:gd name="G27" fmla="sin 10800 -81284"/>
                <a:gd name="G28" fmla="cos 7114 -81284"/>
                <a:gd name="G29" fmla="sin 7114 -8128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4233733"/>
                <a:gd name="G36" fmla="sin G34 -4233733"/>
                <a:gd name="G37" fmla="+/ -4233733 -8128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114 G39"/>
                <a:gd name="G43" fmla="sin 711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865 w 21600"/>
                <a:gd name="T5" fmla="*/ 4930 h 21600"/>
                <a:gd name="T6" fmla="*/ 14641 w 21600"/>
                <a:gd name="T7" fmla="*/ 2708 h 21600"/>
                <a:gd name="T8" fmla="*/ 16771 w 21600"/>
                <a:gd name="T9" fmla="*/ 6933 h 21600"/>
                <a:gd name="T10" fmla="*/ 24296 w 21600"/>
                <a:gd name="T11" fmla="*/ 10507 h 21600"/>
                <a:gd name="T12" fmla="*/ 19852 w 21600"/>
                <a:gd name="T13" fmla="*/ 15148 h 21600"/>
                <a:gd name="T14" fmla="*/ 15212 w 21600"/>
                <a:gd name="T15" fmla="*/ 1070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12" y="10646"/>
                  </a:moveTo>
                  <a:cubicBezTo>
                    <a:pt x="17854" y="7955"/>
                    <a:pt x="16282" y="5527"/>
                    <a:pt x="13851" y="4373"/>
                  </a:cubicBezTo>
                  <a:lnTo>
                    <a:pt x="15432" y="1043"/>
                  </a:lnTo>
                  <a:cubicBezTo>
                    <a:pt x="19123" y="2796"/>
                    <a:pt x="21509" y="6481"/>
                    <a:pt x="21597" y="10566"/>
                  </a:cubicBezTo>
                  <a:lnTo>
                    <a:pt x="24296" y="10507"/>
                  </a:lnTo>
                  <a:lnTo>
                    <a:pt x="19852" y="15148"/>
                  </a:lnTo>
                  <a:lnTo>
                    <a:pt x="15212" y="10704"/>
                  </a:lnTo>
                  <a:lnTo>
                    <a:pt x="17912" y="10646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13EA6D-3502-4AA2-B8B2-CD05E5A4E47C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633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TIOBE Programming Community Index for February </a:t>
            </a:r>
            <a:r>
              <a:rPr lang="en-US" altLang="zh-CN" b="1" dirty="0" smtClean="0"/>
              <a:t>2015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6869AD-69F7-40B0-AD63-9F4C732C5C38}" type="datetime1">
              <a:rPr lang="zh-CN" altLang="en-US" smtClean="0"/>
              <a:t>2015/3/10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29581"/>
            <a:ext cx="8196008" cy="4209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719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《</a:t>
            </a:r>
            <a:r>
              <a:rPr lang="en-US" altLang="zh-CN" dirty="0"/>
              <a:t>Thinking in Java</a:t>
            </a:r>
            <a:r>
              <a:rPr lang="zh-CN" altLang="en-US" dirty="0"/>
              <a:t>》</a:t>
            </a:r>
            <a:r>
              <a:rPr lang="en-US" altLang="zh-CN" dirty="0"/>
              <a:t>Bruce </a:t>
            </a:r>
            <a:r>
              <a:rPr lang="en-US" altLang="zh-CN" dirty="0" err="1"/>
              <a:t>Eckel</a:t>
            </a:r>
            <a:endParaRPr lang="zh-CN" altLang="en-US" dirty="0"/>
          </a:p>
          <a:p>
            <a:pPr lvl="1"/>
            <a:r>
              <a:rPr lang="en-US" altLang="zh-CN" dirty="0" smtClean="0"/>
              <a:t>《</a:t>
            </a:r>
            <a:r>
              <a:rPr lang="en-US" altLang="zh-CN" dirty="0"/>
              <a:t>Java</a:t>
            </a:r>
            <a:r>
              <a:rPr lang="zh-CN" altLang="en-US" dirty="0"/>
              <a:t>就业培训教程》</a:t>
            </a:r>
            <a:r>
              <a:rPr lang="zh-CN" altLang="en-US" dirty="0" smtClean="0"/>
              <a:t>张孝祥</a:t>
            </a:r>
            <a:endParaRPr lang="en-US" altLang="zh-CN" dirty="0" smtClean="0"/>
          </a:p>
          <a:p>
            <a:r>
              <a:rPr lang="zh-CN" altLang="en-US" dirty="0" smtClean="0"/>
              <a:t>网络资源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www.iteye.com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www.java.com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http://www.apache.org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https://github.com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有问题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谷</a:t>
            </a:r>
            <a:r>
              <a:rPr lang="zh-CN" altLang="en-US" dirty="0" smtClean="0"/>
              <a:t>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度娘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 descr="E:\java\表现层\图标\200711261156317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3012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F90C64-B5B8-461B-BBB0-3784CFA9F792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306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语言简介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6869AD-69F7-40B0-AD63-9F4C732C5C38}" type="datetime1">
              <a:rPr lang="zh-CN" altLang="en-US" smtClean="0"/>
              <a:t>2015/3/10</a:t>
            </a:fld>
            <a:endParaRPr lang="zh-CN" altLang="en-US" dirty="0"/>
          </a:p>
        </p:txBody>
      </p:sp>
      <p:pic>
        <p:nvPicPr>
          <p:cNvPr id="1028" name="Picture 4" descr="http://sogrady-media.redmonk.com/sogrady/files/2015/01/lang.rank_.plot_.q11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4" y="828185"/>
            <a:ext cx="8712968" cy="58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 rot="16200000">
            <a:off x="-2088740" y="3533520"/>
            <a:ext cx="49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Popularity Rank on Stack Overflow (by # of Tags)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43808" y="6503352"/>
            <a:ext cx="49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Popularity Rank on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(by # of Projects)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1720" y="730796"/>
            <a:ext cx="56166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RedMonk</a:t>
            </a:r>
            <a:r>
              <a:rPr lang="en-US" altLang="zh-CN" dirty="0"/>
              <a:t> Programming Language Rankings: January 2015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50" y="1189525"/>
            <a:ext cx="7700854" cy="48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9361040" cy="5832648"/>
          </a:xfrm>
        </p:spPr>
        <p:txBody>
          <a:bodyPr/>
          <a:lstStyle/>
          <a:p>
            <a:r>
              <a:rPr lang="en-US" altLang="zh-CN" b="1" dirty="0"/>
              <a:t>PYPL </a:t>
            </a:r>
            <a:r>
              <a:rPr lang="en-US" altLang="zh-CN" b="1" dirty="0" err="1"/>
              <a:t>PopularitY</a:t>
            </a:r>
            <a:r>
              <a:rPr lang="en-US" altLang="zh-CN" b="1" dirty="0"/>
              <a:t> of Programming Language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F78F0C-5065-48FA-AF09-1991D95E1435}" type="datetime1">
              <a:rPr lang="zh-CN" altLang="en-US" smtClean="0"/>
              <a:pPr/>
              <a:t>2015/3/10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61942" y="1589"/>
            <a:ext cx="7933470" cy="626119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语言简介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90525"/>
            <a:ext cx="5286375" cy="421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130" y="2393069"/>
            <a:ext cx="5467350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846509"/>
            <a:ext cx="5181600" cy="420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8200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Job Trends from Indeed.com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9FF57-5244-4E39-84B1-55B2B349F36E}" type="datetime1">
              <a:rPr lang="zh-CN" altLang="en-US" smtClean="0"/>
              <a:t>2015/3/10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0" y="1604394"/>
            <a:ext cx="7033220" cy="4915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696" y="1632597"/>
            <a:ext cx="1828800" cy="405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4131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国内职位需求调研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68634509"/>
              </p:ext>
            </p:extLst>
          </p:nvPr>
        </p:nvGraphicFramePr>
        <p:xfrm>
          <a:off x="899592" y="1397000"/>
          <a:ext cx="6720408" cy="469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0E8241-8CFB-4040-8F9F-46AC272CD1E0}" type="datetime1">
              <a:rPr lang="zh-CN" altLang="en-US" smtClean="0"/>
              <a:t>2015/3/10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377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4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4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El"/>
        </p:bldSub>
      </p:bldGraphic>
    </p:bldLst>
  </p:timing>
</p:sld>
</file>

<file path=ppt/theme/theme1.xml><?xml version="1.0" encoding="utf-8"?>
<a:theme xmlns:a="http://schemas.openxmlformats.org/drawingml/2006/main" name="Jav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7096</TotalTime>
  <Words>2026</Words>
  <Application>Microsoft Office PowerPoint</Application>
  <PresentationFormat>全屏显示(4:3)</PresentationFormat>
  <Paragraphs>433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9" baseType="lpstr">
      <vt:lpstr>Gulim</vt:lpstr>
      <vt:lpstr>맑은 고딕</vt:lpstr>
      <vt:lpstr>方正粗倩简体</vt:lpstr>
      <vt:lpstr>黑体</vt:lpstr>
      <vt:lpstr>宋体</vt:lpstr>
      <vt:lpstr>微软雅黑</vt:lpstr>
      <vt:lpstr>Arial</vt:lpstr>
      <vt:lpstr>Arial Black</vt:lpstr>
      <vt:lpstr>Calibri</vt:lpstr>
      <vt:lpstr>Century Gothic</vt:lpstr>
      <vt:lpstr>Courier New</vt:lpstr>
      <vt:lpstr>Impact</vt:lpstr>
      <vt:lpstr>Lao UI</vt:lpstr>
      <vt:lpstr>Microsoft Tai Le</vt:lpstr>
      <vt:lpstr>Tahoma</vt:lpstr>
      <vt:lpstr>Times New Roman</vt:lpstr>
      <vt:lpstr>Verdana</vt:lpstr>
      <vt:lpstr>Wingdings</vt:lpstr>
      <vt:lpstr>Java1</vt:lpstr>
      <vt:lpstr>Java语言程序设计</vt:lpstr>
      <vt:lpstr>About me</vt:lpstr>
      <vt:lpstr>课程简介</vt:lpstr>
      <vt:lpstr>课程简介</vt:lpstr>
      <vt:lpstr>Java语言简介</vt:lpstr>
      <vt:lpstr>Java语言简介</vt:lpstr>
      <vt:lpstr>Java语言简介</vt:lpstr>
      <vt:lpstr>Java语言简介</vt:lpstr>
      <vt:lpstr>Java语言简介</vt:lpstr>
      <vt:lpstr>Java作品展示</vt:lpstr>
      <vt:lpstr>Java作品展示</vt:lpstr>
      <vt:lpstr>Java作品展示</vt:lpstr>
      <vt:lpstr>Java作品展示</vt:lpstr>
      <vt:lpstr>Java作品展示</vt:lpstr>
      <vt:lpstr>第一章　Java概述</vt:lpstr>
      <vt:lpstr>主要内容</vt:lpstr>
      <vt:lpstr>1.1 了解Java</vt:lpstr>
      <vt:lpstr>1.1.1 Java的诞生和发展</vt:lpstr>
      <vt:lpstr>1.1.1 Java的诞生和发展</vt:lpstr>
      <vt:lpstr>1.1.2 Java的特点</vt:lpstr>
      <vt:lpstr>1.1.2 Java的特点</vt:lpstr>
      <vt:lpstr>1.1.2 Java的特点</vt:lpstr>
      <vt:lpstr>1.1.2 Java的特点</vt:lpstr>
      <vt:lpstr>1.1.2 Java的特点</vt:lpstr>
      <vt:lpstr>1.1.2 Java的特点</vt:lpstr>
      <vt:lpstr>1.1.2 Java的特点</vt:lpstr>
      <vt:lpstr>1.1.3 Java核心技术</vt:lpstr>
      <vt:lpstr>1.2 Java应用及其运行方式</vt:lpstr>
      <vt:lpstr>1.2.1 Application和Applet</vt:lpstr>
      <vt:lpstr>1.2.2 Java虚拟机</vt:lpstr>
      <vt:lpstr>1.2.2 Java虚拟机</vt:lpstr>
      <vt:lpstr>1.2.2 Java虚拟机</vt:lpstr>
      <vt:lpstr>1.3 JDK</vt:lpstr>
      <vt:lpstr>1.3.1 JDK的安装与设置</vt:lpstr>
      <vt:lpstr>1.3.1 JDK的安装与设置</vt:lpstr>
      <vt:lpstr>1.3.1 JDK的安装与设置</vt:lpstr>
      <vt:lpstr>1.3.2 编译和运行Java程序</vt:lpstr>
      <vt:lpstr>1.3.2 编译和运行Java程序</vt:lpstr>
      <vt:lpstr>1.3.2 编译和运行Java程序</vt:lpstr>
      <vt:lpstr>1.3.2 编译和运行Java程序</vt:lpstr>
      <vt:lpstr>1.3.2 编译和运行Java程序</vt:lpstr>
      <vt:lpstr>1.3.2 编译和运行Java程序</vt:lpstr>
      <vt:lpstr>1.3.3 包</vt:lpstr>
      <vt:lpstr>1.3.3 包</vt:lpstr>
      <vt:lpstr>1.3.3 包</vt:lpstr>
      <vt:lpstr>1.3.3 包</vt:lpstr>
      <vt:lpstr>1.3.3 包</vt:lpstr>
      <vt:lpstr>1.4 Eclipse &amp; MyEclipse</vt:lpstr>
      <vt:lpstr>学习建议</vt:lpstr>
      <vt:lpstr>参考资料</vt:lpstr>
    </vt:vector>
  </TitlesOfParts>
  <Company>lntu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venice</dc:creator>
  <cp:lastModifiedBy>zhe dai</cp:lastModifiedBy>
  <cp:revision>99</cp:revision>
  <dcterms:created xsi:type="dcterms:W3CDTF">2012-02-18T03:59:41Z</dcterms:created>
  <dcterms:modified xsi:type="dcterms:W3CDTF">2015-03-10T15:08:39Z</dcterms:modified>
</cp:coreProperties>
</file>