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4" r:id="rId5"/>
    <p:sldId id="265" r:id="rId6"/>
    <p:sldId id="266" r:id="rId7"/>
    <p:sldId id="271" r:id="rId8"/>
    <p:sldId id="272" r:id="rId9"/>
    <p:sldId id="273" r:id="rId10"/>
    <p:sldId id="274" r:id="rId11"/>
    <p:sldId id="299" r:id="rId12"/>
    <p:sldId id="300" r:id="rId13"/>
    <p:sldId id="303" r:id="rId14"/>
    <p:sldId id="301" r:id="rId15"/>
    <p:sldId id="302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276" r:id="rId24"/>
    <p:sldId id="277" r:id="rId25"/>
    <p:sldId id="311" r:id="rId26"/>
    <p:sldId id="278" r:id="rId27"/>
    <p:sldId id="279" r:id="rId28"/>
    <p:sldId id="312" r:id="rId29"/>
    <p:sldId id="313" r:id="rId30"/>
    <p:sldId id="315" r:id="rId31"/>
    <p:sldId id="314" r:id="rId32"/>
    <p:sldId id="316" r:id="rId33"/>
    <p:sldId id="317" r:id="rId34"/>
    <p:sldId id="319" r:id="rId35"/>
    <p:sldId id="320" r:id="rId36"/>
    <p:sldId id="318" r:id="rId37"/>
    <p:sldId id="321" r:id="rId38"/>
    <p:sldId id="281" r:id="rId39"/>
    <p:sldId id="322" r:id="rId40"/>
    <p:sldId id="280" r:id="rId41"/>
    <p:sldId id="323" r:id="rId42"/>
    <p:sldId id="324" r:id="rId43"/>
    <p:sldId id="325" r:id="rId44"/>
    <p:sldId id="326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8E1"/>
    <a:srgbClr val="30A0F8"/>
    <a:srgbClr val="92D050"/>
    <a:srgbClr val="FFC000"/>
    <a:srgbClr val="93CDDD"/>
    <a:srgbClr val="43BBE1"/>
    <a:srgbClr val="79C2E6"/>
    <a:srgbClr val="92D0B4"/>
    <a:srgbClr val="339AFE"/>
    <a:srgbClr val="EEE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27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C53DB3-F435-4DBD-A945-AE35801B6B35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C87E6FB-6E5F-430D-9652-E519B256B289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语言成分</a:t>
          </a:r>
          <a:endParaRPr lang="zh-CN" altLang="en-US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9C97E00-534A-4E37-A35C-7D8C18FCF5E7}" type="parTrans" cxnId="{765C1C57-256A-4A03-8AEF-F0398BD581F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19E8713-AAC6-48E6-950C-D0E463FE92D5}" type="sibTrans" cxnId="{765C1C57-256A-4A03-8AEF-F0398BD581F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BCA7F0B-970C-43FD-9759-F03AFBEFF628}">
      <dgm:prSet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标识符和关键字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1726A34-05D3-4C3C-AE6C-18FB66B534AB}" type="parTrans" cxnId="{8919C341-CFF9-4E92-B8A1-FDD28FEECF8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740A115-C9C8-44F9-BF5E-41E5095142DF}" type="sibTrans" cxnId="{8919C341-CFF9-4E92-B8A1-FDD28FEECF8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1FE76F7-20D0-4617-9096-D44C3025617D}">
      <dgm:prSet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基本数据类型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F41CE4F-49DF-4CE3-BCBB-8B4B694033C4}" type="parTrans" cxnId="{2A4F2F83-9FB6-4225-B8B1-657B97868BF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C7F1DF1-2C06-4171-A294-0525D7140AC6}" type="sibTrans" cxnId="{2A4F2F83-9FB6-4225-B8B1-657B97868BF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C1972E9-76B6-4D80-A94C-5CDBF3BA9F77}">
      <dgm:prSet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变量和常量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31F85B8-0CB5-4BA9-8872-3C2AA521559A}" type="parTrans" cxnId="{E46E1186-CC87-4212-93C0-8946A0A6D0C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0821DC5-A981-477A-96C7-4DE8A00226A2}" type="sibTrans" cxnId="{E46E1186-CC87-4212-93C0-8946A0A6D0CF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619EDF9-937B-488C-A669-7E53E87E09D8}">
      <dgm:prSet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运算符和表达式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633694D-F386-421B-A17F-67135981D100}" type="parTrans" cxnId="{E16DA3CD-4479-4D3F-80AF-0E0D173765D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0E0BF95-74FD-45B8-81C9-4E6A5C259C25}" type="sibTrans" cxnId="{E16DA3CD-4479-4D3F-80AF-0E0D173765D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94CF28D-7BF1-4447-82BF-065B39169A30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流程控制语句</a:t>
          </a:r>
          <a:endParaRPr lang="zh-CN" altLang="en-US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9AEBA1D-8EB8-444B-BD31-83DDA9F28064}" type="parTrans" cxnId="{619DDDDF-C968-4259-8FFA-2ADD8067268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38173FF-4AB2-4BDB-B821-9C924BE835B0}" type="sibTrans" cxnId="{619DDDDF-C968-4259-8FFA-2ADD8067268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B4F2ACB-CF65-47E3-AAEF-9FC3CB4B6250}">
      <dgm:prSet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流程控制语句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96FC199-2796-4437-BAE8-0BB224C2F2EC}" type="parTrans" cxnId="{87051BFF-8C28-45B6-855C-87ECF5B690D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FC63890-2BBA-42AD-B0CE-BA953B29BE1B}" type="sibTrans" cxnId="{87051BFF-8C28-45B6-855C-87ECF5B690D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5AEE4D7-DC8F-4C77-B3F0-BA8682A2FA44}">
      <dgm:prSet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顺序结构语句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A2038CF-2DE5-4F40-A103-0AA78D3AFD26}" type="parTrans" cxnId="{14DEA1EF-9F9C-4DBE-BD15-8CBC478FB37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1392983-3866-4FEA-A81C-D47E9A1D12E2}" type="sibTrans" cxnId="{14DEA1EF-9F9C-4DBE-BD15-8CBC478FB37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4FCDB84-0ABA-4F02-A8E7-CEF47A27E9A7}">
      <dgm:prSet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选择语句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F1DFEA5-9328-4AA7-B33F-1C1E8D39F48D}" type="parTrans" cxnId="{F229D785-2A02-4C91-B294-4AC04262092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6450C2B-2E5A-4D99-9DDF-F7156DDC71E8}" type="sibTrans" cxnId="{F229D785-2A02-4C91-B294-4AC04262092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1B13F7E-12C2-4CAE-852C-B26656432ED2}">
      <dgm:prSet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循环语句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6FCD246-27A6-49D0-B90D-0F1F69B74E83}" type="parTrans" cxnId="{2AF0D695-2786-4BC0-8724-DA05310EFEC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9B0BABB-E170-43D0-B6DA-02AD0251837B}" type="sibTrans" cxnId="{2AF0D695-2786-4BC0-8724-DA05310EFEC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B8CD978-2682-459C-BDA6-A1FD804EB592}">
      <dgm:prSet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转移语句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7646E663-E774-4A90-91FD-D03330CFB645}" type="parTrans" cxnId="{59B6F5A6-2858-4418-A4C1-F1025BB1A8A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818E573-0976-49A1-98F4-48CA01EA22FC}" type="sibTrans" cxnId="{59B6F5A6-2858-4418-A4C1-F1025BB1A8A3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1512DAB-06E2-4C82-BA05-84EC722965EE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数组</a:t>
          </a:r>
          <a:endParaRPr lang="zh-CN" altLang="en-US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F9EAB6D-E3C7-43B7-A715-498D043739E0}" type="parTrans" cxnId="{EA69D23D-12D6-4179-B5BD-BB7507CD93E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DAA565E-13C9-437D-9091-C5AF21D9CBBE}" type="sibTrans" cxnId="{EA69D23D-12D6-4179-B5BD-BB7507CD93E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5902770-A937-4410-BD3B-D5ED29D2A308}">
      <dgm:prSet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一维数组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DAD35DA-14B1-4F16-A363-227FBF862C32}" type="parTrans" cxnId="{2135EC86-4B4A-4249-B378-B3BB1E07938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033608C-149B-48C0-8512-EFDE3282EC9B}" type="sibTrans" cxnId="{2135EC86-4B4A-4249-B378-B3BB1E079382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4F0061C-50CB-4A03-8212-BF4D5BBB383A}">
      <dgm:prSet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二维数组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EBCC969-ED94-4F37-AE0F-51763673BB4D}" type="parTrans" cxnId="{79266BBB-E9AD-401C-B29C-AC3AB06147B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1A8C618-A0D1-4D75-B48C-B1A4459A5F29}" type="sibTrans" cxnId="{79266BBB-E9AD-401C-B29C-AC3AB06147B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4637B1B-71F5-41DF-A644-8F699E1573D3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字符串</a:t>
          </a:r>
          <a:endParaRPr lang="zh-CN" altLang="en-US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110C47C1-5EBF-4A52-BC91-A84B71830105}" type="parTrans" cxnId="{0FAE585C-15DE-4E6F-B563-7088621F04F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1F07D09-31FC-472E-883A-1D5983D84043}" type="sibTrans" cxnId="{0FAE585C-15DE-4E6F-B563-7088621F04F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3456CC9-2AE7-4B1F-AFFB-A1E1E07883F5}">
      <dgm:prSet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字符串的基本数据类型特征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10537DA-925C-4446-B3F0-F0FD5E7A6A62}" type="parTrans" cxnId="{86852981-07EC-478F-B12E-93C18CEE3EB7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CD6DA8E-3E17-4BAE-AC90-57151DAA3172}" type="sibTrans" cxnId="{86852981-07EC-478F-B12E-93C18CEE3EB7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B8919A4-AB0A-42FA-B647-56C899BD111B}">
      <dgm:prSet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字符串的类特征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E9295B2-94F6-4841-B208-F718D4E6954B}" type="parTrans" cxnId="{E1DD66DD-51B3-4B27-A1A1-0863F0B5865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8BFC7D2-8139-4FE3-BD43-728FA4D0B163}" type="sibTrans" cxnId="{E1DD66DD-51B3-4B27-A1A1-0863F0B5865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CF1780C-48FB-40A3-A869-96AC5B8BECC3}" type="pres">
      <dgm:prSet presAssocID="{61C53DB3-F435-4DBD-A945-AE35801B6B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373D408-8E28-4C25-96CD-DB508C8139DF}" type="pres">
      <dgm:prSet presAssocID="{4C87E6FB-6E5F-430D-9652-E519B256B289}" presName="composite" presStyleCnt="0"/>
      <dgm:spPr/>
    </dgm:pt>
    <dgm:pt modelId="{2DC10901-554A-4698-8C60-3038D97D5EF1}" type="pres">
      <dgm:prSet presAssocID="{4C87E6FB-6E5F-430D-9652-E519B256B289}" presName="parTx" presStyleLbl="alignNode1" presStyleIdx="0" presStyleCnt="4" custScaleX="1168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556116-AFBC-4F9A-B356-9A4197C36EF7}" type="pres">
      <dgm:prSet presAssocID="{4C87E6FB-6E5F-430D-9652-E519B256B289}" presName="desTx" presStyleLbl="alignAccFollowNode1" presStyleIdx="0" presStyleCnt="4" custScaleX="1168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AE9EB6-2DD8-4AAC-B876-165F0F759D51}" type="pres">
      <dgm:prSet presAssocID="{119E8713-AAC6-48E6-950C-D0E463FE92D5}" presName="space" presStyleCnt="0"/>
      <dgm:spPr/>
    </dgm:pt>
    <dgm:pt modelId="{E6268B2F-3A5B-49D9-A6E5-A078599C8997}" type="pres">
      <dgm:prSet presAssocID="{694CF28D-7BF1-4447-82BF-065B39169A30}" presName="composite" presStyleCnt="0"/>
      <dgm:spPr/>
    </dgm:pt>
    <dgm:pt modelId="{2E0EFEA9-CCBA-48F5-B606-A76FBD2189D0}" type="pres">
      <dgm:prSet presAssocID="{694CF28D-7BF1-4447-82BF-065B39169A30}" presName="parTx" presStyleLbl="alignNode1" presStyleIdx="1" presStyleCnt="4" custScaleX="1168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AE7717-180F-445D-A252-62B318E96FC8}" type="pres">
      <dgm:prSet presAssocID="{694CF28D-7BF1-4447-82BF-065B39169A30}" presName="desTx" presStyleLbl="alignAccFollowNode1" presStyleIdx="1" presStyleCnt="4" custScaleX="1168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394C04-A9B6-492D-911E-2E5F654F6212}" type="pres">
      <dgm:prSet presAssocID="{638173FF-4AB2-4BDB-B821-9C924BE835B0}" presName="space" presStyleCnt="0"/>
      <dgm:spPr/>
    </dgm:pt>
    <dgm:pt modelId="{75323263-3616-4D55-88FA-C4ABC2A7DA2A}" type="pres">
      <dgm:prSet presAssocID="{F1512DAB-06E2-4C82-BA05-84EC722965EE}" presName="composite" presStyleCnt="0"/>
      <dgm:spPr/>
    </dgm:pt>
    <dgm:pt modelId="{112488F6-0E8B-45AF-9A86-75BE65556707}" type="pres">
      <dgm:prSet presAssocID="{F1512DAB-06E2-4C82-BA05-84EC722965EE}" presName="parTx" presStyleLbl="alignNode1" presStyleIdx="2" presStyleCnt="4" custScaleX="1168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FDA63C-A0CA-4262-83E3-159B7EDF2BD8}" type="pres">
      <dgm:prSet presAssocID="{F1512DAB-06E2-4C82-BA05-84EC722965EE}" presName="desTx" presStyleLbl="alignAccFollowNode1" presStyleIdx="2" presStyleCnt="4" custScaleX="1168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CD5471-60D0-40E0-B8FD-72443C807C7D}" type="pres">
      <dgm:prSet presAssocID="{EDAA565E-13C9-437D-9091-C5AF21D9CBBE}" presName="space" presStyleCnt="0"/>
      <dgm:spPr/>
    </dgm:pt>
    <dgm:pt modelId="{38D0F745-DA2E-43FE-A43E-0F4102BCD0FA}" type="pres">
      <dgm:prSet presAssocID="{34637B1B-71F5-41DF-A644-8F699E1573D3}" presName="composite" presStyleCnt="0"/>
      <dgm:spPr/>
    </dgm:pt>
    <dgm:pt modelId="{29CE0277-A531-4269-93AF-2F7982212D37}" type="pres">
      <dgm:prSet presAssocID="{34637B1B-71F5-41DF-A644-8F699E1573D3}" presName="parTx" presStyleLbl="alignNode1" presStyleIdx="3" presStyleCnt="4" custScaleX="1168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8D733A-FF0A-4DFB-84A3-AC6A58A07787}" type="pres">
      <dgm:prSet presAssocID="{34637B1B-71F5-41DF-A644-8F699E1573D3}" presName="desTx" presStyleLbl="alignAccFollowNode1" presStyleIdx="3" presStyleCnt="4" custScaleX="1168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6DA3CD-4479-4D3F-80AF-0E0D173765D0}" srcId="{4C87E6FB-6E5F-430D-9652-E519B256B289}" destId="{7619EDF9-937B-488C-A669-7E53E87E09D8}" srcOrd="3" destOrd="0" parTransId="{A633694D-F386-421B-A17F-67135981D100}" sibTransId="{C0E0BF95-74FD-45B8-81C9-4E6A5C259C25}"/>
    <dgm:cxn modelId="{2135EC86-4B4A-4249-B378-B3BB1E079382}" srcId="{F1512DAB-06E2-4C82-BA05-84EC722965EE}" destId="{15902770-A937-4410-BD3B-D5ED29D2A308}" srcOrd="0" destOrd="0" parTransId="{8DAD35DA-14B1-4F16-A363-227FBF862C32}" sibTransId="{0033608C-149B-48C0-8512-EFDE3282EC9B}"/>
    <dgm:cxn modelId="{E1DD66DD-51B3-4B27-A1A1-0863F0B5865C}" srcId="{34637B1B-71F5-41DF-A644-8F699E1573D3}" destId="{4B8919A4-AB0A-42FA-B647-56C899BD111B}" srcOrd="1" destOrd="0" parTransId="{BE9295B2-94F6-4841-B208-F718D4E6954B}" sibTransId="{C8BFC7D2-8139-4FE3-BD43-728FA4D0B163}"/>
    <dgm:cxn modelId="{6E58C552-3907-4E5A-A6E9-E5D7C5372EB2}" type="presOf" srcId="{94FCDB84-0ABA-4F02-A8E7-CEF47A27E9A7}" destId="{3BAE7717-180F-445D-A252-62B318E96FC8}" srcOrd="0" destOrd="2" presId="urn:microsoft.com/office/officeart/2005/8/layout/hList1"/>
    <dgm:cxn modelId="{4AAE8BDB-0944-4666-B2B2-D5C584BBAE36}" type="presOf" srcId="{63456CC9-2AE7-4B1F-AFFB-A1E1E07883F5}" destId="{718D733A-FF0A-4DFB-84A3-AC6A58A07787}" srcOrd="0" destOrd="0" presId="urn:microsoft.com/office/officeart/2005/8/layout/hList1"/>
    <dgm:cxn modelId="{E46E1186-CC87-4212-93C0-8946A0A6D0CF}" srcId="{4C87E6FB-6E5F-430D-9652-E519B256B289}" destId="{9C1972E9-76B6-4D80-A94C-5CDBF3BA9F77}" srcOrd="2" destOrd="0" parTransId="{A31F85B8-0CB5-4BA9-8872-3C2AA521559A}" sibTransId="{D0821DC5-A981-477A-96C7-4DE8A00226A2}"/>
    <dgm:cxn modelId="{DCB5C6C7-41CB-45BF-8681-B9C976F8E742}" type="presOf" srcId="{C1FE76F7-20D0-4617-9096-D44C3025617D}" destId="{72556116-AFBC-4F9A-B356-9A4197C36EF7}" srcOrd="0" destOrd="1" presId="urn:microsoft.com/office/officeart/2005/8/layout/hList1"/>
    <dgm:cxn modelId="{5BC61530-A340-4155-B295-DF56CB624B23}" type="presOf" srcId="{34637B1B-71F5-41DF-A644-8F699E1573D3}" destId="{29CE0277-A531-4269-93AF-2F7982212D37}" srcOrd="0" destOrd="0" presId="urn:microsoft.com/office/officeart/2005/8/layout/hList1"/>
    <dgm:cxn modelId="{6DBEA66B-14B4-43FB-826E-89578F9AD44D}" type="presOf" srcId="{0BCA7F0B-970C-43FD-9759-F03AFBEFF628}" destId="{72556116-AFBC-4F9A-B356-9A4197C36EF7}" srcOrd="0" destOrd="0" presId="urn:microsoft.com/office/officeart/2005/8/layout/hList1"/>
    <dgm:cxn modelId="{59B6F5A6-2858-4418-A4C1-F1025BB1A8A3}" srcId="{694CF28D-7BF1-4447-82BF-065B39169A30}" destId="{9B8CD978-2682-459C-BDA6-A1FD804EB592}" srcOrd="4" destOrd="0" parTransId="{7646E663-E774-4A90-91FD-D03330CFB645}" sibTransId="{B818E573-0976-49A1-98F4-48CA01EA22FC}"/>
    <dgm:cxn modelId="{E012B38D-CC99-45BC-9F0F-D0716D557D0F}" type="presOf" srcId="{15902770-A937-4410-BD3B-D5ED29D2A308}" destId="{88FDA63C-A0CA-4262-83E3-159B7EDF2BD8}" srcOrd="0" destOrd="0" presId="urn:microsoft.com/office/officeart/2005/8/layout/hList1"/>
    <dgm:cxn modelId="{2AF0D695-2786-4BC0-8724-DA05310EFEC5}" srcId="{694CF28D-7BF1-4447-82BF-065B39169A30}" destId="{91B13F7E-12C2-4CAE-852C-B26656432ED2}" srcOrd="3" destOrd="0" parTransId="{06FCD246-27A6-49D0-B90D-0F1F69B74E83}" sibTransId="{49B0BABB-E170-43D0-B6DA-02AD0251837B}"/>
    <dgm:cxn modelId="{EB61E48F-6163-4951-943A-E5DD274FCFA9}" type="presOf" srcId="{9C1972E9-76B6-4D80-A94C-5CDBF3BA9F77}" destId="{72556116-AFBC-4F9A-B356-9A4197C36EF7}" srcOrd="0" destOrd="2" presId="urn:microsoft.com/office/officeart/2005/8/layout/hList1"/>
    <dgm:cxn modelId="{0FAE585C-15DE-4E6F-B563-7088621F04FA}" srcId="{61C53DB3-F435-4DBD-A945-AE35801B6B35}" destId="{34637B1B-71F5-41DF-A644-8F699E1573D3}" srcOrd="3" destOrd="0" parTransId="{110C47C1-5EBF-4A52-BC91-A84B71830105}" sibTransId="{31F07D09-31FC-472E-883A-1D5983D84043}"/>
    <dgm:cxn modelId="{7404C04C-EEAB-4C12-A1B9-66E9786C86D3}" type="presOf" srcId="{7619EDF9-937B-488C-A669-7E53E87E09D8}" destId="{72556116-AFBC-4F9A-B356-9A4197C36EF7}" srcOrd="0" destOrd="3" presId="urn:microsoft.com/office/officeart/2005/8/layout/hList1"/>
    <dgm:cxn modelId="{13F73678-31D3-46F7-86E8-03F3E10FF29A}" type="presOf" srcId="{4B8919A4-AB0A-42FA-B647-56C899BD111B}" destId="{718D733A-FF0A-4DFB-84A3-AC6A58A07787}" srcOrd="0" destOrd="1" presId="urn:microsoft.com/office/officeart/2005/8/layout/hList1"/>
    <dgm:cxn modelId="{8AF516D6-C575-4432-BEE0-2F2E10DDED44}" type="presOf" srcId="{91B13F7E-12C2-4CAE-852C-B26656432ED2}" destId="{3BAE7717-180F-445D-A252-62B318E96FC8}" srcOrd="0" destOrd="3" presId="urn:microsoft.com/office/officeart/2005/8/layout/hList1"/>
    <dgm:cxn modelId="{87051BFF-8C28-45B6-855C-87ECF5B690D3}" srcId="{694CF28D-7BF1-4447-82BF-065B39169A30}" destId="{BB4F2ACB-CF65-47E3-AAEF-9FC3CB4B6250}" srcOrd="0" destOrd="0" parTransId="{696FC199-2796-4437-BAE8-0BB224C2F2EC}" sibTransId="{3FC63890-2BBA-42AD-B0CE-BA953B29BE1B}"/>
    <dgm:cxn modelId="{765C1C57-256A-4A03-8AEF-F0398BD581FE}" srcId="{61C53DB3-F435-4DBD-A945-AE35801B6B35}" destId="{4C87E6FB-6E5F-430D-9652-E519B256B289}" srcOrd="0" destOrd="0" parTransId="{D9C97E00-534A-4E37-A35C-7D8C18FCF5E7}" sibTransId="{119E8713-AAC6-48E6-950C-D0E463FE92D5}"/>
    <dgm:cxn modelId="{D5125C8F-B9B4-452A-A472-930F857F7795}" type="presOf" srcId="{4C87E6FB-6E5F-430D-9652-E519B256B289}" destId="{2DC10901-554A-4698-8C60-3038D97D5EF1}" srcOrd="0" destOrd="0" presId="urn:microsoft.com/office/officeart/2005/8/layout/hList1"/>
    <dgm:cxn modelId="{61BB55CC-481D-47CC-9E1B-446351AEBB21}" type="presOf" srcId="{9B8CD978-2682-459C-BDA6-A1FD804EB592}" destId="{3BAE7717-180F-445D-A252-62B318E96FC8}" srcOrd="0" destOrd="4" presId="urn:microsoft.com/office/officeart/2005/8/layout/hList1"/>
    <dgm:cxn modelId="{F229D785-2A02-4C91-B294-4AC042620921}" srcId="{694CF28D-7BF1-4447-82BF-065B39169A30}" destId="{94FCDB84-0ABA-4F02-A8E7-CEF47A27E9A7}" srcOrd="2" destOrd="0" parTransId="{FF1DFEA5-9328-4AA7-B33F-1C1E8D39F48D}" sibTransId="{86450C2B-2E5A-4D99-9DDF-F7156DDC71E8}"/>
    <dgm:cxn modelId="{345F97B8-5AA7-4420-8FA8-EE63A5F9AFFF}" type="presOf" srcId="{BB4F2ACB-CF65-47E3-AAEF-9FC3CB4B6250}" destId="{3BAE7717-180F-445D-A252-62B318E96FC8}" srcOrd="0" destOrd="0" presId="urn:microsoft.com/office/officeart/2005/8/layout/hList1"/>
    <dgm:cxn modelId="{14DEA1EF-9F9C-4DBE-BD15-8CBC478FB374}" srcId="{694CF28D-7BF1-4447-82BF-065B39169A30}" destId="{05AEE4D7-DC8F-4C77-B3F0-BA8682A2FA44}" srcOrd="1" destOrd="0" parTransId="{6A2038CF-2DE5-4F40-A103-0AA78D3AFD26}" sibTransId="{41392983-3866-4FEA-A81C-D47E9A1D12E2}"/>
    <dgm:cxn modelId="{EA69D23D-12D6-4179-B5BD-BB7507CD93ED}" srcId="{61C53DB3-F435-4DBD-A945-AE35801B6B35}" destId="{F1512DAB-06E2-4C82-BA05-84EC722965EE}" srcOrd="2" destOrd="0" parTransId="{BF9EAB6D-E3C7-43B7-A715-498D043739E0}" sibTransId="{EDAA565E-13C9-437D-9091-C5AF21D9CBBE}"/>
    <dgm:cxn modelId="{222E030D-7658-443D-A4A9-E1F6B97D1A96}" type="presOf" srcId="{61C53DB3-F435-4DBD-A945-AE35801B6B35}" destId="{0CF1780C-48FB-40A3-A869-96AC5B8BECC3}" srcOrd="0" destOrd="0" presId="urn:microsoft.com/office/officeart/2005/8/layout/hList1"/>
    <dgm:cxn modelId="{86852981-07EC-478F-B12E-93C18CEE3EB7}" srcId="{34637B1B-71F5-41DF-A644-8F699E1573D3}" destId="{63456CC9-2AE7-4B1F-AFFB-A1E1E07883F5}" srcOrd="0" destOrd="0" parTransId="{310537DA-925C-4446-B3F0-F0FD5E7A6A62}" sibTransId="{8CD6DA8E-3E17-4BAE-AC90-57151DAA3172}"/>
    <dgm:cxn modelId="{0E2E64CB-1CBF-4F16-9CF2-AF986AB86F67}" type="presOf" srcId="{54F0061C-50CB-4A03-8212-BF4D5BBB383A}" destId="{88FDA63C-A0CA-4262-83E3-159B7EDF2BD8}" srcOrd="0" destOrd="1" presId="urn:microsoft.com/office/officeart/2005/8/layout/hList1"/>
    <dgm:cxn modelId="{619DDDDF-C968-4259-8FFA-2ADD8067268D}" srcId="{61C53DB3-F435-4DBD-A945-AE35801B6B35}" destId="{694CF28D-7BF1-4447-82BF-065B39169A30}" srcOrd="1" destOrd="0" parTransId="{89AEBA1D-8EB8-444B-BD31-83DDA9F28064}" sibTransId="{638173FF-4AB2-4BDB-B821-9C924BE835B0}"/>
    <dgm:cxn modelId="{924E5466-50DB-40B8-9116-9D9ECB04410F}" type="presOf" srcId="{F1512DAB-06E2-4C82-BA05-84EC722965EE}" destId="{112488F6-0E8B-45AF-9A86-75BE65556707}" srcOrd="0" destOrd="0" presId="urn:microsoft.com/office/officeart/2005/8/layout/hList1"/>
    <dgm:cxn modelId="{79266BBB-E9AD-401C-B29C-AC3AB06147B1}" srcId="{F1512DAB-06E2-4C82-BA05-84EC722965EE}" destId="{54F0061C-50CB-4A03-8212-BF4D5BBB383A}" srcOrd="1" destOrd="0" parTransId="{8EBCC969-ED94-4F37-AE0F-51763673BB4D}" sibTransId="{A1A8C618-A0D1-4D75-B48C-B1A4459A5F29}"/>
    <dgm:cxn modelId="{1D19B454-5AA8-4638-AA99-9DC86176F513}" type="presOf" srcId="{05AEE4D7-DC8F-4C77-B3F0-BA8682A2FA44}" destId="{3BAE7717-180F-445D-A252-62B318E96FC8}" srcOrd="0" destOrd="1" presId="urn:microsoft.com/office/officeart/2005/8/layout/hList1"/>
    <dgm:cxn modelId="{2A4F2F83-9FB6-4225-B8B1-657B97868BF2}" srcId="{4C87E6FB-6E5F-430D-9652-E519B256B289}" destId="{C1FE76F7-20D0-4617-9096-D44C3025617D}" srcOrd="1" destOrd="0" parTransId="{5F41CE4F-49DF-4CE3-BCBB-8B4B694033C4}" sibTransId="{4C7F1DF1-2C06-4171-A294-0525D7140AC6}"/>
    <dgm:cxn modelId="{8919C341-CFF9-4E92-B8A1-FDD28FEECF81}" srcId="{4C87E6FB-6E5F-430D-9652-E519B256B289}" destId="{0BCA7F0B-970C-43FD-9759-F03AFBEFF628}" srcOrd="0" destOrd="0" parTransId="{C1726A34-05D3-4C3C-AE6C-18FB66B534AB}" sibTransId="{6740A115-C9C8-44F9-BF5E-41E5095142DF}"/>
    <dgm:cxn modelId="{622C972C-9F90-4453-AB82-E89DCB0DFDD7}" type="presOf" srcId="{694CF28D-7BF1-4447-82BF-065B39169A30}" destId="{2E0EFEA9-CCBA-48F5-B606-A76FBD2189D0}" srcOrd="0" destOrd="0" presId="urn:microsoft.com/office/officeart/2005/8/layout/hList1"/>
    <dgm:cxn modelId="{9AE56B2F-7015-4933-A675-60E74359E946}" type="presParOf" srcId="{0CF1780C-48FB-40A3-A869-96AC5B8BECC3}" destId="{8373D408-8E28-4C25-96CD-DB508C8139DF}" srcOrd="0" destOrd="0" presId="urn:microsoft.com/office/officeart/2005/8/layout/hList1"/>
    <dgm:cxn modelId="{11E5B5C3-966E-4D52-A6BD-05A2BB30A1A0}" type="presParOf" srcId="{8373D408-8E28-4C25-96CD-DB508C8139DF}" destId="{2DC10901-554A-4698-8C60-3038D97D5EF1}" srcOrd="0" destOrd="0" presId="urn:microsoft.com/office/officeart/2005/8/layout/hList1"/>
    <dgm:cxn modelId="{A2392044-E83A-4B99-8BC4-EF13000E7E30}" type="presParOf" srcId="{8373D408-8E28-4C25-96CD-DB508C8139DF}" destId="{72556116-AFBC-4F9A-B356-9A4197C36EF7}" srcOrd="1" destOrd="0" presId="urn:microsoft.com/office/officeart/2005/8/layout/hList1"/>
    <dgm:cxn modelId="{60762BB2-B878-457B-853D-5B68693F1D2E}" type="presParOf" srcId="{0CF1780C-48FB-40A3-A869-96AC5B8BECC3}" destId="{C1AE9EB6-2DD8-4AAC-B876-165F0F759D51}" srcOrd="1" destOrd="0" presId="urn:microsoft.com/office/officeart/2005/8/layout/hList1"/>
    <dgm:cxn modelId="{7368168E-B77E-4547-B7BB-4001852FA5F0}" type="presParOf" srcId="{0CF1780C-48FB-40A3-A869-96AC5B8BECC3}" destId="{E6268B2F-3A5B-49D9-A6E5-A078599C8997}" srcOrd="2" destOrd="0" presId="urn:microsoft.com/office/officeart/2005/8/layout/hList1"/>
    <dgm:cxn modelId="{D4746532-F446-43B6-A89F-412673986E03}" type="presParOf" srcId="{E6268B2F-3A5B-49D9-A6E5-A078599C8997}" destId="{2E0EFEA9-CCBA-48F5-B606-A76FBD2189D0}" srcOrd="0" destOrd="0" presId="urn:microsoft.com/office/officeart/2005/8/layout/hList1"/>
    <dgm:cxn modelId="{AF186CC2-A9C3-47EB-9423-7CF20DE3C105}" type="presParOf" srcId="{E6268B2F-3A5B-49D9-A6E5-A078599C8997}" destId="{3BAE7717-180F-445D-A252-62B318E96FC8}" srcOrd="1" destOrd="0" presId="urn:microsoft.com/office/officeart/2005/8/layout/hList1"/>
    <dgm:cxn modelId="{5CE5D01D-9DC6-4BBC-8E63-235CF344B712}" type="presParOf" srcId="{0CF1780C-48FB-40A3-A869-96AC5B8BECC3}" destId="{6E394C04-A9B6-492D-911E-2E5F654F6212}" srcOrd="3" destOrd="0" presId="urn:microsoft.com/office/officeart/2005/8/layout/hList1"/>
    <dgm:cxn modelId="{DA76A8F5-159E-499B-94FB-4E62F6B481E2}" type="presParOf" srcId="{0CF1780C-48FB-40A3-A869-96AC5B8BECC3}" destId="{75323263-3616-4D55-88FA-C4ABC2A7DA2A}" srcOrd="4" destOrd="0" presId="urn:microsoft.com/office/officeart/2005/8/layout/hList1"/>
    <dgm:cxn modelId="{462DD9B4-5403-4F24-A284-4FE286495125}" type="presParOf" srcId="{75323263-3616-4D55-88FA-C4ABC2A7DA2A}" destId="{112488F6-0E8B-45AF-9A86-75BE65556707}" srcOrd="0" destOrd="0" presId="urn:microsoft.com/office/officeart/2005/8/layout/hList1"/>
    <dgm:cxn modelId="{507C9E35-AE5F-454B-8A8E-6E9CD41D524C}" type="presParOf" srcId="{75323263-3616-4D55-88FA-C4ABC2A7DA2A}" destId="{88FDA63C-A0CA-4262-83E3-159B7EDF2BD8}" srcOrd="1" destOrd="0" presId="urn:microsoft.com/office/officeart/2005/8/layout/hList1"/>
    <dgm:cxn modelId="{D2D475B5-B936-4420-B4E8-F276476156D7}" type="presParOf" srcId="{0CF1780C-48FB-40A3-A869-96AC5B8BECC3}" destId="{4FCD5471-60D0-40E0-B8FD-72443C807C7D}" srcOrd="5" destOrd="0" presId="urn:microsoft.com/office/officeart/2005/8/layout/hList1"/>
    <dgm:cxn modelId="{19AE2A61-F027-400D-9BF9-E84149C0B14C}" type="presParOf" srcId="{0CF1780C-48FB-40A3-A869-96AC5B8BECC3}" destId="{38D0F745-DA2E-43FE-A43E-0F4102BCD0FA}" srcOrd="6" destOrd="0" presId="urn:microsoft.com/office/officeart/2005/8/layout/hList1"/>
    <dgm:cxn modelId="{0DA6054E-F85D-4062-9CEB-4B000AB469B8}" type="presParOf" srcId="{38D0F745-DA2E-43FE-A43E-0F4102BCD0FA}" destId="{29CE0277-A531-4269-93AF-2F7982212D37}" srcOrd="0" destOrd="0" presId="urn:microsoft.com/office/officeart/2005/8/layout/hList1"/>
    <dgm:cxn modelId="{B2EFACA7-2EB9-4804-9F4E-8555E190F937}" type="presParOf" srcId="{38D0F745-DA2E-43FE-A43E-0F4102BCD0FA}" destId="{718D733A-FF0A-4DFB-84A3-AC6A58A077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10901-554A-4698-8C60-3038D97D5EF1}">
      <dsp:nvSpPr>
        <dsp:cNvPr id="0" name=""/>
        <dsp:cNvSpPr/>
      </dsp:nvSpPr>
      <dsp:spPr>
        <a:xfrm>
          <a:off x="401" y="615949"/>
          <a:ext cx="2097338" cy="547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语言成分</a:t>
          </a:r>
          <a:endParaRPr lang="zh-CN" altLang="en-US" sz="19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01" y="615949"/>
        <a:ext cx="2097338" cy="547200"/>
      </dsp:txXfrm>
    </dsp:sp>
    <dsp:sp modelId="{72556116-AFBC-4F9A-B356-9A4197C36EF7}">
      <dsp:nvSpPr>
        <dsp:cNvPr id="0" name=""/>
        <dsp:cNvSpPr/>
      </dsp:nvSpPr>
      <dsp:spPr>
        <a:xfrm>
          <a:off x="401" y="1163149"/>
          <a:ext cx="2097338" cy="317330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标识符和关键字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基本数据类型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变量和常量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运算符和表达式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01" y="1163149"/>
        <a:ext cx="2097338" cy="3173305"/>
      </dsp:txXfrm>
    </dsp:sp>
    <dsp:sp modelId="{2E0EFEA9-CCBA-48F5-B606-A76FBD2189D0}">
      <dsp:nvSpPr>
        <dsp:cNvPr id="0" name=""/>
        <dsp:cNvSpPr/>
      </dsp:nvSpPr>
      <dsp:spPr>
        <a:xfrm>
          <a:off x="2349021" y="615949"/>
          <a:ext cx="2097338" cy="547200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流程控制语句</a:t>
          </a:r>
          <a:endParaRPr lang="zh-CN" altLang="en-US" sz="19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349021" y="615949"/>
        <a:ext cx="2097338" cy="547200"/>
      </dsp:txXfrm>
    </dsp:sp>
    <dsp:sp modelId="{3BAE7717-180F-445D-A252-62B318E96FC8}">
      <dsp:nvSpPr>
        <dsp:cNvPr id="0" name=""/>
        <dsp:cNvSpPr/>
      </dsp:nvSpPr>
      <dsp:spPr>
        <a:xfrm>
          <a:off x="2349021" y="1163149"/>
          <a:ext cx="2097338" cy="3173305"/>
        </a:xfrm>
        <a:prstGeom prst="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流程控制语句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顺序结构语句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选择语句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循环语句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转移语句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349021" y="1163149"/>
        <a:ext cx="2097338" cy="3173305"/>
      </dsp:txXfrm>
    </dsp:sp>
    <dsp:sp modelId="{112488F6-0E8B-45AF-9A86-75BE65556707}">
      <dsp:nvSpPr>
        <dsp:cNvPr id="0" name=""/>
        <dsp:cNvSpPr/>
      </dsp:nvSpPr>
      <dsp:spPr>
        <a:xfrm>
          <a:off x="4697640" y="615949"/>
          <a:ext cx="2097338" cy="547200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数组</a:t>
          </a:r>
          <a:endParaRPr lang="zh-CN" altLang="en-US" sz="19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697640" y="615949"/>
        <a:ext cx="2097338" cy="547200"/>
      </dsp:txXfrm>
    </dsp:sp>
    <dsp:sp modelId="{88FDA63C-A0CA-4262-83E3-159B7EDF2BD8}">
      <dsp:nvSpPr>
        <dsp:cNvPr id="0" name=""/>
        <dsp:cNvSpPr/>
      </dsp:nvSpPr>
      <dsp:spPr>
        <a:xfrm>
          <a:off x="4697640" y="1163149"/>
          <a:ext cx="2097338" cy="3173305"/>
        </a:xfrm>
        <a:prstGeom prst="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一维数组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二维数组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697640" y="1163149"/>
        <a:ext cx="2097338" cy="3173305"/>
      </dsp:txXfrm>
    </dsp:sp>
    <dsp:sp modelId="{29CE0277-A531-4269-93AF-2F7982212D37}">
      <dsp:nvSpPr>
        <dsp:cNvPr id="0" name=""/>
        <dsp:cNvSpPr/>
      </dsp:nvSpPr>
      <dsp:spPr>
        <a:xfrm>
          <a:off x="7046260" y="615949"/>
          <a:ext cx="2097338" cy="54720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字符串</a:t>
          </a:r>
          <a:endParaRPr lang="zh-CN" altLang="en-US" sz="19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046260" y="615949"/>
        <a:ext cx="2097338" cy="547200"/>
      </dsp:txXfrm>
    </dsp:sp>
    <dsp:sp modelId="{718D733A-FF0A-4DFB-84A3-AC6A58A07787}">
      <dsp:nvSpPr>
        <dsp:cNvPr id="0" name=""/>
        <dsp:cNvSpPr/>
      </dsp:nvSpPr>
      <dsp:spPr>
        <a:xfrm>
          <a:off x="7046260" y="1163149"/>
          <a:ext cx="2097338" cy="3173305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字符串的基本数据类型特征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字符串的类特征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046260" y="1163149"/>
        <a:ext cx="2097338" cy="3173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E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486840"/>
            <a:ext cx="9144000" cy="3240360"/>
          </a:xfrm>
          <a:prstGeom prst="rect">
            <a:avLst/>
          </a:prstGeom>
          <a:solidFill>
            <a:srgbClr val="339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E:\课程\java理论与实践\document\java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7" y="2500976"/>
            <a:ext cx="1403648" cy="1403648"/>
          </a:xfrm>
          <a:prstGeom prst="rect">
            <a:avLst/>
          </a:prstGeom>
          <a:noFill/>
          <a:effectLst>
            <a:outerShdw blurRad="76200" dir="18900000" sy="23000" kx="-1200000" algn="bl" rotWithShape="0">
              <a:srgbClr val="00206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20"/>
          <p:cNvGrpSpPr/>
          <p:nvPr userDrawn="1"/>
        </p:nvGrpSpPr>
        <p:grpSpPr>
          <a:xfrm>
            <a:off x="2803" y="-2"/>
            <a:ext cx="9142413" cy="2384594"/>
            <a:chOff x="2803" y="-2"/>
            <a:chExt cx="9142413" cy="2384592"/>
          </a:xfrm>
        </p:grpSpPr>
        <p:pic>
          <p:nvPicPr>
            <p:cNvPr id="22" name="图片 21" descr="down light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rot="10800000">
              <a:off x="2803" y="-2"/>
              <a:ext cx="9142413" cy="2384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404664"/>
              <a:ext cx="4685020" cy="648072"/>
            </a:xfrm>
            <a:prstGeom prst="rect">
              <a:avLst/>
            </a:prstGeom>
          </p:spPr>
        </p:pic>
      </p:grpSp>
      <p:sp>
        <p:nvSpPr>
          <p:cNvPr id="13" name="椭圆 12"/>
          <p:cNvSpPr/>
          <p:nvPr userDrawn="1"/>
        </p:nvSpPr>
        <p:spPr>
          <a:xfrm>
            <a:off x="611559" y="1972639"/>
            <a:ext cx="1032941" cy="1046371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4139952" y="1521408"/>
            <a:ext cx="2187403" cy="2166096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6015662" y="1827257"/>
            <a:ext cx="1079238" cy="1114669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601416" y="2829226"/>
            <a:ext cx="1473674" cy="1499254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756926" y="3589400"/>
            <a:ext cx="911418" cy="847712"/>
          </a:xfrm>
          <a:prstGeom prst="ellipse">
            <a:avLst/>
          </a:prstGeom>
          <a:gradFill flip="none" rotWithShape="1">
            <a:gsLst>
              <a:gs pos="100000">
                <a:srgbClr val="79C2E6">
                  <a:alpha val="17000"/>
                </a:srgbClr>
              </a:gs>
              <a:gs pos="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976597" y="2340975"/>
            <a:ext cx="5686400" cy="1470025"/>
          </a:xfrm>
        </p:spPr>
        <p:txBody>
          <a:bodyPr>
            <a:normAutofit/>
          </a:bodyPr>
          <a:lstStyle>
            <a:lvl1pPr>
              <a:defRPr sz="5400" b="1" i="1">
                <a:solidFill>
                  <a:schemeClr val="bg1">
                    <a:lumMod val="95000"/>
                  </a:schemeClr>
                </a:solidFill>
                <a:latin typeface="黑体" pitchFamily="49" charset="-122"/>
                <a:ea typeface="黑体" pitchFamily="49" charset="-122"/>
                <a:cs typeface="Verdana" pitchFamily="34" charset="0"/>
              </a:defRPr>
            </a:lvl1pPr>
          </a:lstStyle>
          <a:p>
            <a:r>
              <a:rPr lang="en-US" altLang="zh-CN" dirty="0" smtClean="0"/>
              <a:t>Java</a:t>
            </a:r>
            <a:r>
              <a:rPr lang="zh-CN" altLang="en-US" dirty="0" smtClean="0"/>
              <a:t>理论与实践</a:t>
            </a:r>
            <a:endParaRPr lang="zh-CN" altLang="en-US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0" y="3356992"/>
            <a:ext cx="9142413" cy="3501009"/>
            <a:chOff x="0" y="3356992"/>
            <a:chExt cx="9142413" cy="3501009"/>
          </a:xfrm>
        </p:grpSpPr>
        <p:pic>
          <p:nvPicPr>
            <p:cNvPr id="19" name="图片 18" descr="down light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3356992"/>
              <a:ext cx="9142413" cy="3501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978402" y="5373216"/>
              <a:ext cx="5187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电子与信息工程学院  戴喆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down light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-3" y="1587"/>
            <a:ext cx="9142413" cy="105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1942" y="1589"/>
            <a:ext cx="7933470" cy="6261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832648"/>
          </a:xfrm>
        </p:spPr>
        <p:txBody>
          <a:bodyPr/>
          <a:lstStyle>
            <a:lvl1pPr marL="342900" indent="-342900">
              <a:buSzPct val="60000"/>
              <a:buFont typeface="Wingdings" pitchFamily="2" charset="2"/>
              <a:buChar char="n"/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1pPr>
            <a:lvl2pPr marL="742950" indent="-285750">
              <a:buFont typeface="Wingdings" pitchFamily="2" charset="2"/>
              <a:buChar char="Ø"/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2pPr>
            <a:lvl3pPr marL="1143000" indent="-228600">
              <a:buFont typeface="Wingdings" pitchFamily="2" charset="2"/>
              <a:buChar char="ü"/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3pPr>
            <a:lvl4pPr marL="1600200" indent="-228600">
              <a:buFont typeface="Wingdings" pitchFamily="2" charset="2"/>
              <a:buChar char="u"/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5" name="内容占位符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8" y="41218"/>
            <a:ext cx="538252" cy="53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3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lecture/src/ch2/C203/TypeTes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lecture/src/ch2/C203/TypeTest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lecture/src/ch2/C203/TypeTes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lecture/src/ch2/C203/TypeTest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lecture/src/ch2/C204/DateOperator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lecture/src/ch2/C205/ArrayTest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lecture/src/ch2/C205/ArrayTes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Program%20Files/Java/docs/api/java/lang/Object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lecture/src/ch2/C201/UnicodeTes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lecture/src/ch2/C206/StringTest.java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6.png"/><Relationship Id="rId2" Type="http://schemas.openxmlformats.org/officeDocument/2006/relationships/hyperlink" Target="lecture/src/ch2/C206/StringTest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lecture/src/ch2/C201/UnicodeTes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340975"/>
            <a:ext cx="7236296" cy="1470025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+mn-lt"/>
              </a:rPr>
              <a:t>第</a:t>
            </a:r>
            <a:r>
              <a:rPr lang="zh-CN" altLang="en-US" sz="4800" dirty="0">
                <a:latin typeface="+mn-lt"/>
              </a:rPr>
              <a:t>二</a:t>
            </a:r>
            <a:r>
              <a:rPr lang="zh-CN" altLang="en-US" sz="4800" dirty="0" smtClean="0">
                <a:latin typeface="+mn-lt"/>
              </a:rPr>
              <a:t>章　</a:t>
            </a:r>
            <a:r>
              <a:rPr lang="en-US" altLang="zh-CN" sz="4800" dirty="0" smtClean="0">
                <a:latin typeface="+mn-lt"/>
              </a:rPr>
              <a:t>Java</a:t>
            </a:r>
            <a:r>
              <a:rPr lang="zh-CN" altLang="en-US" sz="4800" dirty="0" smtClean="0">
                <a:latin typeface="+mn-lt"/>
              </a:rPr>
              <a:t>语言基础</a:t>
            </a:r>
            <a:endParaRPr lang="zh-CN" altLang="en-US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48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2.1.2 </a:t>
            </a:r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分类</a:t>
            </a:r>
            <a:endParaRPr lang="zh-CN" altLang="en-US" dirty="0"/>
          </a:p>
        </p:txBody>
      </p:sp>
      <p:pic>
        <p:nvPicPr>
          <p:cNvPr id="5" name="Picture 4" descr="C:\java\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18159"/>
            <a:ext cx="8643937" cy="4275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73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improv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3238500"/>
            <a:ext cx="4826000" cy="3619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2.1.2 </a:t>
            </a:r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表示形式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整型数据的表示形式：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十进制数：首位不能是0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八进制数：以0为前缀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十六进制数：以0</a:t>
            </a:r>
            <a:r>
              <a:rPr lang="en-US" altLang="zh-CN" dirty="0">
                <a:latin typeface="Tahoma" pitchFamily="34" charset="0"/>
              </a:rPr>
              <a:t>x</a:t>
            </a:r>
            <a:r>
              <a:rPr lang="zh-CN" altLang="en-US" dirty="0">
                <a:latin typeface="Tahoma" pitchFamily="34" charset="0"/>
              </a:rPr>
              <a:t>或0</a:t>
            </a:r>
            <a:r>
              <a:rPr lang="en-US" altLang="zh-CN" dirty="0">
                <a:latin typeface="Tahoma" pitchFamily="34" charset="0"/>
              </a:rPr>
              <a:t>X</a:t>
            </a:r>
            <a:r>
              <a:rPr lang="zh-CN" altLang="en-US" dirty="0">
                <a:latin typeface="Tahoma" pitchFamily="34" charset="0"/>
              </a:rPr>
              <a:t>为前缀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长整型数：以</a:t>
            </a:r>
            <a:r>
              <a:rPr lang="en-US" altLang="zh-CN" dirty="0">
                <a:latin typeface="Tahoma" pitchFamily="34" charset="0"/>
              </a:rPr>
              <a:t>l</a:t>
            </a:r>
            <a:r>
              <a:rPr lang="zh-CN" altLang="en-US" dirty="0">
                <a:latin typeface="Tahoma" pitchFamily="34" charset="0"/>
              </a:rPr>
              <a:t>或</a:t>
            </a:r>
            <a:r>
              <a:rPr lang="en-US" altLang="zh-CN" dirty="0">
                <a:latin typeface="Tahoma" pitchFamily="34" charset="0"/>
              </a:rPr>
              <a:t>L</a:t>
            </a:r>
            <a:r>
              <a:rPr lang="zh-CN" altLang="en-US" dirty="0">
                <a:latin typeface="Tahoma" pitchFamily="34" charset="0"/>
              </a:rPr>
              <a:t>结尾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浮点数的表示形式：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Tahoma" pitchFamily="34" charset="0"/>
              </a:rPr>
              <a:t>隐含类型为</a:t>
            </a:r>
            <a:r>
              <a:rPr lang="en-US" altLang="zh-CN" dirty="0">
                <a:latin typeface="Tahoma" pitchFamily="34" charset="0"/>
              </a:rPr>
              <a:t>double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Tahoma" pitchFamily="34" charset="0"/>
              </a:rPr>
              <a:t>float </a:t>
            </a:r>
            <a:r>
              <a:rPr lang="zh-CN" altLang="en-US" dirty="0">
                <a:latin typeface="Tahoma" pitchFamily="34" charset="0"/>
              </a:rPr>
              <a:t>数后缀为</a:t>
            </a:r>
            <a:r>
              <a:rPr lang="en-US" altLang="zh-CN" dirty="0">
                <a:latin typeface="Tahoma" pitchFamily="34" charset="0"/>
              </a:rPr>
              <a:t>f</a:t>
            </a:r>
            <a:r>
              <a:rPr lang="zh-CN" altLang="en-US" dirty="0">
                <a:latin typeface="Tahoma" pitchFamily="34" charset="0"/>
              </a:rPr>
              <a:t>或</a:t>
            </a:r>
            <a:r>
              <a:rPr lang="en-US" altLang="zh-CN" dirty="0">
                <a:latin typeface="Tahoma" pitchFamily="34" charset="0"/>
              </a:rPr>
              <a:t>F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977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2.1.2 </a:t>
            </a:r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取值范围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浮点数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52727"/>
              </p:ext>
            </p:extLst>
          </p:nvPr>
        </p:nvGraphicFramePr>
        <p:xfrm>
          <a:off x="179512" y="1916832"/>
          <a:ext cx="8496944" cy="265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77681"/>
                <a:gridCol w="1826789"/>
                <a:gridCol w="5092474"/>
              </a:tblGrid>
              <a:tr h="255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类型名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大小（位）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取值范围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255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byte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－128~127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255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－32768 ~32768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255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－2147483648 ~2147483647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460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64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－92233720368547750808 ~ 92233720368547750807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83025"/>
              </p:ext>
            </p:extLst>
          </p:nvPr>
        </p:nvGraphicFramePr>
        <p:xfrm>
          <a:off x="179512" y="5013176"/>
          <a:ext cx="8496944" cy="1737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77681"/>
                <a:gridCol w="1826789"/>
                <a:gridCol w="5092474"/>
              </a:tblGrid>
              <a:tr h="255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类型名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大小（位）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取值范围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255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r>
                        <a:rPr kumimoji="1" lang="en-US" altLang="zh-CN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E-45 ~ 3.4E+38,- </a:t>
                      </a:r>
                      <a:r>
                        <a:rPr kumimoji="1" lang="zh-CN" alt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</a:t>
                      </a:r>
                      <a:r>
                        <a:rPr kumimoji="1" lang="en-US" altLang="zh-CN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E-45 ~ -3.4E+38</a:t>
                      </a:r>
                    </a:p>
                  </a:txBody>
                  <a:tcPr horzOverflow="overflow"/>
                </a:tc>
              </a:tr>
              <a:tr h="255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</a:t>
                      </a:r>
                      <a:r>
                        <a:rPr kumimoji="1" lang="en-US" altLang="zh-CN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E-324 ~ 1.7E+308,- </a:t>
                      </a:r>
                      <a:r>
                        <a:rPr kumimoji="1" lang="zh-CN" alt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</a:t>
                      </a:r>
                      <a:r>
                        <a:rPr kumimoji="1" lang="en-US" altLang="zh-CN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E-324 ~ -1.7E+308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715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2.1.2 </a:t>
            </a:r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注意取值范围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hlinkClick r:id="rId2" action="ppaction://hlinkfile"/>
              </a:rPr>
              <a:t>TypeTest.java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Picture 2" descr="E:\java\表现层\图标\200711261232359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868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1057" y="1844824"/>
            <a:ext cx="8712968" cy="1815882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altLang="zh-CN" sz="2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byte</a:t>
            </a:r>
            <a:r>
              <a:rPr lang="en-US" altLang="zh-CN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b=128;//</a:t>
            </a:r>
            <a:r>
              <a:rPr lang="zh-CN" alt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错误，超出</a:t>
            </a:r>
            <a:r>
              <a:rPr lang="en-US" altLang="zh-CN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byte</a:t>
            </a:r>
            <a:r>
              <a:rPr lang="zh-CN" alt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的取值范围</a:t>
            </a:r>
            <a:endParaRPr lang="en-US" altLang="zh-CN" sz="2800" b="1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  <a:p>
            <a:pPr marL="0" lvl="1">
              <a:spcBef>
                <a:spcPct val="50000"/>
              </a:spcBef>
            </a:pPr>
            <a:r>
              <a:rPr lang="en-US" altLang="zh-CN" sz="2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float</a:t>
            </a:r>
            <a:r>
              <a:rPr lang="en-US" altLang="zh-CN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cs typeface="Courier New" pitchFamily="49" charset="0"/>
              </a:rPr>
              <a:t> f=3.14;//</a:t>
            </a:r>
            <a:r>
              <a:rPr lang="zh-CN" alt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cs typeface="Courier New" pitchFamily="49" charset="0"/>
              </a:rPr>
              <a:t>错误，</a:t>
            </a:r>
            <a:r>
              <a:rPr lang="en-US" altLang="zh-CN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cs typeface="Courier New" pitchFamily="49" charset="0"/>
              </a:rPr>
              <a:t>3.14</a:t>
            </a:r>
            <a:r>
              <a:rPr lang="zh-CN" alt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cs typeface="Courier New" pitchFamily="49" charset="0"/>
              </a:rPr>
              <a:t>默认是</a:t>
            </a:r>
            <a:r>
              <a:rPr lang="en-US" altLang="zh-CN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cs typeface="Courier New" pitchFamily="49" charset="0"/>
              </a:rPr>
              <a:t>double</a:t>
            </a:r>
            <a:r>
              <a:rPr lang="zh-CN" alt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cs typeface="Courier New" pitchFamily="49" charset="0"/>
              </a:rPr>
              <a:t>型的</a:t>
            </a:r>
            <a:endParaRPr lang="en-US" altLang="zh-CN" sz="2800" b="1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  <a:cs typeface="Courier New" pitchFamily="49" charset="0"/>
            </a:endParaRPr>
          </a:p>
          <a:p>
            <a:pPr marL="0" lvl="1">
              <a:spcBef>
                <a:spcPct val="50000"/>
              </a:spcBef>
            </a:pPr>
            <a:r>
              <a:rPr lang="en-US" altLang="zh-CN" sz="2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float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cs typeface="Courier New" pitchFamily="49" charset="0"/>
              </a:rPr>
              <a:t>f=3.14f;//</a:t>
            </a:r>
            <a:r>
              <a:rPr lang="zh-CN" alt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  <a:cs typeface="Courier New" pitchFamily="49" charset="0"/>
              </a:rPr>
              <a:t>正确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</p:txBody>
      </p:sp>
      <p:pic>
        <p:nvPicPr>
          <p:cNvPr id="10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65104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385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2.1.2 </a:t>
            </a:r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转义字符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>
                <a:latin typeface="Tahoma" pitchFamily="34" charset="0"/>
              </a:rPr>
              <a:t>可见的</a:t>
            </a:r>
            <a:r>
              <a:rPr lang="en-US" altLang="zh-CN" dirty="0">
                <a:latin typeface="Tahoma" pitchFamily="34" charset="0"/>
              </a:rPr>
              <a:t>ASCII</a:t>
            </a:r>
            <a:r>
              <a:rPr lang="zh-CN" altLang="en-US" dirty="0">
                <a:latin typeface="Tahoma" pitchFamily="34" charset="0"/>
              </a:rPr>
              <a:t>控制字符</a:t>
            </a:r>
            <a:r>
              <a:rPr lang="zh-CN" altLang="en-US" dirty="0"/>
              <a:t>用转义字符</a:t>
            </a:r>
            <a:r>
              <a:rPr lang="zh-CN" altLang="en-US" dirty="0" smtClean="0"/>
              <a:t>表示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44095"/>
              </p:ext>
            </p:extLst>
          </p:nvPr>
        </p:nvGraphicFramePr>
        <p:xfrm>
          <a:off x="1547664" y="2276872"/>
          <a:ext cx="6048672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4243"/>
                <a:gridCol w="3864429"/>
              </a:tblGrid>
              <a:tr h="376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转义字符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</a:p>
                  </a:txBody>
                  <a:tcPr horzOverflow="overflow"/>
                </a:tc>
              </a:tr>
              <a:tr h="376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\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回车</a:t>
                      </a:r>
                    </a:p>
                  </a:txBody>
                  <a:tcPr horzOverflow="overflow"/>
                </a:tc>
              </a:tr>
              <a:tr h="376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\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换行</a:t>
                      </a:r>
                    </a:p>
                  </a:txBody>
                  <a:tcPr horzOverflow="overflow"/>
                </a:tc>
              </a:tr>
              <a:tr h="376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\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制表符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table</a:t>
                      </a:r>
                    </a:p>
                  </a:txBody>
                  <a:tcPr horzOverflow="overflow"/>
                </a:tc>
              </a:tr>
              <a:tr h="379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\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退格键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backspace</a:t>
                      </a:r>
                    </a:p>
                  </a:txBody>
                  <a:tcPr horzOverflow="overflow"/>
                </a:tc>
              </a:tr>
              <a:tr h="379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\‘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单引号‘</a:t>
                      </a:r>
                    </a:p>
                  </a:txBody>
                  <a:tcPr horzOverflow="overflow"/>
                </a:tc>
              </a:tr>
              <a:tr h="379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\“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双引号“</a:t>
                      </a:r>
                    </a:p>
                  </a:txBody>
                  <a:tcPr horzOverflow="overflow"/>
                </a:tc>
              </a:tr>
              <a:tr h="379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\\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斜杠\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8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2.1.3 </a:t>
            </a:r>
            <a:r>
              <a:rPr lang="zh-CN" altLang="en-US" dirty="0" smtClean="0"/>
              <a:t>变量和常量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是强类型语言</a:t>
            </a:r>
            <a:r>
              <a:rPr lang="en-US" altLang="zh-CN" dirty="0" smtClean="0"/>
              <a:t>(Strongly typed language)</a:t>
            </a:r>
            <a:r>
              <a:rPr lang="zh-CN" altLang="en-US" dirty="0" smtClean="0"/>
              <a:t>，变量名和常量名都是用户定义的标识符，遵循“先声明后使用”的原则</a:t>
            </a:r>
            <a:endParaRPr lang="en-US" altLang="zh-CN" dirty="0" smtClean="0"/>
          </a:p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变量的作用域</a:t>
            </a:r>
            <a:endParaRPr lang="en-US" altLang="zh-CN" dirty="0"/>
          </a:p>
          <a:p>
            <a:pPr lvl="1"/>
            <a:r>
              <a:rPr lang="zh-CN" altLang="en-US" dirty="0"/>
              <a:t>花括号之间的部分是代码块，代码块决定了变量的作用域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hlinkClick r:id="rId2" action="ppaction://hlinkfile"/>
              </a:rPr>
              <a:t>TypeTest.java</a:t>
            </a:r>
            <a:endParaRPr lang="zh-CN" altLang="en-US" dirty="0"/>
          </a:p>
          <a:p>
            <a:endParaRPr lang="en-US" altLang="zh-CN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6712" y="2996952"/>
            <a:ext cx="8712968" cy="523220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[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修饰符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]  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类型  变量  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[= 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表达式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] {, 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变量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[= 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表达式 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]}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36712" y="3645024"/>
            <a:ext cx="8712968" cy="523220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i,j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=0;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</p:txBody>
      </p:sp>
      <p:pic>
        <p:nvPicPr>
          <p:cNvPr id="10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91336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389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2.1.4 </a:t>
            </a:r>
            <a:r>
              <a:rPr lang="zh-CN" altLang="en-US" dirty="0" smtClean="0"/>
              <a:t>运算符和表达式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/>
              <a:t>算术运算符：</a:t>
            </a:r>
            <a:r>
              <a:rPr lang="en-US" altLang="zh-CN" dirty="0"/>
              <a:t>+</a:t>
            </a:r>
            <a:r>
              <a:rPr lang="zh-CN" altLang="en-US" dirty="0"/>
              <a:t>（正）、</a:t>
            </a:r>
            <a:r>
              <a:rPr lang="en-US" altLang="zh-CN" dirty="0"/>
              <a:t>-</a:t>
            </a:r>
            <a:r>
              <a:rPr lang="zh-CN" altLang="en-US" dirty="0"/>
              <a:t>（负）、</a:t>
            </a:r>
            <a:r>
              <a:rPr lang="en-US" altLang="zh-CN" dirty="0"/>
              <a:t>++</a:t>
            </a:r>
            <a:r>
              <a:rPr lang="zh-CN" altLang="en-US" dirty="0"/>
              <a:t>、</a:t>
            </a:r>
            <a:r>
              <a:rPr lang="en-US" altLang="zh-CN" dirty="0"/>
              <a:t>--</a:t>
            </a:r>
            <a:r>
              <a:rPr lang="zh-CN" altLang="en-US" dirty="0"/>
              <a:t>、</a:t>
            </a:r>
            <a:r>
              <a:rPr lang="en-US" altLang="zh-CN" dirty="0"/>
              <a:t>+</a:t>
            </a:r>
            <a:r>
              <a:rPr lang="zh-CN" altLang="en-US" dirty="0"/>
              <a:t>（加）、</a:t>
            </a:r>
            <a:r>
              <a:rPr lang="en-US" altLang="zh-CN" dirty="0"/>
              <a:t>-</a:t>
            </a:r>
            <a:r>
              <a:rPr lang="zh-CN" altLang="en-US" dirty="0"/>
              <a:t>（减）、*、</a:t>
            </a:r>
            <a:r>
              <a:rPr lang="en-US" altLang="zh-CN" dirty="0"/>
              <a:t>/</a:t>
            </a:r>
            <a:r>
              <a:rPr lang="zh-CN" altLang="en-US" dirty="0"/>
              <a:t>（除）、</a:t>
            </a:r>
            <a:r>
              <a:rPr lang="en-US" altLang="zh-CN" dirty="0"/>
              <a:t>%</a:t>
            </a:r>
            <a:r>
              <a:rPr lang="zh-CN" altLang="en-US" dirty="0"/>
              <a:t>（取余） 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关系运算符：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&lt;&gt;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 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逻辑运算符：</a:t>
            </a:r>
            <a:r>
              <a:rPr lang="en-US" altLang="zh-CN" dirty="0"/>
              <a:t>&amp;</a:t>
            </a:r>
            <a:r>
              <a:rPr lang="zh-CN" altLang="en-US" dirty="0"/>
              <a:t>（与）、</a:t>
            </a:r>
            <a:r>
              <a:rPr lang="en-US" altLang="zh-CN" dirty="0"/>
              <a:t>|</a:t>
            </a:r>
            <a:r>
              <a:rPr lang="zh-CN" altLang="en-US" dirty="0"/>
              <a:t>（或）、</a:t>
            </a:r>
            <a:r>
              <a:rPr lang="en-US" altLang="zh-CN" dirty="0"/>
              <a:t>!</a:t>
            </a:r>
            <a:r>
              <a:rPr lang="zh-CN" altLang="en-US" dirty="0"/>
              <a:t>（非）、∧（异或）、</a:t>
            </a:r>
            <a:r>
              <a:rPr lang="en-US" altLang="zh-CN" dirty="0"/>
              <a:t>&amp;&amp;</a:t>
            </a:r>
            <a:r>
              <a:rPr lang="zh-CN" altLang="en-US" dirty="0"/>
              <a:t>（条件与）、</a:t>
            </a:r>
            <a:r>
              <a:rPr lang="en-US" altLang="zh-CN" dirty="0"/>
              <a:t>||</a:t>
            </a:r>
            <a:r>
              <a:rPr lang="zh-CN" altLang="en-US" dirty="0"/>
              <a:t>（条件或） 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位运算符：</a:t>
            </a:r>
            <a:r>
              <a:rPr lang="en-US" altLang="zh-CN" dirty="0"/>
              <a:t>~</a:t>
            </a:r>
            <a:r>
              <a:rPr lang="zh-CN" altLang="en-US" dirty="0"/>
              <a:t>（非）、</a:t>
            </a:r>
            <a:r>
              <a:rPr lang="en-US" altLang="zh-CN" dirty="0"/>
              <a:t>&amp;</a:t>
            </a:r>
            <a:r>
              <a:rPr lang="zh-CN" altLang="en-US" dirty="0"/>
              <a:t>（与）、</a:t>
            </a:r>
            <a:r>
              <a:rPr lang="en-US" altLang="zh-CN" dirty="0"/>
              <a:t>|</a:t>
            </a:r>
            <a:r>
              <a:rPr lang="zh-CN" altLang="en-US" dirty="0"/>
              <a:t>（或）、</a:t>
            </a:r>
            <a:r>
              <a:rPr lang="en-US" altLang="zh-CN" dirty="0"/>
              <a:t>^</a:t>
            </a:r>
            <a:r>
              <a:rPr lang="zh-CN" altLang="en-US" dirty="0"/>
              <a:t>（异或）、</a:t>
            </a:r>
            <a:r>
              <a:rPr lang="en-US" altLang="zh-CN" dirty="0"/>
              <a:t>&lt;&lt;</a:t>
            </a:r>
            <a:r>
              <a:rPr lang="zh-CN" altLang="en-US" dirty="0"/>
              <a:t>（左移位）、</a:t>
            </a:r>
            <a:r>
              <a:rPr lang="en-US" altLang="zh-CN" dirty="0"/>
              <a:t>&gt;&gt;</a:t>
            </a:r>
            <a:r>
              <a:rPr lang="zh-CN" altLang="en-US" dirty="0"/>
              <a:t>（右移位）、</a:t>
            </a:r>
            <a:r>
              <a:rPr lang="en-US" altLang="zh-CN" dirty="0"/>
              <a:t>&gt;&gt;&gt;</a:t>
            </a:r>
            <a:r>
              <a:rPr lang="zh-CN" altLang="en-US" dirty="0"/>
              <a:t>（无符号右移位） 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赋值运算符：</a:t>
            </a:r>
            <a:r>
              <a:rPr lang="en-US" altLang="zh-CN" dirty="0"/>
              <a:t>= </a:t>
            </a:r>
            <a:r>
              <a:rPr lang="zh-CN" altLang="en-US" dirty="0"/>
              <a:t>、</a:t>
            </a:r>
            <a:r>
              <a:rPr lang="en-US" altLang="zh-CN" dirty="0"/>
              <a:t>+=</a:t>
            </a:r>
            <a:r>
              <a:rPr lang="zh-CN" altLang="en-US" dirty="0"/>
              <a:t>等</a:t>
            </a:r>
          </a:p>
          <a:p>
            <a:pPr lvl="1"/>
            <a:endParaRPr lang="zh-CN" altLang="en-US" dirty="0"/>
          </a:p>
        </p:txBody>
      </p:sp>
      <p:pic>
        <p:nvPicPr>
          <p:cNvPr id="3074" name="Picture 2" descr="E:\java\表现层\图标\Swi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0131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49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2.1.4 </a:t>
            </a:r>
            <a:r>
              <a:rPr lang="zh-CN" altLang="en-US" dirty="0" smtClean="0"/>
              <a:t>运算符和表达式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/>
              <a:t>强制类型转换符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800" dirty="0"/>
              <a:t>(</a:t>
            </a:r>
            <a:r>
              <a:rPr lang="zh-CN" altLang="en-US" sz="2800" dirty="0"/>
              <a:t>数据类型</a:t>
            </a:r>
            <a:r>
              <a:rPr lang="en-US" altLang="zh-CN" sz="2800" dirty="0"/>
              <a:t>)  </a:t>
            </a:r>
            <a:r>
              <a:rPr lang="zh-CN" altLang="en-US" sz="2800" dirty="0"/>
              <a:t>表达式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条件运算符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zh-CN" altLang="en-US" sz="2800" dirty="0"/>
              <a:t>表达式</a:t>
            </a:r>
            <a:r>
              <a:rPr lang="en-US" altLang="zh-CN" sz="2800" dirty="0"/>
              <a:t>1  ?  </a:t>
            </a:r>
            <a:r>
              <a:rPr lang="zh-CN" altLang="en-US" sz="2800" dirty="0"/>
              <a:t>表达式</a:t>
            </a:r>
            <a:r>
              <a:rPr lang="en-US" altLang="zh-CN" sz="2800" dirty="0"/>
              <a:t>2  :  </a:t>
            </a:r>
            <a:r>
              <a:rPr lang="zh-CN" altLang="en-US" sz="2800" dirty="0"/>
              <a:t>表达式</a:t>
            </a:r>
            <a:r>
              <a:rPr lang="en-US" altLang="zh-CN" sz="2800" dirty="0"/>
              <a:t>3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括号运算符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en-US" altLang="zh-CN" dirty="0">
                <a:sym typeface="Wingdings" pitchFamily="2" charset="2"/>
              </a:rPr>
              <a:t>()</a:t>
            </a:r>
            <a:r>
              <a:rPr lang="zh-CN" altLang="en-US" dirty="0">
                <a:sym typeface="Wingdings" pitchFamily="2" charset="2"/>
              </a:rPr>
              <a:t>、</a:t>
            </a:r>
            <a:r>
              <a:rPr lang="en-US" altLang="zh-CN" dirty="0">
                <a:sym typeface="Wingdings" pitchFamily="2" charset="2"/>
              </a:rPr>
              <a:t>[]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字符串连接运算符：</a:t>
            </a:r>
            <a:r>
              <a:rPr lang="en-US" altLang="zh-CN" dirty="0"/>
              <a:t>+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800" dirty="0" err="1"/>
              <a:t>System.out.println</a:t>
            </a:r>
            <a:r>
              <a:rPr lang="zh-CN" altLang="en-US" sz="2800" dirty="0"/>
              <a:t>（</a:t>
            </a:r>
            <a:r>
              <a:rPr lang="en-US" altLang="zh-CN" sz="2800" dirty="0"/>
              <a:t>"max = "+max);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点运算符：</a:t>
            </a:r>
            <a:r>
              <a:rPr lang="en-US" altLang="zh-CN" dirty="0"/>
              <a:t>.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对象运算符：</a:t>
            </a:r>
            <a:r>
              <a:rPr lang="en-US" altLang="zh-CN" dirty="0" err="1"/>
              <a:t>instanceof</a:t>
            </a:r>
            <a:r>
              <a:rPr lang="en-US" altLang="zh-CN" dirty="0"/>
              <a:t> 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逗号运算符：</a:t>
            </a:r>
            <a:r>
              <a:rPr lang="en-US" altLang="zh-CN" dirty="0" smtClean="0"/>
              <a:t>,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new 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pic>
        <p:nvPicPr>
          <p:cNvPr id="4098" name="Picture 2" descr="E:\java\表现层\图标\Jo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229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506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2.1.4 </a:t>
            </a:r>
            <a:r>
              <a:rPr lang="zh-CN" altLang="en-US" dirty="0" smtClean="0"/>
              <a:t>运算符和表达式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运算符的优先级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135930"/>
              </p:ext>
            </p:extLst>
          </p:nvPr>
        </p:nvGraphicFramePr>
        <p:xfrm>
          <a:off x="395536" y="1679024"/>
          <a:ext cx="8424936" cy="457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160"/>
                <a:gridCol w="2772308"/>
                <a:gridCol w="1548172"/>
                <a:gridCol w="266429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优先次序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运算符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优先次序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运算符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. [] () 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^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++ -- ! ~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| 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new (type)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 / % 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||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 - 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?: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&gt;&gt; &gt;&gt;&gt; &lt;&lt;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 += -= *= /= %= ^=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&gt; &lt; &gt;= &lt;= 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instanceof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&amp;= |= &lt;&lt;= &gt;&gt;= &gt;&gt;&gt;= 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 = != 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kumimoji="1" lang="zh-CN" alt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kumimoji="1" lang="zh-CN" alt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814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2.1.4 </a:t>
            </a:r>
            <a:r>
              <a:rPr lang="zh-CN" altLang="en-US" dirty="0" smtClean="0"/>
              <a:t>运算符和表达式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运算符的结合性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运算符与其操作数的相对位置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  <a:p>
            <a:r>
              <a:rPr lang="zh-CN" altLang="en-US" dirty="0" smtClean="0">
                <a:latin typeface="Tahoma" pitchFamily="34" charset="0"/>
              </a:rPr>
              <a:t>下列</a:t>
            </a:r>
            <a:r>
              <a:rPr lang="zh-CN" altLang="en-US" dirty="0">
                <a:latin typeface="Tahoma" pitchFamily="34" charset="0"/>
              </a:rPr>
              <a:t>代码的执行结果对</a:t>
            </a:r>
            <a:r>
              <a:rPr lang="en-US" altLang="zh-CN" dirty="0">
                <a:latin typeface="Tahoma" pitchFamily="34" charset="0"/>
              </a:rPr>
              <a:t>C</a:t>
            </a:r>
            <a:r>
              <a:rPr lang="zh-CN" altLang="en-US" dirty="0">
                <a:latin typeface="Tahoma" pitchFamily="34" charset="0"/>
              </a:rPr>
              <a:t>语言和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是不同的：</a:t>
            </a:r>
          </a:p>
          <a:p>
            <a:endParaRPr lang="zh-CN" altLang="en-US" dirty="0">
              <a:latin typeface="Tahoma" pitchFamily="34" charset="0"/>
            </a:endParaRPr>
          </a:p>
          <a:p>
            <a:endParaRPr lang="zh-CN" altLang="en-US" dirty="0">
              <a:latin typeface="Tahoma" pitchFamily="34" charset="0"/>
            </a:endParaRPr>
          </a:p>
          <a:p>
            <a:r>
              <a:rPr lang="en-US" altLang="zh-CN" dirty="0">
                <a:latin typeface="Tahoma" pitchFamily="34" charset="0"/>
              </a:rPr>
              <a:t>C</a:t>
            </a:r>
            <a:r>
              <a:rPr lang="zh-CN" altLang="en-US" dirty="0">
                <a:latin typeface="Tahoma" pitchFamily="34" charset="0"/>
              </a:rPr>
              <a:t>语言中：</a:t>
            </a:r>
            <a:r>
              <a:rPr lang="en-US" altLang="zh-CN" dirty="0">
                <a:latin typeface="Tahoma" pitchFamily="34" charset="0"/>
              </a:rPr>
              <a:t>i=2    j=2</a:t>
            </a:r>
          </a:p>
          <a:p>
            <a:r>
              <a:rPr lang="en-US" altLang="zh-CN" dirty="0" smtClean="0">
                <a:latin typeface="Tahoma" pitchFamily="34" charset="0"/>
              </a:rPr>
              <a:t>Java</a:t>
            </a:r>
            <a:r>
              <a:rPr lang="zh-CN" altLang="en-US" dirty="0" smtClean="0">
                <a:latin typeface="Tahoma" pitchFamily="34" charset="0"/>
              </a:rPr>
              <a:t>中：</a:t>
            </a:r>
            <a:r>
              <a:rPr lang="en-US" altLang="zh-CN" dirty="0" smtClean="0">
                <a:latin typeface="Tahoma" pitchFamily="34" charset="0"/>
              </a:rPr>
              <a:t>i=1    j=2</a:t>
            </a:r>
          </a:p>
          <a:p>
            <a:pPr marL="0" indent="0">
              <a:buNone/>
            </a:pPr>
            <a:r>
              <a:rPr lang="en-US" altLang="zh-CN" dirty="0">
                <a:latin typeface="Tahoma" pitchFamily="34" charset="0"/>
              </a:rPr>
              <a:t>	</a:t>
            </a:r>
            <a:r>
              <a:rPr lang="en-US" altLang="zh-CN" dirty="0" smtClean="0">
                <a:hlinkClick r:id="rId2" action="ppaction://hlinkfile"/>
              </a:rPr>
              <a:t>TypeTest.java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endParaRPr lang="en-US" altLang="zh-CN" dirty="0" smtClean="0"/>
          </a:p>
        </p:txBody>
      </p:sp>
      <p:pic>
        <p:nvPicPr>
          <p:cNvPr id="5" name="Picture 2" descr="E:\java\表现层\图标\200711261232359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584" y="17008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1520" y="3284984"/>
            <a:ext cx="8712968" cy="1169551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altLang="zh-CN" sz="28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i=1,j=1;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i=i++;j=++j</a:t>
            </a: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;</a:t>
            </a:r>
            <a:endParaRPr lang="en-US" altLang="zh-CN" sz="2800" b="1" dirty="0">
              <a:solidFill>
                <a:srgbClr val="7F0055"/>
              </a:solidFill>
              <a:highlight>
                <a:srgbClr val="E8F2FE"/>
              </a:highlight>
              <a:latin typeface="Courier New"/>
            </a:endParaRPr>
          </a:p>
        </p:txBody>
      </p:sp>
      <p:pic>
        <p:nvPicPr>
          <p:cNvPr id="7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91336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648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34886"/>
              </p:ext>
            </p:extLst>
          </p:nvPr>
        </p:nvGraphicFramePr>
        <p:xfrm>
          <a:off x="0" y="1278509"/>
          <a:ext cx="9144000" cy="4952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251520" y="852861"/>
            <a:ext cx="8176543" cy="851297"/>
          </a:xfrm>
          <a:prstGeom prst="wedgeRoundRectCallout">
            <a:avLst>
              <a:gd name="adj1" fmla="val -20833"/>
              <a:gd name="adj2" fmla="val 68913"/>
              <a:gd name="adj3" fmla="val 16667"/>
            </a:avLst>
          </a:prstGeom>
          <a:solidFill>
            <a:srgbClr val="43BBE1"/>
          </a:solidFill>
          <a:ln w="1270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基本语法、数组类型及空间分配、字符串处理</a:t>
            </a:r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643929" y="5805264"/>
            <a:ext cx="8176543" cy="851297"/>
          </a:xfrm>
          <a:prstGeom prst="wedgeRoundRectCallout">
            <a:avLst>
              <a:gd name="adj1" fmla="val -17161"/>
              <a:gd name="adj2" fmla="val -70563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Lao UI" pitchFamily="34" charset="0"/>
              </a:rPr>
              <a:t>难点</a:t>
            </a:r>
            <a:endParaRPr lang="en-US" altLang="zh-CN" sz="6600" b="1" dirty="0">
              <a:latin typeface="Impact" pitchFamily="34" charset="0"/>
            </a:endParaRPr>
          </a:p>
          <a:p>
            <a:pPr algn="r"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数组类型及空间分配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1080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AsOne/>
      </p:bldGraphic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2.1.4 </a:t>
            </a:r>
            <a:r>
              <a:rPr lang="zh-CN" altLang="en-US" dirty="0" smtClean="0"/>
              <a:t>运算符和表达式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运算的类型兼容原则</a:t>
            </a:r>
            <a:endParaRPr lang="en-US" altLang="zh-CN" dirty="0" smtClean="0"/>
          </a:p>
        </p:txBody>
      </p:sp>
      <p:grpSp>
        <p:nvGrpSpPr>
          <p:cNvPr id="40" name="组合 39"/>
          <p:cNvGrpSpPr/>
          <p:nvPr/>
        </p:nvGrpSpPr>
        <p:grpSpPr>
          <a:xfrm>
            <a:off x="683568" y="1716881"/>
            <a:ext cx="7345363" cy="4016375"/>
            <a:chOff x="683568" y="1716881"/>
            <a:chExt cx="7345363" cy="4016375"/>
          </a:xfrm>
        </p:grpSpPr>
        <p:sp>
          <p:nvSpPr>
            <p:cNvPr id="8" name="AutoShape 2"/>
            <p:cNvSpPr>
              <a:spLocks noChangeArrowheads="1"/>
            </p:cNvSpPr>
            <p:nvPr/>
          </p:nvSpPr>
          <p:spPr bwMode="grayWhite">
            <a:xfrm>
              <a:off x="683568" y="1962944"/>
              <a:ext cx="3505200" cy="3757612"/>
            </a:xfrm>
            <a:prstGeom prst="roundRect">
              <a:avLst>
                <a:gd name="adj" fmla="val 4134"/>
              </a:avLst>
            </a:prstGeom>
            <a:solidFill>
              <a:srgbClr val="FFC000"/>
            </a:soli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grayWhite">
            <a:xfrm>
              <a:off x="4523731" y="1975644"/>
              <a:ext cx="3505200" cy="3757612"/>
            </a:xfrm>
            <a:prstGeom prst="roundRect">
              <a:avLst>
                <a:gd name="adj" fmla="val 4134"/>
              </a:avLst>
            </a:prstGeom>
            <a:solidFill>
              <a:srgbClr val="43BBE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latin typeface="微软雅黑" pitchFamily="34" charset="-122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white">
            <a:xfrm>
              <a:off x="988368" y="1716881"/>
              <a:ext cx="2840038" cy="52322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latin typeface="微软雅黑" pitchFamily="34" charset="-122"/>
                  <a:ea typeface="微软雅黑" pitchFamily="34" charset="-122"/>
                </a:rPr>
                <a:t>类型相容</a:t>
              </a:r>
              <a:endParaRPr lang="en-US" altLang="zh-CN" sz="28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white">
            <a:xfrm>
              <a:off x="4849168" y="1716881"/>
              <a:ext cx="28400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/>
                <a:t>赋值相容</a:t>
              </a:r>
              <a:endParaRPr lang="en-US" altLang="zh-CN" sz="2400" b="1" dirty="0">
                <a:solidFill>
                  <a:srgbClr val="FEFFFF"/>
                </a:solidFill>
                <a:ea typeface="宋体" pitchFamily="2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30378" y="2483587"/>
              <a:ext cx="3045686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类型相容的变量参加共同的运算，其结果为</a:t>
              </a:r>
              <a:r>
                <a:rPr lang="zh-CN" altLang="en-US" sz="3200" u="sng" dirty="0">
                  <a:solidFill>
                    <a:schemeClr val="tx2"/>
                  </a:solidFill>
                  <a:latin typeface="宋体" charset="-122"/>
                </a:rPr>
                <a:t>范围大、精度高</a:t>
              </a:r>
              <a:r>
                <a:rPr lang="zh-CN" altLang="en-US" sz="2800" dirty="0"/>
                <a:t>的那种数据类型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81632" y="2493211"/>
              <a:ext cx="304568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一种类型的变量赋值给另一种类型。赋值相容具有方向性。赋值不相容时可以通过强制类型转换实现</a:t>
              </a: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white">
            <a:xfrm>
              <a:off x="4781632" y="1716881"/>
              <a:ext cx="2840038" cy="523220"/>
            </a:xfrm>
            <a:prstGeom prst="rect">
              <a:avLst/>
            </a:prstGeom>
            <a:solidFill>
              <a:srgbClr val="43B8E1"/>
            </a:solidFill>
            <a:ln w="28575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latin typeface="微软雅黑" pitchFamily="34" charset="-122"/>
                  <a:ea typeface="微软雅黑" pitchFamily="34" charset="-122"/>
                </a:rPr>
                <a:t>赋值</a:t>
              </a: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相容</a:t>
              </a:r>
              <a:endParaRPr lang="en-US" altLang="zh-CN" sz="28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446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2.1.4 </a:t>
            </a:r>
            <a:r>
              <a:rPr lang="zh-CN" altLang="en-US" dirty="0" smtClean="0"/>
              <a:t>运算符和表达式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表达式类型的自动提升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有一个操作数是</a:t>
            </a:r>
            <a:r>
              <a:rPr lang="en-US" altLang="zh-CN" dirty="0"/>
              <a:t>double</a:t>
            </a:r>
            <a:r>
              <a:rPr lang="zh-CN" altLang="en-US" dirty="0"/>
              <a:t>型的，计算结果就是</a:t>
            </a:r>
            <a:r>
              <a:rPr lang="en-US" altLang="zh-CN" dirty="0"/>
              <a:t>double</a:t>
            </a:r>
            <a:r>
              <a:rPr lang="zh-CN" altLang="en-US" dirty="0"/>
              <a:t>型</a:t>
            </a:r>
            <a:r>
              <a:rPr lang="zh-CN" altLang="en-US" dirty="0" smtClean="0"/>
              <a:t>的</a:t>
            </a:r>
            <a:endParaRPr lang="zh-CN" altLang="en-US" dirty="0"/>
          </a:p>
          <a:p>
            <a:pPr lvl="1"/>
            <a:r>
              <a:rPr lang="zh-CN" altLang="en-US" dirty="0"/>
              <a:t>否则，如果两个操作数有一个是</a:t>
            </a:r>
            <a:r>
              <a:rPr lang="en-US" altLang="zh-CN" dirty="0"/>
              <a:t>float</a:t>
            </a:r>
            <a:r>
              <a:rPr lang="zh-CN" altLang="en-US" dirty="0"/>
              <a:t>型的，计算结果就是</a:t>
            </a:r>
            <a:r>
              <a:rPr lang="en-US" altLang="zh-CN" dirty="0"/>
              <a:t>float</a:t>
            </a:r>
            <a:r>
              <a:rPr lang="zh-CN" altLang="en-US" dirty="0"/>
              <a:t>型</a:t>
            </a:r>
            <a:r>
              <a:rPr lang="zh-CN" altLang="en-US" dirty="0" smtClean="0"/>
              <a:t>的</a:t>
            </a:r>
            <a:endParaRPr lang="zh-CN" altLang="en-US" dirty="0"/>
          </a:p>
          <a:p>
            <a:pPr lvl="1"/>
            <a:r>
              <a:rPr lang="zh-CN" altLang="en-US" dirty="0"/>
              <a:t>否则，如果两个操作数有一个是</a:t>
            </a:r>
            <a:r>
              <a:rPr lang="en-US" altLang="zh-CN" dirty="0"/>
              <a:t>long</a:t>
            </a:r>
            <a:r>
              <a:rPr lang="zh-CN" altLang="en-US" dirty="0"/>
              <a:t>型的，计算结果就是</a:t>
            </a:r>
            <a:r>
              <a:rPr lang="en-US" altLang="zh-CN" dirty="0"/>
              <a:t>long</a:t>
            </a:r>
            <a:r>
              <a:rPr lang="zh-CN" altLang="en-US" dirty="0"/>
              <a:t>型</a:t>
            </a:r>
            <a:r>
              <a:rPr lang="zh-CN" altLang="en-US" dirty="0" smtClean="0"/>
              <a:t>的</a:t>
            </a:r>
            <a:endParaRPr lang="zh-CN" altLang="en-US" dirty="0"/>
          </a:p>
          <a:p>
            <a:pPr lvl="1"/>
            <a:r>
              <a:rPr lang="zh-CN" altLang="en-US" dirty="0"/>
              <a:t>否则，两个操作数都将转换成</a:t>
            </a:r>
            <a:r>
              <a:rPr lang="en-US" altLang="zh-CN" dirty="0" err="1"/>
              <a:t>int</a:t>
            </a:r>
            <a:r>
              <a:rPr lang="zh-CN" altLang="en-US" dirty="0"/>
              <a:t>型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>
                <a:hlinkClick r:id="rId2" action="ppaction://hlinkfile"/>
              </a:rPr>
              <a:t>TypeTest.java</a:t>
            </a:r>
            <a:endParaRPr lang="en-US" altLang="zh-CN" dirty="0">
              <a:latin typeface="Tahoma" pitchFamily="34" charset="0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6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01208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109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流程控制语句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804326" y="1605423"/>
            <a:ext cx="7512090" cy="606375"/>
            <a:chOff x="1236374" y="1605423"/>
            <a:chExt cx="7512090" cy="6063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3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流程控制结构</a:t>
              </a:r>
              <a:endPara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32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2.2.1</a:t>
              </a:r>
              <a:endParaRPr lang="zh-CN" altLang="en-US" sz="3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04326" y="2433297"/>
            <a:ext cx="7512090" cy="606375"/>
            <a:chOff x="1236374" y="1605423"/>
            <a:chExt cx="7512090" cy="606375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3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顺序结构语句</a:t>
              </a:r>
              <a:endPara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32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2.2.2</a:t>
              </a:r>
              <a:endParaRPr lang="zh-CN" altLang="en-US" sz="3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04326" y="3284984"/>
            <a:ext cx="7512090" cy="606375"/>
            <a:chOff x="1236374" y="1605423"/>
            <a:chExt cx="7512090" cy="606375"/>
          </a:xfr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矩形 23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32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选择语句</a:t>
              </a:r>
              <a:endPara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3200" dirty="0" smtClean="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rPr>
                <a:t>2.2.3</a:t>
              </a:r>
              <a:endParaRPr lang="zh-CN" altLang="en-US" sz="3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04326" y="4061618"/>
            <a:ext cx="7512090" cy="606375"/>
            <a:chOff x="1236374" y="1605423"/>
            <a:chExt cx="7512090" cy="606375"/>
          </a:xfrm>
          <a:solidFill>
            <a:srgbClr val="FFC000"/>
          </a:solidFill>
        </p:grpSpPr>
        <p:sp>
          <p:nvSpPr>
            <p:cNvPr id="13" name="矩形 12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循环语句</a:t>
              </a:r>
              <a:endParaRPr lang="zh-CN" altLang="en-US" sz="3200" dirty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 smtClean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2.2.4</a:t>
              </a:r>
              <a:endParaRPr lang="zh-CN" altLang="en-US" sz="3200" dirty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04326" y="4838849"/>
            <a:ext cx="7512090" cy="606375"/>
            <a:chOff x="1236374" y="1605423"/>
            <a:chExt cx="7512090" cy="606375"/>
          </a:xfrm>
          <a:solidFill>
            <a:srgbClr val="FFC000"/>
          </a:solidFill>
        </p:grpSpPr>
        <p:sp>
          <p:nvSpPr>
            <p:cNvPr id="17" name="矩形 16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转移语句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Arial" pitchFamily="34" charset="0"/>
                  <a:ea typeface="微软雅黑" pitchFamily="34" charset="-122"/>
                  <a:cs typeface="Arial" pitchFamily="34" charset="0"/>
                </a:rPr>
                <a:t>2.2.5</a:t>
              </a:r>
              <a:endParaRPr lang="zh-CN" altLang="en-US" sz="3200" dirty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15168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2.2.1 </a:t>
            </a:r>
            <a:r>
              <a:rPr lang="zh-CN" altLang="en-US" dirty="0" smtClean="0"/>
              <a:t>流程控制结构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ahoma" pitchFamily="34" charset="0"/>
              </a:rPr>
              <a:t>三种基本流程结构</a:t>
            </a:r>
            <a:endParaRPr lang="zh-CN" altLang="en-US" dirty="0">
              <a:latin typeface="Tahoma" pitchFamily="34" charset="0"/>
            </a:endParaRPr>
          </a:p>
        </p:txBody>
      </p:sp>
      <p:pic>
        <p:nvPicPr>
          <p:cNvPr id="5" name="Picture 4" descr="图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44000" cy="428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349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</a:t>
            </a:r>
            <a:r>
              <a:rPr lang="zh-CN" altLang="en-US" dirty="0"/>
              <a:t>流程控制结构</a:t>
            </a:r>
          </a:p>
        </p:txBody>
      </p:sp>
      <p:pic>
        <p:nvPicPr>
          <p:cNvPr id="16" name="Picture 5" descr="图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13" y="1628800"/>
            <a:ext cx="5184775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832648"/>
          </a:xfrm>
        </p:spPr>
        <p:txBody>
          <a:bodyPr/>
          <a:lstStyle/>
          <a:p>
            <a:r>
              <a:rPr lang="zh-CN" altLang="en-US" dirty="0" smtClean="0">
                <a:latin typeface="Tahoma" pitchFamily="34" charset="0"/>
              </a:rPr>
              <a:t>三种基本流程结构</a:t>
            </a:r>
            <a:endParaRPr lang="zh-CN" altLang="en-US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349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</a:t>
            </a:r>
            <a:r>
              <a:rPr lang="zh-CN" altLang="en-US" dirty="0"/>
              <a:t>流程控制结构</a:t>
            </a: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832648"/>
          </a:xfrm>
        </p:spPr>
        <p:txBody>
          <a:bodyPr/>
          <a:lstStyle/>
          <a:p>
            <a:r>
              <a:rPr lang="zh-CN" altLang="en-US" dirty="0" smtClean="0">
                <a:latin typeface="Tahoma" pitchFamily="34" charset="0"/>
              </a:rPr>
              <a:t>代码</a:t>
            </a:r>
            <a:endParaRPr lang="en-US" altLang="zh-CN" dirty="0" smtClean="0">
              <a:latin typeface="Tahoma" pitchFamily="34" charset="0"/>
            </a:endParaRPr>
          </a:p>
          <a:p>
            <a:endParaRPr lang="en-US" altLang="zh-CN" dirty="0">
              <a:latin typeface="Tahoma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ahoma" pitchFamily="34" charset="0"/>
              </a:rPr>
              <a:t>	</a:t>
            </a:r>
            <a:r>
              <a:rPr lang="en-US" altLang="zh-CN" dirty="0" smtClean="0">
                <a:latin typeface="Tahoma" pitchFamily="34" charset="0"/>
                <a:hlinkClick r:id="rId2" action="ppaction://hlinkfile"/>
              </a:rPr>
              <a:t>DateOperator.java</a:t>
            </a:r>
            <a:endParaRPr lang="zh-CN" altLang="en-US" dirty="0">
              <a:latin typeface="Tahoma" pitchFamily="34" charset="0"/>
            </a:endParaRPr>
          </a:p>
        </p:txBody>
      </p:sp>
      <p:pic>
        <p:nvPicPr>
          <p:cNvPr id="5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1" y="1988840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2" descr="new_b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0"/>
            <a:ext cx="9144000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429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04326" y="1605423"/>
            <a:ext cx="7512090" cy="606375"/>
            <a:chOff x="1236374" y="1605423"/>
            <a:chExt cx="7512090" cy="606375"/>
          </a:xfrm>
        </p:grpSpPr>
        <p:sp>
          <p:nvSpPr>
            <p:cNvPr id="5" name="矩形 4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一维数组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2.3.1</a:t>
              </a:r>
              <a:endParaRPr lang="zh-CN" altLang="en-US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01861" y="2492896"/>
            <a:ext cx="7512090" cy="606375"/>
            <a:chOff x="1236374" y="1605423"/>
            <a:chExt cx="7512090" cy="606375"/>
          </a:xfrm>
          <a:solidFill>
            <a:srgbClr val="FFC000"/>
          </a:solidFill>
        </p:grpSpPr>
        <p:sp>
          <p:nvSpPr>
            <p:cNvPr id="11" name="矩形 10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二维数组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32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2.3.2</a:t>
              </a:r>
              <a:endParaRPr lang="zh-CN" altLang="en-US" sz="32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34973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一维数组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声明</a:t>
            </a:r>
            <a:r>
              <a:rPr lang="zh-CN" altLang="en-US" dirty="0"/>
              <a:t>一维数组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endParaRPr lang="en-US" altLang="zh-CN" dirty="0"/>
          </a:p>
          <a:p>
            <a:pPr lvl="2">
              <a:lnSpc>
                <a:spcPct val="90000"/>
              </a:lnSpc>
            </a:pPr>
            <a:endParaRPr lang="en-US" altLang="zh-CN" dirty="0" smtClean="0"/>
          </a:p>
          <a:p>
            <a:pPr lvl="2"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为数组分配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 smtClean="0"/>
              <a:t>		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zh-CN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数组长度</a:t>
            </a:r>
            <a:r>
              <a:rPr lang="en-US" altLang="zh-CN" dirty="0" smtClean="0"/>
              <a:t>length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6712" y="1412776"/>
            <a:ext cx="8712968" cy="523220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数据类型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[] 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数组  或  数据类型  数组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[]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6712" y="1988840"/>
            <a:ext cx="8712968" cy="523220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i[];</a:t>
            </a:r>
            <a:r>
              <a:rPr lang="zh-CN" alt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或</a:t>
            </a:r>
            <a:r>
              <a:rPr lang="en-US" altLang="zh-CN" sz="28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[]</a:t>
            </a:r>
            <a:r>
              <a:rPr lang="en-US" altLang="zh-CN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i; 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9934" y="3193812"/>
            <a:ext cx="8712968" cy="523220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2pPr marL="0" lvl="1">
              <a:spcBef>
                <a:spcPct val="50000"/>
              </a:spcBef>
              <a:defRPr sz="280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defRPr>
            </a:lvl2pPr>
          </a:lstStyle>
          <a:p>
            <a:pPr lvl="1"/>
            <a:r>
              <a:rPr lang="zh-CN" altLang="en-US" dirty="0"/>
              <a:t>数组 </a:t>
            </a:r>
            <a:r>
              <a:rPr lang="en-US" altLang="zh-CN" dirty="0"/>
              <a:t>= new  </a:t>
            </a:r>
            <a:r>
              <a:rPr lang="zh-CN" altLang="en-US" dirty="0"/>
              <a:t>数据类型</a:t>
            </a:r>
            <a:r>
              <a:rPr lang="en-US" altLang="zh-CN" dirty="0"/>
              <a:t>[</a:t>
            </a:r>
            <a:r>
              <a:rPr lang="zh-CN" altLang="en-US" dirty="0"/>
              <a:t>长度</a:t>
            </a:r>
            <a:r>
              <a:rPr lang="en-US" altLang="zh-CN" dirty="0"/>
              <a:t>]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2188" y="3785786"/>
            <a:ext cx="8712968" cy="1083374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i</a:t>
            </a:r>
            <a:r>
              <a:rPr lang="en-US" altLang="zh-CN" sz="28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zh-CN" sz="2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= new </a:t>
            </a:r>
            <a:r>
              <a:rPr lang="en-US" altLang="zh-CN" sz="2800" b="1" dirty="0" err="1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altLang="zh-CN" sz="2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[5];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800" b="1" dirty="0" err="1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altLang="zh-CN" sz="2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  </a:t>
            </a:r>
            <a:r>
              <a:rPr lang="en-US" altLang="zh-CN" sz="2800" b="1" dirty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a</a:t>
            </a:r>
            <a:r>
              <a:rPr lang="en-US" altLang="zh-CN" sz="2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[] = new </a:t>
            </a:r>
            <a:r>
              <a:rPr lang="en-US" altLang="zh-CN" sz="2800" b="1" dirty="0" err="1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altLang="zh-CN" sz="2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[5</a:t>
            </a:r>
            <a:r>
              <a:rPr lang="en-US" altLang="zh-CN" sz="28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];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42188" y="5661248"/>
            <a:ext cx="8712968" cy="523220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2pPr marL="0" lvl="1">
              <a:spcBef>
                <a:spcPct val="50000"/>
              </a:spcBef>
              <a:defRPr sz="280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defRPr>
            </a:lvl2pPr>
          </a:lstStyle>
          <a:p>
            <a:pPr lvl="1"/>
            <a:r>
              <a:rPr lang="zh-CN" altLang="en-US" dirty="0" smtClean="0"/>
              <a:t>数组</a:t>
            </a:r>
            <a:r>
              <a:rPr lang="en-US" altLang="zh-CN" dirty="0" smtClean="0"/>
              <a:t>.length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3778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一维数组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数组元素的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数组的运算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数组声明时赋初值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6712" y="1412776"/>
            <a:ext cx="8712968" cy="523220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数组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[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下标</a:t>
            </a: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urier New" pitchFamily="49" charset="0"/>
              </a:rPr>
              <a:t>]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42188" y="3573016"/>
            <a:ext cx="8712968" cy="523220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i[]={1,2,3,4,5}; 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  <a:cs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2188" y="2492896"/>
            <a:ext cx="8712968" cy="484813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a[i</a:t>
            </a:r>
            <a:r>
              <a:rPr lang="en-US" altLang="zh-CN" sz="2800" b="1" dirty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] = a[i-2]+a[i-1];//</a:t>
            </a:r>
            <a:r>
              <a:rPr lang="zh-CN" altLang="en-US" sz="2800" b="1" dirty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数组元素能够参加运算</a:t>
            </a:r>
            <a:endParaRPr lang="en-US" altLang="zh-CN" sz="2800" b="1" dirty="0">
              <a:solidFill>
                <a:schemeClr val="tx1"/>
              </a:solidFill>
              <a:highlight>
                <a:srgbClr val="E8F2FE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59775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一维数组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数组元素</a:t>
            </a:r>
            <a:r>
              <a:rPr lang="zh-CN" altLang="en-US" dirty="0" smtClean="0"/>
              <a:t>的初始化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对所有使用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运算符动态分配的存储单元都进行初始化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变量根据其数据类型获得</a:t>
            </a:r>
            <a:r>
              <a:rPr lang="zh-CN" altLang="en-US" dirty="0" smtClean="0"/>
              <a:t>初值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hlinkClick r:id="rId2" action="ppaction://hlinkfile"/>
              </a:rPr>
              <a:t>ArrayTest.java</a:t>
            </a:r>
            <a:endParaRPr lang="en-US" altLang="zh-CN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1620"/>
              </p:ext>
            </p:extLst>
          </p:nvPr>
        </p:nvGraphicFramePr>
        <p:xfrm>
          <a:off x="323528" y="2780928"/>
          <a:ext cx="849694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/>
                <a:gridCol w="2124236"/>
                <a:gridCol w="2124236"/>
                <a:gridCol w="212423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初始值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初始值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byte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float 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0.0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short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double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0.0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char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‘\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u0000’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boolean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引用数据类型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null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pic>
        <p:nvPicPr>
          <p:cNvPr id="5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1" y="5589240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490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语言成分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804326" y="1605423"/>
            <a:ext cx="7512090" cy="606375"/>
            <a:chOff x="1236374" y="1605423"/>
            <a:chExt cx="7512090" cy="6063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标识符和关键字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2.1.1</a:t>
              </a:r>
              <a:endParaRPr lang="zh-CN" altLang="en-US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04326" y="2433297"/>
            <a:ext cx="7512090" cy="606375"/>
            <a:chOff x="1236374" y="1605423"/>
            <a:chExt cx="7512090" cy="606375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基本数据类型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2.1.2</a:t>
              </a:r>
              <a:endParaRPr lang="zh-CN" altLang="en-US" sz="28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04326" y="3284984"/>
            <a:ext cx="7512090" cy="606375"/>
            <a:chOff x="1236374" y="1605423"/>
            <a:chExt cx="7512090" cy="606375"/>
          </a:xfr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矩形 23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800" dirty="0" smtClean="0">
                  <a:latin typeface="微软雅黑" pitchFamily="34" charset="-122"/>
                  <a:ea typeface="微软雅黑" pitchFamily="34" charset="-122"/>
                </a:rPr>
                <a:t>变量和常量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3200" dirty="0" smtClean="0">
                  <a:solidFill>
                    <a:schemeClr val="bg1"/>
                  </a:solidFill>
                  <a:latin typeface="Arial" pitchFamily="34" charset="0"/>
                  <a:ea typeface="宋体" pitchFamily="2" charset="-122"/>
                </a:rPr>
                <a:t>2.1.3</a:t>
              </a:r>
              <a:endParaRPr lang="zh-CN" altLang="en-US" sz="3200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04326" y="4061618"/>
            <a:ext cx="7512090" cy="606375"/>
            <a:chOff x="1236374" y="1605423"/>
            <a:chExt cx="7512090" cy="606375"/>
          </a:xfrm>
          <a:solidFill>
            <a:srgbClr val="FFC000"/>
          </a:solidFill>
        </p:grpSpPr>
        <p:sp>
          <p:nvSpPr>
            <p:cNvPr id="13" name="矩形 12"/>
            <p:cNvSpPr/>
            <p:nvPr/>
          </p:nvSpPr>
          <p:spPr>
            <a:xfrm>
              <a:off x="2771800" y="1605423"/>
              <a:ext cx="5976664" cy="6063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运算符和表达式</a:t>
              </a:r>
              <a:endParaRPr lang="zh-CN" altLang="en-US" sz="28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36374" y="1605423"/>
              <a:ext cx="1440160" cy="6063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2.1.4</a:t>
              </a:r>
              <a:endParaRPr lang="zh-CN" altLang="en-US" sz="3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84646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一维数组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复制数组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a</a:t>
            </a:r>
            <a:r>
              <a:rPr lang="en-US" altLang="zh-CN" dirty="0" err="1" smtClean="0"/>
              <a:t>rraycopy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hlinkClick r:id="rId2" action="ppaction://hlinkfile"/>
              </a:rPr>
              <a:t>ArrayTest.java</a:t>
            </a:r>
            <a:endParaRPr lang="en-US" altLang="zh-CN" dirty="0" smtClean="0"/>
          </a:p>
        </p:txBody>
      </p:sp>
      <p:pic>
        <p:nvPicPr>
          <p:cNvPr id="5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1" y="3789040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296055" y="1935957"/>
            <a:ext cx="8458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</a:rPr>
              <a:t>public static void </a:t>
            </a:r>
            <a:r>
              <a:rPr kumimoji="0"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</a:rPr>
              <a:t>arraycopy</a:t>
            </a:r>
            <a:r>
              <a:rPr kumimoji="0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</a:rPr>
              <a:t>(</a:t>
            </a:r>
            <a:r>
              <a:rPr kumimoji="0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hlinkClick r:id="rId4" action="ppaction://hlinkfile" tooltip="class in java.lang"/>
              </a:rPr>
              <a:t>Object</a:t>
            </a:r>
            <a:r>
              <a:rPr kumimoji="0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</a:rPr>
              <a:t> </a:t>
            </a:r>
            <a:r>
              <a:rPr kumimoji="0"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</a:rPr>
              <a:t>src</a:t>
            </a:r>
            <a:r>
              <a:rPr kumimoji="0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</a:rPr>
              <a:t>, </a:t>
            </a:r>
            <a:r>
              <a:rPr kumimoji="0"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</a:rPr>
              <a:t>int</a:t>
            </a:r>
            <a:r>
              <a:rPr kumimoji="0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</a:rPr>
              <a:t> </a:t>
            </a:r>
            <a:r>
              <a:rPr kumimoji="0"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</a:rPr>
              <a:t>srcPos</a:t>
            </a:r>
            <a:r>
              <a:rPr kumimoji="0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</a:rPr>
              <a:t>, </a:t>
            </a:r>
            <a:r>
              <a:rPr kumimoji="0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hlinkClick r:id="rId4" action="ppaction://hlinkfile" tooltip="class in java.lang"/>
              </a:rPr>
              <a:t>Object</a:t>
            </a:r>
            <a:r>
              <a:rPr kumimoji="0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</a:rPr>
              <a:t> </a:t>
            </a:r>
            <a:r>
              <a:rPr kumimoji="0"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</a:rPr>
              <a:t>dest,int</a:t>
            </a:r>
            <a:r>
              <a:rPr kumimoji="0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</a:rPr>
              <a:t> </a:t>
            </a:r>
            <a:r>
              <a:rPr kumimoji="0" lang="en-US" altLang="zh-CN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</a:rPr>
              <a:t>destPos,int</a:t>
            </a:r>
            <a:r>
              <a:rPr kumimoji="0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</a:rPr>
              <a:t> length)</a:t>
            </a:r>
            <a:endParaRPr kumimoji="0"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29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关于引用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基本数据类型的传值赋值</a:t>
            </a:r>
            <a:endParaRPr lang="en-US" altLang="zh-CN" dirty="0" smtClean="0"/>
          </a:p>
        </p:txBody>
      </p:sp>
      <p:pic>
        <p:nvPicPr>
          <p:cNvPr id="4" name="Picture 4" descr="图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79562"/>
            <a:ext cx="8496300" cy="1849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" name="组合 121"/>
          <p:cNvGrpSpPr/>
          <p:nvPr/>
        </p:nvGrpSpPr>
        <p:grpSpPr>
          <a:xfrm>
            <a:off x="4624650" y="4343133"/>
            <a:ext cx="4204871" cy="2254219"/>
            <a:chOff x="0" y="695325"/>
            <a:chExt cx="9144000" cy="4181475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0" y="695325"/>
              <a:ext cx="9144000" cy="0"/>
            </a:xfrm>
            <a:prstGeom prst="line">
              <a:avLst/>
            </a:prstGeom>
            <a:noFill/>
            <a:ln w="3175" cap="rnd">
              <a:solidFill>
                <a:srgbClr val="DDDDDD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3898900" y="2162175"/>
              <a:ext cx="1439863" cy="944563"/>
              <a:chOff x="1202" y="1616"/>
              <a:chExt cx="907" cy="595"/>
            </a:xfrm>
          </p:grpSpPr>
          <p:sp>
            <p:nvSpPr>
              <p:cNvPr id="7" name="AutoShape 37"/>
              <p:cNvSpPr>
                <a:spLocks noChangeArrowheads="1"/>
              </p:cNvSpPr>
              <p:nvPr/>
            </p:nvSpPr>
            <p:spPr bwMode="auto">
              <a:xfrm>
                <a:off x="1303" y="1616"/>
                <a:ext cx="705" cy="414"/>
              </a:xfrm>
              <a:prstGeom prst="diamond">
                <a:avLst/>
              </a:prstGeom>
              <a:solidFill>
                <a:srgbClr val="66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8" name="AutoShape 38"/>
              <p:cNvSpPr>
                <a:spLocks noChangeArrowheads="1"/>
              </p:cNvSpPr>
              <p:nvPr/>
            </p:nvSpPr>
            <p:spPr bwMode="auto">
              <a:xfrm rot="19800000">
                <a:off x="1549" y="1942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00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9" name="AutoShape 39"/>
              <p:cNvSpPr>
                <a:spLocks noChangeArrowheads="1"/>
              </p:cNvSpPr>
              <p:nvPr/>
            </p:nvSpPr>
            <p:spPr bwMode="auto">
              <a:xfrm rot="1800000" flipH="1">
                <a:off x="1202" y="1942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4484688" y="2500313"/>
              <a:ext cx="1439862" cy="944562"/>
              <a:chOff x="3016" y="2931"/>
              <a:chExt cx="907" cy="595"/>
            </a:xfrm>
          </p:grpSpPr>
          <p:sp>
            <p:nvSpPr>
              <p:cNvPr id="11" name="AutoShape 41"/>
              <p:cNvSpPr>
                <a:spLocks noChangeArrowheads="1"/>
              </p:cNvSpPr>
              <p:nvPr/>
            </p:nvSpPr>
            <p:spPr bwMode="auto">
              <a:xfrm>
                <a:off x="3117" y="2931"/>
                <a:ext cx="705" cy="414"/>
              </a:xfrm>
              <a:prstGeom prst="diamond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12" name="AutoShape 42"/>
              <p:cNvSpPr>
                <a:spLocks noChangeArrowheads="1"/>
              </p:cNvSpPr>
              <p:nvPr/>
            </p:nvSpPr>
            <p:spPr bwMode="auto">
              <a:xfrm rot="19800000">
                <a:off x="3363" y="3257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13" name="AutoShape 43"/>
              <p:cNvSpPr>
                <a:spLocks noChangeArrowheads="1"/>
              </p:cNvSpPr>
              <p:nvPr/>
            </p:nvSpPr>
            <p:spPr bwMode="auto">
              <a:xfrm rot="1800000" flipH="1">
                <a:off x="3016" y="3257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CC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44"/>
            <p:cNvGrpSpPr>
              <a:grpSpLocks/>
            </p:cNvGrpSpPr>
            <p:nvPr/>
          </p:nvGrpSpPr>
          <p:grpSpPr bwMode="auto">
            <a:xfrm>
              <a:off x="3313113" y="2513013"/>
              <a:ext cx="1439862" cy="944562"/>
              <a:chOff x="1202" y="1616"/>
              <a:chExt cx="907" cy="595"/>
            </a:xfrm>
          </p:grpSpPr>
          <p:sp>
            <p:nvSpPr>
              <p:cNvPr id="15" name="AutoShape 45"/>
              <p:cNvSpPr>
                <a:spLocks noChangeArrowheads="1"/>
              </p:cNvSpPr>
              <p:nvPr/>
            </p:nvSpPr>
            <p:spPr bwMode="auto">
              <a:xfrm>
                <a:off x="1303" y="1616"/>
                <a:ext cx="705" cy="414"/>
              </a:xfrm>
              <a:prstGeom prst="diamond">
                <a:avLst/>
              </a:prstGeom>
              <a:solidFill>
                <a:srgbClr val="66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16" name="AutoShape 46"/>
              <p:cNvSpPr>
                <a:spLocks noChangeArrowheads="1"/>
              </p:cNvSpPr>
              <p:nvPr/>
            </p:nvSpPr>
            <p:spPr bwMode="auto">
              <a:xfrm rot="19800000">
                <a:off x="1549" y="1942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00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17" name="AutoShape 47"/>
              <p:cNvSpPr>
                <a:spLocks noChangeArrowheads="1"/>
              </p:cNvSpPr>
              <p:nvPr/>
            </p:nvSpPr>
            <p:spPr bwMode="auto">
              <a:xfrm rot="1800000" flipH="1">
                <a:off x="1202" y="1942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48"/>
            <p:cNvGrpSpPr>
              <a:grpSpLocks/>
            </p:cNvGrpSpPr>
            <p:nvPr/>
          </p:nvGrpSpPr>
          <p:grpSpPr bwMode="auto">
            <a:xfrm>
              <a:off x="2717800" y="2863850"/>
              <a:ext cx="1439863" cy="944563"/>
              <a:chOff x="1202" y="1616"/>
              <a:chExt cx="907" cy="595"/>
            </a:xfrm>
          </p:grpSpPr>
          <p:sp>
            <p:nvSpPr>
              <p:cNvPr id="19" name="AutoShape 49"/>
              <p:cNvSpPr>
                <a:spLocks noChangeArrowheads="1"/>
              </p:cNvSpPr>
              <p:nvPr/>
            </p:nvSpPr>
            <p:spPr bwMode="auto">
              <a:xfrm>
                <a:off x="1303" y="1616"/>
                <a:ext cx="705" cy="414"/>
              </a:xfrm>
              <a:prstGeom prst="diamond">
                <a:avLst/>
              </a:prstGeom>
              <a:solidFill>
                <a:srgbClr val="66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20" name="AutoShape 50"/>
              <p:cNvSpPr>
                <a:spLocks noChangeArrowheads="1"/>
              </p:cNvSpPr>
              <p:nvPr/>
            </p:nvSpPr>
            <p:spPr bwMode="auto">
              <a:xfrm rot="19800000">
                <a:off x="1549" y="1942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00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21" name="AutoShape 51"/>
              <p:cNvSpPr>
                <a:spLocks noChangeArrowheads="1"/>
              </p:cNvSpPr>
              <p:nvPr/>
            </p:nvSpPr>
            <p:spPr bwMode="auto">
              <a:xfrm rot="1800000" flipH="1">
                <a:off x="1202" y="1942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52"/>
            <p:cNvGrpSpPr>
              <a:grpSpLocks/>
            </p:cNvGrpSpPr>
            <p:nvPr/>
          </p:nvGrpSpPr>
          <p:grpSpPr bwMode="auto">
            <a:xfrm>
              <a:off x="3903663" y="2852738"/>
              <a:ext cx="1439862" cy="944562"/>
              <a:chOff x="3515" y="3158"/>
              <a:chExt cx="907" cy="595"/>
            </a:xfrm>
          </p:grpSpPr>
          <p:sp>
            <p:nvSpPr>
              <p:cNvPr id="23" name="AutoShape 53"/>
              <p:cNvSpPr>
                <a:spLocks noChangeArrowheads="1"/>
              </p:cNvSpPr>
              <p:nvPr/>
            </p:nvSpPr>
            <p:spPr bwMode="auto">
              <a:xfrm>
                <a:off x="3616" y="3158"/>
                <a:ext cx="705" cy="414"/>
              </a:xfrm>
              <a:prstGeom prst="diamond">
                <a:avLst/>
              </a:prstGeom>
              <a:solidFill>
                <a:srgbClr val="33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24" name="AutoShape 54"/>
              <p:cNvSpPr>
                <a:spLocks noChangeArrowheads="1"/>
              </p:cNvSpPr>
              <p:nvPr/>
            </p:nvSpPr>
            <p:spPr bwMode="auto">
              <a:xfrm rot="19800000">
                <a:off x="3862" y="3484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00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25" name="AutoShape 55"/>
              <p:cNvSpPr>
                <a:spLocks noChangeArrowheads="1"/>
              </p:cNvSpPr>
              <p:nvPr/>
            </p:nvSpPr>
            <p:spPr bwMode="auto">
              <a:xfrm rot="1800000" flipH="1">
                <a:off x="3515" y="3484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3333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5080000" y="2843213"/>
              <a:ext cx="1439863" cy="944562"/>
              <a:chOff x="3016" y="2931"/>
              <a:chExt cx="907" cy="595"/>
            </a:xfrm>
          </p:grpSpPr>
          <p:sp>
            <p:nvSpPr>
              <p:cNvPr id="27" name="AutoShape 57"/>
              <p:cNvSpPr>
                <a:spLocks noChangeArrowheads="1"/>
              </p:cNvSpPr>
              <p:nvPr/>
            </p:nvSpPr>
            <p:spPr bwMode="auto">
              <a:xfrm>
                <a:off x="3117" y="2931"/>
                <a:ext cx="705" cy="414"/>
              </a:xfrm>
              <a:prstGeom prst="diamond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28" name="AutoShape 58"/>
              <p:cNvSpPr>
                <a:spLocks noChangeArrowheads="1"/>
              </p:cNvSpPr>
              <p:nvPr/>
            </p:nvSpPr>
            <p:spPr bwMode="auto">
              <a:xfrm rot="19800000">
                <a:off x="3363" y="3257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29" name="AutoShape 59"/>
              <p:cNvSpPr>
                <a:spLocks noChangeArrowheads="1"/>
              </p:cNvSpPr>
              <p:nvPr/>
            </p:nvSpPr>
            <p:spPr bwMode="auto">
              <a:xfrm rot="1800000" flipH="1">
                <a:off x="3016" y="3257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CC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30" name="Group 60"/>
            <p:cNvGrpSpPr>
              <a:grpSpLocks/>
            </p:cNvGrpSpPr>
            <p:nvPr/>
          </p:nvGrpSpPr>
          <p:grpSpPr bwMode="auto">
            <a:xfrm>
              <a:off x="3322638" y="3208338"/>
              <a:ext cx="1439862" cy="944562"/>
              <a:chOff x="4241" y="2710"/>
              <a:chExt cx="907" cy="595"/>
            </a:xfrm>
          </p:grpSpPr>
          <p:sp>
            <p:nvSpPr>
              <p:cNvPr id="31" name="AutoShape 61"/>
              <p:cNvSpPr>
                <a:spLocks noChangeArrowheads="1"/>
              </p:cNvSpPr>
              <p:nvPr/>
            </p:nvSpPr>
            <p:spPr bwMode="auto">
              <a:xfrm>
                <a:off x="4342" y="2710"/>
                <a:ext cx="705" cy="414"/>
              </a:xfrm>
              <a:prstGeom prst="diamond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32" name="AutoShape 62"/>
              <p:cNvSpPr>
                <a:spLocks noChangeArrowheads="1"/>
              </p:cNvSpPr>
              <p:nvPr/>
            </p:nvSpPr>
            <p:spPr bwMode="auto">
              <a:xfrm rot="19800000">
                <a:off x="4588" y="3036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CC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33" name="AutoShape 63"/>
              <p:cNvSpPr>
                <a:spLocks noChangeArrowheads="1"/>
              </p:cNvSpPr>
              <p:nvPr/>
            </p:nvSpPr>
            <p:spPr bwMode="auto">
              <a:xfrm rot="1800000" flipH="1">
                <a:off x="4241" y="3036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34" name="Group 64"/>
            <p:cNvGrpSpPr>
              <a:grpSpLocks/>
            </p:cNvGrpSpPr>
            <p:nvPr/>
          </p:nvGrpSpPr>
          <p:grpSpPr bwMode="auto">
            <a:xfrm>
              <a:off x="4503738" y="3184525"/>
              <a:ext cx="1439862" cy="944563"/>
              <a:chOff x="3515" y="3158"/>
              <a:chExt cx="907" cy="595"/>
            </a:xfrm>
          </p:grpSpPr>
          <p:sp>
            <p:nvSpPr>
              <p:cNvPr id="35" name="AutoShape 65"/>
              <p:cNvSpPr>
                <a:spLocks noChangeArrowheads="1"/>
              </p:cNvSpPr>
              <p:nvPr/>
            </p:nvSpPr>
            <p:spPr bwMode="auto">
              <a:xfrm>
                <a:off x="3616" y="3158"/>
                <a:ext cx="705" cy="414"/>
              </a:xfrm>
              <a:prstGeom prst="diamond">
                <a:avLst/>
              </a:prstGeom>
              <a:solidFill>
                <a:srgbClr val="33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36" name="AutoShape 66"/>
              <p:cNvSpPr>
                <a:spLocks noChangeArrowheads="1"/>
              </p:cNvSpPr>
              <p:nvPr/>
            </p:nvSpPr>
            <p:spPr bwMode="auto">
              <a:xfrm rot="19800000">
                <a:off x="3862" y="3484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00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37" name="AutoShape 67"/>
              <p:cNvSpPr>
                <a:spLocks noChangeArrowheads="1"/>
              </p:cNvSpPr>
              <p:nvPr/>
            </p:nvSpPr>
            <p:spPr bwMode="auto">
              <a:xfrm rot="1800000" flipH="1">
                <a:off x="3515" y="3484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3333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38" name="Group 68"/>
            <p:cNvGrpSpPr>
              <a:grpSpLocks/>
            </p:cNvGrpSpPr>
            <p:nvPr/>
          </p:nvGrpSpPr>
          <p:grpSpPr bwMode="auto">
            <a:xfrm>
              <a:off x="3922713" y="3549650"/>
              <a:ext cx="1439862" cy="944563"/>
              <a:chOff x="4241" y="2710"/>
              <a:chExt cx="907" cy="595"/>
            </a:xfrm>
          </p:grpSpPr>
          <p:sp>
            <p:nvSpPr>
              <p:cNvPr id="39" name="AutoShape 69"/>
              <p:cNvSpPr>
                <a:spLocks noChangeArrowheads="1"/>
              </p:cNvSpPr>
              <p:nvPr/>
            </p:nvSpPr>
            <p:spPr bwMode="auto">
              <a:xfrm>
                <a:off x="4342" y="2710"/>
                <a:ext cx="705" cy="414"/>
              </a:xfrm>
              <a:prstGeom prst="diamond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40" name="AutoShape 70"/>
              <p:cNvSpPr>
                <a:spLocks noChangeArrowheads="1"/>
              </p:cNvSpPr>
              <p:nvPr/>
            </p:nvSpPr>
            <p:spPr bwMode="auto">
              <a:xfrm rot="19800000">
                <a:off x="4588" y="3036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CC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41" name="AutoShape 71"/>
              <p:cNvSpPr>
                <a:spLocks noChangeArrowheads="1"/>
              </p:cNvSpPr>
              <p:nvPr/>
            </p:nvSpPr>
            <p:spPr bwMode="auto">
              <a:xfrm rot="1800000" flipH="1">
                <a:off x="4241" y="3036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42" name="Group 72"/>
            <p:cNvGrpSpPr>
              <a:grpSpLocks/>
            </p:cNvGrpSpPr>
            <p:nvPr/>
          </p:nvGrpSpPr>
          <p:grpSpPr bwMode="auto">
            <a:xfrm>
              <a:off x="3898900" y="1608138"/>
              <a:ext cx="1439863" cy="944562"/>
              <a:chOff x="1202" y="1616"/>
              <a:chExt cx="907" cy="595"/>
            </a:xfrm>
          </p:grpSpPr>
          <p:sp>
            <p:nvSpPr>
              <p:cNvPr id="43" name="AutoShape 73"/>
              <p:cNvSpPr>
                <a:spLocks noChangeArrowheads="1"/>
              </p:cNvSpPr>
              <p:nvPr/>
            </p:nvSpPr>
            <p:spPr bwMode="auto">
              <a:xfrm>
                <a:off x="1303" y="1616"/>
                <a:ext cx="705" cy="414"/>
              </a:xfrm>
              <a:prstGeom prst="diamond">
                <a:avLst/>
              </a:prstGeom>
              <a:solidFill>
                <a:srgbClr val="66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44" name="AutoShape 74"/>
              <p:cNvSpPr>
                <a:spLocks noChangeArrowheads="1"/>
              </p:cNvSpPr>
              <p:nvPr/>
            </p:nvSpPr>
            <p:spPr bwMode="auto">
              <a:xfrm rot="19800000">
                <a:off x="1549" y="1942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00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45" name="AutoShape 75"/>
              <p:cNvSpPr>
                <a:spLocks noChangeArrowheads="1"/>
              </p:cNvSpPr>
              <p:nvPr/>
            </p:nvSpPr>
            <p:spPr bwMode="auto">
              <a:xfrm rot="1800000" flipH="1">
                <a:off x="1202" y="1942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46" name="Group 76"/>
            <p:cNvGrpSpPr>
              <a:grpSpLocks/>
            </p:cNvGrpSpPr>
            <p:nvPr/>
          </p:nvGrpSpPr>
          <p:grpSpPr bwMode="auto">
            <a:xfrm>
              <a:off x="4484688" y="1946275"/>
              <a:ext cx="1439862" cy="944563"/>
              <a:chOff x="3016" y="2931"/>
              <a:chExt cx="907" cy="595"/>
            </a:xfrm>
          </p:grpSpPr>
          <p:sp>
            <p:nvSpPr>
              <p:cNvPr id="47" name="AutoShape 77"/>
              <p:cNvSpPr>
                <a:spLocks noChangeArrowheads="1"/>
              </p:cNvSpPr>
              <p:nvPr/>
            </p:nvSpPr>
            <p:spPr bwMode="auto">
              <a:xfrm>
                <a:off x="3117" y="2931"/>
                <a:ext cx="705" cy="414"/>
              </a:xfrm>
              <a:prstGeom prst="diamond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48" name="AutoShape 78"/>
              <p:cNvSpPr>
                <a:spLocks noChangeArrowheads="1"/>
              </p:cNvSpPr>
              <p:nvPr/>
            </p:nvSpPr>
            <p:spPr bwMode="auto">
              <a:xfrm rot="19800000">
                <a:off x="3363" y="3257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49" name="AutoShape 79"/>
              <p:cNvSpPr>
                <a:spLocks noChangeArrowheads="1"/>
              </p:cNvSpPr>
              <p:nvPr/>
            </p:nvSpPr>
            <p:spPr bwMode="auto">
              <a:xfrm rot="1800000" flipH="1">
                <a:off x="3016" y="3257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CC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50" name="Group 80"/>
            <p:cNvGrpSpPr>
              <a:grpSpLocks/>
            </p:cNvGrpSpPr>
            <p:nvPr/>
          </p:nvGrpSpPr>
          <p:grpSpPr bwMode="auto">
            <a:xfrm>
              <a:off x="3313113" y="1958975"/>
              <a:ext cx="1439862" cy="944563"/>
              <a:chOff x="1202" y="1616"/>
              <a:chExt cx="907" cy="595"/>
            </a:xfrm>
          </p:grpSpPr>
          <p:sp>
            <p:nvSpPr>
              <p:cNvPr id="51" name="AutoShape 81"/>
              <p:cNvSpPr>
                <a:spLocks noChangeArrowheads="1"/>
              </p:cNvSpPr>
              <p:nvPr/>
            </p:nvSpPr>
            <p:spPr bwMode="auto">
              <a:xfrm>
                <a:off x="1303" y="1616"/>
                <a:ext cx="705" cy="414"/>
              </a:xfrm>
              <a:prstGeom prst="diamond">
                <a:avLst/>
              </a:prstGeom>
              <a:solidFill>
                <a:srgbClr val="66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52" name="AutoShape 82"/>
              <p:cNvSpPr>
                <a:spLocks noChangeArrowheads="1"/>
              </p:cNvSpPr>
              <p:nvPr/>
            </p:nvSpPr>
            <p:spPr bwMode="auto">
              <a:xfrm rot="19800000">
                <a:off x="1549" y="1942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00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53" name="AutoShape 83"/>
              <p:cNvSpPr>
                <a:spLocks noChangeArrowheads="1"/>
              </p:cNvSpPr>
              <p:nvPr/>
            </p:nvSpPr>
            <p:spPr bwMode="auto">
              <a:xfrm rot="1800000" flipH="1">
                <a:off x="1202" y="1942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54" name="Group 84"/>
            <p:cNvGrpSpPr>
              <a:grpSpLocks/>
            </p:cNvGrpSpPr>
            <p:nvPr/>
          </p:nvGrpSpPr>
          <p:grpSpPr bwMode="auto">
            <a:xfrm>
              <a:off x="2717800" y="2309813"/>
              <a:ext cx="1439863" cy="944562"/>
              <a:chOff x="1202" y="1616"/>
              <a:chExt cx="907" cy="595"/>
            </a:xfrm>
          </p:grpSpPr>
          <p:sp>
            <p:nvSpPr>
              <p:cNvPr id="55" name="AutoShape 85"/>
              <p:cNvSpPr>
                <a:spLocks noChangeArrowheads="1"/>
              </p:cNvSpPr>
              <p:nvPr/>
            </p:nvSpPr>
            <p:spPr bwMode="auto">
              <a:xfrm>
                <a:off x="1303" y="1616"/>
                <a:ext cx="705" cy="414"/>
              </a:xfrm>
              <a:prstGeom prst="diamond">
                <a:avLst/>
              </a:prstGeom>
              <a:solidFill>
                <a:srgbClr val="66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56" name="AutoShape 86"/>
              <p:cNvSpPr>
                <a:spLocks noChangeArrowheads="1"/>
              </p:cNvSpPr>
              <p:nvPr/>
            </p:nvSpPr>
            <p:spPr bwMode="auto">
              <a:xfrm rot="19800000">
                <a:off x="1549" y="1942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00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57" name="AutoShape 87"/>
              <p:cNvSpPr>
                <a:spLocks noChangeArrowheads="1"/>
              </p:cNvSpPr>
              <p:nvPr/>
            </p:nvSpPr>
            <p:spPr bwMode="auto">
              <a:xfrm rot="1800000" flipH="1">
                <a:off x="1202" y="1942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58" name="Group 88"/>
            <p:cNvGrpSpPr>
              <a:grpSpLocks/>
            </p:cNvGrpSpPr>
            <p:nvPr/>
          </p:nvGrpSpPr>
          <p:grpSpPr bwMode="auto">
            <a:xfrm>
              <a:off x="3903663" y="2298700"/>
              <a:ext cx="1439862" cy="944563"/>
              <a:chOff x="3515" y="3158"/>
              <a:chExt cx="907" cy="595"/>
            </a:xfrm>
          </p:grpSpPr>
          <p:sp>
            <p:nvSpPr>
              <p:cNvPr id="59" name="AutoShape 89"/>
              <p:cNvSpPr>
                <a:spLocks noChangeArrowheads="1"/>
              </p:cNvSpPr>
              <p:nvPr/>
            </p:nvSpPr>
            <p:spPr bwMode="auto">
              <a:xfrm>
                <a:off x="3616" y="3158"/>
                <a:ext cx="705" cy="414"/>
              </a:xfrm>
              <a:prstGeom prst="diamond">
                <a:avLst/>
              </a:prstGeom>
              <a:solidFill>
                <a:srgbClr val="33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60" name="AutoShape 90"/>
              <p:cNvSpPr>
                <a:spLocks noChangeArrowheads="1"/>
              </p:cNvSpPr>
              <p:nvPr/>
            </p:nvSpPr>
            <p:spPr bwMode="auto">
              <a:xfrm rot="19800000">
                <a:off x="3862" y="3484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00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61" name="AutoShape 91"/>
              <p:cNvSpPr>
                <a:spLocks noChangeArrowheads="1"/>
              </p:cNvSpPr>
              <p:nvPr/>
            </p:nvSpPr>
            <p:spPr bwMode="auto">
              <a:xfrm rot="1800000" flipH="1">
                <a:off x="3515" y="3484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3333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62" name="Group 92"/>
            <p:cNvGrpSpPr>
              <a:grpSpLocks/>
            </p:cNvGrpSpPr>
            <p:nvPr/>
          </p:nvGrpSpPr>
          <p:grpSpPr bwMode="auto">
            <a:xfrm>
              <a:off x="5080000" y="2289175"/>
              <a:ext cx="1439863" cy="944563"/>
              <a:chOff x="3016" y="2931"/>
              <a:chExt cx="907" cy="595"/>
            </a:xfrm>
          </p:grpSpPr>
          <p:sp>
            <p:nvSpPr>
              <p:cNvPr id="63" name="AutoShape 93"/>
              <p:cNvSpPr>
                <a:spLocks noChangeArrowheads="1"/>
              </p:cNvSpPr>
              <p:nvPr/>
            </p:nvSpPr>
            <p:spPr bwMode="auto">
              <a:xfrm>
                <a:off x="3117" y="2931"/>
                <a:ext cx="705" cy="414"/>
              </a:xfrm>
              <a:prstGeom prst="diamond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64" name="AutoShape 94"/>
              <p:cNvSpPr>
                <a:spLocks noChangeArrowheads="1"/>
              </p:cNvSpPr>
              <p:nvPr/>
            </p:nvSpPr>
            <p:spPr bwMode="auto">
              <a:xfrm rot="19800000">
                <a:off x="3363" y="3257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65" name="AutoShape 95"/>
              <p:cNvSpPr>
                <a:spLocks noChangeArrowheads="1"/>
              </p:cNvSpPr>
              <p:nvPr/>
            </p:nvSpPr>
            <p:spPr bwMode="auto">
              <a:xfrm rot="1800000" flipH="1">
                <a:off x="3016" y="3257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CC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66" name="Group 96"/>
            <p:cNvGrpSpPr>
              <a:grpSpLocks/>
            </p:cNvGrpSpPr>
            <p:nvPr/>
          </p:nvGrpSpPr>
          <p:grpSpPr bwMode="auto">
            <a:xfrm>
              <a:off x="3322638" y="2654300"/>
              <a:ext cx="1439862" cy="944563"/>
              <a:chOff x="4241" y="2710"/>
              <a:chExt cx="907" cy="595"/>
            </a:xfrm>
          </p:grpSpPr>
          <p:sp>
            <p:nvSpPr>
              <p:cNvPr id="67" name="AutoShape 97"/>
              <p:cNvSpPr>
                <a:spLocks noChangeArrowheads="1"/>
              </p:cNvSpPr>
              <p:nvPr/>
            </p:nvSpPr>
            <p:spPr bwMode="auto">
              <a:xfrm>
                <a:off x="4342" y="2710"/>
                <a:ext cx="705" cy="414"/>
              </a:xfrm>
              <a:prstGeom prst="diamond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68" name="AutoShape 98"/>
              <p:cNvSpPr>
                <a:spLocks noChangeArrowheads="1"/>
              </p:cNvSpPr>
              <p:nvPr/>
            </p:nvSpPr>
            <p:spPr bwMode="auto">
              <a:xfrm rot="19800000">
                <a:off x="4588" y="3036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CC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69" name="AutoShape 99"/>
              <p:cNvSpPr>
                <a:spLocks noChangeArrowheads="1"/>
              </p:cNvSpPr>
              <p:nvPr/>
            </p:nvSpPr>
            <p:spPr bwMode="auto">
              <a:xfrm rot="1800000" flipH="1">
                <a:off x="4241" y="3036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00"/>
            <p:cNvGrpSpPr>
              <a:grpSpLocks/>
            </p:cNvGrpSpPr>
            <p:nvPr/>
          </p:nvGrpSpPr>
          <p:grpSpPr bwMode="auto">
            <a:xfrm>
              <a:off x="4503738" y="2630488"/>
              <a:ext cx="1439862" cy="944562"/>
              <a:chOff x="3515" y="3158"/>
              <a:chExt cx="907" cy="595"/>
            </a:xfrm>
          </p:grpSpPr>
          <p:sp>
            <p:nvSpPr>
              <p:cNvPr id="71" name="AutoShape 101"/>
              <p:cNvSpPr>
                <a:spLocks noChangeArrowheads="1"/>
              </p:cNvSpPr>
              <p:nvPr/>
            </p:nvSpPr>
            <p:spPr bwMode="auto">
              <a:xfrm>
                <a:off x="3616" y="3158"/>
                <a:ext cx="705" cy="414"/>
              </a:xfrm>
              <a:prstGeom prst="diamond">
                <a:avLst/>
              </a:prstGeom>
              <a:solidFill>
                <a:srgbClr val="33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72" name="AutoShape 102"/>
              <p:cNvSpPr>
                <a:spLocks noChangeArrowheads="1"/>
              </p:cNvSpPr>
              <p:nvPr/>
            </p:nvSpPr>
            <p:spPr bwMode="auto">
              <a:xfrm rot="19800000">
                <a:off x="3862" y="3484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00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73" name="AutoShape 103"/>
              <p:cNvSpPr>
                <a:spLocks noChangeArrowheads="1"/>
              </p:cNvSpPr>
              <p:nvPr/>
            </p:nvSpPr>
            <p:spPr bwMode="auto">
              <a:xfrm rot="1800000" flipH="1">
                <a:off x="3515" y="3484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3333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74" name="Group 104"/>
            <p:cNvGrpSpPr>
              <a:grpSpLocks/>
            </p:cNvGrpSpPr>
            <p:nvPr/>
          </p:nvGrpSpPr>
          <p:grpSpPr bwMode="auto">
            <a:xfrm>
              <a:off x="3922713" y="2995613"/>
              <a:ext cx="1439862" cy="944562"/>
              <a:chOff x="4241" y="2710"/>
              <a:chExt cx="907" cy="595"/>
            </a:xfrm>
          </p:grpSpPr>
          <p:sp>
            <p:nvSpPr>
              <p:cNvPr id="75" name="AutoShape 105"/>
              <p:cNvSpPr>
                <a:spLocks noChangeArrowheads="1"/>
              </p:cNvSpPr>
              <p:nvPr/>
            </p:nvSpPr>
            <p:spPr bwMode="auto">
              <a:xfrm>
                <a:off x="4342" y="2710"/>
                <a:ext cx="705" cy="414"/>
              </a:xfrm>
              <a:prstGeom prst="diamond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76" name="AutoShape 106"/>
              <p:cNvSpPr>
                <a:spLocks noChangeArrowheads="1"/>
              </p:cNvSpPr>
              <p:nvPr/>
            </p:nvSpPr>
            <p:spPr bwMode="auto">
              <a:xfrm rot="19800000">
                <a:off x="4588" y="3036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CC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77" name="AutoShape 107"/>
              <p:cNvSpPr>
                <a:spLocks noChangeArrowheads="1"/>
              </p:cNvSpPr>
              <p:nvPr/>
            </p:nvSpPr>
            <p:spPr bwMode="auto">
              <a:xfrm rot="1800000" flipH="1">
                <a:off x="4241" y="3036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78" name="Group 108"/>
            <p:cNvGrpSpPr>
              <a:grpSpLocks/>
            </p:cNvGrpSpPr>
            <p:nvPr/>
          </p:nvGrpSpPr>
          <p:grpSpPr bwMode="auto">
            <a:xfrm>
              <a:off x="3898900" y="1052513"/>
              <a:ext cx="1439863" cy="944562"/>
              <a:chOff x="1202" y="1616"/>
              <a:chExt cx="907" cy="595"/>
            </a:xfrm>
          </p:grpSpPr>
          <p:sp>
            <p:nvSpPr>
              <p:cNvPr id="79" name="AutoShape 109"/>
              <p:cNvSpPr>
                <a:spLocks noChangeArrowheads="1"/>
              </p:cNvSpPr>
              <p:nvPr/>
            </p:nvSpPr>
            <p:spPr bwMode="auto">
              <a:xfrm>
                <a:off x="1303" y="1616"/>
                <a:ext cx="705" cy="414"/>
              </a:xfrm>
              <a:prstGeom prst="diamond">
                <a:avLst/>
              </a:prstGeom>
              <a:solidFill>
                <a:srgbClr val="66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80" name="AutoShape 110"/>
              <p:cNvSpPr>
                <a:spLocks noChangeArrowheads="1"/>
              </p:cNvSpPr>
              <p:nvPr/>
            </p:nvSpPr>
            <p:spPr bwMode="auto">
              <a:xfrm rot="19800000">
                <a:off x="1549" y="1942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00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81" name="AutoShape 111"/>
              <p:cNvSpPr>
                <a:spLocks noChangeArrowheads="1"/>
              </p:cNvSpPr>
              <p:nvPr/>
            </p:nvSpPr>
            <p:spPr bwMode="auto">
              <a:xfrm rot="1800000" flipH="1">
                <a:off x="1202" y="1942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82" name="Group 112"/>
            <p:cNvGrpSpPr>
              <a:grpSpLocks/>
            </p:cNvGrpSpPr>
            <p:nvPr/>
          </p:nvGrpSpPr>
          <p:grpSpPr bwMode="auto">
            <a:xfrm>
              <a:off x="4484688" y="1390650"/>
              <a:ext cx="1439862" cy="944563"/>
              <a:chOff x="3016" y="2931"/>
              <a:chExt cx="907" cy="595"/>
            </a:xfrm>
          </p:grpSpPr>
          <p:sp>
            <p:nvSpPr>
              <p:cNvPr id="83" name="AutoShape 113"/>
              <p:cNvSpPr>
                <a:spLocks noChangeArrowheads="1"/>
              </p:cNvSpPr>
              <p:nvPr/>
            </p:nvSpPr>
            <p:spPr bwMode="auto">
              <a:xfrm>
                <a:off x="3117" y="2931"/>
                <a:ext cx="705" cy="414"/>
              </a:xfrm>
              <a:prstGeom prst="diamond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84" name="AutoShape 114"/>
              <p:cNvSpPr>
                <a:spLocks noChangeArrowheads="1"/>
              </p:cNvSpPr>
              <p:nvPr/>
            </p:nvSpPr>
            <p:spPr bwMode="auto">
              <a:xfrm rot="19800000">
                <a:off x="3363" y="3257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85" name="AutoShape 115"/>
              <p:cNvSpPr>
                <a:spLocks noChangeArrowheads="1"/>
              </p:cNvSpPr>
              <p:nvPr/>
            </p:nvSpPr>
            <p:spPr bwMode="auto">
              <a:xfrm rot="1800000" flipH="1">
                <a:off x="3016" y="3257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CC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86" name="Group 116"/>
            <p:cNvGrpSpPr>
              <a:grpSpLocks/>
            </p:cNvGrpSpPr>
            <p:nvPr/>
          </p:nvGrpSpPr>
          <p:grpSpPr bwMode="auto">
            <a:xfrm>
              <a:off x="3313113" y="1403350"/>
              <a:ext cx="1439862" cy="944563"/>
              <a:chOff x="1202" y="1616"/>
              <a:chExt cx="907" cy="595"/>
            </a:xfrm>
          </p:grpSpPr>
          <p:sp>
            <p:nvSpPr>
              <p:cNvPr id="87" name="AutoShape 117"/>
              <p:cNvSpPr>
                <a:spLocks noChangeArrowheads="1"/>
              </p:cNvSpPr>
              <p:nvPr/>
            </p:nvSpPr>
            <p:spPr bwMode="auto">
              <a:xfrm>
                <a:off x="1303" y="1616"/>
                <a:ext cx="705" cy="414"/>
              </a:xfrm>
              <a:prstGeom prst="diamond">
                <a:avLst/>
              </a:prstGeom>
              <a:solidFill>
                <a:srgbClr val="66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88" name="AutoShape 118"/>
              <p:cNvSpPr>
                <a:spLocks noChangeArrowheads="1"/>
              </p:cNvSpPr>
              <p:nvPr/>
            </p:nvSpPr>
            <p:spPr bwMode="auto">
              <a:xfrm rot="19800000">
                <a:off x="1549" y="1942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00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89" name="AutoShape 119"/>
              <p:cNvSpPr>
                <a:spLocks noChangeArrowheads="1"/>
              </p:cNvSpPr>
              <p:nvPr/>
            </p:nvSpPr>
            <p:spPr bwMode="auto">
              <a:xfrm rot="1800000" flipH="1">
                <a:off x="1202" y="1942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90" name="Group 120"/>
            <p:cNvGrpSpPr>
              <a:grpSpLocks/>
            </p:cNvGrpSpPr>
            <p:nvPr/>
          </p:nvGrpSpPr>
          <p:grpSpPr bwMode="auto">
            <a:xfrm>
              <a:off x="3903663" y="1743075"/>
              <a:ext cx="1439862" cy="944563"/>
              <a:chOff x="3515" y="3158"/>
              <a:chExt cx="907" cy="595"/>
            </a:xfrm>
          </p:grpSpPr>
          <p:sp>
            <p:nvSpPr>
              <p:cNvPr id="91" name="AutoShape 121"/>
              <p:cNvSpPr>
                <a:spLocks noChangeArrowheads="1"/>
              </p:cNvSpPr>
              <p:nvPr/>
            </p:nvSpPr>
            <p:spPr bwMode="auto">
              <a:xfrm>
                <a:off x="3616" y="3158"/>
                <a:ext cx="705" cy="414"/>
              </a:xfrm>
              <a:prstGeom prst="diamond">
                <a:avLst/>
              </a:prstGeom>
              <a:solidFill>
                <a:srgbClr val="33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92" name="AutoShape 122"/>
              <p:cNvSpPr>
                <a:spLocks noChangeArrowheads="1"/>
              </p:cNvSpPr>
              <p:nvPr/>
            </p:nvSpPr>
            <p:spPr bwMode="auto">
              <a:xfrm rot="19800000">
                <a:off x="3862" y="3484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00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93" name="AutoShape 123"/>
              <p:cNvSpPr>
                <a:spLocks noChangeArrowheads="1"/>
              </p:cNvSpPr>
              <p:nvPr/>
            </p:nvSpPr>
            <p:spPr bwMode="auto">
              <a:xfrm rot="1800000" flipH="1">
                <a:off x="3515" y="3484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3333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sp>
          <p:nvSpPr>
            <p:cNvPr id="94" name="Line 124"/>
            <p:cNvSpPr>
              <a:spLocks noChangeShapeType="1"/>
            </p:cNvSpPr>
            <p:nvPr/>
          </p:nvSpPr>
          <p:spPr bwMode="auto">
            <a:xfrm flipH="1">
              <a:off x="1476375" y="2565400"/>
              <a:ext cx="1871663" cy="1079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313" tIns="44450" rIns="87313" bIns="44450" anchor="ctr"/>
            <a:lstStyle/>
            <a:p>
              <a:endParaRPr lang="zh-CN" altLang="en-US"/>
            </a:p>
          </p:txBody>
        </p:sp>
        <p:sp>
          <p:nvSpPr>
            <p:cNvPr id="95" name="Line 125"/>
            <p:cNvSpPr>
              <a:spLocks noChangeShapeType="1"/>
            </p:cNvSpPr>
            <p:nvPr/>
          </p:nvSpPr>
          <p:spPr bwMode="auto">
            <a:xfrm>
              <a:off x="5834063" y="2563813"/>
              <a:ext cx="20875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313" tIns="44450" rIns="87313" bIns="44450" anchor="ctr"/>
            <a:lstStyle/>
            <a:p>
              <a:endParaRPr lang="zh-CN" altLang="en-US"/>
            </a:p>
          </p:txBody>
        </p:sp>
        <p:grpSp>
          <p:nvGrpSpPr>
            <p:cNvPr id="96" name="Group 126"/>
            <p:cNvGrpSpPr>
              <a:grpSpLocks/>
            </p:cNvGrpSpPr>
            <p:nvPr/>
          </p:nvGrpSpPr>
          <p:grpSpPr bwMode="auto">
            <a:xfrm>
              <a:off x="7164388" y="1733550"/>
              <a:ext cx="1439862" cy="944563"/>
              <a:chOff x="3016" y="2931"/>
              <a:chExt cx="907" cy="595"/>
            </a:xfrm>
          </p:grpSpPr>
          <p:sp>
            <p:nvSpPr>
              <p:cNvPr id="97" name="AutoShape 127"/>
              <p:cNvSpPr>
                <a:spLocks noChangeArrowheads="1"/>
              </p:cNvSpPr>
              <p:nvPr/>
            </p:nvSpPr>
            <p:spPr bwMode="auto">
              <a:xfrm>
                <a:off x="3117" y="2931"/>
                <a:ext cx="705" cy="414"/>
              </a:xfrm>
              <a:prstGeom prst="diamond">
                <a:avLst/>
              </a:prstGeom>
              <a:solidFill>
                <a:srgbClr val="FF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98" name="AutoShape 128"/>
              <p:cNvSpPr>
                <a:spLocks noChangeArrowheads="1"/>
              </p:cNvSpPr>
              <p:nvPr/>
            </p:nvSpPr>
            <p:spPr bwMode="auto">
              <a:xfrm rot="19800000">
                <a:off x="3363" y="3257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99" name="AutoShape 129"/>
              <p:cNvSpPr>
                <a:spLocks noChangeArrowheads="1"/>
              </p:cNvSpPr>
              <p:nvPr/>
            </p:nvSpPr>
            <p:spPr bwMode="auto">
              <a:xfrm rot="1800000" flipH="1">
                <a:off x="3016" y="3257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CC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100" name="Group 130"/>
            <p:cNvGrpSpPr>
              <a:grpSpLocks/>
            </p:cNvGrpSpPr>
            <p:nvPr/>
          </p:nvGrpSpPr>
          <p:grpSpPr bwMode="auto">
            <a:xfrm>
              <a:off x="827088" y="3068638"/>
              <a:ext cx="1439862" cy="944562"/>
              <a:chOff x="1202" y="1616"/>
              <a:chExt cx="907" cy="595"/>
            </a:xfrm>
          </p:grpSpPr>
          <p:sp>
            <p:nvSpPr>
              <p:cNvPr id="101" name="AutoShape 131"/>
              <p:cNvSpPr>
                <a:spLocks noChangeArrowheads="1"/>
              </p:cNvSpPr>
              <p:nvPr/>
            </p:nvSpPr>
            <p:spPr bwMode="auto">
              <a:xfrm>
                <a:off x="1303" y="1616"/>
                <a:ext cx="705" cy="414"/>
              </a:xfrm>
              <a:prstGeom prst="diamond">
                <a:avLst/>
              </a:prstGeom>
              <a:solidFill>
                <a:srgbClr val="66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102" name="AutoShape 132"/>
              <p:cNvSpPr>
                <a:spLocks noChangeArrowheads="1"/>
              </p:cNvSpPr>
              <p:nvPr/>
            </p:nvSpPr>
            <p:spPr bwMode="auto">
              <a:xfrm rot="19800000">
                <a:off x="1549" y="1942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00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103" name="AutoShape 133"/>
              <p:cNvSpPr>
                <a:spLocks noChangeArrowheads="1"/>
              </p:cNvSpPr>
              <p:nvPr/>
            </p:nvSpPr>
            <p:spPr bwMode="auto">
              <a:xfrm rot="1800000" flipH="1">
                <a:off x="1202" y="1942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sp>
          <p:nvSpPr>
            <p:cNvPr id="104" name="Line 134"/>
            <p:cNvSpPr>
              <a:spLocks noChangeShapeType="1"/>
            </p:cNvSpPr>
            <p:nvPr/>
          </p:nvSpPr>
          <p:spPr bwMode="auto">
            <a:xfrm flipH="1">
              <a:off x="3203575" y="3284538"/>
              <a:ext cx="1439863" cy="936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313" tIns="44450" rIns="87313" bIns="44450" anchor="ctr"/>
            <a:lstStyle/>
            <a:p>
              <a:endParaRPr lang="zh-CN" altLang="en-US"/>
            </a:p>
          </p:txBody>
        </p:sp>
        <p:grpSp>
          <p:nvGrpSpPr>
            <p:cNvPr id="105" name="Group 135"/>
            <p:cNvGrpSpPr>
              <a:grpSpLocks/>
            </p:cNvGrpSpPr>
            <p:nvPr/>
          </p:nvGrpSpPr>
          <p:grpSpPr bwMode="auto">
            <a:xfrm>
              <a:off x="2398713" y="3932238"/>
              <a:ext cx="1439862" cy="944562"/>
              <a:chOff x="4241" y="2710"/>
              <a:chExt cx="907" cy="595"/>
            </a:xfrm>
          </p:grpSpPr>
          <p:sp>
            <p:nvSpPr>
              <p:cNvPr id="106" name="AutoShape 136"/>
              <p:cNvSpPr>
                <a:spLocks noChangeArrowheads="1"/>
              </p:cNvSpPr>
              <p:nvPr/>
            </p:nvSpPr>
            <p:spPr bwMode="auto">
              <a:xfrm>
                <a:off x="4342" y="2710"/>
                <a:ext cx="705" cy="414"/>
              </a:xfrm>
              <a:prstGeom prst="diamond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107" name="AutoShape 137"/>
              <p:cNvSpPr>
                <a:spLocks noChangeArrowheads="1"/>
              </p:cNvSpPr>
              <p:nvPr/>
            </p:nvSpPr>
            <p:spPr bwMode="auto">
              <a:xfrm rot="19800000">
                <a:off x="4588" y="3036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CC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108" name="AutoShape 138"/>
              <p:cNvSpPr>
                <a:spLocks noChangeArrowheads="1"/>
              </p:cNvSpPr>
              <p:nvPr/>
            </p:nvSpPr>
            <p:spPr bwMode="auto">
              <a:xfrm rot="1800000" flipH="1">
                <a:off x="4241" y="3036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sp>
          <p:nvSpPr>
            <p:cNvPr id="109" name="Line 139"/>
            <p:cNvSpPr>
              <a:spLocks noChangeShapeType="1"/>
            </p:cNvSpPr>
            <p:nvPr/>
          </p:nvSpPr>
          <p:spPr bwMode="auto">
            <a:xfrm>
              <a:off x="5219700" y="2924175"/>
              <a:ext cx="1895475" cy="1081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313" tIns="44450" rIns="87313" bIns="44450" anchor="ctr"/>
            <a:lstStyle/>
            <a:p>
              <a:endParaRPr lang="zh-CN" altLang="en-US"/>
            </a:p>
          </p:txBody>
        </p:sp>
        <p:grpSp>
          <p:nvGrpSpPr>
            <p:cNvPr id="110" name="Group 140"/>
            <p:cNvGrpSpPr>
              <a:grpSpLocks/>
            </p:cNvGrpSpPr>
            <p:nvPr/>
          </p:nvGrpSpPr>
          <p:grpSpPr bwMode="auto">
            <a:xfrm>
              <a:off x="6443663" y="3429000"/>
              <a:ext cx="1439862" cy="944563"/>
              <a:chOff x="3515" y="3158"/>
              <a:chExt cx="907" cy="595"/>
            </a:xfrm>
          </p:grpSpPr>
          <p:sp>
            <p:nvSpPr>
              <p:cNvPr id="111" name="AutoShape 141"/>
              <p:cNvSpPr>
                <a:spLocks noChangeArrowheads="1"/>
              </p:cNvSpPr>
              <p:nvPr/>
            </p:nvSpPr>
            <p:spPr bwMode="auto">
              <a:xfrm>
                <a:off x="3616" y="3158"/>
                <a:ext cx="705" cy="414"/>
              </a:xfrm>
              <a:prstGeom prst="diamond">
                <a:avLst/>
              </a:prstGeom>
              <a:solidFill>
                <a:srgbClr val="33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112" name="AutoShape 142"/>
              <p:cNvSpPr>
                <a:spLocks noChangeArrowheads="1"/>
              </p:cNvSpPr>
              <p:nvPr/>
            </p:nvSpPr>
            <p:spPr bwMode="auto">
              <a:xfrm rot="19800000">
                <a:off x="3862" y="3484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0000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113" name="AutoShape 143"/>
              <p:cNvSpPr>
                <a:spLocks noChangeArrowheads="1"/>
              </p:cNvSpPr>
              <p:nvPr/>
            </p:nvSpPr>
            <p:spPr bwMode="auto">
              <a:xfrm rot="1800000" flipH="1">
                <a:off x="3515" y="3484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3333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114" name="Group 144"/>
            <p:cNvGrpSpPr>
              <a:grpSpLocks/>
            </p:cNvGrpSpPr>
            <p:nvPr/>
          </p:nvGrpSpPr>
          <p:grpSpPr bwMode="auto">
            <a:xfrm>
              <a:off x="3319463" y="2105025"/>
              <a:ext cx="1439862" cy="944563"/>
              <a:chOff x="4241" y="2710"/>
              <a:chExt cx="907" cy="595"/>
            </a:xfrm>
          </p:grpSpPr>
          <p:sp>
            <p:nvSpPr>
              <p:cNvPr id="115" name="AutoShape 145"/>
              <p:cNvSpPr>
                <a:spLocks noChangeArrowheads="1"/>
              </p:cNvSpPr>
              <p:nvPr/>
            </p:nvSpPr>
            <p:spPr bwMode="auto">
              <a:xfrm>
                <a:off x="4342" y="2710"/>
                <a:ext cx="705" cy="414"/>
              </a:xfrm>
              <a:prstGeom prst="diamond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116" name="AutoShape 146"/>
              <p:cNvSpPr>
                <a:spLocks noChangeArrowheads="1"/>
              </p:cNvSpPr>
              <p:nvPr/>
            </p:nvSpPr>
            <p:spPr bwMode="auto">
              <a:xfrm rot="19800000">
                <a:off x="4588" y="3036"/>
                <a:ext cx="560" cy="269"/>
              </a:xfrm>
              <a:prstGeom prst="parallelogram">
                <a:avLst>
                  <a:gd name="adj" fmla="val 57866"/>
                </a:avLst>
              </a:prstGeom>
              <a:solidFill>
                <a:srgbClr val="CC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  <p:sp>
            <p:nvSpPr>
              <p:cNvPr id="117" name="AutoShape 147"/>
              <p:cNvSpPr>
                <a:spLocks noChangeArrowheads="1"/>
              </p:cNvSpPr>
              <p:nvPr/>
            </p:nvSpPr>
            <p:spPr bwMode="auto">
              <a:xfrm rot="1800000" flipH="1">
                <a:off x="4241" y="3036"/>
                <a:ext cx="559" cy="269"/>
              </a:xfrm>
              <a:prstGeom prst="parallelogram">
                <a:avLst>
                  <a:gd name="adj" fmla="val 57763"/>
                </a:avLst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8980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7313" tIns="44450" rIns="87313" bIns="4445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3" name="Group 22"/>
          <p:cNvGrpSpPr>
            <a:grpSpLocks/>
          </p:cNvGrpSpPr>
          <p:nvPr/>
        </p:nvGrpSpPr>
        <p:grpSpPr bwMode="auto">
          <a:xfrm>
            <a:off x="755576" y="4575555"/>
            <a:ext cx="1682750" cy="1552575"/>
            <a:chOff x="482" y="1851"/>
            <a:chExt cx="860" cy="796"/>
          </a:xfrm>
        </p:grpSpPr>
        <p:sp>
          <p:nvSpPr>
            <p:cNvPr id="124" name="Freeform 23"/>
            <p:cNvSpPr>
              <a:spLocks/>
            </p:cNvSpPr>
            <p:nvPr/>
          </p:nvSpPr>
          <p:spPr bwMode="gray">
            <a:xfrm>
              <a:off x="567" y="2464"/>
              <a:ext cx="335" cy="173"/>
            </a:xfrm>
            <a:custGeom>
              <a:avLst/>
              <a:gdLst>
                <a:gd name="T0" fmla="*/ 0 w 335"/>
                <a:gd name="T1" fmla="*/ 166 h 173"/>
                <a:gd name="T2" fmla="*/ 58 w 335"/>
                <a:gd name="T3" fmla="*/ 173 h 173"/>
                <a:gd name="T4" fmla="*/ 297 w 335"/>
                <a:gd name="T5" fmla="*/ 32 h 173"/>
                <a:gd name="T6" fmla="*/ 289 w 335"/>
                <a:gd name="T7" fmla="*/ 8 h 173"/>
                <a:gd name="T8" fmla="*/ 223 w 335"/>
                <a:gd name="T9" fmla="*/ 26 h 173"/>
                <a:gd name="T10" fmla="*/ 0 w 335"/>
                <a:gd name="T11" fmla="*/ 166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5"/>
                <a:gd name="T19" fmla="*/ 0 h 173"/>
                <a:gd name="T20" fmla="*/ 335 w 335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5" h="173">
                  <a:moveTo>
                    <a:pt x="0" y="166"/>
                  </a:moveTo>
                  <a:lnTo>
                    <a:pt x="58" y="173"/>
                  </a:lnTo>
                  <a:lnTo>
                    <a:pt x="297" y="32"/>
                  </a:lnTo>
                  <a:cubicBezTo>
                    <a:pt x="335" y="5"/>
                    <a:pt x="301" y="9"/>
                    <a:pt x="289" y="8"/>
                  </a:cubicBezTo>
                  <a:cubicBezTo>
                    <a:pt x="277" y="7"/>
                    <a:pt x="271" y="0"/>
                    <a:pt x="223" y="26"/>
                  </a:cubicBezTo>
                  <a:lnTo>
                    <a:pt x="0" y="166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25" name="Freeform 24"/>
            <p:cNvSpPr>
              <a:spLocks/>
            </p:cNvSpPr>
            <p:nvPr/>
          </p:nvSpPr>
          <p:spPr bwMode="gray">
            <a:xfrm>
              <a:off x="797" y="2401"/>
              <a:ext cx="367" cy="170"/>
            </a:xfrm>
            <a:custGeom>
              <a:avLst/>
              <a:gdLst>
                <a:gd name="T0" fmla="*/ 0 w 367"/>
                <a:gd name="T1" fmla="*/ 158 h 170"/>
                <a:gd name="T2" fmla="*/ 80 w 367"/>
                <a:gd name="T3" fmla="*/ 170 h 170"/>
                <a:gd name="T4" fmla="*/ 332 w 367"/>
                <a:gd name="T5" fmla="*/ 37 h 170"/>
                <a:gd name="T6" fmla="*/ 292 w 367"/>
                <a:gd name="T7" fmla="*/ 1 h 170"/>
                <a:gd name="T8" fmla="*/ 230 w 367"/>
                <a:gd name="T9" fmla="*/ 29 h 170"/>
                <a:gd name="T10" fmla="*/ 0 w 367"/>
                <a:gd name="T11" fmla="*/ 158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7"/>
                <a:gd name="T19" fmla="*/ 0 h 170"/>
                <a:gd name="T20" fmla="*/ 367 w 367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7" h="170">
                  <a:moveTo>
                    <a:pt x="0" y="158"/>
                  </a:moveTo>
                  <a:lnTo>
                    <a:pt x="80" y="170"/>
                  </a:lnTo>
                  <a:lnTo>
                    <a:pt x="332" y="37"/>
                  </a:lnTo>
                  <a:cubicBezTo>
                    <a:pt x="367" y="9"/>
                    <a:pt x="309" y="2"/>
                    <a:pt x="292" y="1"/>
                  </a:cubicBezTo>
                  <a:cubicBezTo>
                    <a:pt x="280" y="0"/>
                    <a:pt x="279" y="3"/>
                    <a:pt x="230" y="29"/>
                  </a:cubicBezTo>
                  <a:lnTo>
                    <a:pt x="0" y="158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26" name="Freeform 25"/>
            <p:cNvSpPr>
              <a:spLocks/>
            </p:cNvSpPr>
            <p:nvPr/>
          </p:nvSpPr>
          <p:spPr bwMode="gray">
            <a:xfrm>
              <a:off x="1035" y="2504"/>
              <a:ext cx="307" cy="143"/>
            </a:xfrm>
            <a:custGeom>
              <a:avLst/>
              <a:gdLst>
                <a:gd name="T0" fmla="*/ 0 w 307"/>
                <a:gd name="T1" fmla="*/ 134 h 143"/>
                <a:gd name="T2" fmla="*/ 66 w 307"/>
                <a:gd name="T3" fmla="*/ 143 h 143"/>
                <a:gd name="T4" fmla="*/ 282 w 307"/>
                <a:gd name="T5" fmla="*/ 35 h 143"/>
                <a:gd name="T6" fmla="*/ 219 w 307"/>
                <a:gd name="T7" fmla="*/ 17 h 143"/>
                <a:gd name="T8" fmla="*/ 0 w 307"/>
                <a:gd name="T9" fmla="*/ 134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143"/>
                <a:gd name="T17" fmla="*/ 307 w 307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143">
                  <a:moveTo>
                    <a:pt x="0" y="134"/>
                  </a:moveTo>
                  <a:lnTo>
                    <a:pt x="66" y="143"/>
                  </a:lnTo>
                  <a:lnTo>
                    <a:pt x="282" y="35"/>
                  </a:lnTo>
                  <a:cubicBezTo>
                    <a:pt x="307" y="14"/>
                    <a:pt x="266" y="0"/>
                    <a:pt x="219" y="17"/>
                  </a:cubicBezTo>
                  <a:lnTo>
                    <a:pt x="0" y="134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27" name="Freeform 26"/>
            <p:cNvSpPr>
              <a:spLocks/>
            </p:cNvSpPr>
            <p:nvPr/>
          </p:nvSpPr>
          <p:spPr bwMode="gray">
            <a:xfrm>
              <a:off x="482" y="2066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>
                <a:rot lat="0" lon="899998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pPr algn="ctr"/>
              <a:endParaRPr lang="zh-CN" altLang="en-US"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28" name="Freeform 27"/>
            <p:cNvSpPr>
              <a:spLocks/>
            </p:cNvSpPr>
            <p:nvPr/>
          </p:nvSpPr>
          <p:spPr bwMode="gray">
            <a:xfrm>
              <a:off x="698" y="1851"/>
              <a:ext cx="282" cy="716"/>
            </a:xfrm>
            <a:custGeom>
              <a:avLst/>
              <a:gdLst>
                <a:gd name="T0" fmla="*/ 130 w 224"/>
                <a:gd name="T1" fmla="*/ 127 h 569"/>
                <a:gd name="T2" fmla="*/ 93 w 224"/>
                <a:gd name="T3" fmla="*/ 63 h 569"/>
                <a:gd name="T4" fmla="*/ 152 w 224"/>
                <a:gd name="T5" fmla="*/ 1 h 569"/>
                <a:gd name="T6" fmla="*/ 215 w 224"/>
                <a:gd name="T7" fmla="*/ 65 h 569"/>
                <a:gd name="T8" fmla="*/ 170 w 224"/>
                <a:gd name="T9" fmla="*/ 127 h 569"/>
                <a:gd name="T10" fmla="*/ 169 w 224"/>
                <a:gd name="T11" fmla="*/ 156 h 569"/>
                <a:gd name="T12" fmla="*/ 263 w 224"/>
                <a:gd name="T13" fmla="*/ 182 h 569"/>
                <a:gd name="T14" fmla="*/ 278 w 224"/>
                <a:gd name="T15" fmla="*/ 257 h 569"/>
                <a:gd name="T16" fmla="*/ 274 w 224"/>
                <a:gd name="T17" fmla="*/ 404 h 569"/>
                <a:gd name="T18" fmla="*/ 263 w 224"/>
                <a:gd name="T19" fmla="*/ 459 h 569"/>
                <a:gd name="T20" fmla="*/ 247 w 224"/>
                <a:gd name="T21" fmla="*/ 388 h 569"/>
                <a:gd name="T22" fmla="*/ 235 w 224"/>
                <a:gd name="T23" fmla="*/ 254 h 569"/>
                <a:gd name="T24" fmla="*/ 214 w 224"/>
                <a:gd name="T25" fmla="*/ 404 h 569"/>
                <a:gd name="T26" fmla="*/ 181 w 224"/>
                <a:gd name="T27" fmla="*/ 716 h 569"/>
                <a:gd name="T28" fmla="*/ 98 w 224"/>
                <a:gd name="T29" fmla="*/ 711 h 569"/>
                <a:gd name="T30" fmla="*/ 63 w 224"/>
                <a:gd name="T31" fmla="*/ 409 h 569"/>
                <a:gd name="T32" fmla="*/ 42 w 224"/>
                <a:gd name="T33" fmla="*/ 262 h 569"/>
                <a:gd name="T34" fmla="*/ 31 w 224"/>
                <a:gd name="T35" fmla="*/ 390 h 569"/>
                <a:gd name="T36" fmla="*/ 15 w 224"/>
                <a:gd name="T37" fmla="*/ 459 h 569"/>
                <a:gd name="T38" fmla="*/ 1 w 224"/>
                <a:gd name="T39" fmla="*/ 384 h 569"/>
                <a:gd name="T40" fmla="*/ 9 w 224"/>
                <a:gd name="T41" fmla="*/ 232 h 569"/>
                <a:gd name="T42" fmla="*/ 29 w 224"/>
                <a:gd name="T43" fmla="*/ 176 h 569"/>
                <a:gd name="T44" fmla="*/ 128 w 224"/>
                <a:gd name="T45" fmla="*/ 156 h 569"/>
                <a:gd name="T46" fmla="*/ 130 w 224"/>
                <a:gd name="T47" fmla="*/ 127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>
                <a:rot lat="0" lon="899998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pPr algn="ctr"/>
              <a:endParaRPr lang="zh-CN" altLang="en-US"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29" name="Freeform 28"/>
            <p:cNvSpPr>
              <a:spLocks/>
            </p:cNvSpPr>
            <p:nvPr/>
          </p:nvSpPr>
          <p:spPr bwMode="gray">
            <a:xfrm>
              <a:off x="956" y="2078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>
                <a:rot lat="0" lon="899998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pPr algn="ctr"/>
              <a:endParaRPr lang="zh-CN" altLang="en-US">
                <a:ea typeface="宋体" pitchFamily="2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82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关于引用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数组的引用模型</a:t>
            </a:r>
            <a:endParaRPr lang="en-US" altLang="zh-CN" dirty="0" smtClean="0"/>
          </a:p>
        </p:txBody>
      </p:sp>
      <p:pic>
        <p:nvPicPr>
          <p:cNvPr id="5" name="Picture 5" descr="图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61" y="1772816"/>
            <a:ext cx="7989887" cy="4384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288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关于引用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使用数组的内存状态</a:t>
            </a:r>
            <a:endParaRPr lang="en-US" altLang="zh-CN" dirty="0" smtClean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835696" y="2348880"/>
            <a:ext cx="5562600" cy="3019425"/>
            <a:chOff x="1344" y="1536"/>
            <a:chExt cx="3504" cy="1902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439" y="1824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871" y="1824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343" y="1536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栈内存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439" y="20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439" y="22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439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439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439" y="26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439" y="27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565" y="1989"/>
              <a:ext cx="24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</a:rPr>
                <a:t>…</a:t>
              </a:r>
              <a:endParaRPr kumimoji="0"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571" y="2130"/>
              <a:ext cx="24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</a:rPr>
                <a:t>…</a:t>
              </a:r>
              <a:endParaRPr kumimoji="0"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571" y="2265"/>
              <a:ext cx="24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</a:rPr>
                <a:t>…</a:t>
              </a:r>
              <a:endParaRPr kumimoji="0"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571" y="2418"/>
              <a:ext cx="24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</a:rPr>
                <a:t>…</a:t>
              </a:r>
              <a:endParaRPr kumimoji="0"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625" y="2647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?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600" y="1545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sz="20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堆内存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899" y="257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int[ ] x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911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911" y="278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1911" y="206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1671" y="1911"/>
              <a:ext cx="255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只在此函数运行时存在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515" y="1920"/>
              <a:ext cx="255" cy="1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sz="16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此函数中定义的变量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1344" y="1926"/>
              <a:ext cx="255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sz="16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某个函数的栈空间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863" y="240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880" y="3207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图 </a:t>
              </a: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024" y="1776"/>
              <a:ext cx="1824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1835696" y="2348880"/>
            <a:ext cx="5562600" cy="3019425"/>
            <a:chOff x="1344" y="1536"/>
            <a:chExt cx="3504" cy="1902"/>
          </a:xfrm>
        </p:grpSpPr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2439" y="1824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2871" y="1824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2343" y="1536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sz="20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栈内存</a:t>
              </a: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2439" y="20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2439" y="22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439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2439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439" y="26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2439" y="27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2565" y="1989"/>
              <a:ext cx="24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</a:rPr>
                <a:t>…</a:t>
              </a:r>
              <a:endParaRPr kumimoji="0"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2571" y="2130"/>
              <a:ext cx="24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</a:rPr>
                <a:t>…</a:t>
              </a:r>
              <a:endParaRPr kumimoji="0"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2571" y="2265"/>
              <a:ext cx="24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</a:rPr>
                <a:t>…</a:t>
              </a:r>
              <a:endParaRPr kumimoji="0"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2571" y="2418"/>
              <a:ext cx="24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</a:rPr>
                <a:t>…</a:t>
              </a:r>
              <a:endParaRPr kumimoji="0"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2472" y="2647"/>
              <a:ext cx="639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kumimoji="0"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x300</a:t>
              </a:r>
              <a:r>
                <a:rPr kumimoji="0" lang="en-US" altLang="zh-CN" sz="1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3024" y="1776"/>
              <a:ext cx="1824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3600" y="1545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堆内存</a:t>
              </a:r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1899" y="257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int[ ] x</a:t>
              </a: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1911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1911" y="278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1911" y="206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Text Box 51"/>
            <p:cNvSpPr txBox="1">
              <a:spLocks noChangeArrowheads="1"/>
            </p:cNvSpPr>
            <p:nvPr/>
          </p:nvSpPr>
          <p:spPr bwMode="auto">
            <a:xfrm>
              <a:off x="1671" y="1911"/>
              <a:ext cx="255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只在此函数运行时存在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1515" y="1920"/>
              <a:ext cx="255" cy="1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此函数中定义的变量</a:t>
              </a:r>
            </a:p>
          </p:txBody>
        </p:sp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1344" y="1926"/>
              <a:ext cx="255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sz="16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某个函数的栈空间</a:t>
              </a: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1863" y="240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Text Box 55"/>
            <p:cNvSpPr txBox="1">
              <a:spLocks noChangeArrowheads="1"/>
            </p:cNvSpPr>
            <p:nvPr/>
          </p:nvSpPr>
          <p:spPr bwMode="auto">
            <a:xfrm>
              <a:off x="2880" y="3207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图 </a:t>
              </a:r>
              <a:r>
                <a:rPr kumimoji="0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3744" y="2172"/>
              <a:ext cx="28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3744" y="23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3744" y="24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3744" y="27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Text Box 60"/>
            <p:cNvSpPr txBox="1">
              <a:spLocks noChangeArrowheads="1"/>
            </p:cNvSpPr>
            <p:nvPr/>
          </p:nvSpPr>
          <p:spPr bwMode="auto">
            <a:xfrm>
              <a:off x="3792" y="2460"/>
              <a:ext cx="240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</a:rPr>
                <a:t>…</a:t>
              </a:r>
              <a:endParaRPr kumimoji="0"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861" y="2181"/>
              <a:ext cx="144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sz="1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64" name="Text Box 62"/>
            <p:cNvSpPr txBox="1">
              <a:spLocks noChangeArrowheads="1"/>
            </p:cNvSpPr>
            <p:nvPr/>
          </p:nvSpPr>
          <p:spPr bwMode="auto">
            <a:xfrm>
              <a:off x="3861" y="2322"/>
              <a:ext cx="144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sz="1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65" name="Text Box 63"/>
            <p:cNvSpPr txBox="1">
              <a:spLocks noChangeArrowheads="1"/>
            </p:cNvSpPr>
            <p:nvPr/>
          </p:nvSpPr>
          <p:spPr bwMode="auto">
            <a:xfrm>
              <a:off x="3867" y="2753"/>
              <a:ext cx="144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sz="1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66" name="Text Box 64"/>
            <p:cNvSpPr txBox="1">
              <a:spLocks noChangeArrowheads="1"/>
            </p:cNvSpPr>
            <p:nvPr/>
          </p:nvSpPr>
          <p:spPr bwMode="auto">
            <a:xfrm>
              <a:off x="4128" y="2172"/>
              <a:ext cx="288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1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X[0]</a:t>
              </a:r>
            </a:p>
          </p:txBody>
        </p:sp>
        <p:sp>
          <p:nvSpPr>
            <p:cNvPr id="67" name="Text Box 65"/>
            <p:cNvSpPr txBox="1">
              <a:spLocks noChangeArrowheads="1"/>
            </p:cNvSpPr>
            <p:nvPr/>
          </p:nvSpPr>
          <p:spPr bwMode="auto">
            <a:xfrm>
              <a:off x="4128" y="2321"/>
              <a:ext cx="288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1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X[1]</a:t>
              </a:r>
            </a:p>
          </p:txBody>
        </p:sp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4128" y="2753"/>
              <a:ext cx="336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1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X[99]</a:t>
              </a:r>
            </a:p>
          </p:txBody>
        </p:sp>
        <p:sp>
          <p:nvSpPr>
            <p:cNvPr id="69" name="Text Box 67"/>
            <p:cNvSpPr txBox="1">
              <a:spLocks noChangeArrowheads="1"/>
            </p:cNvSpPr>
            <p:nvPr/>
          </p:nvSpPr>
          <p:spPr bwMode="auto">
            <a:xfrm>
              <a:off x="3600" y="1872"/>
              <a:ext cx="816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15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New int[100]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sz="15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产生的对象</a:t>
              </a:r>
            </a:p>
          </p:txBody>
        </p:sp>
        <p:sp>
          <p:nvSpPr>
            <p:cNvPr id="70" name="Text Box 68"/>
            <p:cNvSpPr txBox="1">
              <a:spLocks noChangeArrowheads="1"/>
            </p:cNvSpPr>
            <p:nvPr/>
          </p:nvSpPr>
          <p:spPr bwMode="auto">
            <a:xfrm>
              <a:off x="3249" y="2165"/>
              <a:ext cx="639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kumimoji="0"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x300</a:t>
              </a:r>
              <a:r>
                <a:rPr kumimoji="0" lang="en-US" altLang="zh-CN" sz="16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71" name="Text Box 69"/>
            <p:cNvSpPr txBox="1">
              <a:spLocks noChangeArrowheads="1"/>
            </p:cNvSpPr>
            <p:nvPr/>
          </p:nvSpPr>
          <p:spPr bwMode="auto">
            <a:xfrm>
              <a:off x="3009" y="2304"/>
              <a:ext cx="735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zh-CN" alt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（对象首地址）</a:t>
              </a:r>
              <a:endParaRPr kumimoji="0" lang="zh-CN" altLang="en-US" sz="14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 flipV="1">
              <a:off x="2880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72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c/</a:t>
            </a:r>
            <a:r>
              <a:rPr lang="en-US" altLang="zh-CN" dirty="0" err="1"/>
              <a:t>c++</a:t>
            </a:r>
            <a:r>
              <a:rPr lang="zh-CN" altLang="en-US" dirty="0"/>
              <a:t>中的内存分配：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代码区：二进制形式的程序代码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字符常量区：字符和常量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全局（静态）数据区：全局变量和静态变量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栈：局部变量和函数的参数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堆：</a:t>
            </a:r>
            <a:r>
              <a:rPr lang="en-US" altLang="zh-CN" dirty="0" err="1"/>
              <a:t>malloc、new</a:t>
            </a:r>
            <a:r>
              <a:rPr lang="zh-CN" altLang="en-US" dirty="0"/>
              <a:t>等申请的变量空间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其中</a:t>
            </a:r>
            <a:r>
              <a:rPr lang="zh-CN" altLang="en-US" dirty="0"/>
              <a:t>堆空间由程序员维护，其余的空间编译器维护。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788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把内存划分成两种：一种是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栈内存</a:t>
            </a:r>
            <a:r>
              <a:rPr lang="zh-CN" altLang="en-US" dirty="0">
                <a:latin typeface="Tahoma" pitchFamily="34" charset="0"/>
              </a:rPr>
              <a:t>，一种是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堆内存</a:t>
            </a:r>
            <a:r>
              <a:rPr lang="zh-CN" altLang="en-US" dirty="0">
                <a:latin typeface="Tahoma" pitchFamily="34" charset="0"/>
              </a:rPr>
              <a:t>。</a:t>
            </a:r>
          </a:p>
          <a:p>
            <a:r>
              <a:rPr lang="zh-CN" altLang="en-US" dirty="0">
                <a:latin typeface="Tahoma" pitchFamily="34" charset="0"/>
              </a:rPr>
              <a:t>在函数中定义的一些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基本类型的变量</a:t>
            </a:r>
            <a:r>
              <a:rPr lang="zh-CN" altLang="en-US" dirty="0">
                <a:latin typeface="Tahoma" pitchFamily="34" charset="0"/>
              </a:rPr>
              <a:t>和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对象的引用变量</a:t>
            </a:r>
            <a:r>
              <a:rPr lang="zh-CN" altLang="en-US" dirty="0">
                <a:latin typeface="Tahoma" pitchFamily="34" charset="0"/>
              </a:rPr>
              <a:t>都在函数的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栈内存</a:t>
            </a:r>
            <a:r>
              <a:rPr lang="zh-CN" altLang="en-US" dirty="0">
                <a:latin typeface="Tahoma" pitchFamily="34" charset="0"/>
              </a:rPr>
              <a:t>中分配。</a:t>
            </a:r>
          </a:p>
          <a:p>
            <a:r>
              <a:rPr lang="zh-CN" altLang="en-US" dirty="0">
                <a:latin typeface="Tahoma" pitchFamily="34" charset="0"/>
              </a:rPr>
              <a:t>当在一段代码块定义一个变量时，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就在栈中为这个变量分配内存空间，当超过变量的作用域后，</a:t>
            </a:r>
            <a:r>
              <a:rPr lang="en-US" altLang="zh-CN" dirty="0">
                <a:latin typeface="Tahoma" pitchFamily="34" charset="0"/>
              </a:rPr>
              <a:t>Java</a:t>
            </a:r>
            <a:r>
              <a:rPr lang="zh-CN" altLang="en-US" dirty="0">
                <a:latin typeface="Tahoma" pitchFamily="34" charset="0"/>
              </a:rPr>
              <a:t>会自动释放掉为该变量所分配的内存空间，该内存空间可以立即被另作他用。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150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Java</a:t>
            </a:r>
            <a:r>
              <a:rPr lang="zh-CN" altLang="en-US" dirty="0"/>
              <a:t>内存管理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堆内存用来存放由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new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创建的对象和数组</a:t>
            </a:r>
            <a:r>
              <a:rPr lang="zh-CN" altLang="en-US" dirty="0"/>
              <a:t>。在堆中分配的内存，由</a:t>
            </a:r>
            <a:r>
              <a:rPr lang="en-US" altLang="zh-CN" dirty="0"/>
              <a:t>Java</a:t>
            </a:r>
            <a:r>
              <a:rPr lang="zh-CN" altLang="en-US" dirty="0"/>
              <a:t>虚拟机的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自动垃圾回收器</a:t>
            </a:r>
            <a:r>
              <a:rPr lang="zh-CN" altLang="en-US" dirty="0"/>
              <a:t>来管理。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在堆中产生了一个数组或对象后，还可以在栈中定义一个特殊的变量，让栈中这个变量的取值等于数组或对象在堆内存中的首地址，栈中的这个变量就成了数组或对象的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引用变量</a:t>
            </a:r>
            <a:r>
              <a:rPr lang="zh-CN" altLang="en-US" dirty="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引用变量就相当于是为数组或对象起的一个名称，以后就可以在程序中使用栈中的引用变量来访问堆中的数组或对象。</a:t>
            </a:r>
            <a:endParaRPr lang="zh-CN" altLang="en-US" dirty="0"/>
          </a:p>
        </p:txBody>
      </p:sp>
      <p:pic>
        <p:nvPicPr>
          <p:cNvPr id="73" name="Picture 2" descr="E:\java\表现层\图标\L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130" y="5093106"/>
            <a:ext cx="1288222" cy="128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682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垃圾回收</a:t>
            </a:r>
            <a:r>
              <a:rPr lang="en-US" altLang="zh-CN" dirty="0"/>
              <a:t>(Garbage Collection)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垃圾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不再被引用的堆中数据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/>
              <a:t>垃圾回收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JVM</a:t>
            </a:r>
            <a:r>
              <a:rPr lang="zh-CN" altLang="en-US" dirty="0" smtClean="0"/>
              <a:t>中的某种机制，自动寻找垃圾并释放之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表现为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中的后台线程，其执行时机不确定，由虚拟机决定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强制垃圾回收</a:t>
            </a:r>
            <a:r>
              <a:rPr lang="en-US" altLang="zh-CN" dirty="0" err="1" smtClean="0"/>
              <a:t>System.gc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的执行时机同样不确定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2188" y="1988840"/>
            <a:ext cx="8712968" cy="1697388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Person p = new Person(</a:t>
            </a: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”</a:t>
            </a:r>
            <a:r>
              <a:rPr lang="zh-CN" altLang="en-US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张三</a:t>
            </a: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”</a:t>
            </a: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);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p = null;</a:t>
            </a: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// </a:t>
            </a:r>
            <a:r>
              <a:rPr lang="zh-CN" altLang="en-US" sz="2800" b="1" dirty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或</a:t>
            </a:r>
            <a:endParaRPr lang="en-US" altLang="zh-CN" sz="2800" b="1" dirty="0" smtClean="0">
              <a:solidFill>
                <a:schemeClr val="tx1"/>
              </a:solidFill>
              <a:highlight>
                <a:srgbClr val="E8F2FE"/>
              </a:highlight>
              <a:latin typeface="Courier New"/>
            </a:endParaRPr>
          </a:p>
          <a:p>
            <a:pPr marL="0"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p = new Person(“</a:t>
            </a:r>
            <a:r>
              <a:rPr lang="zh-CN" altLang="en-US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李四</a:t>
            </a: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”);</a:t>
            </a:r>
            <a:endParaRPr lang="en-US" altLang="zh-CN" sz="2800" b="1" dirty="0">
              <a:solidFill>
                <a:schemeClr val="tx1"/>
              </a:solidFill>
              <a:highlight>
                <a:srgbClr val="E8F2FE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75369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2.3.2 </a:t>
            </a:r>
            <a:r>
              <a:rPr lang="zh-CN" altLang="en-US" dirty="0" smtClean="0"/>
              <a:t>二维数组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声明二维数组</a:t>
            </a:r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/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/>
          </a:p>
          <a:p>
            <a:pPr lvl="2">
              <a:buNone/>
            </a:pPr>
            <a:endParaRPr lang="en-US" altLang="zh-CN" dirty="0"/>
          </a:p>
          <a:p>
            <a:r>
              <a:rPr lang="zh-CN" altLang="en-US" dirty="0"/>
              <a:t>二维数组元素表示格式如下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1520" y="1455640"/>
            <a:ext cx="8712968" cy="2289858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altLang="zh-CN" sz="28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mat[][];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altLang="zh-CN" sz="28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mat = </a:t>
            </a:r>
            <a:r>
              <a:rPr lang="en-US" altLang="zh-CN" sz="28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 </a:t>
            </a:r>
            <a:r>
              <a:rPr lang="en-US" altLang="zh-CN" sz="28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altLang="zh-CN" sz="28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[2][3];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altLang="zh-CN" sz="2800" b="1" dirty="0" smtClean="0">
                <a:solidFill>
                  <a:srgbClr val="C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mat[][] = </a:t>
            </a:r>
            <a:r>
              <a:rPr lang="en-US" altLang="zh-CN" sz="2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en-US" altLang="zh-CN" sz="2800" b="1" dirty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zh-CN" sz="2800" b="1" dirty="0" err="1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altLang="zh-CN" sz="2800" b="1" dirty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 [3][4]; </a:t>
            </a:r>
            <a:endParaRPr lang="en-US" altLang="zh-CN" sz="2800" b="1" dirty="0" smtClean="0">
              <a:solidFill>
                <a:schemeClr val="tx1"/>
              </a:solidFill>
              <a:highlight>
                <a:srgbClr val="E8F2FE"/>
              </a:highlight>
              <a:latin typeface="Courier New"/>
            </a:endParaRPr>
          </a:p>
          <a:p>
            <a:pPr marL="0"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mat[][] = { {1,2,3},{4,5,6} </a:t>
            </a: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};</a:t>
            </a:r>
            <a:endParaRPr lang="en-US" altLang="zh-CN" sz="2800" b="1" dirty="0">
              <a:solidFill>
                <a:schemeClr val="tx1"/>
              </a:solidFill>
              <a:highlight>
                <a:srgbClr val="E8F2FE"/>
              </a:highlight>
              <a:latin typeface="Courier New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61797" y="4365104"/>
            <a:ext cx="8712968" cy="480131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mat[i</a:t>
            </a:r>
            <a:r>
              <a:rPr lang="en-US" altLang="zh-CN" sz="2800" b="1" dirty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][j</a:t>
            </a: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] //</a:t>
            </a:r>
            <a:r>
              <a:rPr lang="zh-CN" altLang="en-US" sz="2800" b="1" dirty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表示第</a:t>
            </a:r>
            <a:r>
              <a:rPr lang="en-US" altLang="zh-CN" sz="2800" b="1" dirty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i</a:t>
            </a:r>
            <a:r>
              <a:rPr lang="zh-CN" altLang="en-US" sz="2800" b="1" dirty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行第</a:t>
            </a:r>
            <a:r>
              <a:rPr lang="en-US" altLang="zh-CN" sz="2800" b="1" dirty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j</a:t>
            </a:r>
            <a:r>
              <a:rPr lang="zh-CN" altLang="en-US" sz="2800" b="1" dirty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列的数组元素</a:t>
            </a:r>
          </a:p>
        </p:txBody>
      </p:sp>
    </p:spTree>
    <p:extLst>
      <p:ext uri="{BB962C8B-B14F-4D97-AF65-F5344CB8AC3E}">
        <p14:creationId xmlns:p14="http://schemas.microsoft.com/office/powerpoint/2010/main" val="2719275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2.3.2 </a:t>
            </a:r>
            <a:r>
              <a:rPr lang="zh-CN" altLang="en-US" dirty="0" smtClean="0"/>
              <a:t>二维数组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不规则二</a:t>
            </a:r>
            <a:r>
              <a:rPr lang="zh-CN" altLang="en-US" dirty="0"/>
              <a:t>维数组</a:t>
            </a:r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/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endParaRPr lang="en-US" altLang="zh-CN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1520" y="1455640"/>
            <a:ext cx="8712968" cy="490904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altLang="zh-CN" sz="28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xx[ ][ </a:t>
            </a: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] = </a:t>
            </a:r>
            <a:r>
              <a:rPr lang="en-US" altLang="zh-CN" sz="28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 </a:t>
            </a:r>
            <a:r>
              <a:rPr lang="en-US" altLang="zh-CN" sz="2800" b="1" dirty="0" err="1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altLang="zh-CN" sz="28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[2][3</a:t>
            </a: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];</a:t>
            </a:r>
            <a:endParaRPr lang="en-US" altLang="zh-CN" sz="2800" b="1" dirty="0">
              <a:solidFill>
                <a:schemeClr val="tx1"/>
              </a:solidFill>
              <a:highlight>
                <a:srgbClr val="E8F2FE"/>
              </a:highlight>
              <a:latin typeface="Courier New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61797" y="3254552"/>
            <a:ext cx="8712968" cy="1686616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spcBef>
                <a:spcPct val="50000"/>
              </a:spcBef>
              <a:buSzTx/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xx = </a:t>
            </a:r>
            <a:r>
              <a:rPr lang="en-US" altLang="zh-CN" sz="28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[3</a:t>
            </a:r>
            <a:r>
              <a:rPr lang="en-US" altLang="zh-CN" sz="2800" b="1" dirty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][ ];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xx[0</a:t>
            </a: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] = </a:t>
            </a:r>
            <a:r>
              <a:rPr lang="en-US" altLang="zh-CN" sz="28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 </a:t>
            </a:r>
            <a:r>
              <a:rPr lang="en-US" altLang="zh-CN" sz="2800" b="1" dirty="0" err="1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altLang="zh-CN" sz="2800" b="1" dirty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[3];</a:t>
            </a:r>
          </a:p>
          <a:p>
            <a:pPr marL="0" lvl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xx[1</a:t>
            </a: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] = </a:t>
            </a:r>
            <a:r>
              <a:rPr lang="en-US" altLang="zh-CN" sz="28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 </a:t>
            </a:r>
            <a:r>
              <a:rPr lang="en-US" altLang="zh-CN" sz="2800" b="1" dirty="0" err="1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int</a:t>
            </a:r>
            <a:r>
              <a:rPr lang="en-US" altLang="zh-CN" sz="2800" b="1" dirty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[2</a:t>
            </a:r>
            <a:r>
              <a:rPr lang="en-US" altLang="zh-CN" sz="2800" b="1" dirty="0" smtClean="0">
                <a:solidFill>
                  <a:schemeClr val="tx1"/>
                </a:solidFill>
                <a:highlight>
                  <a:srgbClr val="E8F2FE"/>
                </a:highlight>
                <a:latin typeface="Courier New"/>
              </a:rPr>
              <a:t>];</a:t>
            </a:r>
            <a:endParaRPr lang="zh-CN" altLang="en-US" sz="2800" b="1" dirty="0">
              <a:solidFill>
                <a:srgbClr val="7F0055"/>
              </a:solidFill>
              <a:highlight>
                <a:srgbClr val="E8F2FE"/>
              </a:highlight>
              <a:latin typeface="Courier New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768424" y="2204866"/>
            <a:ext cx="7620000" cy="995363"/>
            <a:chOff x="432" y="2496"/>
            <a:chExt cx="4800" cy="627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824" y="2496"/>
              <a:ext cx="720" cy="2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2400" b="1" dirty="0"/>
                <a:t>xx[0][ ]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824" y="2855"/>
              <a:ext cx="720" cy="2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2400" b="1" dirty="0"/>
                <a:t>xx[1][ ]</a:t>
              </a: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392" y="26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400" b="1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1383" y="29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400" b="1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392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400" b="1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32" y="2688"/>
              <a:ext cx="96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2400" b="1" dirty="0" err="1"/>
                <a:t>int</a:t>
              </a:r>
              <a:r>
                <a:rPr kumimoji="0" lang="en-US" altLang="zh-CN" sz="2400" b="1" dirty="0"/>
                <a:t> xx[ ][ ]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832" y="2496"/>
              <a:ext cx="768" cy="2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2400" b="1"/>
                <a:t>xx[0][0]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648" y="2496"/>
              <a:ext cx="768" cy="2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2400" b="1"/>
                <a:t>xx[0][1]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4464" y="2496"/>
              <a:ext cx="768" cy="2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2400" b="1"/>
                <a:t>xx[0][2]</a:t>
              </a: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2544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400" b="1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832" y="2855"/>
              <a:ext cx="768" cy="2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2400" b="1"/>
                <a:t>xx[1][0]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3648" y="2855"/>
              <a:ext cx="768" cy="2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2400" b="1"/>
                <a:t>xx[1][1]</a:t>
              </a: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2544" y="2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400" b="1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344" y="283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400" b="1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4464" y="2832"/>
              <a:ext cx="768" cy="2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2400" b="1"/>
                <a:t>xx[1][2]</a:t>
              </a:r>
            </a:p>
          </p:txBody>
        </p:sp>
      </p:grpSp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685800" y="5136405"/>
            <a:ext cx="7620000" cy="1604963"/>
            <a:chOff x="192" y="1824"/>
            <a:chExt cx="4800" cy="1011"/>
          </a:xfrm>
        </p:grpSpPr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1584" y="1824"/>
              <a:ext cx="720" cy="2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2400" b="1"/>
                <a:t>xx[0][ ]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1584" y="2183"/>
              <a:ext cx="720" cy="2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2400" b="1"/>
                <a:t>xx[1][ ]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1584" y="2567"/>
              <a:ext cx="720" cy="2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2400" b="1"/>
                <a:t>xx[2][ ]</a:t>
              </a: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1143" y="19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400" b="1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1143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400" b="1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1143" y="23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400" b="1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1143" y="196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400" b="1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1104" y="23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400" b="1"/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192" y="2151"/>
              <a:ext cx="96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2400" b="1" dirty="0" err="1"/>
                <a:t>int</a:t>
              </a:r>
              <a:r>
                <a:rPr kumimoji="0" lang="en-US" altLang="zh-CN" sz="2400" b="1" dirty="0"/>
                <a:t> xx[ ][ ]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2592" y="1824"/>
              <a:ext cx="768" cy="2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2400" b="1"/>
                <a:t>xx[0][0]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408" y="1824"/>
              <a:ext cx="768" cy="2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2400" b="1"/>
                <a:t>xx[0][1]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4224" y="1824"/>
              <a:ext cx="768" cy="2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2400" b="1"/>
                <a:t>xx[0][2]</a:t>
              </a: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2304" y="19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400" b="1"/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2592" y="2183"/>
              <a:ext cx="768" cy="2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2400" b="1"/>
                <a:t>xx[1][0]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408" y="2183"/>
              <a:ext cx="768" cy="2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2400" b="1"/>
                <a:t>xx[1][1]</a:t>
              </a: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2304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400" b="1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>
              <a:off x="2304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400" b="1"/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2592" y="2544"/>
              <a:ext cx="76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0" lang="en-US" altLang="zh-CN" sz="2400" b="1"/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9620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>
              <a:alpha val="81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altLang="zh-CN" dirty="0" smtClean="0">
                <a:latin typeface="微软雅黑" pitchFamily="34" charset="-122"/>
              </a:rPr>
              <a:t>Java</a:t>
            </a:r>
            <a:r>
              <a:rPr lang="zh-CN" altLang="en-US" dirty="0" smtClean="0">
                <a:latin typeface="微软雅黑" pitchFamily="34" charset="-122"/>
              </a:rPr>
              <a:t>的字符编码方式</a:t>
            </a:r>
            <a:endParaRPr lang="en-US" altLang="zh-CN" dirty="0" smtClean="0">
              <a:latin typeface="微软雅黑" pitchFamily="34" charset="-122"/>
            </a:endParaRPr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编码方式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微软雅黑" pitchFamily="34" charset="-122"/>
              </a:rPr>
              <a:t>USC-2</a:t>
            </a:r>
            <a:r>
              <a:rPr lang="zh-CN" altLang="en-US" dirty="0" smtClean="0">
                <a:latin typeface="微软雅黑" pitchFamily="34" charset="-122"/>
              </a:rPr>
              <a:t>编码方案：每个字符用</a:t>
            </a:r>
            <a:r>
              <a:rPr lang="en-US" altLang="zh-CN" dirty="0" smtClean="0">
                <a:latin typeface="微软雅黑" pitchFamily="34" charset="-122"/>
              </a:rPr>
              <a:t>16</a:t>
            </a:r>
            <a:r>
              <a:rPr lang="zh-CN" altLang="en-US" dirty="0" smtClean="0">
                <a:latin typeface="微软雅黑" pitchFamily="34" charset="-122"/>
              </a:rPr>
              <a:t>位编码表示</a:t>
            </a:r>
            <a:endParaRPr lang="en-US" altLang="zh-CN" dirty="0" smtClean="0">
              <a:latin typeface="微软雅黑" pitchFamily="34" charset="-122"/>
            </a:endParaRPr>
          </a:p>
          <a:p>
            <a:pPr lvl="1"/>
            <a:r>
              <a:rPr lang="zh-CN" altLang="en-US" dirty="0"/>
              <a:t>存储</a:t>
            </a:r>
            <a:r>
              <a:rPr lang="zh-CN" altLang="en-US" dirty="0" smtClean="0"/>
              <a:t>时默认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方式，英文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个字节存储，汉字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个字节存储</a:t>
            </a:r>
            <a:endParaRPr lang="en-US" altLang="zh-CN" dirty="0" smtClean="0">
              <a:latin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>
                <a:hlinkClick r:id="rId2" action="ppaction://hlinkfile"/>
              </a:rPr>
              <a:t>UnicodeTest.java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2.1.1 </a:t>
            </a:r>
            <a:r>
              <a:rPr lang="zh-CN" altLang="en-US" dirty="0" smtClean="0"/>
              <a:t>标识符和关键字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509119"/>
            <a:ext cx="1470265" cy="1470265"/>
          </a:xfrm>
          <a:prstGeom prst="rect">
            <a:avLst/>
          </a:prstGeom>
        </p:spPr>
      </p:pic>
      <p:pic>
        <p:nvPicPr>
          <p:cNvPr id="2050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65104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854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声明及创建字符串</a:t>
            </a:r>
            <a:endParaRPr lang="en-US" altLang="zh-CN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520" y="1628800"/>
            <a:ext cx="8712968" cy="4893647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// </a:t>
            </a:r>
            <a:r>
              <a:rPr lang="zh-CN" altLang="en-US" sz="24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声明并创建字符串</a:t>
            </a:r>
            <a:r>
              <a:rPr lang="zh-CN" altLang="en-US" sz="24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变量</a:t>
            </a:r>
            <a:endParaRPr lang="en-US" altLang="zh-CN" sz="2400" dirty="0" smtClean="0">
              <a:solidFill>
                <a:srgbClr val="3F7F5F"/>
              </a:solidFill>
              <a:highlight>
                <a:srgbClr val="E8F2FE"/>
              </a:highlight>
              <a:latin typeface="Courier New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</a:rPr>
              <a:t>str1;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urier New"/>
              </a:rPr>
              <a:t>str1 = </a:t>
            </a:r>
            <a:r>
              <a:rPr lang="en-US" altLang="zh-CN" sz="24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2400" b="1" dirty="0">
                <a:solidFill>
                  <a:srgbClr val="000000"/>
                </a:solidFill>
                <a:latin typeface="Courier New"/>
              </a:rPr>
              <a:t> String(</a:t>
            </a:r>
            <a:r>
              <a:rPr lang="en-US" altLang="zh-CN" sz="24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altLang="zh-CN" sz="2400" b="1" dirty="0" err="1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altLang="zh-CN" sz="24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zh-CN" altLang="en-US" sz="2400" dirty="0">
              <a:latin typeface="Courier New"/>
            </a:endParaRPr>
          </a:p>
          <a:p>
            <a:r>
              <a:rPr lang="en-US" altLang="zh-CN" sz="2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zh-CN" altLang="en-US" sz="2400" dirty="0">
                <a:solidFill>
                  <a:srgbClr val="3F7F5F"/>
                </a:solidFill>
                <a:latin typeface="Courier New"/>
              </a:rPr>
              <a:t>声明和创建同时完成，用构造方法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urier New"/>
              </a:rPr>
              <a:t>String str2 = </a:t>
            </a:r>
            <a:r>
              <a:rPr lang="en-US" altLang="zh-CN" sz="24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2400" b="1" dirty="0">
                <a:solidFill>
                  <a:srgbClr val="000000"/>
                </a:solidFill>
                <a:latin typeface="Courier New"/>
              </a:rPr>
              <a:t> String(</a:t>
            </a:r>
            <a:r>
              <a:rPr lang="en-US" altLang="zh-CN" sz="24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altLang="zh-CN" sz="2400" b="1" dirty="0" err="1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altLang="zh-CN" sz="24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zh-CN" altLang="en-US" sz="2400" dirty="0">
              <a:latin typeface="Courier New"/>
            </a:endParaRPr>
          </a:p>
          <a:p>
            <a:r>
              <a:rPr lang="en-US" altLang="zh-CN" sz="2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zh-CN" altLang="en-US" sz="2400" dirty="0">
                <a:solidFill>
                  <a:srgbClr val="3F7F5F"/>
                </a:solidFill>
                <a:latin typeface="Courier New"/>
              </a:rPr>
              <a:t>声明时赋初值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urier New"/>
              </a:rPr>
              <a:t>String str3 = </a:t>
            </a:r>
            <a:r>
              <a:rPr lang="en-US" altLang="zh-CN" sz="24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altLang="zh-CN" sz="2400" dirty="0" err="1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altLang="zh-CN" sz="24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zh-CN" altLang="en-US" sz="2400" dirty="0">
              <a:latin typeface="Courier New"/>
            </a:endParaRPr>
          </a:p>
          <a:p>
            <a:r>
              <a:rPr lang="en-US" altLang="zh-CN" sz="2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zh-CN" altLang="en-US" sz="2400" dirty="0">
                <a:solidFill>
                  <a:srgbClr val="3F7F5F"/>
                </a:solidFill>
                <a:latin typeface="Courier New"/>
              </a:rPr>
              <a:t>从字符数组创建字符串</a:t>
            </a:r>
          </a:p>
          <a:p>
            <a:r>
              <a:rPr lang="en-US" altLang="zh-CN" sz="2400" b="1" dirty="0">
                <a:solidFill>
                  <a:srgbClr val="7F0055"/>
                </a:solidFill>
                <a:latin typeface="Courier New"/>
              </a:rPr>
              <a:t>char</a:t>
            </a:r>
            <a:r>
              <a:rPr lang="en-US" altLang="zh-CN" sz="2400" b="1" dirty="0">
                <a:solidFill>
                  <a:srgbClr val="000000"/>
                </a:solidFill>
                <a:latin typeface="Courier New"/>
              </a:rPr>
              <a:t> c[] = { </a:t>
            </a:r>
            <a:r>
              <a:rPr lang="en-US" altLang="zh-CN" sz="2400" b="1" dirty="0">
                <a:solidFill>
                  <a:srgbClr val="2A00FF"/>
                </a:solidFill>
                <a:latin typeface="Courier New"/>
              </a:rPr>
              <a:t>'a'</a:t>
            </a:r>
            <a:r>
              <a:rPr lang="en-US" altLang="zh-CN" sz="24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altLang="zh-CN" sz="2400" b="1" dirty="0">
                <a:solidFill>
                  <a:srgbClr val="2A00FF"/>
                </a:solidFill>
                <a:latin typeface="Courier New"/>
              </a:rPr>
              <a:t>'b'</a:t>
            </a:r>
            <a:r>
              <a:rPr lang="en-US" altLang="zh-CN" sz="24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altLang="zh-CN" sz="2400" b="1" dirty="0">
                <a:solidFill>
                  <a:srgbClr val="2A00FF"/>
                </a:solidFill>
                <a:latin typeface="Courier New"/>
              </a:rPr>
              <a:t>'c'</a:t>
            </a:r>
            <a:r>
              <a:rPr lang="en-US" altLang="zh-CN" sz="2400" b="1" dirty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urier New"/>
              </a:rPr>
              <a:t>String str4 = </a:t>
            </a:r>
            <a:r>
              <a:rPr lang="en-US" altLang="zh-CN" sz="24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2400" b="1" dirty="0">
                <a:solidFill>
                  <a:srgbClr val="000000"/>
                </a:solidFill>
                <a:latin typeface="Courier New"/>
              </a:rPr>
              <a:t> String(c);</a:t>
            </a:r>
            <a:endParaRPr lang="zh-CN" altLang="en-US" sz="3200" b="1" dirty="0">
              <a:solidFill>
                <a:srgbClr val="7F0055"/>
              </a:solidFill>
              <a:highlight>
                <a:srgbClr val="E8F2FE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20454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r>
              <a:rPr lang="zh-CN" altLang="en-US" dirty="0"/>
              <a:t>运算</a:t>
            </a:r>
            <a:endParaRPr lang="en-US" altLang="zh-CN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520" y="1628800"/>
            <a:ext cx="8712968" cy="3416320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zh-CN" altLang="en-US" sz="2400" dirty="0">
                <a:solidFill>
                  <a:srgbClr val="3F7F5F"/>
                </a:solidFill>
                <a:latin typeface="Courier New"/>
              </a:rPr>
              <a:t>赋值运算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urier New"/>
              </a:rPr>
              <a:t>str4 = </a:t>
            </a:r>
            <a:r>
              <a:rPr lang="en-US" altLang="zh-CN" sz="24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altLang="zh-CN" sz="2400" dirty="0" err="1">
                <a:solidFill>
                  <a:srgbClr val="2A00FF"/>
                </a:solidFill>
                <a:latin typeface="Courier New"/>
              </a:rPr>
              <a:t>abc</a:t>
            </a:r>
            <a:r>
              <a:rPr lang="en-US" altLang="zh-CN" sz="24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urier New"/>
              </a:rPr>
              <a:t>String str5 = str3;</a:t>
            </a:r>
          </a:p>
          <a:p>
            <a:endParaRPr lang="zh-CN" altLang="en-US" sz="2400" dirty="0">
              <a:latin typeface="Courier New"/>
            </a:endParaRPr>
          </a:p>
          <a:p>
            <a:r>
              <a:rPr lang="en-US" altLang="zh-CN" sz="2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zh-CN" altLang="en-US" sz="2400" dirty="0">
                <a:solidFill>
                  <a:srgbClr val="3F7F5F"/>
                </a:solidFill>
                <a:latin typeface="Courier New"/>
              </a:rPr>
              <a:t>字符串的连接运算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altLang="zh-CN" sz="2400" dirty="0" err="1">
                <a:solidFill>
                  <a:srgbClr val="000000"/>
                </a:solidFill>
                <a:latin typeface="Courier New"/>
              </a:rPr>
              <a:t>strall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</a:rPr>
              <a:t> = str1 + str2;</a:t>
            </a:r>
          </a:p>
          <a:p>
            <a:endParaRPr lang="zh-CN" altLang="en-US" sz="2400" dirty="0">
              <a:latin typeface="Courier New"/>
            </a:endParaRPr>
          </a:p>
          <a:p>
            <a:r>
              <a:rPr lang="en-US" altLang="zh-CN" sz="2400" dirty="0">
                <a:solidFill>
                  <a:srgbClr val="3F7F5F"/>
                </a:solidFill>
                <a:latin typeface="Courier New"/>
              </a:rPr>
              <a:t>// Java</a:t>
            </a:r>
            <a:r>
              <a:rPr lang="zh-CN" altLang="en-US" sz="2400" dirty="0">
                <a:solidFill>
                  <a:srgbClr val="3F7F5F"/>
                </a:solidFill>
                <a:latin typeface="Courier New"/>
              </a:rPr>
              <a:t>中字符串不是字符数组，下面语句语法错误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urier New"/>
              </a:rPr>
              <a:t>str4[1] = </a:t>
            </a:r>
            <a:r>
              <a:rPr lang="en-US" altLang="zh-CN" sz="2400" dirty="0">
                <a:solidFill>
                  <a:srgbClr val="2A00FF"/>
                </a:solidFill>
                <a:latin typeface="Courier New"/>
              </a:rPr>
              <a:t>'b'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</a:rPr>
              <a:t>;</a:t>
            </a:r>
            <a:endParaRPr lang="zh-CN" altLang="en-US" sz="3200" b="1" dirty="0">
              <a:solidFill>
                <a:srgbClr val="7F0055"/>
              </a:solidFill>
              <a:highlight>
                <a:srgbClr val="E8F2FE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61558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字符串类的方法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length()</a:t>
            </a:r>
            <a:r>
              <a:rPr lang="zh-CN" altLang="en-US" dirty="0" smtClean="0"/>
              <a:t>方法：返回字符串的长度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substring()</a:t>
            </a:r>
            <a:r>
              <a:rPr lang="zh-CN" altLang="en-US" dirty="0" smtClean="0"/>
              <a:t>方法：返回字符串的子串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charAt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方法：返回指定位置的字符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split()</a:t>
            </a:r>
            <a:r>
              <a:rPr lang="zh-CN" altLang="en-US" dirty="0" smtClean="0"/>
              <a:t>方法：返回以指定字符分割的字符串数组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format()</a:t>
            </a:r>
            <a:r>
              <a:rPr lang="zh-CN" altLang="en-US" dirty="0" smtClean="0"/>
              <a:t>方法：格式化字符串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2" action="ppaction://hlinkfile"/>
              </a:rPr>
              <a:t>StringTest.java</a:t>
            </a:r>
            <a:endParaRPr lang="en-US" altLang="zh-CN" dirty="0" smtClean="0"/>
          </a:p>
        </p:txBody>
      </p:sp>
      <p:pic>
        <p:nvPicPr>
          <p:cNvPr id="6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1" y="4467200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42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字符串的</a:t>
            </a:r>
            <a:r>
              <a:rPr lang="en-US" altLang="zh-CN" dirty="0" smtClean="0"/>
              <a:t>equals()</a:t>
            </a:r>
            <a:r>
              <a:rPr lang="zh-CN" altLang="en-US" dirty="0" smtClean="0"/>
              <a:t>方法和</a:t>
            </a:r>
            <a:r>
              <a:rPr lang="en-US" altLang="zh-CN" dirty="0" smtClean="0"/>
              <a:t>==</a:t>
            </a:r>
          </a:p>
          <a:p>
            <a:pPr lvl="1"/>
            <a:r>
              <a:rPr lang="zh-CN" altLang="en-US" dirty="0"/>
              <a:t>==比较两个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栈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变量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值</a:t>
            </a:r>
            <a:r>
              <a:rPr lang="zh-CN" altLang="en-US" dirty="0"/>
              <a:t>是否相同</a:t>
            </a:r>
          </a:p>
          <a:p>
            <a:pPr lvl="1"/>
            <a:r>
              <a:rPr lang="en-US" altLang="zh-CN" dirty="0"/>
              <a:t>equals()</a:t>
            </a:r>
            <a:r>
              <a:rPr lang="zh-CN" altLang="en-US" dirty="0"/>
              <a:t>方法比较两个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堆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对象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内容</a:t>
            </a:r>
            <a:r>
              <a:rPr lang="zh-CN" altLang="en-US" dirty="0"/>
              <a:t>是否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2" action="ppaction://hlinkfile"/>
              </a:rPr>
              <a:t>StringTest.java</a:t>
            </a: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5508104" y="3119107"/>
            <a:ext cx="3265815" cy="3526408"/>
            <a:chOff x="658112" y="1913136"/>
            <a:chExt cx="3786563" cy="4030464"/>
          </a:xfrm>
        </p:grpSpPr>
        <p:sp>
          <p:nvSpPr>
            <p:cNvPr id="4" name="Rectangle 10"/>
            <p:cNvSpPr>
              <a:spLocks noChangeAspect="1"/>
            </p:cNvSpPr>
            <p:nvPr/>
          </p:nvSpPr>
          <p:spPr>
            <a:xfrm>
              <a:off x="658112" y="1913136"/>
              <a:ext cx="2345436" cy="3387852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57150">
              <a:noFill/>
            </a:ln>
            <a:scene3d>
              <a:camera prst="perspectiveContrastingRightFacing" fov="1500000">
                <a:rot lat="3434777" lon="20547348" rev="660000"/>
              </a:camera>
              <a:lightRig rig="threePt" dir="t"/>
            </a:scene3d>
            <a:sp3d extrusionH="12700">
              <a:extrusionClr>
                <a:schemeClr val="tx1">
                  <a:lumMod val="50000"/>
                  <a:lumOff val="50000"/>
                </a:schemeClr>
              </a:extrusionClr>
              <a:contourClr>
                <a:schemeClr val="bg1">
                  <a:lumMod val="6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11"/>
            <p:cNvSpPr/>
            <p:nvPr/>
          </p:nvSpPr>
          <p:spPr>
            <a:xfrm>
              <a:off x="1472875" y="3657600"/>
              <a:ext cx="2971800" cy="2286000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203200" dist="50800" dir="9600000" sx="102000" sy="102000" algn="tr" rotWithShape="0">
                <a:prstClr val="black">
                  <a:alpha val="53000"/>
                </a:prstClr>
              </a:outerShdw>
            </a:effectLst>
            <a:scene3d>
              <a:camera prst="perspectiveContrastingRightFacing" fov="5400000">
                <a:rot lat="19800000" lon="18618000" rev="3780000"/>
              </a:camera>
              <a:lightRig rig="balanced" dir="t"/>
            </a:scene3d>
            <a:sp3d extrusionH="12700" prstMaterial="plastic">
              <a:extrusionClr>
                <a:schemeClr val="tx1">
                  <a:lumMod val="50000"/>
                  <a:lumOff val="50000"/>
                </a:schemeClr>
              </a:extrusionClr>
              <a:contourClr>
                <a:schemeClr val="bg1">
                  <a:lumMod val="6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8"/>
            <p:cNvSpPr/>
            <p:nvPr/>
          </p:nvSpPr>
          <p:spPr>
            <a:xfrm>
              <a:off x="1332607" y="3373766"/>
              <a:ext cx="2971800" cy="2286000"/>
            </a:xfrm>
            <a:prstGeom prst="rect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/>
            <a:scene3d>
              <a:camera prst="perspectiveContrastingRightFacing" fov="6000000">
                <a:rot lat="18779992" lon="18186600" rev="4680000"/>
              </a:camera>
              <a:lightRig rig="soft" dir="t">
                <a:rot lat="0" lon="0" rev="8400000"/>
              </a:lightRig>
            </a:scene3d>
            <a:sp3d extrusionH="12700">
              <a:extrusionClr>
                <a:schemeClr val="tx1">
                  <a:lumMod val="50000"/>
                  <a:lumOff val="50000"/>
                </a:schemeClr>
              </a:extrusionClr>
              <a:contourClr>
                <a:schemeClr val="bg1">
                  <a:lumMod val="6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2"/>
            <p:cNvSpPr>
              <a:spLocks noChangeAspect="1"/>
            </p:cNvSpPr>
            <p:nvPr/>
          </p:nvSpPr>
          <p:spPr>
            <a:xfrm>
              <a:off x="1160463" y="2240162"/>
              <a:ext cx="2345436" cy="3387852"/>
            </a:xfrm>
            <a:prstGeom prst="rect">
              <a:avLst/>
            </a:pr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57150">
              <a:noFill/>
            </a:ln>
            <a:scene3d>
              <a:camera prst="perspectiveContrastingRightFacing" fov="0">
                <a:rot lat="4121149" lon="18034565" rev="19740000"/>
              </a:camera>
              <a:lightRig rig="balanced" dir="t"/>
            </a:scene3d>
            <a:sp3d extrusionH="12700">
              <a:extrusionClr>
                <a:schemeClr val="tx1">
                  <a:lumMod val="50000"/>
                  <a:lumOff val="50000"/>
                </a:schemeClr>
              </a:extrusionClr>
              <a:contourClr>
                <a:schemeClr val="bg1">
                  <a:lumMod val="6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1" y="3531096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446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完成以下程序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已知数据格式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将其组成如下形式的字符串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{{userno:"6124",username:"</a:t>
            </a:r>
            <a:r>
              <a:rPr lang="zh-CN" altLang="en-US" dirty="0"/>
              <a:t>李友仲</a:t>
            </a:r>
            <a:r>
              <a:rPr lang="en-US" altLang="zh-CN" dirty="0"/>
              <a:t>",</a:t>
            </a:r>
            <a:r>
              <a:rPr lang="en-US" altLang="zh-CN" dirty="0" err="1"/>
              <a:t>zw</a:t>
            </a:r>
            <a:r>
              <a:rPr lang="en-US" altLang="zh-CN" dirty="0"/>
              <a:t>:"</a:t>
            </a:r>
            <a:r>
              <a:rPr lang="zh-CN" altLang="en-US" dirty="0"/>
              <a:t>掘砌工长</a:t>
            </a:r>
            <a:r>
              <a:rPr lang="en-US" altLang="zh-CN" dirty="0"/>
              <a:t>",</a:t>
            </a:r>
            <a:r>
              <a:rPr lang="en-US" altLang="zh-CN" dirty="0" err="1"/>
              <a:t>duibie</a:t>
            </a:r>
            <a:r>
              <a:rPr lang="en-US" altLang="zh-CN" dirty="0"/>
              <a:t>:"</a:t>
            </a:r>
            <a:r>
              <a:rPr lang="zh-CN" altLang="en-US" dirty="0"/>
              <a:t>一队</a:t>
            </a:r>
            <a:r>
              <a:rPr lang="en-US" altLang="zh-CN" dirty="0"/>
              <a:t>",</a:t>
            </a:r>
            <a:r>
              <a:rPr lang="en-US" altLang="zh-CN" dirty="0" err="1"/>
              <a:t>dianban</a:t>
            </a:r>
            <a:r>
              <a:rPr lang="en-US" altLang="zh-CN" dirty="0"/>
              <a:t>:"</a:t>
            </a:r>
            <a:r>
              <a:rPr lang="zh-CN" altLang="en-US" dirty="0"/>
              <a:t>六点</a:t>
            </a:r>
            <a:r>
              <a:rPr lang="en-US" altLang="zh-CN" dirty="0"/>
              <a:t>"</a:t>
            </a:r>
            <a:r>
              <a:rPr lang="zh-CN" altLang="en-US" dirty="0"/>
              <a:t>｝</a:t>
            </a:r>
            <a:r>
              <a:rPr lang="en-US" altLang="zh-CN" dirty="0"/>
              <a:t>,</a:t>
            </a:r>
          </a:p>
          <a:p>
            <a:pPr marL="457200" lvl="1" indent="0">
              <a:buNone/>
            </a:pPr>
            <a:r>
              <a:rPr lang="en-US" altLang="zh-CN" dirty="0"/>
              <a:t>......</a:t>
            </a:r>
          </a:p>
          <a:p>
            <a:pPr marL="457200" lvl="1" indent="0">
              <a:buNone/>
            </a:pPr>
            <a:r>
              <a:rPr lang="en-US" altLang="zh-CN" dirty="0"/>
              <a:t>{userno:"LX132",username:"</a:t>
            </a:r>
            <a:r>
              <a:rPr lang="zh-CN" altLang="en-US" dirty="0"/>
              <a:t>吴振云</a:t>
            </a:r>
            <a:r>
              <a:rPr lang="en-US" altLang="zh-CN" dirty="0"/>
              <a:t>",</a:t>
            </a:r>
            <a:r>
              <a:rPr lang="en-US" altLang="zh-CN" dirty="0" err="1"/>
              <a:t>zw</a:t>
            </a:r>
            <a:r>
              <a:rPr lang="en-US" altLang="zh-CN" dirty="0"/>
              <a:t>:"</a:t>
            </a:r>
            <a:r>
              <a:rPr lang="zh-CN" altLang="en-US" dirty="0"/>
              <a:t>掘砌职工</a:t>
            </a:r>
            <a:r>
              <a:rPr lang="en-US" altLang="zh-CN" dirty="0"/>
              <a:t>",</a:t>
            </a:r>
            <a:r>
              <a:rPr lang="en-US" altLang="zh-CN" dirty="0" err="1"/>
              <a:t>duibie</a:t>
            </a:r>
            <a:r>
              <a:rPr lang="en-US" altLang="zh-CN" dirty="0"/>
              <a:t>:"</a:t>
            </a:r>
            <a:r>
              <a:rPr lang="zh-CN" altLang="en-US" dirty="0"/>
              <a:t>一队</a:t>
            </a:r>
            <a:r>
              <a:rPr lang="en-US" altLang="zh-CN" dirty="0"/>
              <a:t>",</a:t>
            </a:r>
            <a:r>
              <a:rPr lang="en-US" altLang="zh-CN" dirty="0" err="1"/>
              <a:t>dianban</a:t>
            </a:r>
            <a:r>
              <a:rPr lang="en-US" altLang="zh-CN" dirty="0"/>
              <a:t>:"</a:t>
            </a:r>
            <a:r>
              <a:rPr lang="zh-CN" altLang="en-US" dirty="0"/>
              <a:t>六点</a:t>
            </a:r>
            <a:r>
              <a:rPr lang="en-US" altLang="zh-CN" dirty="0"/>
              <a:t>"</a:t>
            </a:r>
            <a:r>
              <a:rPr lang="zh-CN" altLang="en-US" dirty="0"/>
              <a:t>｝｝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772816"/>
            <a:ext cx="6301705" cy="2182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595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标识符和关键字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语言定义，有特定含义的单词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70369"/>
              </p:ext>
            </p:extLst>
          </p:nvPr>
        </p:nvGraphicFramePr>
        <p:xfrm>
          <a:off x="323528" y="2132856"/>
          <a:ext cx="8640962" cy="45365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12170"/>
                <a:gridCol w="1152128"/>
                <a:gridCol w="1368152"/>
                <a:gridCol w="1008112"/>
                <a:gridCol w="1656184"/>
                <a:gridCol w="1080120"/>
                <a:gridCol w="864096"/>
              </a:tblGrid>
              <a:tr h="64807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abstract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assert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boolean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break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byte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case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catch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char</a:t>
                      </a:r>
                      <a:endParaRPr lang="zh-CN" altLang="en-US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class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continue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default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do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double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else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extends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final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finally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float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for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if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implements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import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instanceof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int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interface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long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native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new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null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package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private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protected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public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return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short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static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super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switch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synchronized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this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throw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throws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transient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try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void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volatie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while</a:t>
                      </a:r>
                      <a:endParaRPr lang="zh-CN" altLang="en-US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722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标识符和关键字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832648"/>
          </a:xfrm>
        </p:spPr>
        <p:txBody>
          <a:bodyPr/>
          <a:lstStyle/>
          <a:p>
            <a:r>
              <a:rPr lang="zh-CN" altLang="en-US" dirty="0" smtClean="0"/>
              <a:t>标识符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用户定义的单词，用于命名变量、常量、类、对象、方法等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命名规则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字母和下划线开头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只包含字母、数字、下划线</a:t>
            </a:r>
            <a:r>
              <a:rPr lang="en-US" altLang="zh-CN" dirty="0" smtClean="0"/>
              <a:t>(_)</a:t>
            </a:r>
            <a:r>
              <a:rPr lang="zh-CN" altLang="en-US" dirty="0" smtClean="0"/>
              <a:t>、美元符号</a:t>
            </a:r>
            <a:r>
              <a:rPr lang="en-US" altLang="zh-CN" dirty="0" smtClean="0"/>
              <a:t>($)</a:t>
            </a:r>
          </a:p>
          <a:p>
            <a:pPr lvl="2"/>
            <a:r>
              <a:rPr lang="zh-CN" altLang="en-US" dirty="0" smtClean="0"/>
              <a:t>区分大小写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不能是关键字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命名规范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符合统一的命名规范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能够表明类型、出处、含义等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不用汉字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5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标识符和关键字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分隔符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关键字、标识符的分隔符是空格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语句分隔符是分号</a:t>
            </a:r>
            <a:r>
              <a:rPr lang="en-US" altLang="zh-CN" dirty="0"/>
              <a:t>(</a:t>
            </a:r>
            <a:r>
              <a:rPr lang="en-US" altLang="zh-CN" dirty="0" smtClean="0"/>
              <a:t>;)</a:t>
            </a:r>
          </a:p>
          <a:p>
            <a:pPr lvl="1"/>
            <a:r>
              <a:rPr lang="zh-CN" altLang="en-US" dirty="0" smtClean="0"/>
              <a:t>数据的分隔符是逗号</a:t>
            </a:r>
            <a:r>
              <a:rPr lang="en-US" altLang="zh-CN" dirty="0" smtClean="0"/>
              <a:t>(,)</a:t>
            </a:r>
            <a:endParaRPr lang="zh-CN" altLang="en-US" dirty="0"/>
          </a:p>
        </p:txBody>
      </p:sp>
      <p:pic>
        <p:nvPicPr>
          <p:cNvPr id="6146" name="Picture 2" descr="E:\java\表现层\图标\20071126115646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437112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19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标识符和关键字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Tahoma" pitchFamily="34" charset="0"/>
              </a:rPr>
              <a:t>单行注释：</a:t>
            </a:r>
            <a:r>
              <a:rPr lang="en-US" altLang="zh-CN" dirty="0" smtClean="0">
                <a:latin typeface="Tahoma" pitchFamily="34" charset="0"/>
              </a:rPr>
              <a:t>//</a:t>
            </a:r>
          </a:p>
          <a:p>
            <a:pPr lvl="1"/>
            <a:r>
              <a:rPr lang="zh-CN" altLang="en-US" dirty="0">
                <a:latin typeface="Tahoma" pitchFamily="34" charset="0"/>
              </a:rPr>
              <a:t>多</a:t>
            </a:r>
            <a:r>
              <a:rPr lang="zh-CN" altLang="en-US" dirty="0" smtClean="0">
                <a:latin typeface="Tahoma" pitchFamily="34" charset="0"/>
              </a:rPr>
              <a:t>行注释：</a:t>
            </a:r>
            <a:r>
              <a:rPr lang="en-US" altLang="zh-CN" dirty="0" smtClean="0">
                <a:latin typeface="Tahoma" pitchFamily="34" charset="0"/>
              </a:rPr>
              <a:t>/*  */</a:t>
            </a:r>
          </a:p>
          <a:p>
            <a:pPr lvl="1"/>
            <a:r>
              <a:rPr lang="zh-CN" altLang="en-US" dirty="0" smtClean="0">
                <a:latin typeface="Tahoma" pitchFamily="34" charset="0"/>
              </a:rPr>
              <a:t>文档注释：</a:t>
            </a:r>
            <a:r>
              <a:rPr lang="en-US" altLang="zh-CN" dirty="0" smtClean="0">
                <a:latin typeface="Tahoma" pitchFamily="34" charset="0"/>
              </a:rPr>
              <a:t>/**   */</a:t>
            </a:r>
          </a:p>
          <a:p>
            <a:r>
              <a:rPr lang="zh-CN" altLang="en-US" dirty="0" smtClean="0">
                <a:latin typeface="Tahoma" pitchFamily="34" charset="0"/>
              </a:rPr>
              <a:t>生成</a:t>
            </a:r>
            <a:r>
              <a:rPr lang="en-US" altLang="zh-CN" dirty="0" err="1" smtClean="0">
                <a:latin typeface="Tahoma" pitchFamily="34" charset="0"/>
              </a:rPr>
              <a:t>Javadoc</a:t>
            </a:r>
            <a:r>
              <a:rPr lang="zh-CN" altLang="en-US" dirty="0" smtClean="0">
                <a:latin typeface="Tahoma" pitchFamily="34" charset="0"/>
              </a:rPr>
              <a:t>文档工具</a:t>
            </a:r>
            <a:endParaRPr lang="en-US" altLang="zh-CN" dirty="0" smtClean="0">
              <a:latin typeface="Tahoma" pitchFamily="34" charset="0"/>
            </a:endParaRPr>
          </a:p>
          <a:p>
            <a:pPr lvl="1"/>
            <a:r>
              <a:rPr lang="zh-CN" altLang="en-US" dirty="0" smtClean="0">
                <a:latin typeface="Tahoma" pitchFamily="34" charset="0"/>
              </a:rPr>
              <a:t>命令行下执行</a:t>
            </a:r>
            <a:r>
              <a:rPr lang="en-US" altLang="zh-CN" dirty="0" smtClean="0">
                <a:latin typeface="Tahoma" pitchFamily="34" charset="0"/>
              </a:rPr>
              <a:t>javadoc.exe</a:t>
            </a:r>
          </a:p>
          <a:p>
            <a:pPr lvl="1"/>
            <a:r>
              <a:rPr lang="zh-CN" altLang="en-US" dirty="0" smtClean="0">
                <a:latin typeface="Tahoma" pitchFamily="34" charset="0"/>
              </a:rPr>
              <a:t>常用参数 </a:t>
            </a:r>
            <a:r>
              <a:rPr lang="en-US" altLang="zh-CN" dirty="0" smtClean="0">
                <a:latin typeface="Tahoma" pitchFamily="34" charset="0"/>
              </a:rPr>
              <a:t>–encoding –charset</a:t>
            </a:r>
          </a:p>
          <a:p>
            <a:pPr lvl="1"/>
            <a:endParaRPr lang="en-US" altLang="zh-CN" dirty="0">
              <a:latin typeface="Tahoma" pitchFamily="34" charset="0"/>
            </a:endParaRPr>
          </a:p>
          <a:p>
            <a:pPr lvl="1"/>
            <a:endParaRPr lang="en-US" altLang="zh-CN" dirty="0">
              <a:latin typeface="Tahoma" pitchFamily="34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ahoma" pitchFamily="34" charset="0"/>
              </a:rPr>
              <a:t>	</a:t>
            </a:r>
            <a:r>
              <a:rPr lang="en-US" altLang="zh-CN" dirty="0">
                <a:hlinkClick r:id="rId2" action="ppaction://hlinkfile"/>
              </a:rPr>
              <a:t>UnicodeTest.java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>
              <a:latin typeface="Tahoma" pitchFamily="34" charset="0"/>
            </a:endParaRPr>
          </a:p>
        </p:txBody>
      </p:sp>
      <p:pic>
        <p:nvPicPr>
          <p:cNvPr id="7170" name="Picture 2" descr="E:\java\表现层\图标\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4091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java\表现层\图标\iphone\Photos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91336"/>
            <a:ext cx="7493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6712" y="4739516"/>
            <a:ext cx="8712968" cy="523220"/>
          </a:xfrm>
          <a:prstGeom prst="rect">
            <a:avLst/>
          </a:prstGeo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2pPr marL="0" lvl="1">
              <a:spcBef>
                <a:spcPct val="50000"/>
              </a:spcBef>
              <a:defRPr sz="2800" b="1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defRPr>
            </a:lvl2pPr>
          </a:lstStyle>
          <a:p>
            <a:pPr lvl="1"/>
            <a:r>
              <a:rPr lang="en-US" altLang="zh-CN" dirty="0" err="1" smtClean="0">
                <a:solidFill>
                  <a:schemeClr val="tx1"/>
                </a:solidFill>
              </a:rPr>
              <a:t>javadoc</a:t>
            </a:r>
            <a:r>
              <a:rPr lang="en-US" altLang="zh-CN" dirty="0" smtClean="0">
                <a:solidFill>
                  <a:schemeClr val="tx1"/>
                </a:solidFill>
              </a:rPr>
              <a:t> UnicodeTest.java –encoding UTF-8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73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标识符和关键字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程序书写风格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59512"/>
            <a:ext cx="7272808" cy="5209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988" y="1556792"/>
            <a:ext cx="4762500" cy="455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73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av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7156</TotalTime>
  <Words>2207</Words>
  <Application>Microsoft Office PowerPoint</Application>
  <PresentationFormat>全屏显示(4:3)</PresentationFormat>
  <Paragraphs>556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Java1</vt:lpstr>
      <vt:lpstr>第二章　Java语言基础</vt:lpstr>
      <vt:lpstr>主要内容</vt:lpstr>
      <vt:lpstr>2.1 语言成分</vt:lpstr>
      <vt:lpstr>2.1.1 标识符和关键字</vt:lpstr>
      <vt:lpstr>2.1.1 标识符和关键字</vt:lpstr>
      <vt:lpstr>2.1.1 标识符和关键字</vt:lpstr>
      <vt:lpstr>2.1.1 标识符和关键字</vt:lpstr>
      <vt:lpstr>2.1.1 标识符和关键字</vt:lpstr>
      <vt:lpstr>2.1.1 标识符和关键字</vt:lpstr>
      <vt:lpstr>2.1.2 基本数据类型</vt:lpstr>
      <vt:lpstr>2.1.2 基本数据类型</vt:lpstr>
      <vt:lpstr>2.1.2 基本数据类型</vt:lpstr>
      <vt:lpstr>2.1.2 基本数据类型</vt:lpstr>
      <vt:lpstr>2.1.2 基本数据类型</vt:lpstr>
      <vt:lpstr>2.1.3 变量和常量</vt:lpstr>
      <vt:lpstr>2.1.4 运算符和表达式</vt:lpstr>
      <vt:lpstr>2.1.4 运算符和表达式</vt:lpstr>
      <vt:lpstr>2.1.4 运算符和表达式</vt:lpstr>
      <vt:lpstr>2.1.4 运算符和表达式</vt:lpstr>
      <vt:lpstr>2.1.4 运算符和表达式</vt:lpstr>
      <vt:lpstr>2.1.4 运算符和表达式</vt:lpstr>
      <vt:lpstr>2.2 流程控制语句</vt:lpstr>
      <vt:lpstr>2.2.1 流程控制结构</vt:lpstr>
      <vt:lpstr>2.2.1 流程控制结构</vt:lpstr>
      <vt:lpstr>2.2.1 流程控制结构</vt:lpstr>
      <vt:lpstr>2.3 数组</vt:lpstr>
      <vt:lpstr>2.3.1 一维数组</vt:lpstr>
      <vt:lpstr>2.3.1 一维数组</vt:lpstr>
      <vt:lpstr>2.3.1 一维数组</vt:lpstr>
      <vt:lpstr>2.3.1 一维数组</vt:lpstr>
      <vt:lpstr>关于引用</vt:lpstr>
      <vt:lpstr>关于引用</vt:lpstr>
      <vt:lpstr>关于引用</vt:lpstr>
      <vt:lpstr>关于Java内存管理</vt:lpstr>
      <vt:lpstr>关于Java内存管理</vt:lpstr>
      <vt:lpstr>关于Java内存管理</vt:lpstr>
      <vt:lpstr>关于Java垃圾回收(Garbage Collection)</vt:lpstr>
      <vt:lpstr>2.3.2 二维数组</vt:lpstr>
      <vt:lpstr>2.3.2 二维数组</vt:lpstr>
      <vt:lpstr>2.4 字符串</vt:lpstr>
      <vt:lpstr>2.4 字符串</vt:lpstr>
      <vt:lpstr>2.4 字符串</vt:lpstr>
      <vt:lpstr>2.4 字符串</vt:lpstr>
      <vt:lpstr>练习</vt:lpstr>
    </vt:vector>
  </TitlesOfParts>
  <Company>lntu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venice</dc:creator>
  <cp:lastModifiedBy>venice</cp:lastModifiedBy>
  <cp:revision>101</cp:revision>
  <dcterms:created xsi:type="dcterms:W3CDTF">2012-02-18T03:59:41Z</dcterms:created>
  <dcterms:modified xsi:type="dcterms:W3CDTF">2012-03-06T10:13:56Z</dcterms:modified>
</cp:coreProperties>
</file>