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328" r:id="rId4"/>
    <p:sldId id="327" r:id="rId5"/>
    <p:sldId id="262" r:id="rId6"/>
    <p:sldId id="264" r:id="rId7"/>
    <p:sldId id="266" r:id="rId8"/>
    <p:sldId id="271" r:id="rId9"/>
    <p:sldId id="329" r:id="rId10"/>
    <p:sldId id="272" r:id="rId11"/>
    <p:sldId id="330" r:id="rId12"/>
    <p:sldId id="273" r:id="rId13"/>
    <p:sldId id="331" r:id="rId14"/>
    <p:sldId id="339" r:id="rId15"/>
    <p:sldId id="332" r:id="rId16"/>
    <p:sldId id="274" r:id="rId17"/>
    <p:sldId id="333" r:id="rId18"/>
    <p:sldId id="334" r:id="rId19"/>
    <p:sldId id="335" r:id="rId20"/>
    <p:sldId id="338" r:id="rId21"/>
    <p:sldId id="336" r:id="rId22"/>
    <p:sldId id="337" r:id="rId23"/>
    <p:sldId id="299" r:id="rId24"/>
    <p:sldId id="300" r:id="rId25"/>
    <p:sldId id="342" r:id="rId26"/>
    <p:sldId id="344" r:id="rId27"/>
    <p:sldId id="343" r:id="rId28"/>
    <p:sldId id="340" r:id="rId29"/>
    <p:sldId id="341" r:id="rId30"/>
    <p:sldId id="345" r:id="rId31"/>
    <p:sldId id="346" r:id="rId32"/>
    <p:sldId id="347" r:id="rId33"/>
    <p:sldId id="348" r:id="rId34"/>
    <p:sldId id="349" r:id="rId35"/>
    <p:sldId id="350" r:id="rId36"/>
    <p:sldId id="351" r:id="rId37"/>
    <p:sldId id="352" r:id="rId38"/>
    <p:sldId id="354" r:id="rId39"/>
    <p:sldId id="353" r:id="rId40"/>
    <p:sldId id="356" r:id="rId41"/>
    <p:sldId id="355" r:id="rId42"/>
    <p:sldId id="357" r:id="rId43"/>
    <p:sldId id="358" r:id="rId44"/>
    <p:sldId id="359" r:id="rId45"/>
    <p:sldId id="360" r:id="rId46"/>
    <p:sldId id="361" r:id="rId47"/>
    <p:sldId id="362" r:id="rId48"/>
    <p:sldId id="363"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3B8E1"/>
    <a:srgbClr val="79C2E6"/>
    <a:srgbClr val="339AFE"/>
    <a:srgbClr val="30A0F8"/>
    <a:srgbClr val="93CDDD"/>
    <a:srgbClr val="92D050"/>
    <a:srgbClr val="43BBE1"/>
    <a:srgbClr val="92D0B4"/>
    <a:srgbClr val="EEE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6" d="100"/>
          <a:sy n="66" d="100"/>
        </p:scale>
        <p:origin x="-318" y="-5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53DB3-F435-4DBD-A945-AE35801B6B35}" type="doc">
      <dgm:prSet loTypeId="urn:microsoft.com/office/officeart/2005/8/layout/bProcess3" loCatId="process" qsTypeId="urn:microsoft.com/office/officeart/2005/8/quickstyle/simple1" qsCatId="simple" csTypeId="urn:microsoft.com/office/officeart/2005/8/colors/colorful5" csCatId="colorful" phldr="1"/>
      <dgm:spPr/>
      <dgm:t>
        <a:bodyPr/>
        <a:lstStyle/>
        <a:p>
          <a:endParaRPr lang="zh-CN" altLang="en-US"/>
        </a:p>
      </dgm:t>
    </dgm:pt>
    <dgm:pt modelId="{4C87E6FB-6E5F-430D-9652-E519B256B289}">
      <dgm:prSet custT="1"/>
      <dgm:spPr/>
      <dgm:t>
        <a:bodyPr/>
        <a:lstStyle/>
        <a:p>
          <a:r>
            <a:rPr lang="zh-CN" altLang="en-US" sz="2800" dirty="0" smtClean="0">
              <a:solidFill>
                <a:schemeClr val="tx1"/>
              </a:solidFill>
              <a:latin typeface="微软雅黑" pitchFamily="34" charset="-122"/>
              <a:ea typeface="微软雅黑" pitchFamily="34" charset="-122"/>
            </a:rPr>
            <a:t>类和对象</a:t>
          </a:r>
          <a:endParaRPr lang="zh-CN" altLang="en-US" sz="2800" dirty="0">
            <a:solidFill>
              <a:schemeClr val="tx1"/>
            </a:solidFill>
            <a:latin typeface="微软雅黑" pitchFamily="34" charset="-122"/>
            <a:ea typeface="微软雅黑" pitchFamily="34" charset="-122"/>
          </a:endParaRPr>
        </a:p>
      </dgm:t>
    </dgm:pt>
    <dgm:pt modelId="{D9C97E00-534A-4E37-A35C-7D8C18FCF5E7}" type="parTrans" cxnId="{765C1C57-256A-4A03-8AEF-F0398BD581FE}">
      <dgm:prSet/>
      <dgm:spPr/>
      <dgm:t>
        <a:bodyPr/>
        <a:lstStyle/>
        <a:p>
          <a:endParaRPr lang="zh-CN" altLang="en-US" sz="4000">
            <a:latin typeface="微软雅黑" pitchFamily="34" charset="-122"/>
            <a:ea typeface="微软雅黑" pitchFamily="34" charset="-122"/>
          </a:endParaRPr>
        </a:p>
      </dgm:t>
    </dgm:pt>
    <dgm:pt modelId="{119E8713-AAC6-48E6-950C-D0E463FE92D5}" type="sibTrans" cxnId="{765C1C57-256A-4A03-8AEF-F0398BD581FE}">
      <dgm:prSet custT="1"/>
      <dgm:spPr/>
      <dgm:t>
        <a:bodyPr/>
        <a:lstStyle/>
        <a:p>
          <a:endParaRPr lang="zh-CN" altLang="en-US" sz="1050">
            <a:latin typeface="微软雅黑" pitchFamily="34" charset="-122"/>
            <a:ea typeface="微软雅黑" pitchFamily="34" charset="-122"/>
          </a:endParaRPr>
        </a:p>
      </dgm:t>
    </dgm:pt>
    <dgm:pt modelId="{694CF28D-7BF1-4447-82BF-065B39169A30}">
      <dgm:prSet custT="1"/>
      <dgm:spPr/>
      <dgm:t>
        <a:bodyPr/>
        <a:lstStyle/>
        <a:p>
          <a:r>
            <a:rPr lang="zh-CN" altLang="en-US" sz="2800" dirty="0" smtClean="0">
              <a:solidFill>
                <a:schemeClr val="tx1"/>
              </a:solidFill>
              <a:latin typeface="微软雅黑" pitchFamily="34" charset="-122"/>
              <a:ea typeface="微软雅黑" pitchFamily="34" charset="-122"/>
            </a:rPr>
            <a:t>类的封装性</a:t>
          </a:r>
          <a:endParaRPr lang="zh-CN" altLang="en-US" sz="2800" dirty="0">
            <a:solidFill>
              <a:schemeClr val="tx1"/>
            </a:solidFill>
            <a:latin typeface="微软雅黑" pitchFamily="34" charset="-122"/>
            <a:ea typeface="微软雅黑" pitchFamily="34" charset="-122"/>
          </a:endParaRPr>
        </a:p>
      </dgm:t>
    </dgm:pt>
    <dgm:pt modelId="{89AEBA1D-8EB8-444B-BD31-83DDA9F28064}" type="parTrans" cxnId="{619DDDDF-C968-4259-8FFA-2ADD8067268D}">
      <dgm:prSet/>
      <dgm:spPr/>
      <dgm:t>
        <a:bodyPr/>
        <a:lstStyle/>
        <a:p>
          <a:endParaRPr lang="zh-CN" altLang="en-US" sz="4000">
            <a:latin typeface="微软雅黑" pitchFamily="34" charset="-122"/>
            <a:ea typeface="微软雅黑" pitchFamily="34" charset="-122"/>
          </a:endParaRPr>
        </a:p>
      </dgm:t>
    </dgm:pt>
    <dgm:pt modelId="{638173FF-4AB2-4BDB-B821-9C924BE835B0}" type="sibTrans" cxnId="{619DDDDF-C968-4259-8FFA-2ADD8067268D}">
      <dgm:prSet custT="1"/>
      <dgm:spPr/>
      <dgm:t>
        <a:bodyPr/>
        <a:lstStyle/>
        <a:p>
          <a:endParaRPr lang="zh-CN" altLang="en-US" sz="1050">
            <a:latin typeface="微软雅黑" pitchFamily="34" charset="-122"/>
            <a:ea typeface="微软雅黑" pitchFamily="34" charset="-122"/>
          </a:endParaRPr>
        </a:p>
      </dgm:t>
    </dgm:pt>
    <dgm:pt modelId="{F1512DAB-06E2-4C82-BA05-84EC722965EE}">
      <dgm:prSet custT="1"/>
      <dgm:spPr/>
      <dgm:t>
        <a:bodyPr/>
        <a:lstStyle/>
        <a:p>
          <a:r>
            <a:rPr lang="zh-CN" altLang="en-US" sz="2800" dirty="0" smtClean="0">
              <a:solidFill>
                <a:schemeClr val="tx1"/>
              </a:solidFill>
              <a:latin typeface="微软雅黑" pitchFamily="34" charset="-122"/>
              <a:ea typeface="微软雅黑" pitchFamily="34" charset="-122"/>
            </a:rPr>
            <a:t>类的继承性</a:t>
          </a:r>
          <a:endParaRPr lang="zh-CN" altLang="en-US" sz="2800" dirty="0">
            <a:solidFill>
              <a:schemeClr val="tx1"/>
            </a:solidFill>
            <a:latin typeface="微软雅黑" pitchFamily="34" charset="-122"/>
            <a:ea typeface="微软雅黑" pitchFamily="34" charset="-122"/>
          </a:endParaRPr>
        </a:p>
      </dgm:t>
    </dgm:pt>
    <dgm:pt modelId="{BF9EAB6D-E3C7-43B7-A715-498D043739E0}" type="parTrans" cxnId="{EA69D23D-12D6-4179-B5BD-BB7507CD93ED}">
      <dgm:prSet/>
      <dgm:spPr/>
      <dgm:t>
        <a:bodyPr/>
        <a:lstStyle/>
        <a:p>
          <a:endParaRPr lang="zh-CN" altLang="en-US" sz="4000">
            <a:latin typeface="微软雅黑" pitchFamily="34" charset="-122"/>
            <a:ea typeface="微软雅黑" pitchFamily="34" charset="-122"/>
          </a:endParaRPr>
        </a:p>
      </dgm:t>
    </dgm:pt>
    <dgm:pt modelId="{EDAA565E-13C9-437D-9091-C5AF21D9CBBE}" type="sibTrans" cxnId="{EA69D23D-12D6-4179-B5BD-BB7507CD93ED}">
      <dgm:prSet custT="1"/>
      <dgm:spPr/>
      <dgm:t>
        <a:bodyPr/>
        <a:lstStyle/>
        <a:p>
          <a:endParaRPr lang="zh-CN" altLang="en-US" sz="1050">
            <a:latin typeface="微软雅黑" pitchFamily="34" charset="-122"/>
            <a:ea typeface="微软雅黑" pitchFamily="34" charset="-122"/>
          </a:endParaRPr>
        </a:p>
      </dgm:t>
    </dgm:pt>
    <dgm:pt modelId="{34637B1B-71F5-41DF-A644-8F699E1573D3}">
      <dgm:prSet custT="1"/>
      <dgm:spPr/>
      <dgm:t>
        <a:bodyPr/>
        <a:lstStyle/>
        <a:p>
          <a:r>
            <a:rPr lang="zh-CN" altLang="en-US" sz="2800" dirty="0" smtClean="0">
              <a:solidFill>
                <a:schemeClr val="tx1"/>
              </a:solidFill>
              <a:latin typeface="微软雅黑" pitchFamily="34" charset="-122"/>
              <a:ea typeface="微软雅黑" pitchFamily="34" charset="-122"/>
            </a:rPr>
            <a:t>类的多态性</a:t>
          </a:r>
          <a:endParaRPr lang="zh-CN" altLang="en-US" sz="2800" dirty="0">
            <a:solidFill>
              <a:schemeClr val="tx1"/>
            </a:solidFill>
            <a:latin typeface="微软雅黑" pitchFamily="34" charset="-122"/>
            <a:ea typeface="微软雅黑" pitchFamily="34" charset="-122"/>
          </a:endParaRPr>
        </a:p>
      </dgm:t>
    </dgm:pt>
    <dgm:pt modelId="{110C47C1-5EBF-4A52-BC91-A84B71830105}" type="parTrans" cxnId="{0FAE585C-15DE-4E6F-B563-7088621F04FA}">
      <dgm:prSet/>
      <dgm:spPr/>
      <dgm:t>
        <a:bodyPr/>
        <a:lstStyle/>
        <a:p>
          <a:endParaRPr lang="zh-CN" altLang="en-US" sz="4000">
            <a:latin typeface="微软雅黑" pitchFamily="34" charset="-122"/>
            <a:ea typeface="微软雅黑" pitchFamily="34" charset="-122"/>
          </a:endParaRPr>
        </a:p>
      </dgm:t>
    </dgm:pt>
    <dgm:pt modelId="{31F07D09-31FC-472E-883A-1D5983D84043}" type="sibTrans" cxnId="{0FAE585C-15DE-4E6F-B563-7088621F04FA}">
      <dgm:prSet custT="1"/>
      <dgm:spPr/>
      <dgm:t>
        <a:bodyPr/>
        <a:lstStyle/>
        <a:p>
          <a:endParaRPr lang="zh-CN" altLang="en-US" sz="1050">
            <a:latin typeface="微软雅黑" pitchFamily="34" charset="-122"/>
            <a:ea typeface="微软雅黑" pitchFamily="34" charset="-122"/>
          </a:endParaRPr>
        </a:p>
      </dgm:t>
    </dgm:pt>
    <dgm:pt modelId="{FE7BB444-D429-49D9-B376-9DD255543F4F}">
      <dgm:prSet custT="1"/>
      <dgm:spPr/>
      <dgm:t>
        <a:bodyPr/>
        <a:lstStyle/>
        <a:p>
          <a:r>
            <a:rPr lang="zh-CN" altLang="en-US" sz="2800" dirty="0" smtClean="0">
              <a:solidFill>
                <a:schemeClr val="tx1"/>
              </a:solidFill>
              <a:latin typeface="微软雅黑" pitchFamily="34" charset="-122"/>
              <a:ea typeface="微软雅黑" pitchFamily="34" charset="-122"/>
            </a:rPr>
            <a:t>类的抽象性</a:t>
          </a:r>
          <a:endParaRPr lang="zh-CN" altLang="en-US" sz="2800" dirty="0">
            <a:solidFill>
              <a:schemeClr val="tx1"/>
            </a:solidFill>
            <a:latin typeface="微软雅黑" pitchFamily="34" charset="-122"/>
            <a:ea typeface="微软雅黑" pitchFamily="34" charset="-122"/>
          </a:endParaRPr>
        </a:p>
      </dgm:t>
    </dgm:pt>
    <dgm:pt modelId="{ABB0D56F-1BCD-4124-985D-B753D3FDC209}" type="parTrans" cxnId="{BAD12E5D-1F59-45A6-A167-0B0B70428550}">
      <dgm:prSet/>
      <dgm:spPr/>
      <dgm:t>
        <a:bodyPr/>
        <a:lstStyle/>
        <a:p>
          <a:endParaRPr lang="zh-CN" altLang="en-US" sz="4000"/>
        </a:p>
      </dgm:t>
    </dgm:pt>
    <dgm:pt modelId="{91CAC4A1-65D7-47AC-B514-E20D39134086}" type="sibTrans" cxnId="{BAD12E5D-1F59-45A6-A167-0B0B70428550}">
      <dgm:prSet/>
      <dgm:spPr/>
      <dgm:t>
        <a:bodyPr/>
        <a:lstStyle/>
        <a:p>
          <a:endParaRPr lang="zh-CN" altLang="en-US" sz="4000"/>
        </a:p>
      </dgm:t>
    </dgm:pt>
    <dgm:pt modelId="{ABC46C20-8381-43FC-96DA-9222AC1A273D}" type="pres">
      <dgm:prSet presAssocID="{61C53DB3-F435-4DBD-A945-AE35801B6B35}" presName="Name0" presStyleCnt="0">
        <dgm:presLayoutVars>
          <dgm:dir/>
          <dgm:resizeHandles val="exact"/>
        </dgm:presLayoutVars>
      </dgm:prSet>
      <dgm:spPr/>
      <dgm:t>
        <a:bodyPr/>
        <a:lstStyle/>
        <a:p>
          <a:endParaRPr lang="zh-CN" altLang="en-US"/>
        </a:p>
      </dgm:t>
    </dgm:pt>
    <dgm:pt modelId="{D88DE7BC-43C8-47AC-ACCA-BD99A4517F46}" type="pres">
      <dgm:prSet presAssocID="{4C87E6FB-6E5F-430D-9652-E519B256B289}" presName="node" presStyleLbl="node1" presStyleIdx="0" presStyleCnt="5" custScaleX="134694" custScaleY="120513">
        <dgm:presLayoutVars>
          <dgm:bulletEnabled val="1"/>
        </dgm:presLayoutVars>
      </dgm:prSet>
      <dgm:spPr/>
      <dgm:t>
        <a:bodyPr/>
        <a:lstStyle/>
        <a:p>
          <a:endParaRPr lang="zh-CN" altLang="en-US"/>
        </a:p>
      </dgm:t>
    </dgm:pt>
    <dgm:pt modelId="{D029F684-F5BF-41AE-9D5A-77ECDB8B7DF9}" type="pres">
      <dgm:prSet presAssocID="{119E8713-AAC6-48E6-950C-D0E463FE92D5}" presName="sibTrans" presStyleLbl="sibTrans1D1" presStyleIdx="0" presStyleCnt="4"/>
      <dgm:spPr/>
      <dgm:t>
        <a:bodyPr/>
        <a:lstStyle/>
        <a:p>
          <a:endParaRPr lang="zh-CN" altLang="en-US"/>
        </a:p>
      </dgm:t>
    </dgm:pt>
    <dgm:pt modelId="{F5B81C0B-63F9-40C2-A30B-772869C2D879}" type="pres">
      <dgm:prSet presAssocID="{119E8713-AAC6-48E6-950C-D0E463FE92D5}" presName="connectorText" presStyleLbl="sibTrans1D1" presStyleIdx="0" presStyleCnt="4"/>
      <dgm:spPr/>
      <dgm:t>
        <a:bodyPr/>
        <a:lstStyle/>
        <a:p>
          <a:endParaRPr lang="zh-CN" altLang="en-US"/>
        </a:p>
      </dgm:t>
    </dgm:pt>
    <dgm:pt modelId="{02B26741-B80F-4436-9ABE-819B3276B598}" type="pres">
      <dgm:prSet presAssocID="{694CF28D-7BF1-4447-82BF-065B39169A30}" presName="node" presStyleLbl="node1" presStyleIdx="1" presStyleCnt="5" custScaleX="134694" custScaleY="120513">
        <dgm:presLayoutVars>
          <dgm:bulletEnabled val="1"/>
        </dgm:presLayoutVars>
      </dgm:prSet>
      <dgm:spPr/>
      <dgm:t>
        <a:bodyPr/>
        <a:lstStyle/>
        <a:p>
          <a:endParaRPr lang="zh-CN" altLang="en-US"/>
        </a:p>
      </dgm:t>
    </dgm:pt>
    <dgm:pt modelId="{69F6DB0C-8AAE-49AC-AB62-88F9B32BCA82}" type="pres">
      <dgm:prSet presAssocID="{638173FF-4AB2-4BDB-B821-9C924BE835B0}" presName="sibTrans" presStyleLbl="sibTrans1D1" presStyleIdx="1" presStyleCnt="4"/>
      <dgm:spPr/>
      <dgm:t>
        <a:bodyPr/>
        <a:lstStyle/>
        <a:p>
          <a:endParaRPr lang="zh-CN" altLang="en-US"/>
        </a:p>
      </dgm:t>
    </dgm:pt>
    <dgm:pt modelId="{C8CEDA0B-2E1F-4728-B98D-B218F289F5A3}" type="pres">
      <dgm:prSet presAssocID="{638173FF-4AB2-4BDB-B821-9C924BE835B0}" presName="connectorText" presStyleLbl="sibTrans1D1" presStyleIdx="1" presStyleCnt="4"/>
      <dgm:spPr/>
      <dgm:t>
        <a:bodyPr/>
        <a:lstStyle/>
        <a:p>
          <a:endParaRPr lang="zh-CN" altLang="en-US"/>
        </a:p>
      </dgm:t>
    </dgm:pt>
    <dgm:pt modelId="{C8231D2E-D50A-4C1F-98B4-1926CF0D519B}" type="pres">
      <dgm:prSet presAssocID="{F1512DAB-06E2-4C82-BA05-84EC722965EE}" presName="node" presStyleLbl="node1" presStyleIdx="2" presStyleCnt="5" custScaleX="134694" custScaleY="120513">
        <dgm:presLayoutVars>
          <dgm:bulletEnabled val="1"/>
        </dgm:presLayoutVars>
      </dgm:prSet>
      <dgm:spPr/>
      <dgm:t>
        <a:bodyPr/>
        <a:lstStyle/>
        <a:p>
          <a:endParaRPr lang="zh-CN" altLang="en-US"/>
        </a:p>
      </dgm:t>
    </dgm:pt>
    <dgm:pt modelId="{AC01E6B9-6A71-443F-81AF-69C1A25FF454}" type="pres">
      <dgm:prSet presAssocID="{EDAA565E-13C9-437D-9091-C5AF21D9CBBE}" presName="sibTrans" presStyleLbl="sibTrans1D1" presStyleIdx="2" presStyleCnt="4"/>
      <dgm:spPr/>
      <dgm:t>
        <a:bodyPr/>
        <a:lstStyle/>
        <a:p>
          <a:endParaRPr lang="zh-CN" altLang="en-US"/>
        </a:p>
      </dgm:t>
    </dgm:pt>
    <dgm:pt modelId="{16F5B6AD-4BC1-4424-933F-131BE3606BF6}" type="pres">
      <dgm:prSet presAssocID="{EDAA565E-13C9-437D-9091-C5AF21D9CBBE}" presName="connectorText" presStyleLbl="sibTrans1D1" presStyleIdx="2" presStyleCnt="4"/>
      <dgm:spPr/>
      <dgm:t>
        <a:bodyPr/>
        <a:lstStyle/>
        <a:p>
          <a:endParaRPr lang="zh-CN" altLang="en-US"/>
        </a:p>
      </dgm:t>
    </dgm:pt>
    <dgm:pt modelId="{E59AC2C6-1F06-4D01-8DA9-23C81B362872}" type="pres">
      <dgm:prSet presAssocID="{34637B1B-71F5-41DF-A644-8F699E1573D3}" presName="node" presStyleLbl="node1" presStyleIdx="3" presStyleCnt="5" custScaleX="134694" custScaleY="120513" custLinFactNeighborX="79572">
        <dgm:presLayoutVars>
          <dgm:bulletEnabled val="1"/>
        </dgm:presLayoutVars>
      </dgm:prSet>
      <dgm:spPr/>
      <dgm:t>
        <a:bodyPr/>
        <a:lstStyle/>
        <a:p>
          <a:endParaRPr lang="zh-CN" altLang="en-US"/>
        </a:p>
      </dgm:t>
    </dgm:pt>
    <dgm:pt modelId="{52F95E9A-4FC8-4FB6-BF40-FE11B5193CB5}" type="pres">
      <dgm:prSet presAssocID="{31F07D09-31FC-472E-883A-1D5983D84043}" presName="sibTrans" presStyleLbl="sibTrans1D1" presStyleIdx="3" presStyleCnt="4"/>
      <dgm:spPr/>
      <dgm:t>
        <a:bodyPr/>
        <a:lstStyle/>
        <a:p>
          <a:endParaRPr lang="zh-CN" altLang="en-US"/>
        </a:p>
      </dgm:t>
    </dgm:pt>
    <dgm:pt modelId="{9CB1C446-4D87-4161-8FD3-CDF1A4DF73B3}" type="pres">
      <dgm:prSet presAssocID="{31F07D09-31FC-472E-883A-1D5983D84043}" presName="connectorText" presStyleLbl="sibTrans1D1" presStyleIdx="3" presStyleCnt="4"/>
      <dgm:spPr/>
      <dgm:t>
        <a:bodyPr/>
        <a:lstStyle/>
        <a:p>
          <a:endParaRPr lang="zh-CN" altLang="en-US"/>
        </a:p>
      </dgm:t>
    </dgm:pt>
    <dgm:pt modelId="{1C5277DB-4C7D-4E90-A106-047274B0D5B2}" type="pres">
      <dgm:prSet presAssocID="{FE7BB444-D429-49D9-B376-9DD255543F4F}" presName="node" presStyleLbl="node1" presStyleIdx="4" presStyleCnt="5" custScaleX="134694" custScaleY="120513" custLinFactNeighborX="79572">
        <dgm:presLayoutVars>
          <dgm:bulletEnabled val="1"/>
        </dgm:presLayoutVars>
      </dgm:prSet>
      <dgm:spPr/>
      <dgm:t>
        <a:bodyPr/>
        <a:lstStyle/>
        <a:p>
          <a:endParaRPr lang="zh-CN" altLang="en-US"/>
        </a:p>
      </dgm:t>
    </dgm:pt>
  </dgm:ptLst>
  <dgm:cxnLst>
    <dgm:cxn modelId="{4C9E5593-F885-4638-A9B0-07B4CD3F487F}" type="presOf" srcId="{638173FF-4AB2-4BDB-B821-9C924BE835B0}" destId="{C8CEDA0B-2E1F-4728-B98D-B218F289F5A3}" srcOrd="1" destOrd="0" presId="urn:microsoft.com/office/officeart/2005/8/layout/bProcess3"/>
    <dgm:cxn modelId="{6F660844-3560-4457-B10C-A4133BF65A3D}" type="presOf" srcId="{694CF28D-7BF1-4447-82BF-065B39169A30}" destId="{02B26741-B80F-4436-9ABE-819B3276B598}" srcOrd="0" destOrd="0" presId="urn:microsoft.com/office/officeart/2005/8/layout/bProcess3"/>
    <dgm:cxn modelId="{425048E2-DBAF-4A1D-B8C7-6F6CD7ADEAC3}" type="presOf" srcId="{4C87E6FB-6E5F-430D-9652-E519B256B289}" destId="{D88DE7BC-43C8-47AC-ACCA-BD99A4517F46}" srcOrd="0" destOrd="0" presId="urn:microsoft.com/office/officeart/2005/8/layout/bProcess3"/>
    <dgm:cxn modelId="{092D57F5-2C26-4B89-A019-E96CB26E8167}" type="presOf" srcId="{61C53DB3-F435-4DBD-A945-AE35801B6B35}" destId="{ABC46C20-8381-43FC-96DA-9222AC1A273D}" srcOrd="0" destOrd="0" presId="urn:microsoft.com/office/officeart/2005/8/layout/bProcess3"/>
    <dgm:cxn modelId="{85755327-732D-4DB9-A608-281857D966F0}" type="presOf" srcId="{31F07D09-31FC-472E-883A-1D5983D84043}" destId="{52F95E9A-4FC8-4FB6-BF40-FE11B5193CB5}" srcOrd="0" destOrd="0" presId="urn:microsoft.com/office/officeart/2005/8/layout/bProcess3"/>
    <dgm:cxn modelId="{2AA57C6A-CB21-4FCC-BDDB-291808007948}" type="presOf" srcId="{119E8713-AAC6-48E6-950C-D0E463FE92D5}" destId="{F5B81C0B-63F9-40C2-A30B-772869C2D879}" srcOrd="1" destOrd="0" presId="urn:microsoft.com/office/officeart/2005/8/layout/bProcess3"/>
    <dgm:cxn modelId="{A9386762-C5CC-4969-8808-58CB01C97965}" type="presOf" srcId="{638173FF-4AB2-4BDB-B821-9C924BE835B0}" destId="{69F6DB0C-8AAE-49AC-AB62-88F9B32BCA82}" srcOrd="0" destOrd="0" presId="urn:microsoft.com/office/officeart/2005/8/layout/bProcess3"/>
    <dgm:cxn modelId="{695E47E6-09FC-42D1-B99D-A40EA7872A43}" type="presOf" srcId="{EDAA565E-13C9-437D-9091-C5AF21D9CBBE}" destId="{16F5B6AD-4BC1-4424-933F-131BE3606BF6}" srcOrd="1" destOrd="0" presId="urn:microsoft.com/office/officeart/2005/8/layout/bProcess3"/>
    <dgm:cxn modelId="{11AB6B16-DA7B-4D00-A9D6-39DDAE014970}" type="presOf" srcId="{34637B1B-71F5-41DF-A644-8F699E1573D3}" destId="{E59AC2C6-1F06-4D01-8DA9-23C81B362872}" srcOrd="0" destOrd="0" presId="urn:microsoft.com/office/officeart/2005/8/layout/bProcess3"/>
    <dgm:cxn modelId="{F1788A68-3B69-45A1-88C5-1025C67F76BB}" type="presOf" srcId="{31F07D09-31FC-472E-883A-1D5983D84043}" destId="{9CB1C446-4D87-4161-8FD3-CDF1A4DF73B3}" srcOrd="1" destOrd="0" presId="urn:microsoft.com/office/officeart/2005/8/layout/bProcess3"/>
    <dgm:cxn modelId="{765C1C57-256A-4A03-8AEF-F0398BD581FE}" srcId="{61C53DB3-F435-4DBD-A945-AE35801B6B35}" destId="{4C87E6FB-6E5F-430D-9652-E519B256B289}" srcOrd="0" destOrd="0" parTransId="{D9C97E00-534A-4E37-A35C-7D8C18FCF5E7}" sibTransId="{119E8713-AAC6-48E6-950C-D0E463FE92D5}"/>
    <dgm:cxn modelId="{1E94E248-D204-4AE7-98CF-30C1064D5516}" type="presOf" srcId="{F1512DAB-06E2-4C82-BA05-84EC722965EE}" destId="{C8231D2E-D50A-4C1F-98B4-1926CF0D519B}" srcOrd="0" destOrd="0" presId="urn:microsoft.com/office/officeart/2005/8/layout/bProcess3"/>
    <dgm:cxn modelId="{88FEF08C-8F4E-4B51-9CC2-8179AFD50D36}" type="presOf" srcId="{FE7BB444-D429-49D9-B376-9DD255543F4F}" destId="{1C5277DB-4C7D-4E90-A106-047274B0D5B2}" srcOrd="0" destOrd="0" presId="urn:microsoft.com/office/officeart/2005/8/layout/bProcess3"/>
    <dgm:cxn modelId="{0FAE585C-15DE-4E6F-B563-7088621F04FA}" srcId="{61C53DB3-F435-4DBD-A945-AE35801B6B35}" destId="{34637B1B-71F5-41DF-A644-8F699E1573D3}" srcOrd="3" destOrd="0" parTransId="{110C47C1-5EBF-4A52-BC91-A84B71830105}" sibTransId="{31F07D09-31FC-472E-883A-1D5983D84043}"/>
    <dgm:cxn modelId="{619DDDDF-C968-4259-8FFA-2ADD8067268D}" srcId="{61C53DB3-F435-4DBD-A945-AE35801B6B35}" destId="{694CF28D-7BF1-4447-82BF-065B39169A30}" srcOrd="1" destOrd="0" parTransId="{89AEBA1D-8EB8-444B-BD31-83DDA9F28064}" sibTransId="{638173FF-4AB2-4BDB-B821-9C924BE835B0}"/>
    <dgm:cxn modelId="{FB338BB4-C5F6-4DCE-90C4-FCBA37C0FC20}" type="presOf" srcId="{119E8713-AAC6-48E6-950C-D0E463FE92D5}" destId="{D029F684-F5BF-41AE-9D5A-77ECDB8B7DF9}" srcOrd="0" destOrd="0" presId="urn:microsoft.com/office/officeart/2005/8/layout/bProcess3"/>
    <dgm:cxn modelId="{BAD12E5D-1F59-45A6-A167-0B0B70428550}" srcId="{61C53DB3-F435-4DBD-A945-AE35801B6B35}" destId="{FE7BB444-D429-49D9-B376-9DD255543F4F}" srcOrd="4" destOrd="0" parTransId="{ABB0D56F-1BCD-4124-985D-B753D3FDC209}" sibTransId="{91CAC4A1-65D7-47AC-B514-E20D39134086}"/>
    <dgm:cxn modelId="{EA69D23D-12D6-4179-B5BD-BB7507CD93ED}" srcId="{61C53DB3-F435-4DBD-A945-AE35801B6B35}" destId="{F1512DAB-06E2-4C82-BA05-84EC722965EE}" srcOrd="2" destOrd="0" parTransId="{BF9EAB6D-E3C7-43B7-A715-498D043739E0}" sibTransId="{EDAA565E-13C9-437D-9091-C5AF21D9CBBE}"/>
    <dgm:cxn modelId="{E2B534C3-6B16-4E53-AAB1-A462288F2E30}" type="presOf" srcId="{EDAA565E-13C9-437D-9091-C5AF21D9CBBE}" destId="{AC01E6B9-6A71-443F-81AF-69C1A25FF454}" srcOrd="0" destOrd="0" presId="urn:microsoft.com/office/officeart/2005/8/layout/bProcess3"/>
    <dgm:cxn modelId="{A3E69CAD-F928-4923-A0FD-33F7BCFC0FDF}" type="presParOf" srcId="{ABC46C20-8381-43FC-96DA-9222AC1A273D}" destId="{D88DE7BC-43C8-47AC-ACCA-BD99A4517F46}" srcOrd="0" destOrd="0" presId="urn:microsoft.com/office/officeart/2005/8/layout/bProcess3"/>
    <dgm:cxn modelId="{D05589FA-1F82-46BA-97EE-6D287B02BC28}" type="presParOf" srcId="{ABC46C20-8381-43FC-96DA-9222AC1A273D}" destId="{D029F684-F5BF-41AE-9D5A-77ECDB8B7DF9}" srcOrd="1" destOrd="0" presId="urn:microsoft.com/office/officeart/2005/8/layout/bProcess3"/>
    <dgm:cxn modelId="{81C93EBC-3E83-4DFD-86F1-81359DBE808C}" type="presParOf" srcId="{D029F684-F5BF-41AE-9D5A-77ECDB8B7DF9}" destId="{F5B81C0B-63F9-40C2-A30B-772869C2D879}" srcOrd="0" destOrd="0" presId="urn:microsoft.com/office/officeart/2005/8/layout/bProcess3"/>
    <dgm:cxn modelId="{24F1879F-40E8-48BB-9EE9-BFB6D9E50BF0}" type="presParOf" srcId="{ABC46C20-8381-43FC-96DA-9222AC1A273D}" destId="{02B26741-B80F-4436-9ABE-819B3276B598}" srcOrd="2" destOrd="0" presId="urn:microsoft.com/office/officeart/2005/8/layout/bProcess3"/>
    <dgm:cxn modelId="{F279690A-78EB-4ABD-AE9E-4EEA73EF43A8}" type="presParOf" srcId="{ABC46C20-8381-43FC-96DA-9222AC1A273D}" destId="{69F6DB0C-8AAE-49AC-AB62-88F9B32BCA82}" srcOrd="3" destOrd="0" presId="urn:microsoft.com/office/officeart/2005/8/layout/bProcess3"/>
    <dgm:cxn modelId="{3AABCC62-6307-4848-BE25-74347E3FBFE7}" type="presParOf" srcId="{69F6DB0C-8AAE-49AC-AB62-88F9B32BCA82}" destId="{C8CEDA0B-2E1F-4728-B98D-B218F289F5A3}" srcOrd="0" destOrd="0" presId="urn:microsoft.com/office/officeart/2005/8/layout/bProcess3"/>
    <dgm:cxn modelId="{16E2DBEB-1F9B-4A03-913E-0189D58B078C}" type="presParOf" srcId="{ABC46C20-8381-43FC-96DA-9222AC1A273D}" destId="{C8231D2E-D50A-4C1F-98B4-1926CF0D519B}" srcOrd="4" destOrd="0" presId="urn:microsoft.com/office/officeart/2005/8/layout/bProcess3"/>
    <dgm:cxn modelId="{1D79F17C-C084-4F64-A40A-2BBB289FE478}" type="presParOf" srcId="{ABC46C20-8381-43FC-96DA-9222AC1A273D}" destId="{AC01E6B9-6A71-443F-81AF-69C1A25FF454}" srcOrd="5" destOrd="0" presId="urn:microsoft.com/office/officeart/2005/8/layout/bProcess3"/>
    <dgm:cxn modelId="{E9938B49-AF19-4494-ACA6-57B97A58ADCC}" type="presParOf" srcId="{AC01E6B9-6A71-443F-81AF-69C1A25FF454}" destId="{16F5B6AD-4BC1-4424-933F-131BE3606BF6}" srcOrd="0" destOrd="0" presId="urn:microsoft.com/office/officeart/2005/8/layout/bProcess3"/>
    <dgm:cxn modelId="{0CB2B9A9-5F91-4F52-A1C8-A1AF33A53878}" type="presParOf" srcId="{ABC46C20-8381-43FC-96DA-9222AC1A273D}" destId="{E59AC2C6-1F06-4D01-8DA9-23C81B362872}" srcOrd="6" destOrd="0" presId="urn:microsoft.com/office/officeart/2005/8/layout/bProcess3"/>
    <dgm:cxn modelId="{C2B2F5C7-D83A-4436-BB2D-10DF54DFDF0B}" type="presParOf" srcId="{ABC46C20-8381-43FC-96DA-9222AC1A273D}" destId="{52F95E9A-4FC8-4FB6-BF40-FE11B5193CB5}" srcOrd="7" destOrd="0" presId="urn:microsoft.com/office/officeart/2005/8/layout/bProcess3"/>
    <dgm:cxn modelId="{CD16B540-1F66-42B4-A48B-1FE34A150AD6}" type="presParOf" srcId="{52F95E9A-4FC8-4FB6-BF40-FE11B5193CB5}" destId="{9CB1C446-4D87-4161-8FD3-CDF1A4DF73B3}" srcOrd="0" destOrd="0" presId="urn:microsoft.com/office/officeart/2005/8/layout/bProcess3"/>
    <dgm:cxn modelId="{6F766A40-FA28-44F8-A279-CCF423D6E4C4}" type="presParOf" srcId="{ABC46C20-8381-43FC-96DA-9222AC1A273D}" destId="{1C5277DB-4C7D-4E90-A106-047274B0D5B2}"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149608-ED47-4384-B773-3C69AB4AAC74}" type="doc">
      <dgm:prSet loTypeId="urn:microsoft.com/office/officeart/2005/8/layout/arrow3" loCatId="relationship" qsTypeId="urn:microsoft.com/office/officeart/2005/8/quickstyle/simple2" qsCatId="simple" csTypeId="urn:microsoft.com/office/officeart/2005/8/colors/colorful5" csCatId="colorful" phldr="1"/>
      <dgm:spPr/>
      <dgm:t>
        <a:bodyPr/>
        <a:lstStyle/>
        <a:p>
          <a:endParaRPr lang="zh-CN" altLang="en-US"/>
        </a:p>
      </dgm:t>
    </dgm:pt>
    <dgm:pt modelId="{B3BAD847-6F84-4766-A99B-720F92C83138}">
      <dgm:prSet phldrT="[文本]" custT="1"/>
      <dgm:spPr/>
      <dgm:t>
        <a:bodyPr/>
        <a:lstStyle/>
        <a:p>
          <a:r>
            <a:rPr lang="zh-CN" altLang="en-US" sz="2800" dirty="0" smtClean="0">
              <a:effectLst>
                <a:outerShdw blurRad="38100" dist="38100" dir="2700000" algn="tl">
                  <a:srgbClr val="000000"/>
                </a:outerShdw>
              </a:effectLst>
              <a:latin typeface="微软雅黑" pitchFamily="34" charset="-122"/>
              <a:ea typeface="微软雅黑" pitchFamily="34" charset="-122"/>
            </a:rPr>
            <a:t>抽象</a:t>
          </a:r>
          <a:endParaRPr lang="zh-CN" altLang="en-US" sz="2800" dirty="0">
            <a:latin typeface="微软雅黑" pitchFamily="34" charset="-122"/>
            <a:ea typeface="微软雅黑" pitchFamily="34" charset="-122"/>
          </a:endParaRPr>
        </a:p>
      </dgm:t>
    </dgm:pt>
    <dgm:pt modelId="{D0F05344-E87C-4183-8B02-8156C6DA98C3}" type="parTrans" cxnId="{944147CD-7F4D-49B6-B7AF-4CFF7BE00A91}">
      <dgm:prSet/>
      <dgm:spPr/>
      <dgm:t>
        <a:bodyPr/>
        <a:lstStyle/>
        <a:p>
          <a:endParaRPr lang="zh-CN" altLang="en-US" sz="2400"/>
        </a:p>
      </dgm:t>
    </dgm:pt>
    <dgm:pt modelId="{E30A002A-ACCC-431F-865C-420F6E7835B5}" type="sibTrans" cxnId="{944147CD-7F4D-49B6-B7AF-4CFF7BE00A91}">
      <dgm:prSet/>
      <dgm:spPr/>
      <dgm:t>
        <a:bodyPr/>
        <a:lstStyle/>
        <a:p>
          <a:endParaRPr lang="zh-CN" altLang="en-US" sz="2400"/>
        </a:p>
      </dgm:t>
    </dgm:pt>
    <dgm:pt modelId="{C4E65288-286F-454E-BAF0-C661F8D5EA5D}">
      <dgm:prSet custT="1"/>
      <dgm:spPr/>
      <dgm:t>
        <a:bodyPr/>
        <a:lstStyle/>
        <a:p>
          <a:r>
            <a:rPr lang="zh-CN" altLang="en-US" sz="2800" dirty="0" smtClean="0">
              <a:effectLst>
                <a:outerShdw blurRad="38100" dist="38100" dir="2700000" algn="tl">
                  <a:srgbClr val="000000"/>
                </a:outerShdw>
              </a:effectLst>
              <a:latin typeface="微软雅黑" pitchFamily="34" charset="-122"/>
              <a:ea typeface="微软雅黑" pitchFamily="34" charset="-122"/>
            </a:rPr>
            <a:t>分类</a:t>
          </a:r>
          <a:endParaRPr lang="zh-CN" altLang="en-US" sz="2800" dirty="0">
            <a:latin typeface="微软雅黑" pitchFamily="34" charset="-122"/>
            <a:ea typeface="微软雅黑" pitchFamily="34" charset="-122"/>
          </a:endParaRPr>
        </a:p>
      </dgm:t>
    </dgm:pt>
    <dgm:pt modelId="{35073A73-0E37-4F18-87E2-EA7314413745}" type="parTrans" cxnId="{2430D753-D7ED-4247-9449-D331B69FECCA}">
      <dgm:prSet/>
      <dgm:spPr/>
      <dgm:t>
        <a:bodyPr/>
        <a:lstStyle/>
        <a:p>
          <a:endParaRPr lang="zh-CN" altLang="en-US" sz="2400"/>
        </a:p>
      </dgm:t>
    </dgm:pt>
    <dgm:pt modelId="{6AA4580F-F9D4-4BC1-837D-7C136B8C89A1}" type="sibTrans" cxnId="{2430D753-D7ED-4247-9449-D331B69FECCA}">
      <dgm:prSet/>
      <dgm:spPr/>
      <dgm:t>
        <a:bodyPr/>
        <a:lstStyle/>
        <a:p>
          <a:endParaRPr lang="zh-CN" altLang="en-US" sz="2400"/>
        </a:p>
      </dgm:t>
    </dgm:pt>
    <dgm:pt modelId="{57A7ADED-5B7A-4507-A095-1DA965ECF0FF}">
      <dgm:prSet phldrT="[文本]" custT="1"/>
      <dgm:spPr/>
      <dgm:t>
        <a:bodyPr/>
        <a:lstStyle/>
        <a:p>
          <a:r>
            <a:rPr lang="zh-CN" altLang="en-US" sz="2400" dirty="0" smtClean="0">
              <a:latin typeface="微软雅黑" pitchFamily="34" charset="-122"/>
              <a:ea typeface="微软雅黑" pitchFamily="34" charset="-122"/>
            </a:rPr>
            <a:t>将现实世界中客观存在的事务映射到意识中的一种方法</a:t>
          </a:r>
          <a:endParaRPr lang="zh-CN" altLang="en-US" sz="2400" dirty="0">
            <a:latin typeface="微软雅黑" pitchFamily="34" charset="-122"/>
            <a:ea typeface="微软雅黑" pitchFamily="34" charset="-122"/>
          </a:endParaRPr>
        </a:p>
      </dgm:t>
    </dgm:pt>
    <dgm:pt modelId="{3F890AE9-1593-443E-BE7C-48FE09962357}" type="parTrans" cxnId="{8A0B7EC8-D354-45A8-9006-718C85383D3B}">
      <dgm:prSet/>
      <dgm:spPr/>
      <dgm:t>
        <a:bodyPr/>
        <a:lstStyle/>
        <a:p>
          <a:endParaRPr lang="zh-CN" altLang="en-US" sz="2400"/>
        </a:p>
      </dgm:t>
    </dgm:pt>
    <dgm:pt modelId="{1761F57D-2E2E-4C06-B87E-708616E5D455}" type="sibTrans" cxnId="{8A0B7EC8-D354-45A8-9006-718C85383D3B}">
      <dgm:prSet/>
      <dgm:spPr/>
      <dgm:t>
        <a:bodyPr/>
        <a:lstStyle/>
        <a:p>
          <a:endParaRPr lang="zh-CN" altLang="en-US" sz="2400"/>
        </a:p>
      </dgm:t>
    </dgm:pt>
    <dgm:pt modelId="{9BB2F273-D9BF-42E7-A5E6-8E7873BB460F}">
      <dgm:prSet custT="1"/>
      <dgm:spPr/>
      <dgm:t>
        <a:bodyPr/>
        <a:lstStyle/>
        <a:p>
          <a:r>
            <a:rPr lang="zh-CN" altLang="en-US" sz="2400" dirty="0" smtClean="0">
              <a:latin typeface="微软雅黑" pitchFamily="34" charset="-122"/>
              <a:ea typeface="微软雅黑" pitchFamily="34" charset="-122"/>
            </a:rPr>
            <a:t>指确定这些抽象到意识中的概念之间的关系这些关系的基本形式包括一般到特殊和整体与局部</a:t>
          </a:r>
          <a:endParaRPr lang="zh-CN" altLang="en-US" sz="2400" dirty="0">
            <a:latin typeface="微软雅黑" pitchFamily="34" charset="-122"/>
            <a:ea typeface="微软雅黑" pitchFamily="34" charset="-122"/>
          </a:endParaRPr>
        </a:p>
      </dgm:t>
    </dgm:pt>
    <dgm:pt modelId="{DF44BA75-5521-4A7C-A081-47E6D88B6D13}" type="parTrans" cxnId="{9CEA8AF0-27C7-4D92-AA07-6F2C248003DC}">
      <dgm:prSet/>
      <dgm:spPr/>
      <dgm:t>
        <a:bodyPr/>
        <a:lstStyle/>
        <a:p>
          <a:endParaRPr lang="zh-CN" altLang="en-US" sz="2400"/>
        </a:p>
      </dgm:t>
    </dgm:pt>
    <dgm:pt modelId="{0A3C4E9C-5943-4994-995E-CBBD1367E407}" type="sibTrans" cxnId="{9CEA8AF0-27C7-4D92-AA07-6F2C248003DC}">
      <dgm:prSet/>
      <dgm:spPr/>
      <dgm:t>
        <a:bodyPr/>
        <a:lstStyle/>
        <a:p>
          <a:endParaRPr lang="zh-CN" altLang="en-US" sz="2400"/>
        </a:p>
      </dgm:t>
    </dgm:pt>
    <dgm:pt modelId="{98A740F0-CD3F-4126-A087-68C7F23A817C}" type="pres">
      <dgm:prSet presAssocID="{C3149608-ED47-4384-B773-3C69AB4AAC74}" presName="compositeShape" presStyleCnt="0">
        <dgm:presLayoutVars>
          <dgm:chMax val="2"/>
          <dgm:dir/>
          <dgm:resizeHandles val="exact"/>
        </dgm:presLayoutVars>
      </dgm:prSet>
      <dgm:spPr/>
      <dgm:t>
        <a:bodyPr/>
        <a:lstStyle/>
        <a:p>
          <a:endParaRPr lang="zh-CN" altLang="en-US"/>
        </a:p>
      </dgm:t>
    </dgm:pt>
    <dgm:pt modelId="{338E3427-A04A-4671-AC0F-17867F3D3E7E}" type="pres">
      <dgm:prSet presAssocID="{C3149608-ED47-4384-B773-3C69AB4AAC74}" presName="divider" presStyleLbl="fgShp" presStyleIdx="0" presStyleCnt="1"/>
      <dgm:spPr/>
    </dgm:pt>
    <dgm:pt modelId="{BA25769A-42C8-43D6-9718-A47AA6595B5A}" type="pres">
      <dgm:prSet presAssocID="{B3BAD847-6F84-4766-A99B-720F92C83138}" presName="downArrow" presStyleLbl="node1" presStyleIdx="0" presStyleCnt="2"/>
      <dgm:spPr>
        <a:solidFill>
          <a:srgbClr val="79C2E6"/>
        </a:solidFill>
      </dgm:spPr>
    </dgm:pt>
    <dgm:pt modelId="{07966F8C-1D18-4CCE-885A-180EB32AD5F1}" type="pres">
      <dgm:prSet presAssocID="{B3BAD847-6F84-4766-A99B-720F92C83138}" presName="downArrowText" presStyleLbl="revTx" presStyleIdx="0" presStyleCnt="2" custScaleX="171690">
        <dgm:presLayoutVars>
          <dgm:bulletEnabled val="1"/>
        </dgm:presLayoutVars>
      </dgm:prSet>
      <dgm:spPr/>
      <dgm:t>
        <a:bodyPr/>
        <a:lstStyle/>
        <a:p>
          <a:endParaRPr lang="zh-CN" altLang="en-US"/>
        </a:p>
      </dgm:t>
    </dgm:pt>
    <dgm:pt modelId="{049C8971-2C9C-42B4-8162-BEAFEE74E78C}" type="pres">
      <dgm:prSet presAssocID="{C4E65288-286F-454E-BAF0-C661F8D5EA5D}" presName="upArrow" presStyleLbl="node1" presStyleIdx="1" presStyleCnt="2"/>
      <dgm:spPr>
        <a:solidFill>
          <a:srgbClr val="FFC000"/>
        </a:solidFill>
      </dgm:spPr>
    </dgm:pt>
    <dgm:pt modelId="{C3717306-3698-4265-8DEB-EB8610CE6C52}" type="pres">
      <dgm:prSet presAssocID="{C4E65288-286F-454E-BAF0-C661F8D5EA5D}" presName="upArrowText" presStyleLbl="revTx" presStyleIdx="1" presStyleCnt="2" custScaleX="194108">
        <dgm:presLayoutVars>
          <dgm:bulletEnabled val="1"/>
        </dgm:presLayoutVars>
      </dgm:prSet>
      <dgm:spPr/>
      <dgm:t>
        <a:bodyPr/>
        <a:lstStyle/>
        <a:p>
          <a:endParaRPr lang="zh-CN" altLang="en-US"/>
        </a:p>
      </dgm:t>
    </dgm:pt>
  </dgm:ptLst>
  <dgm:cxnLst>
    <dgm:cxn modelId="{2430D753-D7ED-4247-9449-D331B69FECCA}" srcId="{C3149608-ED47-4384-B773-3C69AB4AAC74}" destId="{C4E65288-286F-454E-BAF0-C661F8D5EA5D}" srcOrd="1" destOrd="0" parTransId="{35073A73-0E37-4F18-87E2-EA7314413745}" sibTransId="{6AA4580F-F9D4-4BC1-837D-7C136B8C89A1}"/>
    <dgm:cxn modelId="{FA8DAE1E-5C17-4D42-80B2-768FEB80793F}" type="presOf" srcId="{B3BAD847-6F84-4766-A99B-720F92C83138}" destId="{07966F8C-1D18-4CCE-885A-180EB32AD5F1}" srcOrd="0" destOrd="0" presId="urn:microsoft.com/office/officeart/2005/8/layout/arrow3"/>
    <dgm:cxn modelId="{9602480B-6A0F-43A5-9181-948F7F14D9A4}" type="presOf" srcId="{C4E65288-286F-454E-BAF0-C661F8D5EA5D}" destId="{C3717306-3698-4265-8DEB-EB8610CE6C52}" srcOrd="0" destOrd="0" presId="urn:microsoft.com/office/officeart/2005/8/layout/arrow3"/>
    <dgm:cxn modelId="{91341386-BE29-4C41-967F-A4883426ABE6}" type="presOf" srcId="{C3149608-ED47-4384-B773-3C69AB4AAC74}" destId="{98A740F0-CD3F-4126-A087-68C7F23A817C}" srcOrd="0" destOrd="0" presId="urn:microsoft.com/office/officeart/2005/8/layout/arrow3"/>
    <dgm:cxn modelId="{4EAD91BE-9C68-4F4C-B808-E7562926A4E3}" type="presOf" srcId="{57A7ADED-5B7A-4507-A095-1DA965ECF0FF}" destId="{07966F8C-1D18-4CCE-885A-180EB32AD5F1}" srcOrd="0" destOrd="1" presId="urn:microsoft.com/office/officeart/2005/8/layout/arrow3"/>
    <dgm:cxn modelId="{1BC41D8F-5F4A-4DF4-8855-668F5EB01C99}" type="presOf" srcId="{9BB2F273-D9BF-42E7-A5E6-8E7873BB460F}" destId="{C3717306-3698-4265-8DEB-EB8610CE6C52}" srcOrd="0" destOrd="1" presId="urn:microsoft.com/office/officeart/2005/8/layout/arrow3"/>
    <dgm:cxn modelId="{9CEA8AF0-27C7-4D92-AA07-6F2C248003DC}" srcId="{C4E65288-286F-454E-BAF0-C661F8D5EA5D}" destId="{9BB2F273-D9BF-42E7-A5E6-8E7873BB460F}" srcOrd="0" destOrd="0" parTransId="{DF44BA75-5521-4A7C-A081-47E6D88B6D13}" sibTransId="{0A3C4E9C-5943-4994-995E-CBBD1367E407}"/>
    <dgm:cxn modelId="{8A0B7EC8-D354-45A8-9006-718C85383D3B}" srcId="{B3BAD847-6F84-4766-A99B-720F92C83138}" destId="{57A7ADED-5B7A-4507-A095-1DA965ECF0FF}" srcOrd="0" destOrd="0" parTransId="{3F890AE9-1593-443E-BE7C-48FE09962357}" sibTransId="{1761F57D-2E2E-4C06-B87E-708616E5D455}"/>
    <dgm:cxn modelId="{944147CD-7F4D-49B6-B7AF-4CFF7BE00A91}" srcId="{C3149608-ED47-4384-B773-3C69AB4AAC74}" destId="{B3BAD847-6F84-4766-A99B-720F92C83138}" srcOrd="0" destOrd="0" parTransId="{D0F05344-E87C-4183-8B02-8156C6DA98C3}" sibTransId="{E30A002A-ACCC-431F-865C-420F6E7835B5}"/>
    <dgm:cxn modelId="{1C4D6D76-D3E0-4753-B2C1-5CD07F06FC03}" type="presParOf" srcId="{98A740F0-CD3F-4126-A087-68C7F23A817C}" destId="{338E3427-A04A-4671-AC0F-17867F3D3E7E}" srcOrd="0" destOrd="0" presId="urn:microsoft.com/office/officeart/2005/8/layout/arrow3"/>
    <dgm:cxn modelId="{2B56A825-72A6-4CF0-963D-B397F6460CA9}" type="presParOf" srcId="{98A740F0-CD3F-4126-A087-68C7F23A817C}" destId="{BA25769A-42C8-43D6-9718-A47AA6595B5A}" srcOrd="1" destOrd="0" presId="urn:microsoft.com/office/officeart/2005/8/layout/arrow3"/>
    <dgm:cxn modelId="{05C380E2-8470-4B56-8BF0-7E6855D4FD37}" type="presParOf" srcId="{98A740F0-CD3F-4126-A087-68C7F23A817C}" destId="{07966F8C-1D18-4CCE-885A-180EB32AD5F1}" srcOrd="2" destOrd="0" presId="urn:microsoft.com/office/officeart/2005/8/layout/arrow3"/>
    <dgm:cxn modelId="{59A2A0D2-F9BA-43B5-8F99-2831584ADB82}" type="presParOf" srcId="{98A740F0-CD3F-4126-A087-68C7F23A817C}" destId="{049C8971-2C9C-42B4-8162-BEAFEE74E78C}" srcOrd="3" destOrd="0" presId="urn:microsoft.com/office/officeart/2005/8/layout/arrow3"/>
    <dgm:cxn modelId="{F2BD789B-2993-428F-A6B7-BB9767503F1F}" type="presParOf" srcId="{98A740F0-CD3F-4126-A087-68C7F23A817C}" destId="{C3717306-3698-4265-8DEB-EB8610CE6C52}"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42B0F4-1B4F-4A37-85BD-198542AB3805}" type="doc">
      <dgm:prSet loTypeId="urn:microsoft.com/office/officeart/2005/8/layout/arrow5" loCatId="relationship" qsTypeId="urn:microsoft.com/office/officeart/2005/8/quickstyle/simple2" qsCatId="simple" csTypeId="urn:microsoft.com/office/officeart/2005/8/colors/accent1_2" csCatId="accent1" phldr="1"/>
      <dgm:spPr/>
      <dgm:t>
        <a:bodyPr/>
        <a:lstStyle/>
        <a:p>
          <a:endParaRPr lang="zh-CN" altLang="en-US"/>
        </a:p>
      </dgm:t>
    </dgm:pt>
    <dgm:pt modelId="{E75C982F-C9B1-46B6-BFB7-5DF4AFAB922A}">
      <dgm:prSet phldrT="[文本]" custT="1"/>
      <dgm:spPr>
        <a:solidFill>
          <a:srgbClr val="43B8E1"/>
        </a:solidFill>
      </dgm:spPr>
      <dgm:t>
        <a:bodyPr/>
        <a:lstStyle/>
        <a:p>
          <a:r>
            <a:rPr lang="zh-CN" altLang="en-US" sz="3200" dirty="0" smtClean="0">
              <a:solidFill>
                <a:schemeClr val="tx1"/>
              </a:solidFill>
              <a:latin typeface="微软雅黑" pitchFamily="34" charset="-122"/>
              <a:ea typeface="微软雅黑" pitchFamily="34" charset="-122"/>
            </a:rPr>
            <a:t>方法的多态</a:t>
          </a:r>
          <a:endParaRPr lang="zh-CN" altLang="en-US" sz="3200" dirty="0">
            <a:solidFill>
              <a:schemeClr val="tx1"/>
            </a:solidFill>
            <a:latin typeface="微软雅黑" pitchFamily="34" charset="-122"/>
            <a:ea typeface="微软雅黑" pitchFamily="34" charset="-122"/>
          </a:endParaRPr>
        </a:p>
      </dgm:t>
    </dgm:pt>
    <dgm:pt modelId="{CDFF2192-DB66-4830-8DF8-F0E29D099648}" type="parTrans" cxnId="{690ABF1E-0E22-4470-B6C8-8374F3EA47C1}">
      <dgm:prSet/>
      <dgm:spPr/>
      <dgm:t>
        <a:bodyPr/>
        <a:lstStyle/>
        <a:p>
          <a:endParaRPr lang="zh-CN" altLang="en-US" sz="2400">
            <a:solidFill>
              <a:schemeClr val="tx1"/>
            </a:solidFill>
            <a:latin typeface="微软雅黑" pitchFamily="34" charset="-122"/>
            <a:ea typeface="微软雅黑" pitchFamily="34" charset="-122"/>
          </a:endParaRPr>
        </a:p>
      </dgm:t>
    </dgm:pt>
    <dgm:pt modelId="{595678DC-E62E-48F7-B135-0D679153DDB2}" type="sibTrans" cxnId="{690ABF1E-0E22-4470-B6C8-8374F3EA47C1}">
      <dgm:prSet/>
      <dgm:spPr/>
      <dgm:t>
        <a:bodyPr/>
        <a:lstStyle/>
        <a:p>
          <a:endParaRPr lang="zh-CN" altLang="en-US" sz="2400">
            <a:solidFill>
              <a:schemeClr val="tx1"/>
            </a:solidFill>
            <a:latin typeface="微软雅黑" pitchFamily="34" charset="-122"/>
            <a:ea typeface="微软雅黑" pitchFamily="34" charset="-122"/>
          </a:endParaRPr>
        </a:p>
      </dgm:t>
    </dgm:pt>
    <dgm:pt modelId="{7AB54BFC-833A-4516-AB18-6035FA88A2BC}">
      <dgm:prSet phldrT="[文本]" custT="1"/>
      <dgm:spPr>
        <a:solidFill>
          <a:srgbClr val="FFC000"/>
        </a:solidFill>
      </dgm:spPr>
      <dgm:t>
        <a:bodyPr/>
        <a:lstStyle/>
        <a:p>
          <a:r>
            <a:rPr lang="zh-CN" altLang="en-US" sz="3200" dirty="0" smtClean="0">
              <a:solidFill>
                <a:schemeClr val="tx1"/>
              </a:solidFill>
              <a:latin typeface="微软雅黑" pitchFamily="34" charset="-122"/>
              <a:ea typeface="微软雅黑" pitchFamily="34" charset="-122"/>
            </a:rPr>
            <a:t>类型的多态</a:t>
          </a:r>
          <a:endParaRPr lang="zh-CN" altLang="en-US" sz="3200" dirty="0">
            <a:solidFill>
              <a:schemeClr val="tx1"/>
            </a:solidFill>
            <a:latin typeface="微软雅黑" pitchFamily="34" charset="-122"/>
            <a:ea typeface="微软雅黑" pitchFamily="34" charset="-122"/>
          </a:endParaRPr>
        </a:p>
      </dgm:t>
    </dgm:pt>
    <dgm:pt modelId="{E244602C-B45C-41D4-9810-4A809A8B54A0}" type="parTrans" cxnId="{9E91B5B8-AB34-45AB-BBF6-AF9DCE6E31F4}">
      <dgm:prSet/>
      <dgm:spPr/>
      <dgm:t>
        <a:bodyPr/>
        <a:lstStyle/>
        <a:p>
          <a:endParaRPr lang="zh-CN" altLang="en-US" sz="2400">
            <a:solidFill>
              <a:schemeClr val="tx1"/>
            </a:solidFill>
            <a:latin typeface="微软雅黑" pitchFamily="34" charset="-122"/>
            <a:ea typeface="微软雅黑" pitchFamily="34" charset="-122"/>
          </a:endParaRPr>
        </a:p>
      </dgm:t>
    </dgm:pt>
    <dgm:pt modelId="{8AED5A0B-5268-4EE1-88C3-1D4B32BBBDE7}" type="sibTrans" cxnId="{9E91B5B8-AB34-45AB-BBF6-AF9DCE6E31F4}">
      <dgm:prSet/>
      <dgm:spPr/>
      <dgm:t>
        <a:bodyPr/>
        <a:lstStyle/>
        <a:p>
          <a:endParaRPr lang="zh-CN" altLang="en-US" sz="2400">
            <a:solidFill>
              <a:schemeClr val="tx1"/>
            </a:solidFill>
            <a:latin typeface="微软雅黑" pitchFamily="34" charset="-122"/>
            <a:ea typeface="微软雅黑" pitchFamily="34" charset="-122"/>
          </a:endParaRPr>
        </a:p>
      </dgm:t>
    </dgm:pt>
    <dgm:pt modelId="{47521DF7-D590-41D4-A817-A63D5150C214}">
      <dgm:prSet phldrT="[文本]" custT="1"/>
      <dgm:spPr>
        <a:solidFill>
          <a:srgbClr val="43B8E1"/>
        </a:solidFill>
      </dgm:spPr>
      <dgm:t>
        <a:bodyPr/>
        <a:lstStyle/>
        <a:p>
          <a:r>
            <a:rPr lang="zh-CN" altLang="en-US" sz="2400" dirty="0" smtClean="0">
              <a:solidFill>
                <a:schemeClr val="tx1"/>
              </a:solidFill>
              <a:latin typeface="微软雅黑" pitchFamily="34" charset="-122"/>
              <a:ea typeface="微软雅黑" pitchFamily="34" charset="-122"/>
            </a:rPr>
            <a:t>重载</a:t>
          </a:r>
          <a:endParaRPr lang="zh-CN" altLang="en-US" sz="2400" dirty="0">
            <a:solidFill>
              <a:schemeClr val="tx1"/>
            </a:solidFill>
            <a:latin typeface="微软雅黑" pitchFamily="34" charset="-122"/>
            <a:ea typeface="微软雅黑" pitchFamily="34" charset="-122"/>
          </a:endParaRPr>
        </a:p>
      </dgm:t>
    </dgm:pt>
    <dgm:pt modelId="{B1ECFDE0-B53A-4CF5-B06D-C4967CEFAD5D}" type="parTrans" cxnId="{3C63EAAF-AE6D-4907-9C6E-C27E08BCB275}">
      <dgm:prSet/>
      <dgm:spPr/>
      <dgm:t>
        <a:bodyPr/>
        <a:lstStyle/>
        <a:p>
          <a:endParaRPr lang="zh-CN" altLang="en-US" sz="2400">
            <a:solidFill>
              <a:schemeClr val="tx1"/>
            </a:solidFill>
            <a:latin typeface="微软雅黑" pitchFamily="34" charset="-122"/>
            <a:ea typeface="微软雅黑" pitchFamily="34" charset="-122"/>
          </a:endParaRPr>
        </a:p>
      </dgm:t>
    </dgm:pt>
    <dgm:pt modelId="{FA2E9705-C87D-4A78-B242-031858E07C8F}" type="sibTrans" cxnId="{3C63EAAF-AE6D-4907-9C6E-C27E08BCB275}">
      <dgm:prSet/>
      <dgm:spPr/>
      <dgm:t>
        <a:bodyPr/>
        <a:lstStyle/>
        <a:p>
          <a:endParaRPr lang="zh-CN" altLang="en-US" sz="2400">
            <a:solidFill>
              <a:schemeClr val="tx1"/>
            </a:solidFill>
            <a:latin typeface="微软雅黑" pitchFamily="34" charset="-122"/>
            <a:ea typeface="微软雅黑" pitchFamily="34" charset="-122"/>
          </a:endParaRPr>
        </a:p>
      </dgm:t>
    </dgm:pt>
    <dgm:pt modelId="{FCFEC65E-72B5-4597-B014-80B9C7E3D5BC}">
      <dgm:prSet phldrT="[文本]" custT="1"/>
      <dgm:spPr>
        <a:solidFill>
          <a:srgbClr val="43B8E1"/>
        </a:solidFill>
      </dgm:spPr>
      <dgm:t>
        <a:bodyPr/>
        <a:lstStyle/>
        <a:p>
          <a:r>
            <a:rPr lang="zh-CN" altLang="en-US" sz="2400" dirty="0" smtClean="0">
              <a:solidFill>
                <a:schemeClr val="tx1"/>
              </a:solidFill>
              <a:latin typeface="微软雅黑" pitchFamily="34" charset="-122"/>
              <a:ea typeface="微软雅黑" pitchFamily="34" charset="-122"/>
            </a:rPr>
            <a:t>覆盖</a:t>
          </a:r>
          <a:endParaRPr lang="zh-CN" altLang="en-US" sz="2400" dirty="0">
            <a:solidFill>
              <a:schemeClr val="tx1"/>
            </a:solidFill>
            <a:latin typeface="微软雅黑" pitchFamily="34" charset="-122"/>
            <a:ea typeface="微软雅黑" pitchFamily="34" charset="-122"/>
          </a:endParaRPr>
        </a:p>
      </dgm:t>
    </dgm:pt>
    <dgm:pt modelId="{166BB776-7DBE-42AF-92EF-F8337A48FD36}" type="parTrans" cxnId="{193606B3-B970-46C9-9A5B-A6187651A057}">
      <dgm:prSet/>
      <dgm:spPr/>
      <dgm:t>
        <a:bodyPr/>
        <a:lstStyle/>
        <a:p>
          <a:endParaRPr lang="zh-CN" altLang="en-US" sz="2400">
            <a:solidFill>
              <a:schemeClr val="tx1"/>
            </a:solidFill>
            <a:latin typeface="微软雅黑" pitchFamily="34" charset="-122"/>
            <a:ea typeface="微软雅黑" pitchFamily="34" charset="-122"/>
          </a:endParaRPr>
        </a:p>
      </dgm:t>
    </dgm:pt>
    <dgm:pt modelId="{1ABD9912-CDBB-4080-A286-9922274C5B0A}" type="sibTrans" cxnId="{193606B3-B970-46C9-9A5B-A6187651A057}">
      <dgm:prSet/>
      <dgm:spPr/>
      <dgm:t>
        <a:bodyPr/>
        <a:lstStyle/>
        <a:p>
          <a:endParaRPr lang="zh-CN" altLang="en-US" sz="2400">
            <a:solidFill>
              <a:schemeClr val="tx1"/>
            </a:solidFill>
            <a:latin typeface="微软雅黑" pitchFamily="34" charset="-122"/>
            <a:ea typeface="微软雅黑" pitchFamily="34" charset="-122"/>
          </a:endParaRPr>
        </a:p>
      </dgm:t>
    </dgm:pt>
    <dgm:pt modelId="{4E363E30-A963-4116-B1F8-43EAC5B9359A}">
      <dgm:prSet phldrT="[文本]" custT="1"/>
      <dgm:spPr>
        <a:solidFill>
          <a:srgbClr val="FFC000"/>
        </a:solidFill>
      </dgm:spPr>
      <dgm:t>
        <a:bodyPr/>
        <a:lstStyle/>
        <a:p>
          <a:r>
            <a:rPr lang="zh-CN" altLang="en-US" sz="2400" dirty="0" smtClean="0">
              <a:solidFill>
                <a:schemeClr val="tx1"/>
              </a:solidFill>
              <a:latin typeface="微软雅黑" pitchFamily="34" charset="-122"/>
              <a:ea typeface="微软雅黑" pitchFamily="34" charset="-122"/>
            </a:rPr>
            <a:t>向上转型</a:t>
          </a:r>
          <a:endParaRPr lang="zh-CN" altLang="en-US" sz="2400" dirty="0">
            <a:solidFill>
              <a:schemeClr val="tx1"/>
            </a:solidFill>
            <a:latin typeface="微软雅黑" pitchFamily="34" charset="-122"/>
            <a:ea typeface="微软雅黑" pitchFamily="34" charset="-122"/>
          </a:endParaRPr>
        </a:p>
      </dgm:t>
    </dgm:pt>
    <dgm:pt modelId="{B516EC42-9EE6-42DF-9E34-A9EADA7DDD44}" type="parTrans" cxnId="{A5AFC43A-F1D2-4B4B-953D-01D09DCEFA84}">
      <dgm:prSet/>
      <dgm:spPr/>
      <dgm:t>
        <a:bodyPr/>
        <a:lstStyle/>
        <a:p>
          <a:endParaRPr lang="zh-CN" altLang="en-US" sz="2400">
            <a:solidFill>
              <a:schemeClr val="tx1"/>
            </a:solidFill>
            <a:latin typeface="微软雅黑" pitchFamily="34" charset="-122"/>
            <a:ea typeface="微软雅黑" pitchFamily="34" charset="-122"/>
          </a:endParaRPr>
        </a:p>
      </dgm:t>
    </dgm:pt>
    <dgm:pt modelId="{0AA88384-F4F8-43AF-8126-63BB7213C18D}" type="sibTrans" cxnId="{A5AFC43A-F1D2-4B4B-953D-01D09DCEFA84}">
      <dgm:prSet/>
      <dgm:spPr/>
      <dgm:t>
        <a:bodyPr/>
        <a:lstStyle/>
        <a:p>
          <a:endParaRPr lang="zh-CN" altLang="en-US" sz="2400">
            <a:solidFill>
              <a:schemeClr val="tx1"/>
            </a:solidFill>
            <a:latin typeface="微软雅黑" pitchFamily="34" charset="-122"/>
            <a:ea typeface="微软雅黑" pitchFamily="34" charset="-122"/>
          </a:endParaRPr>
        </a:p>
      </dgm:t>
    </dgm:pt>
    <dgm:pt modelId="{C1CDE5B7-26A0-4939-835B-5548C9808AE2}" type="pres">
      <dgm:prSet presAssocID="{E442B0F4-1B4F-4A37-85BD-198542AB3805}" presName="diagram" presStyleCnt="0">
        <dgm:presLayoutVars>
          <dgm:dir/>
          <dgm:resizeHandles val="exact"/>
        </dgm:presLayoutVars>
      </dgm:prSet>
      <dgm:spPr/>
      <dgm:t>
        <a:bodyPr/>
        <a:lstStyle/>
        <a:p>
          <a:endParaRPr lang="zh-CN" altLang="en-US"/>
        </a:p>
      </dgm:t>
    </dgm:pt>
    <dgm:pt modelId="{4E59C3DE-5BFE-4C9D-A53F-A5D62E528DA3}" type="pres">
      <dgm:prSet presAssocID="{E75C982F-C9B1-46B6-BFB7-5DF4AFAB922A}" presName="arrow" presStyleLbl="node1" presStyleIdx="0" presStyleCnt="2" custScaleY="93635" custRadScaleRad="87534">
        <dgm:presLayoutVars>
          <dgm:bulletEnabled val="1"/>
        </dgm:presLayoutVars>
      </dgm:prSet>
      <dgm:spPr/>
      <dgm:t>
        <a:bodyPr/>
        <a:lstStyle/>
        <a:p>
          <a:endParaRPr lang="zh-CN" altLang="en-US"/>
        </a:p>
      </dgm:t>
    </dgm:pt>
    <dgm:pt modelId="{A5DABCD4-87DD-4B12-AB50-385269C8E245}" type="pres">
      <dgm:prSet presAssocID="{7AB54BFC-833A-4516-AB18-6035FA88A2BC}" presName="arrow" presStyleLbl="node1" presStyleIdx="1" presStyleCnt="2" custScaleY="89918" custRadScaleRad="96101">
        <dgm:presLayoutVars>
          <dgm:bulletEnabled val="1"/>
        </dgm:presLayoutVars>
      </dgm:prSet>
      <dgm:spPr/>
      <dgm:t>
        <a:bodyPr/>
        <a:lstStyle/>
        <a:p>
          <a:endParaRPr lang="zh-CN" altLang="en-US"/>
        </a:p>
      </dgm:t>
    </dgm:pt>
  </dgm:ptLst>
  <dgm:cxnLst>
    <dgm:cxn modelId="{65F8D029-6CB0-4B94-8B8A-88A61A3E2DFE}" type="presOf" srcId="{47521DF7-D590-41D4-A817-A63D5150C214}" destId="{4E59C3DE-5BFE-4C9D-A53F-A5D62E528DA3}" srcOrd="0" destOrd="1" presId="urn:microsoft.com/office/officeart/2005/8/layout/arrow5"/>
    <dgm:cxn modelId="{9E91B5B8-AB34-45AB-BBF6-AF9DCE6E31F4}" srcId="{E442B0F4-1B4F-4A37-85BD-198542AB3805}" destId="{7AB54BFC-833A-4516-AB18-6035FA88A2BC}" srcOrd="1" destOrd="0" parTransId="{E244602C-B45C-41D4-9810-4A809A8B54A0}" sibTransId="{8AED5A0B-5268-4EE1-88C3-1D4B32BBBDE7}"/>
    <dgm:cxn modelId="{D479F56F-A9BD-45E5-A775-6DE347D80368}" type="presOf" srcId="{7AB54BFC-833A-4516-AB18-6035FA88A2BC}" destId="{A5DABCD4-87DD-4B12-AB50-385269C8E245}" srcOrd="0" destOrd="0" presId="urn:microsoft.com/office/officeart/2005/8/layout/arrow5"/>
    <dgm:cxn modelId="{690ABF1E-0E22-4470-B6C8-8374F3EA47C1}" srcId="{E442B0F4-1B4F-4A37-85BD-198542AB3805}" destId="{E75C982F-C9B1-46B6-BFB7-5DF4AFAB922A}" srcOrd="0" destOrd="0" parTransId="{CDFF2192-DB66-4830-8DF8-F0E29D099648}" sibTransId="{595678DC-E62E-48F7-B135-0D679153DDB2}"/>
    <dgm:cxn modelId="{3C63EAAF-AE6D-4907-9C6E-C27E08BCB275}" srcId="{E75C982F-C9B1-46B6-BFB7-5DF4AFAB922A}" destId="{47521DF7-D590-41D4-A817-A63D5150C214}" srcOrd="0" destOrd="0" parTransId="{B1ECFDE0-B53A-4CF5-B06D-C4967CEFAD5D}" sibTransId="{FA2E9705-C87D-4A78-B242-031858E07C8F}"/>
    <dgm:cxn modelId="{505296FA-9FC6-48D3-94A3-5924D9FE6BE8}" type="presOf" srcId="{E75C982F-C9B1-46B6-BFB7-5DF4AFAB922A}" destId="{4E59C3DE-5BFE-4C9D-A53F-A5D62E528DA3}" srcOrd="0" destOrd="0" presId="urn:microsoft.com/office/officeart/2005/8/layout/arrow5"/>
    <dgm:cxn modelId="{16DB7DB6-E353-4F50-A7D6-0A1D5C85D6CE}" type="presOf" srcId="{FCFEC65E-72B5-4597-B014-80B9C7E3D5BC}" destId="{4E59C3DE-5BFE-4C9D-A53F-A5D62E528DA3}" srcOrd="0" destOrd="2" presId="urn:microsoft.com/office/officeart/2005/8/layout/arrow5"/>
    <dgm:cxn modelId="{6B5FFE1C-0C70-4F63-8F8A-9AECF61C4F55}" type="presOf" srcId="{4E363E30-A963-4116-B1F8-43EAC5B9359A}" destId="{A5DABCD4-87DD-4B12-AB50-385269C8E245}" srcOrd="0" destOrd="1" presId="urn:microsoft.com/office/officeart/2005/8/layout/arrow5"/>
    <dgm:cxn modelId="{D4C07BD5-40DE-4AA9-A9A4-A78014B4A806}" type="presOf" srcId="{E442B0F4-1B4F-4A37-85BD-198542AB3805}" destId="{C1CDE5B7-26A0-4939-835B-5548C9808AE2}" srcOrd="0" destOrd="0" presId="urn:microsoft.com/office/officeart/2005/8/layout/arrow5"/>
    <dgm:cxn modelId="{A5AFC43A-F1D2-4B4B-953D-01D09DCEFA84}" srcId="{7AB54BFC-833A-4516-AB18-6035FA88A2BC}" destId="{4E363E30-A963-4116-B1F8-43EAC5B9359A}" srcOrd="0" destOrd="0" parTransId="{B516EC42-9EE6-42DF-9E34-A9EADA7DDD44}" sibTransId="{0AA88384-F4F8-43AF-8126-63BB7213C18D}"/>
    <dgm:cxn modelId="{193606B3-B970-46C9-9A5B-A6187651A057}" srcId="{E75C982F-C9B1-46B6-BFB7-5DF4AFAB922A}" destId="{FCFEC65E-72B5-4597-B014-80B9C7E3D5BC}" srcOrd="1" destOrd="0" parTransId="{166BB776-7DBE-42AF-92EF-F8337A48FD36}" sibTransId="{1ABD9912-CDBB-4080-A286-9922274C5B0A}"/>
    <dgm:cxn modelId="{A0B095BC-6258-4CB5-B2E8-450141682330}" type="presParOf" srcId="{C1CDE5B7-26A0-4939-835B-5548C9808AE2}" destId="{4E59C3DE-5BFE-4C9D-A53F-A5D62E528DA3}" srcOrd="0" destOrd="0" presId="urn:microsoft.com/office/officeart/2005/8/layout/arrow5"/>
    <dgm:cxn modelId="{0E280E61-BC02-470C-8130-1035043C5637}" type="presParOf" srcId="{C1CDE5B7-26A0-4939-835B-5548C9808AE2}" destId="{A5DABCD4-87DD-4B12-AB50-385269C8E245}"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F684-F5BF-41AE-9D5A-77ECDB8B7DF9}">
      <dsp:nvSpPr>
        <dsp:cNvPr id="0" name=""/>
        <dsp:cNvSpPr/>
      </dsp:nvSpPr>
      <dsp:spPr>
        <a:xfrm>
          <a:off x="2640942" y="1497117"/>
          <a:ext cx="419885" cy="91440"/>
        </a:xfrm>
        <a:custGeom>
          <a:avLst/>
          <a:gdLst/>
          <a:ahLst/>
          <a:cxnLst/>
          <a:rect l="0" t="0" r="0" b="0"/>
          <a:pathLst>
            <a:path>
              <a:moveTo>
                <a:pt x="0" y="45720"/>
              </a:moveTo>
              <a:lnTo>
                <a:pt x="419885"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a:off x="2839622" y="1540582"/>
        <a:ext cx="22524" cy="4509"/>
      </dsp:txXfrm>
    </dsp:sp>
    <dsp:sp modelId="{D88DE7BC-43C8-47AC-ACCA-BD99A4517F46}">
      <dsp:nvSpPr>
        <dsp:cNvPr id="0" name=""/>
        <dsp:cNvSpPr/>
      </dsp:nvSpPr>
      <dsp:spPr>
        <a:xfrm>
          <a:off x="4582" y="834715"/>
          <a:ext cx="2638160" cy="14162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pitchFamily="34" charset="-122"/>
              <a:ea typeface="微软雅黑" pitchFamily="34" charset="-122"/>
            </a:rPr>
            <a:t>类和对象</a:t>
          </a:r>
          <a:endParaRPr lang="zh-CN" altLang="en-US" sz="2800" kern="1200" dirty="0">
            <a:solidFill>
              <a:schemeClr val="tx1"/>
            </a:solidFill>
            <a:latin typeface="微软雅黑" pitchFamily="34" charset="-122"/>
            <a:ea typeface="微软雅黑" pitchFamily="34" charset="-122"/>
          </a:endParaRPr>
        </a:p>
      </dsp:txBody>
      <dsp:txXfrm>
        <a:off x="4582" y="834715"/>
        <a:ext cx="2638160" cy="1416243"/>
      </dsp:txXfrm>
    </dsp:sp>
    <dsp:sp modelId="{69F6DB0C-8AAE-49AC-AB62-88F9B32BCA82}">
      <dsp:nvSpPr>
        <dsp:cNvPr id="0" name=""/>
        <dsp:cNvSpPr/>
      </dsp:nvSpPr>
      <dsp:spPr>
        <a:xfrm>
          <a:off x="5729587" y="1497117"/>
          <a:ext cx="419885" cy="91440"/>
        </a:xfrm>
        <a:custGeom>
          <a:avLst/>
          <a:gdLst/>
          <a:ahLst/>
          <a:cxnLst/>
          <a:rect l="0" t="0" r="0" b="0"/>
          <a:pathLst>
            <a:path>
              <a:moveTo>
                <a:pt x="0" y="45720"/>
              </a:moveTo>
              <a:lnTo>
                <a:pt x="419885" y="45720"/>
              </a:lnTo>
            </a:path>
          </a:pathLst>
        </a:custGeom>
        <a:noFill/>
        <a:ln w="9525" cap="flat" cmpd="sng" algn="ctr">
          <a:solidFill>
            <a:schemeClr val="accent5">
              <a:hueOff val="-3311292"/>
              <a:satOff val="13270"/>
              <a:lumOff val="287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a:off x="5928268" y="1540582"/>
        <a:ext cx="22524" cy="4509"/>
      </dsp:txXfrm>
    </dsp:sp>
    <dsp:sp modelId="{02B26741-B80F-4436-9ABE-819B3276B598}">
      <dsp:nvSpPr>
        <dsp:cNvPr id="0" name=""/>
        <dsp:cNvSpPr/>
      </dsp:nvSpPr>
      <dsp:spPr>
        <a:xfrm>
          <a:off x="3093227" y="834715"/>
          <a:ext cx="2638160" cy="1416243"/>
        </a:xfrm>
        <a:prstGeom prst="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pitchFamily="34" charset="-122"/>
              <a:ea typeface="微软雅黑" pitchFamily="34" charset="-122"/>
            </a:rPr>
            <a:t>类的封装性</a:t>
          </a:r>
          <a:endParaRPr lang="zh-CN" altLang="en-US" sz="2800" kern="1200" dirty="0">
            <a:solidFill>
              <a:schemeClr val="tx1"/>
            </a:solidFill>
            <a:latin typeface="微软雅黑" pitchFamily="34" charset="-122"/>
            <a:ea typeface="微软雅黑" pitchFamily="34" charset="-122"/>
          </a:endParaRPr>
        </a:p>
      </dsp:txBody>
      <dsp:txXfrm>
        <a:off x="3093227" y="834715"/>
        <a:ext cx="2638160" cy="1416243"/>
      </dsp:txXfrm>
    </dsp:sp>
    <dsp:sp modelId="{AC01E6B9-6A71-443F-81AF-69C1A25FF454}">
      <dsp:nvSpPr>
        <dsp:cNvPr id="0" name=""/>
        <dsp:cNvSpPr/>
      </dsp:nvSpPr>
      <dsp:spPr>
        <a:xfrm>
          <a:off x="2882184" y="2249159"/>
          <a:ext cx="4618768" cy="419885"/>
        </a:xfrm>
        <a:custGeom>
          <a:avLst/>
          <a:gdLst/>
          <a:ahLst/>
          <a:cxnLst/>
          <a:rect l="0" t="0" r="0" b="0"/>
          <a:pathLst>
            <a:path>
              <a:moveTo>
                <a:pt x="4618768" y="0"/>
              </a:moveTo>
              <a:lnTo>
                <a:pt x="4618768" y="227042"/>
              </a:lnTo>
              <a:lnTo>
                <a:pt x="0" y="227042"/>
              </a:lnTo>
              <a:lnTo>
                <a:pt x="0" y="419885"/>
              </a:lnTo>
            </a:path>
          </a:pathLst>
        </a:custGeom>
        <a:noFill/>
        <a:ln w="9525" cap="flat" cmpd="sng" algn="ctr">
          <a:solidFill>
            <a:schemeClr val="accent5">
              <a:hueOff val="-6622584"/>
              <a:satOff val="26541"/>
              <a:lumOff val="575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a:off x="5075551" y="2456847"/>
        <a:ext cx="232034" cy="4509"/>
      </dsp:txXfrm>
    </dsp:sp>
    <dsp:sp modelId="{C8231D2E-D50A-4C1F-98B4-1926CF0D519B}">
      <dsp:nvSpPr>
        <dsp:cNvPr id="0" name=""/>
        <dsp:cNvSpPr/>
      </dsp:nvSpPr>
      <dsp:spPr>
        <a:xfrm>
          <a:off x="6181872" y="834715"/>
          <a:ext cx="2638160" cy="1416243"/>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pitchFamily="34" charset="-122"/>
              <a:ea typeface="微软雅黑" pitchFamily="34" charset="-122"/>
            </a:rPr>
            <a:t>类的继承性</a:t>
          </a:r>
          <a:endParaRPr lang="zh-CN" altLang="en-US" sz="2800" kern="1200" dirty="0">
            <a:solidFill>
              <a:schemeClr val="tx1"/>
            </a:solidFill>
            <a:latin typeface="微软雅黑" pitchFamily="34" charset="-122"/>
            <a:ea typeface="微软雅黑" pitchFamily="34" charset="-122"/>
          </a:endParaRPr>
        </a:p>
      </dsp:txBody>
      <dsp:txXfrm>
        <a:off x="6181872" y="834715"/>
        <a:ext cx="2638160" cy="1416243"/>
      </dsp:txXfrm>
    </dsp:sp>
    <dsp:sp modelId="{52F95E9A-4FC8-4FB6-BF40-FE11B5193CB5}">
      <dsp:nvSpPr>
        <dsp:cNvPr id="0" name=""/>
        <dsp:cNvSpPr/>
      </dsp:nvSpPr>
      <dsp:spPr>
        <a:xfrm>
          <a:off x="4199464" y="3363846"/>
          <a:ext cx="419885" cy="91440"/>
        </a:xfrm>
        <a:custGeom>
          <a:avLst/>
          <a:gdLst/>
          <a:ahLst/>
          <a:cxnLst/>
          <a:rect l="0" t="0" r="0" b="0"/>
          <a:pathLst>
            <a:path>
              <a:moveTo>
                <a:pt x="0" y="45720"/>
              </a:moveTo>
              <a:lnTo>
                <a:pt x="419885" y="45720"/>
              </a:lnTo>
            </a:path>
          </a:pathLst>
        </a:custGeom>
        <a:noFill/>
        <a:ln w="9525" cap="flat" cmpd="sng" algn="ctr">
          <a:solidFill>
            <a:schemeClr val="accent5">
              <a:hueOff val="-9933876"/>
              <a:satOff val="39811"/>
              <a:lumOff val="86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a:off x="4398145" y="3407311"/>
        <a:ext cx="22524" cy="4509"/>
      </dsp:txXfrm>
    </dsp:sp>
    <dsp:sp modelId="{E59AC2C6-1F06-4D01-8DA9-23C81B362872}">
      <dsp:nvSpPr>
        <dsp:cNvPr id="0" name=""/>
        <dsp:cNvSpPr/>
      </dsp:nvSpPr>
      <dsp:spPr>
        <a:xfrm>
          <a:off x="1563104" y="2701444"/>
          <a:ext cx="2638160" cy="1416243"/>
        </a:xfrm>
        <a:prstGeom prst="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pitchFamily="34" charset="-122"/>
              <a:ea typeface="微软雅黑" pitchFamily="34" charset="-122"/>
            </a:rPr>
            <a:t>类的多态性</a:t>
          </a:r>
          <a:endParaRPr lang="zh-CN" altLang="en-US" sz="2800" kern="1200" dirty="0">
            <a:solidFill>
              <a:schemeClr val="tx1"/>
            </a:solidFill>
            <a:latin typeface="微软雅黑" pitchFamily="34" charset="-122"/>
            <a:ea typeface="微软雅黑" pitchFamily="34" charset="-122"/>
          </a:endParaRPr>
        </a:p>
      </dsp:txBody>
      <dsp:txXfrm>
        <a:off x="1563104" y="2701444"/>
        <a:ext cx="2638160" cy="1416243"/>
      </dsp:txXfrm>
    </dsp:sp>
    <dsp:sp modelId="{1C5277DB-4C7D-4E90-A106-047274B0D5B2}">
      <dsp:nvSpPr>
        <dsp:cNvPr id="0" name=""/>
        <dsp:cNvSpPr/>
      </dsp:nvSpPr>
      <dsp:spPr>
        <a:xfrm>
          <a:off x="4651750" y="2701444"/>
          <a:ext cx="2638160" cy="1416243"/>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pitchFamily="34" charset="-122"/>
              <a:ea typeface="微软雅黑" pitchFamily="34" charset="-122"/>
            </a:rPr>
            <a:t>类的抽象性</a:t>
          </a:r>
          <a:endParaRPr lang="zh-CN" altLang="en-US" sz="2800" kern="1200" dirty="0">
            <a:solidFill>
              <a:schemeClr val="tx1"/>
            </a:solidFill>
            <a:latin typeface="微软雅黑" pitchFamily="34" charset="-122"/>
            <a:ea typeface="微软雅黑" pitchFamily="34" charset="-122"/>
          </a:endParaRPr>
        </a:p>
      </dsp:txBody>
      <dsp:txXfrm>
        <a:off x="4651750" y="2701444"/>
        <a:ext cx="2638160" cy="1416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3427-A04A-4671-AC0F-17867F3D3E7E}">
      <dsp:nvSpPr>
        <dsp:cNvPr id="0" name=""/>
        <dsp:cNvSpPr/>
      </dsp:nvSpPr>
      <dsp:spPr>
        <a:xfrm rot="21300000">
          <a:off x="25042" y="2207797"/>
          <a:ext cx="8110482" cy="928772"/>
        </a:xfrm>
        <a:prstGeom prst="mathMinus">
          <a:avLst/>
        </a:prstGeom>
        <a:solidFill>
          <a:schemeClr val="accent5">
            <a:tint val="4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BA25769A-42C8-43D6-9718-A47AA6595B5A}">
      <dsp:nvSpPr>
        <dsp:cNvPr id="0" name=""/>
        <dsp:cNvSpPr/>
      </dsp:nvSpPr>
      <dsp:spPr>
        <a:xfrm>
          <a:off x="979268" y="267218"/>
          <a:ext cx="2448170" cy="2137747"/>
        </a:xfrm>
        <a:prstGeom prst="downArrow">
          <a:avLst/>
        </a:prstGeom>
        <a:solidFill>
          <a:srgbClr val="79C2E6"/>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7966F8C-1D18-4CCE-885A-180EB32AD5F1}">
      <dsp:nvSpPr>
        <dsp:cNvPr id="0" name=""/>
        <dsp:cNvSpPr/>
      </dsp:nvSpPr>
      <dsp:spPr>
        <a:xfrm>
          <a:off x="3389051" y="0"/>
          <a:ext cx="4483481" cy="2244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zh-CN" altLang="en-US" sz="2800" kern="1200" dirty="0" smtClean="0">
              <a:effectLst>
                <a:outerShdw blurRad="38100" dist="38100" dir="2700000" algn="tl">
                  <a:srgbClr val="000000"/>
                </a:outerShdw>
              </a:effectLst>
              <a:latin typeface="微软雅黑" pitchFamily="34" charset="-122"/>
              <a:ea typeface="微软雅黑" pitchFamily="34" charset="-122"/>
            </a:rPr>
            <a:t>抽象</a:t>
          </a:r>
          <a:endParaRPr lang="zh-CN" altLang="en-US" sz="2800" kern="1200" dirty="0">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将现实世界中客观存在的事务映射到意识中的一种方法</a:t>
          </a:r>
          <a:endParaRPr lang="zh-CN" altLang="en-US" sz="2400" kern="1200" dirty="0">
            <a:latin typeface="微软雅黑" pitchFamily="34" charset="-122"/>
            <a:ea typeface="微软雅黑" pitchFamily="34" charset="-122"/>
          </a:endParaRPr>
        </a:p>
      </dsp:txBody>
      <dsp:txXfrm>
        <a:off x="3389051" y="0"/>
        <a:ext cx="4483481" cy="2244634"/>
      </dsp:txXfrm>
    </dsp:sp>
    <dsp:sp modelId="{049C8971-2C9C-42B4-8162-BEAFEE74E78C}">
      <dsp:nvSpPr>
        <dsp:cNvPr id="0" name=""/>
        <dsp:cNvSpPr/>
      </dsp:nvSpPr>
      <dsp:spPr>
        <a:xfrm>
          <a:off x="4733129" y="2939402"/>
          <a:ext cx="2448170" cy="2137747"/>
        </a:xfrm>
        <a:prstGeom prst="upArrow">
          <a:avLst/>
        </a:prstGeom>
        <a:solidFill>
          <a:srgbClr val="FFC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3717306-3698-4265-8DEB-EB8610CE6C52}">
      <dsp:nvSpPr>
        <dsp:cNvPr id="0" name=""/>
        <dsp:cNvSpPr/>
      </dsp:nvSpPr>
      <dsp:spPr>
        <a:xfrm>
          <a:off x="-4674" y="3099733"/>
          <a:ext cx="5068900" cy="2244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zh-CN" altLang="en-US" sz="2800" kern="1200" dirty="0" smtClean="0">
              <a:effectLst>
                <a:outerShdw blurRad="38100" dist="38100" dir="2700000" algn="tl">
                  <a:srgbClr val="000000"/>
                </a:outerShdw>
              </a:effectLst>
              <a:latin typeface="微软雅黑" pitchFamily="34" charset="-122"/>
              <a:ea typeface="微软雅黑" pitchFamily="34" charset="-122"/>
            </a:rPr>
            <a:t>分类</a:t>
          </a:r>
          <a:endParaRPr lang="zh-CN" altLang="en-US" sz="2800" kern="1200" dirty="0">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指确定这些抽象到意识中的概念之间的关系这些关系的基本形式包括一般到特殊和整体与局部</a:t>
          </a:r>
          <a:endParaRPr lang="zh-CN" altLang="en-US" sz="2400" kern="1200" dirty="0">
            <a:latin typeface="微软雅黑" pitchFamily="34" charset="-122"/>
            <a:ea typeface="微软雅黑" pitchFamily="34" charset="-122"/>
          </a:endParaRPr>
        </a:p>
      </dsp:txBody>
      <dsp:txXfrm>
        <a:off x="-4674" y="3099733"/>
        <a:ext cx="5068900" cy="2244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9C3DE-5BFE-4C9D-A53F-A5D62E528DA3}">
      <dsp:nvSpPr>
        <dsp:cNvPr id="0" name=""/>
        <dsp:cNvSpPr/>
      </dsp:nvSpPr>
      <dsp:spPr>
        <a:xfrm rot="16200000">
          <a:off x="266684" y="264801"/>
          <a:ext cx="4048567" cy="3790876"/>
        </a:xfrm>
        <a:prstGeom prst="downArrow">
          <a:avLst>
            <a:gd name="adj1" fmla="val 50000"/>
            <a:gd name="adj2" fmla="val 35000"/>
          </a:avLst>
        </a:prstGeom>
        <a:solidFill>
          <a:srgbClr val="43B8E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584" tIns="227584" rIns="227584" bIns="227584" numCol="1" spcCol="1270" anchor="t" anchorCtr="0">
          <a:noAutofit/>
        </a:bodyPr>
        <a:lstStyle/>
        <a:p>
          <a:pPr lvl="0" algn="l" defTabSz="1422400">
            <a:lnSpc>
              <a:spcPct val="90000"/>
            </a:lnSpc>
            <a:spcBef>
              <a:spcPct val="0"/>
            </a:spcBef>
            <a:spcAft>
              <a:spcPct val="35000"/>
            </a:spcAft>
          </a:pPr>
          <a:r>
            <a:rPr lang="zh-CN" altLang="en-US" sz="3200" kern="1200" dirty="0" smtClean="0">
              <a:solidFill>
                <a:schemeClr val="tx1"/>
              </a:solidFill>
              <a:latin typeface="微软雅黑" pitchFamily="34" charset="-122"/>
              <a:ea typeface="微软雅黑" pitchFamily="34" charset="-122"/>
            </a:rPr>
            <a:t>方法的多态</a:t>
          </a:r>
          <a:endParaRPr lang="zh-CN" altLang="en-US" sz="3200" kern="1200" dirty="0">
            <a:solidFill>
              <a:schemeClr val="tx1"/>
            </a:solidFill>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solidFill>
                <a:schemeClr val="tx1"/>
              </a:solidFill>
              <a:latin typeface="微软雅黑" pitchFamily="34" charset="-122"/>
              <a:ea typeface="微软雅黑" pitchFamily="34" charset="-122"/>
            </a:rPr>
            <a:t>重载</a:t>
          </a:r>
          <a:endParaRPr lang="zh-CN" altLang="en-US" sz="2400" kern="1200" dirty="0">
            <a:solidFill>
              <a:schemeClr val="tx1"/>
            </a:solidFill>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solidFill>
                <a:schemeClr val="tx1"/>
              </a:solidFill>
              <a:latin typeface="微软雅黑" pitchFamily="34" charset="-122"/>
              <a:ea typeface="微软雅黑" pitchFamily="34" charset="-122"/>
            </a:rPr>
            <a:t>覆盖</a:t>
          </a:r>
          <a:endParaRPr lang="zh-CN" altLang="en-US" sz="2400" kern="1200" dirty="0">
            <a:solidFill>
              <a:schemeClr val="tx1"/>
            </a:solidFill>
            <a:latin typeface="微软雅黑" pitchFamily="34" charset="-122"/>
            <a:ea typeface="微软雅黑" pitchFamily="34" charset="-122"/>
          </a:endParaRPr>
        </a:p>
      </dsp:txBody>
      <dsp:txXfrm rot="5400000">
        <a:off x="395530" y="1148098"/>
        <a:ext cx="3127473" cy="2024283"/>
      </dsp:txXfrm>
    </dsp:sp>
    <dsp:sp modelId="{A5DABCD4-87DD-4B12-AB50-385269C8E245}">
      <dsp:nvSpPr>
        <dsp:cNvPr id="0" name=""/>
        <dsp:cNvSpPr/>
      </dsp:nvSpPr>
      <dsp:spPr>
        <a:xfrm rot="5400000">
          <a:off x="4183911" y="340044"/>
          <a:ext cx="4048567" cy="3640391"/>
        </a:xfrm>
        <a:prstGeom prst="downArrow">
          <a:avLst>
            <a:gd name="adj1" fmla="val 50000"/>
            <a:gd name="adj2" fmla="val 35000"/>
          </a:avLst>
        </a:prstGeom>
        <a:solidFill>
          <a:srgbClr val="FFC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584" tIns="227584" rIns="227584" bIns="227584" numCol="1" spcCol="1270" anchor="t" anchorCtr="0">
          <a:noAutofit/>
        </a:bodyPr>
        <a:lstStyle/>
        <a:p>
          <a:pPr lvl="0" algn="l" defTabSz="1422400">
            <a:lnSpc>
              <a:spcPct val="90000"/>
            </a:lnSpc>
            <a:spcBef>
              <a:spcPct val="0"/>
            </a:spcBef>
            <a:spcAft>
              <a:spcPct val="35000"/>
            </a:spcAft>
          </a:pPr>
          <a:r>
            <a:rPr lang="zh-CN" altLang="en-US" sz="3200" kern="1200" dirty="0" smtClean="0">
              <a:solidFill>
                <a:schemeClr val="tx1"/>
              </a:solidFill>
              <a:latin typeface="微软雅黑" pitchFamily="34" charset="-122"/>
              <a:ea typeface="微软雅黑" pitchFamily="34" charset="-122"/>
            </a:rPr>
            <a:t>类型的多态</a:t>
          </a:r>
          <a:endParaRPr lang="zh-CN" altLang="en-US" sz="3200" kern="1200" dirty="0">
            <a:solidFill>
              <a:schemeClr val="tx1"/>
            </a:solidFill>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solidFill>
                <a:schemeClr val="tx1"/>
              </a:solidFill>
              <a:latin typeface="微软雅黑" pitchFamily="34" charset="-122"/>
              <a:ea typeface="微软雅黑" pitchFamily="34" charset="-122"/>
            </a:rPr>
            <a:t>向上转型</a:t>
          </a:r>
          <a:endParaRPr lang="zh-CN" altLang="en-US" sz="2400" kern="1200" dirty="0">
            <a:solidFill>
              <a:schemeClr val="tx1"/>
            </a:solidFill>
            <a:latin typeface="微软雅黑" pitchFamily="34" charset="-122"/>
            <a:ea typeface="微软雅黑" pitchFamily="34" charset="-122"/>
          </a:endParaRPr>
        </a:p>
      </dsp:txBody>
      <dsp:txXfrm rot="-5400000">
        <a:off x="5025067" y="1148098"/>
        <a:ext cx="3003323" cy="202428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EEFEE"/>
        </a:solidFill>
        <a:effectLst/>
      </p:bgPr>
    </p:bg>
    <p:spTree>
      <p:nvGrpSpPr>
        <p:cNvPr id="1" name=""/>
        <p:cNvGrpSpPr/>
        <p:nvPr/>
      </p:nvGrpSpPr>
      <p:grpSpPr>
        <a:xfrm>
          <a:off x="0" y="0"/>
          <a:ext cx="0" cy="0"/>
          <a:chOff x="0" y="0"/>
          <a:chExt cx="0" cy="0"/>
        </a:xfrm>
      </p:grpSpPr>
      <p:sp>
        <p:nvSpPr>
          <p:cNvPr id="7" name="矩形 6"/>
          <p:cNvSpPr/>
          <p:nvPr userDrawn="1"/>
        </p:nvSpPr>
        <p:spPr>
          <a:xfrm>
            <a:off x="0" y="1486840"/>
            <a:ext cx="9144000" cy="3240360"/>
          </a:xfrm>
          <a:prstGeom prst="rect">
            <a:avLst/>
          </a:prstGeom>
          <a:solidFill>
            <a:srgbClr val="339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E:\课程\java理论与实践\document\java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347" y="2500976"/>
            <a:ext cx="1403648" cy="1403648"/>
          </a:xfrm>
          <a:prstGeom prst="rect">
            <a:avLst/>
          </a:prstGeom>
          <a:noFill/>
          <a:effectLst>
            <a:outerShdw blurRad="76200" dir="18900000" sy="23000" kx="-1200000" algn="bl" rotWithShape="0">
              <a:srgbClr val="002060">
                <a:alpha val="20000"/>
              </a:srgbClr>
            </a:outerShdw>
          </a:effectLst>
          <a:extLst>
            <a:ext uri="{909E8E84-426E-40DD-AFC4-6F175D3DCCD1}">
              <a14:hiddenFill xmlns:a14="http://schemas.microsoft.com/office/drawing/2010/main">
                <a:solidFill>
                  <a:srgbClr val="FFFFFF"/>
                </a:solidFill>
              </a14:hiddenFill>
            </a:ext>
          </a:extLst>
        </p:spPr>
      </p:pic>
      <p:grpSp>
        <p:nvGrpSpPr>
          <p:cNvPr id="21" name="组合 20"/>
          <p:cNvGrpSpPr/>
          <p:nvPr userDrawn="1"/>
        </p:nvGrpSpPr>
        <p:grpSpPr>
          <a:xfrm>
            <a:off x="2803" y="-2"/>
            <a:ext cx="9142413" cy="2384594"/>
            <a:chOff x="2803" y="-2"/>
            <a:chExt cx="9142413" cy="2384592"/>
          </a:xfrm>
        </p:grpSpPr>
        <p:pic>
          <p:nvPicPr>
            <p:cNvPr id="22" name="图片 21" descr="down light.png"/>
            <p:cNvPicPr>
              <a:picLocks noChangeAspect="1"/>
            </p:cNvPicPr>
            <p:nvPr userDrawn="1"/>
          </p:nvPicPr>
          <p:blipFill>
            <a:blip r:embed="rId3"/>
            <a:srcRect/>
            <a:stretch>
              <a:fillRect/>
            </a:stretch>
          </p:blipFill>
          <p:spPr bwMode="auto">
            <a:xfrm rot="10800000">
              <a:off x="2803" y="-2"/>
              <a:ext cx="9142413" cy="2384592"/>
            </a:xfrm>
            <a:prstGeom prst="rect">
              <a:avLst/>
            </a:prstGeom>
            <a:noFill/>
            <a:ln w="9525">
              <a:noFill/>
              <a:miter lim="800000"/>
              <a:headEnd/>
              <a:tailEnd/>
            </a:ln>
          </p:spPr>
        </p:pic>
        <p:pic>
          <p:nvPicPr>
            <p:cNvPr id="9" name="图片 8"/>
            <p:cNvPicPr>
              <a:picLocks noChangeAspect="1"/>
            </p:cNvPicPr>
            <p:nvPr userDrawn="1"/>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colorTemperature colorTemp="4700"/>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79512" y="404664"/>
              <a:ext cx="4685020" cy="648072"/>
            </a:xfrm>
            <a:prstGeom prst="rect">
              <a:avLst/>
            </a:prstGeom>
          </p:spPr>
        </p:pic>
      </p:grpSp>
      <p:sp>
        <p:nvSpPr>
          <p:cNvPr id="13" name="椭圆 12"/>
          <p:cNvSpPr/>
          <p:nvPr userDrawn="1"/>
        </p:nvSpPr>
        <p:spPr>
          <a:xfrm>
            <a:off x="611559" y="1972639"/>
            <a:ext cx="1032941" cy="1046371"/>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4139952" y="1521408"/>
            <a:ext cx="2187403" cy="2166096"/>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6015662" y="1827257"/>
            <a:ext cx="1079238" cy="1114669"/>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601416" y="2829226"/>
            <a:ext cx="1473674" cy="1499254"/>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756926" y="3589400"/>
            <a:ext cx="911418" cy="847712"/>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2976597" y="2340975"/>
            <a:ext cx="5686400" cy="1470025"/>
          </a:xfrm>
        </p:spPr>
        <p:txBody>
          <a:bodyPr>
            <a:normAutofit/>
          </a:bodyPr>
          <a:lstStyle>
            <a:lvl1pPr>
              <a:defRPr sz="5400" b="1" i="1">
                <a:solidFill>
                  <a:schemeClr val="bg1">
                    <a:lumMod val="95000"/>
                  </a:schemeClr>
                </a:solidFill>
                <a:latin typeface="黑体" pitchFamily="49" charset="-122"/>
                <a:ea typeface="黑体" pitchFamily="49" charset="-122"/>
                <a:cs typeface="Verdana" pitchFamily="34" charset="0"/>
              </a:defRPr>
            </a:lvl1pPr>
          </a:lstStyle>
          <a:p>
            <a:r>
              <a:rPr lang="en-US" altLang="zh-CN" dirty="0" smtClean="0"/>
              <a:t>Java</a:t>
            </a:r>
            <a:r>
              <a:rPr lang="zh-CN" altLang="en-US" dirty="0" smtClean="0"/>
              <a:t>理论与实践</a:t>
            </a:r>
            <a:endParaRPr lang="zh-CN" altLang="en-US" dirty="0"/>
          </a:p>
        </p:txBody>
      </p:sp>
      <p:grpSp>
        <p:nvGrpSpPr>
          <p:cNvPr id="18" name="组合 17"/>
          <p:cNvGrpSpPr/>
          <p:nvPr userDrawn="1"/>
        </p:nvGrpSpPr>
        <p:grpSpPr>
          <a:xfrm>
            <a:off x="0" y="3356992"/>
            <a:ext cx="9142413" cy="3501009"/>
            <a:chOff x="0" y="3356992"/>
            <a:chExt cx="9142413" cy="3501009"/>
          </a:xfrm>
        </p:grpSpPr>
        <p:pic>
          <p:nvPicPr>
            <p:cNvPr id="19" name="图片 18" descr="down light.png"/>
            <p:cNvPicPr>
              <a:picLocks noChangeAspect="1"/>
            </p:cNvPicPr>
            <p:nvPr userDrawn="1"/>
          </p:nvPicPr>
          <p:blipFill>
            <a:blip r:embed="rId3"/>
            <a:srcRect/>
            <a:stretch>
              <a:fillRect/>
            </a:stretch>
          </p:blipFill>
          <p:spPr bwMode="auto">
            <a:xfrm>
              <a:off x="0" y="3356992"/>
              <a:ext cx="9142413" cy="3501009"/>
            </a:xfrm>
            <a:prstGeom prst="rect">
              <a:avLst/>
            </a:prstGeom>
            <a:noFill/>
            <a:ln w="9525">
              <a:noFill/>
              <a:miter lim="800000"/>
              <a:headEnd/>
              <a:tailEnd/>
            </a:ln>
          </p:spPr>
        </p:pic>
        <p:sp>
          <p:nvSpPr>
            <p:cNvPr id="12" name="TextBox 11"/>
            <p:cNvSpPr txBox="1"/>
            <p:nvPr userDrawn="1"/>
          </p:nvSpPr>
          <p:spPr>
            <a:xfrm>
              <a:off x="1978402" y="5373216"/>
              <a:ext cx="5187196" cy="369332"/>
            </a:xfrm>
            <a:prstGeom prst="rect">
              <a:avLst/>
            </a:prstGeom>
            <a:noFill/>
          </p:spPr>
          <p:txBody>
            <a:bodyPr wrap="square" rtlCol="0">
              <a:spAutoFit/>
            </a:bodyPr>
            <a:lstStyle/>
            <a:p>
              <a:pPr algn="ctr"/>
              <a:r>
                <a:rPr lang="zh-CN" altLang="en-US" dirty="0" smtClean="0">
                  <a:latin typeface="微软雅黑" pitchFamily="34" charset="-122"/>
                  <a:ea typeface="微软雅黑" pitchFamily="34" charset="-122"/>
                </a:rPr>
                <a:t>电子与信息工程学院  戴喆</a:t>
              </a:r>
              <a:endParaRPr lang="zh-CN" altLang="en-US"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6" name="图片 15" descr="down light.png"/>
          <p:cNvPicPr>
            <a:picLocks noChangeAspect="1"/>
          </p:cNvPicPr>
          <p:nvPr userDrawn="1"/>
        </p:nvPicPr>
        <p:blipFill>
          <a:blip r:embed="rId2"/>
          <a:srcRect/>
          <a:stretch>
            <a:fillRect/>
          </a:stretch>
        </p:blipFill>
        <p:spPr bwMode="auto">
          <a:xfrm rot="10800000">
            <a:off x="-3" y="1587"/>
            <a:ext cx="9142413" cy="1051148"/>
          </a:xfrm>
          <a:prstGeom prst="rect">
            <a:avLst/>
          </a:prstGeom>
          <a:noFill/>
          <a:ln w="9525">
            <a:noFill/>
            <a:miter lim="800000"/>
            <a:headEnd/>
            <a:tailEnd/>
          </a:ln>
        </p:spPr>
      </p:pic>
      <p:sp>
        <p:nvSpPr>
          <p:cNvPr id="2" name="标题 1"/>
          <p:cNvSpPr>
            <a:spLocks noGrp="1"/>
          </p:cNvSpPr>
          <p:nvPr>
            <p:ph type="title"/>
          </p:nvPr>
        </p:nvSpPr>
        <p:spPr>
          <a:xfrm>
            <a:off x="661942" y="1589"/>
            <a:ext cx="7933470" cy="626119"/>
          </a:xfrm>
          <a:effectLst>
            <a:outerShdw blurRad="50800" dist="38100" dir="2700000" algn="tl" rotWithShape="0">
              <a:prstClr val="black">
                <a:alpha val="40000"/>
              </a:prstClr>
            </a:outerShdw>
          </a:effectLst>
        </p:spPr>
        <p:txBody>
          <a:bodyPr>
            <a:normAutofit/>
          </a:bodyPr>
          <a:lstStyle>
            <a:lvl1pPr>
              <a:defRPr sz="3200">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08720"/>
            <a:ext cx="8784976" cy="5832648"/>
          </a:xfrm>
        </p:spPr>
        <p:txBody>
          <a:bodyPr/>
          <a:lstStyle>
            <a:lvl1pPr marL="342900" indent="-342900">
              <a:buSzPct val="60000"/>
              <a:buFont typeface="Wingdings" pitchFamily="2" charset="2"/>
              <a:buChar char="n"/>
              <a:defRPr>
                <a:solidFill>
                  <a:srgbClr val="0070C0"/>
                </a:solidFill>
                <a:latin typeface="微软雅黑" pitchFamily="34" charset="-122"/>
                <a:ea typeface="微软雅黑" pitchFamily="34" charset="-122"/>
                <a:cs typeface="Courier New" pitchFamily="49" charset="0"/>
              </a:defRPr>
            </a:lvl1pPr>
            <a:lvl2pPr marL="742950" indent="-285750">
              <a:buFont typeface="Wingdings" pitchFamily="2" charset="2"/>
              <a:buChar char="Ø"/>
              <a:defRPr>
                <a:solidFill>
                  <a:srgbClr val="0070C0"/>
                </a:solidFill>
                <a:latin typeface="微软雅黑" pitchFamily="34" charset="-122"/>
                <a:ea typeface="微软雅黑" pitchFamily="34" charset="-122"/>
                <a:cs typeface="Courier New" pitchFamily="49" charset="0"/>
              </a:defRPr>
            </a:lvl2pPr>
            <a:lvl3pPr marL="1143000" indent="-228600">
              <a:buFont typeface="Wingdings" pitchFamily="2" charset="2"/>
              <a:buChar char="ü"/>
              <a:defRPr>
                <a:solidFill>
                  <a:srgbClr val="0070C0"/>
                </a:solidFill>
                <a:latin typeface="微软雅黑" pitchFamily="34" charset="-122"/>
                <a:ea typeface="微软雅黑" pitchFamily="34" charset="-122"/>
                <a:cs typeface="Courier New" pitchFamily="49" charset="0"/>
              </a:defRPr>
            </a:lvl3pPr>
            <a:lvl4pPr marL="1600200" indent="-228600">
              <a:buFont typeface="Wingdings" pitchFamily="2" charset="2"/>
              <a:buChar char="u"/>
              <a:defRPr>
                <a:solidFill>
                  <a:srgbClr val="0070C0"/>
                </a:solidFill>
                <a:latin typeface="微软雅黑" pitchFamily="34" charset="-122"/>
                <a:ea typeface="微软雅黑" pitchFamily="34" charset="-122"/>
                <a:cs typeface="Courier New" pitchFamily="49" charset="0"/>
              </a:defRPr>
            </a:lvl4pPr>
            <a:lvl5pPr>
              <a:defRPr>
                <a:solidFill>
                  <a:srgbClr val="0070C0"/>
                </a:solidFill>
                <a:latin typeface="微软雅黑" pitchFamily="34" charset="-122"/>
                <a:ea typeface="微软雅黑" pitchFamily="34" charset="-122"/>
                <a:cs typeface="Courier New" pitchFamily="49"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5" name="内容占位符 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308" y="41218"/>
            <a:ext cx="538252" cy="53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290">
                                          <p:stCondLst>
                                            <p:cond delay="0"/>
                                          </p:stCondLst>
                                        </p:cTn>
                                        <p:tgtEl>
                                          <p:spTgt spid="16"/>
                                        </p:tgtEl>
                                      </p:cBhvr>
                                    </p:animEffect>
                                    <p:anim calcmode="lin" valueType="num">
                                      <p:cBhvr>
                                        <p:cTn id="8"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13" dur="13">
                                          <p:stCondLst>
                                            <p:cond delay="325"/>
                                          </p:stCondLst>
                                        </p:cTn>
                                        <p:tgtEl>
                                          <p:spTgt spid="16"/>
                                        </p:tgtEl>
                                      </p:cBhvr>
                                      <p:to x="100000" y="60000"/>
                                    </p:animScale>
                                    <p:animScale>
                                      <p:cBhvr>
                                        <p:cTn id="14" dur="83" decel="50000">
                                          <p:stCondLst>
                                            <p:cond delay="338"/>
                                          </p:stCondLst>
                                        </p:cTn>
                                        <p:tgtEl>
                                          <p:spTgt spid="16"/>
                                        </p:tgtEl>
                                      </p:cBhvr>
                                      <p:to x="100000" y="100000"/>
                                    </p:animScale>
                                    <p:animScale>
                                      <p:cBhvr>
                                        <p:cTn id="15" dur="13">
                                          <p:stCondLst>
                                            <p:cond delay="656"/>
                                          </p:stCondLst>
                                        </p:cTn>
                                        <p:tgtEl>
                                          <p:spTgt spid="16"/>
                                        </p:tgtEl>
                                      </p:cBhvr>
                                      <p:to x="100000" y="80000"/>
                                    </p:animScale>
                                    <p:animScale>
                                      <p:cBhvr>
                                        <p:cTn id="16" dur="83" decel="50000">
                                          <p:stCondLst>
                                            <p:cond delay="669"/>
                                          </p:stCondLst>
                                        </p:cTn>
                                        <p:tgtEl>
                                          <p:spTgt spid="16"/>
                                        </p:tgtEl>
                                      </p:cBhvr>
                                      <p:to x="100000" y="100000"/>
                                    </p:animScale>
                                    <p:animScale>
                                      <p:cBhvr>
                                        <p:cTn id="17" dur="13">
                                          <p:stCondLst>
                                            <p:cond delay="821"/>
                                          </p:stCondLst>
                                        </p:cTn>
                                        <p:tgtEl>
                                          <p:spTgt spid="16"/>
                                        </p:tgtEl>
                                      </p:cBhvr>
                                      <p:to x="100000" y="90000"/>
                                    </p:animScale>
                                    <p:animScale>
                                      <p:cBhvr>
                                        <p:cTn id="18" dur="83" decel="50000">
                                          <p:stCondLst>
                                            <p:cond delay="834"/>
                                          </p:stCondLst>
                                        </p:cTn>
                                        <p:tgtEl>
                                          <p:spTgt spid="16"/>
                                        </p:tgtEl>
                                      </p:cBhvr>
                                      <p:to x="100000" y="100000"/>
                                    </p:animScale>
                                    <p:animScale>
                                      <p:cBhvr>
                                        <p:cTn id="19" dur="13">
                                          <p:stCondLst>
                                            <p:cond delay="904"/>
                                          </p:stCondLst>
                                        </p:cTn>
                                        <p:tgtEl>
                                          <p:spTgt spid="16"/>
                                        </p:tgtEl>
                                      </p:cBhvr>
                                      <p:to x="100000" y="95000"/>
                                    </p:animScale>
                                    <p:animScale>
                                      <p:cBhvr>
                                        <p:cTn id="20" dur="83" decel="50000">
                                          <p:stCondLst>
                                            <p:cond delay="917"/>
                                          </p:stCondLst>
                                        </p:cTn>
                                        <p:tgtEl>
                                          <p:spTgt spid="16"/>
                                        </p:tgtEl>
                                      </p:cBhvr>
                                      <p:to x="100000" y="100000"/>
                                    </p:animScale>
                                  </p:childTnLst>
                                </p:cTn>
                              </p:par>
                              <p:par>
                                <p:cTn id="21" presetID="26" presetClass="entr" presetSubtype="0" fill="hold" grpId="0" nodeType="withEffect">
                                  <p:stCondLst>
                                    <p:cond delay="10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348">
                                          <p:stCondLst>
                                            <p:cond delay="0"/>
                                          </p:stCondLst>
                                        </p:cTn>
                                        <p:tgtEl>
                                          <p:spTgt spid="2"/>
                                        </p:tgtEl>
                                      </p:cBhvr>
                                    </p:animEffect>
                                    <p:anim calcmode="lin" valueType="num">
                                      <p:cBhvr>
                                        <p:cTn id="24" dur="109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39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398" tmFilter="0, 0; 0.125,0.2665; 0.25,0.4; 0.375,0.465; 0.5,0.5;  0.625,0.535; 0.75,0.6; 0.875,0.7335; 1,1">
                                          <p:stCondLst>
                                            <p:cond delay="398"/>
                                          </p:stCondLst>
                                        </p:cTn>
                                        <p:tgtEl>
                                          <p:spTgt spid="2"/>
                                        </p:tgtEl>
                                        <p:attrNameLst>
                                          <p:attrName>ppt_y</p:attrName>
                                        </p:attrNameLst>
                                      </p:cBhvr>
                                      <p:tavLst>
                                        <p:tav tm="0" fmla="#ppt_y-sin(pi*$)/9">
                                          <p:val>
                                            <p:fltVal val="0"/>
                                          </p:val>
                                        </p:tav>
                                        <p:tav tm="100000">
                                          <p:val>
                                            <p:fltVal val="1"/>
                                          </p:val>
                                        </p:tav>
                                      </p:tavLst>
                                    </p:anim>
                                    <p:anim calcmode="lin" valueType="num">
                                      <p:cBhvr>
                                        <p:cTn id="27" dur="199" tmFilter="0, 0; 0.125,0.2665; 0.25,0.4; 0.375,0.465; 0.5,0.5;  0.625,0.535; 0.75,0.6; 0.875,0.7335; 1,1">
                                          <p:stCondLst>
                                            <p:cond delay="794"/>
                                          </p:stCondLst>
                                        </p:cTn>
                                        <p:tgtEl>
                                          <p:spTgt spid="2"/>
                                        </p:tgtEl>
                                        <p:attrNameLst>
                                          <p:attrName>ppt_y</p:attrName>
                                        </p:attrNameLst>
                                      </p:cBhvr>
                                      <p:tavLst>
                                        <p:tav tm="0" fmla="#ppt_y-sin(pi*$)/27">
                                          <p:val>
                                            <p:fltVal val="0"/>
                                          </p:val>
                                        </p:tav>
                                        <p:tav tm="100000">
                                          <p:val>
                                            <p:fltVal val="1"/>
                                          </p:val>
                                        </p:tav>
                                      </p:tavLst>
                                    </p:anim>
                                    <p:anim calcmode="lin" valueType="num">
                                      <p:cBhvr>
                                        <p:cTn id="28" dur="98" tmFilter="0, 0; 0.125,0.2665; 0.25,0.4; 0.375,0.465; 0.5,0.5;  0.625,0.535; 0.75,0.6; 0.875,0.7335; 1,1">
                                          <p:stCondLst>
                                            <p:cond delay="994"/>
                                          </p:stCondLst>
                                        </p:cTn>
                                        <p:tgtEl>
                                          <p:spTgt spid="2"/>
                                        </p:tgtEl>
                                        <p:attrNameLst>
                                          <p:attrName>ppt_y</p:attrName>
                                        </p:attrNameLst>
                                      </p:cBhvr>
                                      <p:tavLst>
                                        <p:tav tm="0" fmla="#ppt_y-sin(pi*$)/81">
                                          <p:val>
                                            <p:fltVal val="0"/>
                                          </p:val>
                                        </p:tav>
                                        <p:tav tm="100000">
                                          <p:val>
                                            <p:fltVal val="1"/>
                                          </p:val>
                                        </p:tav>
                                      </p:tavLst>
                                    </p:anim>
                                    <p:animScale>
                                      <p:cBhvr>
                                        <p:cTn id="29" dur="1">
                                          <p:stCondLst>
                                            <p:cond delay="390"/>
                                          </p:stCondLst>
                                        </p:cTn>
                                        <p:tgtEl>
                                          <p:spTgt spid="2"/>
                                        </p:tgtEl>
                                      </p:cBhvr>
                                      <p:to x="100000" y="60000"/>
                                    </p:animScale>
                                    <p:animScale>
                                      <p:cBhvr>
                                        <p:cTn id="30" dur="100" decel="50000">
                                          <p:stCondLst>
                                            <p:cond delay="406"/>
                                          </p:stCondLst>
                                        </p:cTn>
                                        <p:tgtEl>
                                          <p:spTgt spid="2"/>
                                        </p:tgtEl>
                                      </p:cBhvr>
                                      <p:to x="100000" y="100000"/>
                                    </p:animScale>
                                    <p:animScale>
                                      <p:cBhvr>
                                        <p:cTn id="31" dur="1">
                                          <p:stCondLst>
                                            <p:cond delay="787"/>
                                          </p:stCondLst>
                                        </p:cTn>
                                        <p:tgtEl>
                                          <p:spTgt spid="2"/>
                                        </p:tgtEl>
                                      </p:cBhvr>
                                      <p:to x="100000" y="80000"/>
                                    </p:animScale>
                                    <p:animScale>
                                      <p:cBhvr>
                                        <p:cTn id="32" dur="100" decel="50000">
                                          <p:stCondLst>
                                            <p:cond delay="803"/>
                                          </p:stCondLst>
                                        </p:cTn>
                                        <p:tgtEl>
                                          <p:spTgt spid="2"/>
                                        </p:tgtEl>
                                      </p:cBhvr>
                                      <p:to x="100000" y="100000"/>
                                    </p:animScale>
                                    <p:animScale>
                                      <p:cBhvr>
                                        <p:cTn id="33" dur="1">
                                          <p:stCondLst>
                                            <p:cond delay="985"/>
                                          </p:stCondLst>
                                        </p:cTn>
                                        <p:tgtEl>
                                          <p:spTgt spid="2"/>
                                        </p:tgtEl>
                                      </p:cBhvr>
                                      <p:to x="100000" y="90000"/>
                                    </p:animScale>
                                    <p:animScale>
                                      <p:cBhvr>
                                        <p:cTn id="34" dur="100" decel="50000">
                                          <p:stCondLst>
                                            <p:cond delay="1001"/>
                                          </p:stCondLst>
                                        </p:cTn>
                                        <p:tgtEl>
                                          <p:spTgt spid="2"/>
                                        </p:tgtEl>
                                      </p:cBhvr>
                                      <p:to x="100000" y="100000"/>
                                    </p:animScale>
                                    <p:animScale>
                                      <p:cBhvr>
                                        <p:cTn id="35" dur="1">
                                          <p:stCondLst>
                                            <p:cond delay="1085"/>
                                          </p:stCondLst>
                                        </p:cTn>
                                        <p:tgtEl>
                                          <p:spTgt spid="2"/>
                                        </p:tgtEl>
                                      </p:cBhvr>
                                      <p:to x="100000" y="95000"/>
                                    </p:animScale>
                                    <p:animScale>
                                      <p:cBhvr>
                                        <p:cTn id="36" dur="100" decel="50000">
                                          <p:stCondLst>
                                            <p:cond delay="1100"/>
                                          </p:stCondLst>
                                        </p:cTn>
                                        <p:tgtEl>
                                          <p:spTgt spid="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290">
                                          <p:stCondLst>
                                            <p:cond delay="0"/>
                                          </p:stCondLst>
                                        </p:cTn>
                                        <p:tgtEl>
                                          <p:spTgt spid="15"/>
                                        </p:tgtEl>
                                      </p:cBhvr>
                                    </p:animEffect>
                                    <p:anim calcmode="lin" valueType="num">
                                      <p:cBhvr>
                                        <p:cTn id="40"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5" dur="13">
                                          <p:stCondLst>
                                            <p:cond delay="325"/>
                                          </p:stCondLst>
                                        </p:cTn>
                                        <p:tgtEl>
                                          <p:spTgt spid="15"/>
                                        </p:tgtEl>
                                      </p:cBhvr>
                                      <p:to x="100000" y="60000"/>
                                    </p:animScale>
                                    <p:animScale>
                                      <p:cBhvr>
                                        <p:cTn id="46" dur="83" decel="50000">
                                          <p:stCondLst>
                                            <p:cond delay="338"/>
                                          </p:stCondLst>
                                        </p:cTn>
                                        <p:tgtEl>
                                          <p:spTgt spid="15"/>
                                        </p:tgtEl>
                                      </p:cBhvr>
                                      <p:to x="100000" y="100000"/>
                                    </p:animScale>
                                    <p:animScale>
                                      <p:cBhvr>
                                        <p:cTn id="47" dur="13">
                                          <p:stCondLst>
                                            <p:cond delay="656"/>
                                          </p:stCondLst>
                                        </p:cTn>
                                        <p:tgtEl>
                                          <p:spTgt spid="15"/>
                                        </p:tgtEl>
                                      </p:cBhvr>
                                      <p:to x="100000" y="80000"/>
                                    </p:animScale>
                                    <p:animScale>
                                      <p:cBhvr>
                                        <p:cTn id="48" dur="83" decel="50000">
                                          <p:stCondLst>
                                            <p:cond delay="669"/>
                                          </p:stCondLst>
                                        </p:cTn>
                                        <p:tgtEl>
                                          <p:spTgt spid="15"/>
                                        </p:tgtEl>
                                      </p:cBhvr>
                                      <p:to x="100000" y="100000"/>
                                    </p:animScale>
                                    <p:animScale>
                                      <p:cBhvr>
                                        <p:cTn id="49" dur="13">
                                          <p:stCondLst>
                                            <p:cond delay="821"/>
                                          </p:stCondLst>
                                        </p:cTn>
                                        <p:tgtEl>
                                          <p:spTgt spid="15"/>
                                        </p:tgtEl>
                                      </p:cBhvr>
                                      <p:to x="100000" y="90000"/>
                                    </p:animScale>
                                    <p:animScale>
                                      <p:cBhvr>
                                        <p:cTn id="50" dur="83" decel="50000">
                                          <p:stCondLst>
                                            <p:cond delay="834"/>
                                          </p:stCondLst>
                                        </p:cTn>
                                        <p:tgtEl>
                                          <p:spTgt spid="15"/>
                                        </p:tgtEl>
                                      </p:cBhvr>
                                      <p:to x="100000" y="100000"/>
                                    </p:animScale>
                                    <p:animScale>
                                      <p:cBhvr>
                                        <p:cTn id="51" dur="13">
                                          <p:stCondLst>
                                            <p:cond delay="904"/>
                                          </p:stCondLst>
                                        </p:cTn>
                                        <p:tgtEl>
                                          <p:spTgt spid="15"/>
                                        </p:tgtEl>
                                      </p:cBhvr>
                                      <p:to x="100000" y="95000"/>
                                    </p:animScale>
                                    <p:animScale>
                                      <p:cBhvr>
                                        <p:cTn id="52" dur="83" decel="50000">
                                          <p:stCondLst>
                                            <p:cond delay="917"/>
                                          </p:stCondLst>
                                        </p:cTn>
                                        <p:tgtEl>
                                          <p:spTgt spid="15"/>
                                        </p:tgtEl>
                                      </p:cBhvr>
                                      <p:to x="100000" y="100000"/>
                                    </p:animScale>
                                  </p:childTnLst>
                                </p:cTn>
                              </p:par>
                            </p:childTnLst>
                          </p:cTn>
                        </p:par>
                        <p:par>
                          <p:cTn id="53" fill="hold">
                            <p:stCondLst>
                              <p:cond delay="1300"/>
                            </p:stCondLst>
                            <p:childTnLst>
                              <p:par>
                                <p:cTn id="54" presetID="2" presetClass="entr" presetSubtype="4" fill="hold" grpId="0" nodeType="after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 calcmode="lin" valueType="num">
                                      <p:cBhvr additive="base">
                                        <p:cTn id="5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1800"/>
                            </p:stCondLst>
                            <p:childTnLst>
                              <p:par>
                                <p:cTn id="59" presetID="2" presetClass="entr" presetSubtype="4" fill="hold" grpId="0" nodeType="after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 calcmode="lin" valueType="num">
                                      <p:cBhvr additive="base">
                                        <p:cTn id="6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63" fill="hold">
                            <p:stCondLst>
                              <p:cond delay="2300"/>
                            </p:stCondLst>
                            <p:childTnLst>
                              <p:par>
                                <p:cTn id="64" presetID="2" presetClass="entr" presetSubtype="4" fill="hold" grpId="0" nodeType="after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anim calcmode="lin" valueType="num">
                                      <p:cBhvr additive="base">
                                        <p:cTn id="6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68" fill="hold">
                            <p:stCondLst>
                              <p:cond delay="2800"/>
                            </p:stCondLst>
                            <p:childTnLst>
                              <p:par>
                                <p:cTn id="69" presetID="2" presetClass="entr" presetSubtype="4" fill="hold" grpId="0" nodeType="after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anim calcmode="lin" valueType="num">
                                      <p:cBhvr additive="base">
                                        <p:cTn id="7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73" fill="hold">
                            <p:stCondLst>
                              <p:cond delay="3300"/>
                            </p:stCondLst>
                            <p:childTnLst>
                              <p:par>
                                <p:cTn id="74" presetID="2" presetClass="entr" presetSubtype="4" fill="hold" grpId="0" nodeType="after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 calcmode="lin" valueType="num">
                                      <p:cBhvr additive="base">
                                        <p:cTn id="7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2013/5/18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lecture/src/ch3/C302/ConstructorTest.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lecture/src/ch3/C302/ConstructorTest.java"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lecture/src/ch3/C302/ConstructorTest.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lecture/src/ch3/C304/InstanceofTest.java" TargetMode="External"/><Relationship Id="rId2" Type="http://schemas.openxmlformats.org/officeDocument/2006/relationships/hyperlink" Target="lecture/src/ch3/C303/ThisTest.java"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jpeg"/><Relationship Id="rId2" Type="http://schemas.openxmlformats.org/officeDocument/2006/relationships/hyperlink" Target="lecture/src/ch3/C305/StaticTest1.java" TargetMode="Externa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lecture/src/ch3/C305/StaticTest2.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lecture/src/ch3/C305/StaticTest3.java"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lecture/src/ch3/C306/Person.java"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lecture/src/ch3/C306/Student.java"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lecture/src/ch3/C307/UpcastingTest.java"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hyperlink" Target="lecture/src/ch3/C308/Beetle.java" TargetMode="External"/><Relationship Id="rId2" Type="http://schemas.openxmlformats.org/officeDocument/2006/relationships/hyperlink" Target="lecture/src/ch3/C308/Cartoon.java"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lecture/src/ch3/C309/OverTest.java"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lecture/src/ch3/C310/AbstractTest.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lecture/src/ch3/C301/ClassTest.java"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lecture/src/ch3/C301/ClassTest.java"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7704" y="2340975"/>
            <a:ext cx="7236296" cy="1470025"/>
          </a:xfrm>
        </p:spPr>
        <p:txBody>
          <a:bodyPr>
            <a:normAutofit fontScale="90000"/>
          </a:bodyPr>
          <a:lstStyle/>
          <a:p>
            <a:r>
              <a:rPr lang="zh-CN" altLang="en-US" sz="4800" dirty="0" smtClean="0">
                <a:latin typeface="+mn-lt"/>
              </a:rPr>
              <a:t>第三章　面向对象程序设计</a:t>
            </a:r>
            <a:endParaRPr lang="zh-CN" altLang="en-US" sz="4800" dirty="0">
              <a:latin typeface="+mn-lt"/>
            </a:endParaRPr>
          </a:p>
        </p:txBody>
      </p:sp>
    </p:spTree>
    <p:extLst>
      <p:ext uri="{BB962C8B-B14F-4D97-AF65-F5344CB8AC3E}">
        <p14:creationId xmlns:p14="http://schemas.microsoft.com/office/powerpoint/2010/main" val="3074814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类的封装性</a:t>
            </a:r>
            <a:endParaRPr lang="zh-CN" altLang="en-US" dirty="0"/>
          </a:p>
        </p:txBody>
      </p:sp>
      <p:sp>
        <p:nvSpPr>
          <p:cNvPr id="3" name="内容占位符 2"/>
          <p:cNvSpPr>
            <a:spLocks noGrp="1"/>
          </p:cNvSpPr>
          <p:nvPr>
            <p:ph idx="1"/>
          </p:nvPr>
        </p:nvSpPr>
        <p:spPr>
          <a:xfrm>
            <a:off x="0" y="908720"/>
            <a:ext cx="9144000" cy="5832648"/>
          </a:xfrm>
        </p:spPr>
        <p:txBody>
          <a:bodyPr/>
          <a:lstStyle/>
          <a:p>
            <a:r>
              <a:rPr lang="zh-CN" altLang="en-US" dirty="0" smtClean="0"/>
              <a:t>封装</a:t>
            </a:r>
            <a:r>
              <a:rPr lang="en-US" altLang="zh-CN" dirty="0" smtClean="0"/>
              <a:t>(encapsulation)</a:t>
            </a:r>
          </a:p>
          <a:p>
            <a:pPr lvl="1"/>
            <a:r>
              <a:rPr lang="en-US" altLang="zh-CN" dirty="0" smtClean="0">
                <a:latin typeface="Tahoma" pitchFamily="34" charset="0"/>
              </a:rPr>
              <a:t>OOP</a:t>
            </a:r>
            <a:r>
              <a:rPr lang="zh-CN" altLang="en-US" dirty="0" smtClean="0">
                <a:latin typeface="Tahoma" pitchFamily="34" charset="0"/>
              </a:rPr>
              <a:t>中信息隐藏思想的技术实现</a:t>
            </a:r>
            <a:endParaRPr lang="en-US" altLang="zh-CN" dirty="0" smtClean="0">
              <a:latin typeface="Tahoma" pitchFamily="34" charset="0"/>
            </a:endParaRPr>
          </a:p>
          <a:p>
            <a:pPr lvl="1"/>
            <a:r>
              <a:rPr lang="zh-CN" altLang="en-US" dirty="0" smtClean="0">
                <a:latin typeface="Tahoma" pitchFamily="34" charset="0"/>
              </a:rPr>
              <a:t>将数据和对数据的操作组合起来构成不可分割的实体</a:t>
            </a:r>
            <a:endParaRPr lang="en-US" altLang="zh-CN" dirty="0" smtClean="0">
              <a:latin typeface="Tahoma" pitchFamily="34" charset="0"/>
            </a:endParaRPr>
          </a:p>
          <a:p>
            <a:pPr lvl="1"/>
            <a:r>
              <a:rPr lang="zh-CN" altLang="en-US" dirty="0" smtClean="0">
                <a:latin typeface="Tahoma" pitchFamily="34" charset="0"/>
              </a:rPr>
              <a:t>隐藏实现细节，通过接口与外部联系</a:t>
            </a:r>
            <a:endParaRPr lang="en-US" altLang="zh-CN" dirty="0" smtClean="0">
              <a:latin typeface="Tahoma" pitchFamily="34" charset="0"/>
            </a:endParaRPr>
          </a:p>
        </p:txBody>
      </p:sp>
      <p:pic>
        <p:nvPicPr>
          <p:cNvPr id="7170" name="Picture 2" descr="E:\java\表现层\图标\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540918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3528" y="3424932"/>
            <a:ext cx="3600400" cy="2308324"/>
          </a:xfrm>
          <a:prstGeom prst="rect">
            <a:avLst/>
          </a:prstGeom>
          <a:solidFill>
            <a:srgbClr val="93CDDD"/>
          </a:solidFill>
          <a:ln>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ltLang="zh-CN" sz="2400" dirty="0">
              <a:solidFill>
                <a:schemeClr val="tx1"/>
              </a:solidFill>
              <a:latin typeface="微软雅黑" pitchFamily="34" charset="-122"/>
              <a:ea typeface="微软雅黑" pitchFamily="34" charset="-122"/>
            </a:endParaRPr>
          </a:p>
          <a:p>
            <a:r>
              <a:rPr lang="en-US" altLang="zh-CN" sz="2400" dirty="0">
                <a:solidFill>
                  <a:schemeClr val="tx1"/>
                </a:solidFill>
                <a:latin typeface="微软雅黑" pitchFamily="34" charset="-122"/>
                <a:ea typeface="微软雅黑" pitchFamily="34" charset="-122"/>
              </a:rPr>
              <a:t>private </a:t>
            </a:r>
            <a:r>
              <a:rPr lang="en-US" altLang="zh-CN" sz="2400" dirty="0" err="1">
                <a:solidFill>
                  <a:schemeClr val="tx1"/>
                </a:solidFill>
                <a:latin typeface="微软雅黑" pitchFamily="34" charset="-122"/>
                <a:ea typeface="微软雅黑" pitchFamily="34" charset="-122"/>
              </a:rPr>
              <a:t>int</a:t>
            </a:r>
            <a:r>
              <a:rPr lang="en-US" altLang="zh-CN" sz="2400" dirty="0">
                <a:solidFill>
                  <a:schemeClr val="tx1"/>
                </a:solidFill>
                <a:latin typeface="微软雅黑" pitchFamily="34" charset="-122"/>
                <a:ea typeface="微软雅黑" pitchFamily="34" charset="-122"/>
              </a:rPr>
              <a:t> age; </a:t>
            </a:r>
          </a:p>
          <a:p>
            <a:r>
              <a:rPr lang="en-US" altLang="zh-CN" sz="2400" dirty="0">
                <a:solidFill>
                  <a:schemeClr val="tx1"/>
                </a:solidFill>
                <a:latin typeface="微软雅黑" pitchFamily="34" charset="-122"/>
                <a:ea typeface="微软雅黑" pitchFamily="34" charset="-122"/>
              </a:rPr>
              <a:t>public </a:t>
            </a:r>
            <a:r>
              <a:rPr lang="en-US" altLang="zh-CN" sz="2400" dirty="0" err="1">
                <a:solidFill>
                  <a:schemeClr val="tx1"/>
                </a:solidFill>
                <a:latin typeface="微软雅黑" pitchFamily="34" charset="-122"/>
                <a:ea typeface="微软雅黑" pitchFamily="34" charset="-122"/>
              </a:rPr>
              <a:t>int</a:t>
            </a:r>
            <a:r>
              <a:rPr lang="en-US" altLang="zh-CN" sz="2400" dirty="0">
                <a:solidFill>
                  <a:schemeClr val="tx1"/>
                </a:solidFill>
                <a:latin typeface="微软雅黑" pitchFamily="34" charset="-122"/>
                <a:ea typeface="微软雅黑" pitchFamily="34" charset="-122"/>
              </a:rPr>
              <a:t> </a:t>
            </a:r>
            <a:r>
              <a:rPr lang="en-US" altLang="zh-CN" sz="2400" dirty="0" err="1">
                <a:solidFill>
                  <a:schemeClr val="tx1"/>
                </a:solidFill>
                <a:latin typeface="微软雅黑" pitchFamily="34" charset="-122"/>
                <a:ea typeface="微软雅黑" pitchFamily="34" charset="-122"/>
              </a:rPr>
              <a:t>getAge</a:t>
            </a:r>
            <a:r>
              <a:rPr lang="en-US" altLang="zh-CN" sz="2400" dirty="0">
                <a:solidFill>
                  <a:schemeClr val="tx1"/>
                </a:solidFill>
                <a:latin typeface="微软雅黑" pitchFamily="34" charset="-122"/>
                <a:ea typeface="微软雅黑" pitchFamily="34" charset="-122"/>
              </a:rPr>
              <a:t>() {</a:t>
            </a:r>
          </a:p>
          <a:p>
            <a:r>
              <a:rPr lang="en-US" altLang="zh-CN" sz="2400" dirty="0">
                <a:solidFill>
                  <a:schemeClr val="tx1"/>
                </a:solidFill>
                <a:latin typeface="微软雅黑" pitchFamily="34" charset="-122"/>
                <a:ea typeface="微软雅黑" pitchFamily="34" charset="-122"/>
              </a:rPr>
              <a:t>	return </a:t>
            </a:r>
            <a:r>
              <a:rPr lang="en-US" altLang="zh-CN" sz="2400" dirty="0" err="1">
                <a:solidFill>
                  <a:schemeClr val="tx1"/>
                </a:solidFill>
                <a:latin typeface="微软雅黑" pitchFamily="34" charset="-122"/>
                <a:ea typeface="微软雅黑" pitchFamily="34" charset="-122"/>
              </a:rPr>
              <a:t>this.age</a:t>
            </a:r>
            <a:r>
              <a:rPr lang="en-US" altLang="zh-CN" sz="2400" dirty="0">
                <a:solidFill>
                  <a:schemeClr val="tx1"/>
                </a:solidFill>
                <a:latin typeface="微软雅黑" pitchFamily="34" charset="-122"/>
                <a:ea typeface="微软雅黑" pitchFamily="34" charset="-122"/>
              </a:rPr>
              <a:t>;</a:t>
            </a:r>
          </a:p>
          <a:p>
            <a:r>
              <a:rPr lang="en-US" altLang="zh-CN" sz="2400" dirty="0">
                <a:solidFill>
                  <a:schemeClr val="tx1"/>
                </a:solidFill>
                <a:latin typeface="微软雅黑" pitchFamily="34" charset="-122"/>
                <a:ea typeface="微软雅黑" pitchFamily="34" charset="-122"/>
              </a:rPr>
              <a:t>}</a:t>
            </a:r>
          </a:p>
          <a:p>
            <a:endParaRPr lang="zh-CN" altLang="en-US" sz="2400" dirty="0">
              <a:solidFill>
                <a:schemeClr val="tx1"/>
              </a:solidFill>
              <a:latin typeface="微软雅黑" pitchFamily="34" charset="-122"/>
              <a:ea typeface="微软雅黑" pitchFamily="34" charset="-122"/>
            </a:endParaRPr>
          </a:p>
        </p:txBody>
      </p:sp>
      <p:sp>
        <p:nvSpPr>
          <p:cNvPr id="9" name="矩形标注 8"/>
          <p:cNvSpPr/>
          <p:nvPr/>
        </p:nvSpPr>
        <p:spPr>
          <a:xfrm>
            <a:off x="4283968" y="3089083"/>
            <a:ext cx="4083022" cy="671698"/>
          </a:xfrm>
          <a:prstGeom prst="wedgeRectCallout">
            <a:avLst>
              <a:gd name="adj1" fmla="val -129153"/>
              <a:gd name="adj2" fmla="val 75196"/>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zh-CN" altLang="en-US" sz="2400" dirty="0" smtClean="0">
                <a:solidFill>
                  <a:schemeClr val="tx1"/>
                </a:solidFill>
                <a:latin typeface="微软雅黑" pitchFamily="34" charset="-122"/>
                <a:ea typeface="微软雅黑" pitchFamily="34" charset="-122"/>
              </a:rPr>
              <a:t>将类成员通过访问控制隐藏</a:t>
            </a:r>
            <a:endParaRPr lang="zh-CN" altLang="en-US" sz="2400" dirty="0">
              <a:solidFill>
                <a:schemeClr val="tx1"/>
              </a:solidFill>
              <a:latin typeface="微软雅黑" pitchFamily="34" charset="-122"/>
              <a:ea typeface="微软雅黑" pitchFamily="34" charset="-122"/>
            </a:endParaRPr>
          </a:p>
        </p:txBody>
      </p:sp>
      <p:sp>
        <p:nvSpPr>
          <p:cNvPr id="10" name="矩形标注 9"/>
          <p:cNvSpPr/>
          <p:nvPr/>
        </p:nvSpPr>
        <p:spPr>
          <a:xfrm>
            <a:off x="4620748" y="4700217"/>
            <a:ext cx="3409461" cy="913947"/>
          </a:xfrm>
          <a:prstGeom prst="wedgeRectCallout">
            <a:avLst>
              <a:gd name="adj1" fmla="val -155972"/>
              <a:gd name="adj2" fmla="val -32794"/>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zh-CN" altLang="en-US" sz="2400" dirty="0" smtClean="0">
                <a:solidFill>
                  <a:schemeClr val="tx1"/>
                </a:solidFill>
                <a:latin typeface="微软雅黑" pitchFamily="34" charset="-122"/>
                <a:ea typeface="微软雅黑" pitchFamily="34" charset="-122"/>
              </a:rPr>
              <a:t>只能通过提供的接口访问成员</a:t>
            </a:r>
            <a:endParaRPr lang="zh-CN" altLang="en-US" sz="2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6977374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类的封装性</a:t>
            </a:r>
            <a:endParaRPr lang="zh-CN" altLang="en-US" dirty="0"/>
          </a:p>
        </p:txBody>
      </p:sp>
      <p:grpSp>
        <p:nvGrpSpPr>
          <p:cNvPr id="4" name="组合 3"/>
          <p:cNvGrpSpPr/>
          <p:nvPr/>
        </p:nvGrpSpPr>
        <p:grpSpPr>
          <a:xfrm>
            <a:off x="804326" y="1605423"/>
            <a:ext cx="7512090" cy="606375"/>
            <a:chOff x="1236374" y="1605423"/>
            <a:chExt cx="7512090" cy="606375"/>
          </a:xfrm>
          <a:effectLst>
            <a:outerShdw blurRad="50800" dist="38100" dir="5400000" algn="t" rotWithShape="0">
              <a:prstClr val="black">
                <a:alpha val="40000"/>
              </a:prstClr>
            </a:outerShdw>
          </a:effectLst>
        </p:grpSpPr>
        <p:sp>
          <p:nvSpPr>
            <p:cNvPr id="5" name="矩形 4"/>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latin typeface="微软雅黑" pitchFamily="34" charset="-122"/>
                  <a:ea typeface="微软雅黑" pitchFamily="34" charset="-122"/>
                </a:rPr>
                <a:t>构造方法和析构方法</a:t>
              </a:r>
              <a:endParaRPr lang="zh-CN" altLang="en-US" sz="3200" dirty="0">
                <a:solidFill>
                  <a:schemeClr val="tx1"/>
                </a:solidFill>
                <a:latin typeface="微软雅黑" pitchFamily="34" charset="-122"/>
                <a:ea typeface="微软雅黑" pitchFamily="34" charset="-122"/>
              </a:endParaRPr>
            </a:p>
          </p:txBody>
        </p:sp>
        <p:sp>
          <p:nvSpPr>
            <p:cNvPr id="6" name="矩形 5"/>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3200" dirty="0" smtClean="0">
                  <a:solidFill>
                    <a:schemeClr val="tx1"/>
                  </a:solidFill>
                  <a:latin typeface="Arial" pitchFamily="34" charset="0"/>
                  <a:ea typeface="宋体" pitchFamily="2" charset="-122"/>
                </a:rPr>
                <a:t>3.2.1</a:t>
              </a:r>
              <a:endParaRPr lang="zh-CN" altLang="en-US" sz="3200" dirty="0">
                <a:solidFill>
                  <a:schemeClr val="tx1"/>
                </a:solidFill>
                <a:latin typeface="Arial" pitchFamily="34" charset="0"/>
                <a:ea typeface="宋体" pitchFamily="2" charset="-122"/>
              </a:endParaRPr>
            </a:p>
          </p:txBody>
        </p:sp>
      </p:grpSp>
      <p:grpSp>
        <p:nvGrpSpPr>
          <p:cNvPr id="7" name="组合 6"/>
          <p:cNvGrpSpPr/>
          <p:nvPr/>
        </p:nvGrpSpPr>
        <p:grpSpPr>
          <a:xfrm>
            <a:off x="804326" y="2433297"/>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8" name="矩形 7"/>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smtClean="0">
                  <a:solidFill>
                    <a:schemeClr val="tx1"/>
                  </a:solidFill>
                  <a:latin typeface="微软雅黑" pitchFamily="34" charset="-122"/>
                  <a:ea typeface="微软雅黑" pitchFamily="34" charset="-122"/>
                </a:rPr>
                <a:t>this</a:t>
              </a:r>
              <a:r>
                <a:rPr lang="zh-CN" altLang="en-US" sz="3200" dirty="0" smtClean="0">
                  <a:solidFill>
                    <a:schemeClr val="tx1"/>
                  </a:solidFill>
                  <a:latin typeface="微软雅黑" pitchFamily="34" charset="-122"/>
                  <a:ea typeface="微软雅黑" pitchFamily="34" charset="-122"/>
                </a:rPr>
                <a:t>引用和</a:t>
              </a:r>
              <a:r>
                <a:rPr lang="en-US" altLang="zh-CN" sz="3200" dirty="0" err="1" smtClean="0">
                  <a:solidFill>
                    <a:schemeClr val="tx1"/>
                  </a:solidFill>
                  <a:latin typeface="微软雅黑" pitchFamily="34" charset="-122"/>
                  <a:ea typeface="微软雅黑" pitchFamily="34" charset="-122"/>
                </a:rPr>
                <a:t>instanceof</a:t>
              </a:r>
              <a:r>
                <a:rPr lang="zh-CN" altLang="en-US" sz="3200" dirty="0" smtClean="0">
                  <a:solidFill>
                    <a:schemeClr val="tx1"/>
                  </a:solidFill>
                  <a:latin typeface="微软雅黑" pitchFamily="34" charset="-122"/>
                  <a:ea typeface="微软雅黑" pitchFamily="34" charset="-122"/>
                </a:rPr>
                <a:t>运算符</a:t>
              </a:r>
              <a:endParaRPr lang="zh-CN" altLang="en-US" sz="3200" dirty="0">
                <a:solidFill>
                  <a:schemeClr val="tx1"/>
                </a:solidFill>
                <a:latin typeface="微软雅黑" pitchFamily="34" charset="-122"/>
                <a:ea typeface="微软雅黑" pitchFamily="34" charset="-122"/>
              </a:endParaRPr>
            </a:p>
          </p:txBody>
        </p:sp>
        <p:sp>
          <p:nvSpPr>
            <p:cNvPr id="9" name="矩形 8"/>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3200" dirty="0" smtClean="0">
                  <a:solidFill>
                    <a:schemeClr val="tx1"/>
                  </a:solidFill>
                  <a:latin typeface="Arial" pitchFamily="34" charset="0"/>
                  <a:ea typeface="宋体" pitchFamily="2" charset="-122"/>
                </a:rPr>
                <a:t>3.2.2</a:t>
              </a:r>
              <a:endParaRPr lang="zh-CN" altLang="en-US" sz="3200" dirty="0">
                <a:solidFill>
                  <a:schemeClr val="tx1"/>
                </a:solidFill>
                <a:latin typeface="Arial" pitchFamily="34" charset="0"/>
                <a:ea typeface="宋体" pitchFamily="2" charset="-122"/>
              </a:endParaRPr>
            </a:p>
          </p:txBody>
        </p:sp>
      </p:grpSp>
      <p:grpSp>
        <p:nvGrpSpPr>
          <p:cNvPr id="10" name="组合 9"/>
          <p:cNvGrpSpPr/>
          <p:nvPr/>
        </p:nvGrpSpPr>
        <p:grpSpPr>
          <a:xfrm>
            <a:off x="804326" y="3284984"/>
            <a:ext cx="7512090" cy="606375"/>
            <a:chOff x="1236374" y="1605423"/>
            <a:chExt cx="7512090" cy="606375"/>
          </a:xfrm>
          <a:solidFill>
            <a:srgbClr val="FFC000"/>
          </a:solidFill>
          <a:effectLst>
            <a:outerShdw blurRad="50800" dist="38100" dir="5400000" algn="t" rotWithShape="0">
              <a:prstClr val="black">
                <a:alpha val="40000"/>
              </a:prstClr>
            </a:outerShdw>
          </a:effectLst>
        </p:grpSpPr>
        <p:sp>
          <p:nvSpPr>
            <p:cNvPr id="11" name="矩形 10"/>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latin typeface="微软雅黑" pitchFamily="34" charset="-122"/>
                  <a:ea typeface="微软雅黑" pitchFamily="34" charset="-122"/>
                </a:rPr>
                <a:t>访问控制</a:t>
              </a:r>
              <a:endParaRPr lang="zh-CN" altLang="en-US" sz="3200" dirty="0">
                <a:solidFill>
                  <a:schemeClr val="tx1"/>
                </a:solidFill>
                <a:latin typeface="微软雅黑" pitchFamily="34" charset="-122"/>
                <a:ea typeface="微软雅黑" pitchFamily="34" charset="-122"/>
              </a:endParaRPr>
            </a:p>
          </p:txBody>
        </p:sp>
        <p:sp>
          <p:nvSpPr>
            <p:cNvPr id="12" name="矩形 11"/>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3200" dirty="0" smtClean="0">
                  <a:solidFill>
                    <a:schemeClr val="tx1"/>
                  </a:solidFill>
                  <a:latin typeface="Arial" pitchFamily="34" charset="0"/>
                  <a:ea typeface="宋体" pitchFamily="2" charset="-122"/>
                </a:rPr>
                <a:t>3.2.3</a:t>
              </a:r>
              <a:endParaRPr lang="zh-CN" altLang="en-US" sz="3200" dirty="0">
                <a:solidFill>
                  <a:schemeClr val="tx1"/>
                </a:solidFill>
                <a:latin typeface="Arial" pitchFamily="34" charset="0"/>
                <a:ea typeface="宋体" pitchFamily="2" charset="-122"/>
              </a:endParaRPr>
            </a:p>
          </p:txBody>
        </p:sp>
      </p:grpSp>
      <p:grpSp>
        <p:nvGrpSpPr>
          <p:cNvPr id="13" name="组合 12"/>
          <p:cNvGrpSpPr/>
          <p:nvPr/>
        </p:nvGrpSpPr>
        <p:grpSpPr>
          <a:xfrm>
            <a:off x="804326" y="4061618"/>
            <a:ext cx="7512090" cy="606375"/>
            <a:chOff x="1236374" y="1605423"/>
            <a:chExt cx="7512090" cy="606375"/>
          </a:xfrm>
          <a:solidFill>
            <a:srgbClr val="FFC000"/>
          </a:solidFill>
        </p:grpSpPr>
        <p:sp>
          <p:nvSpPr>
            <p:cNvPr id="14" name="矩形 13"/>
            <p:cNvSpPr/>
            <p:nvPr/>
          </p:nvSpPr>
          <p:spPr>
            <a:xfrm>
              <a:off x="2771800" y="1605423"/>
              <a:ext cx="5976664" cy="606375"/>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zh-CN" altLang="en-US" sz="3200" dirty="0" smtClean="0">
                  <a:latin typeface="Arial" pitchFamily="34" charset="0"/>
                  <a:ea typeface="微软雅黑" pitchFamily="34" charset="-122"/>
                  <a:cs typeface="Arial" pitchFamily="34" charset="0"/>
                </a:rPr>
                <a:t>实例成员和类成员</a:t>
              </a:r>
              <a:endParaRPr lang="zh-CN" altLang="en-US" sz="3200" dirty="0">
                <a:latin typeface="Arial" pitchFamily="34" charset="0"/>
                <a:ea typeface="微软雅黑" pitchFamily="34" charset="-122"/>
                <a:cs typeface="Arial" pitchFamily="34" charset="0"/>
              </a:endParaRPr>
            </a:p>
          </p:txBody>
        </p:sp>
        <p:sp>
          <p:nvSpPr>
            <p:cNvPr id="15" name="矩形 14"/>
            <p:cNvSpPr/>
            <p:nvPr/>
          </p:nvSpPr>
          <p:spPr>
            <a:xfrm>
              <a:off x="1236374" y="1605423"/>
              <a:ext cx="1440160" cy="606375"/>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en-US" altLang="zh-CN" sz="3200" dirty="0" smtClean="0">
                  <a:latin typeface="Arial" pitchFamily="34" charset="0"/>
                  <a:ea typeface="微软雅黑" pitchFamily="34" charset="-122"/>
                  <a:cs typeface="Arial" pitchFamily="34" charset="0"/>
                </a:rPr>
                <a:t>3.2.4</a:t>
              </a:r>
              <a:endParaRPr lang="zh-CN" altLang="en-US" sz="3200" dirty="0">
                <a:latin typeface="Arial" pitchFamily="34" charset="0"/>
                <a:ea typeface="微软雅黑" pitchFamily="34" charset="-122"/>
                <a:cs typeface="Arial" pitchFamily="34" charset="0"/>
              </a:endParaRPr>
            </a:p>
          </p:txBody>
        </p:sp>
      </p:grpSp>
      <p:grpSp>
        <p:nvGrpSpPr>
          <p:cNvPr id="16" name="组合 15"/>
          <p:cNvGrpSpPr/>
          <p:nvPr/>
        </p:nvGrpSpPr>
        <p:grpSpPr>
          <a:xfrm>
            <a:off x="804326" y="4838849"/>
            <a:ext cx="7512090" cy="606375"/>
            <a:chOff x="1236374" y="1605423"/>
            <a:chExt cx="7512090" cy="606375"/>
          </a:xfrm>
          <a:solidFill>
            <a:srgbClr val="FFC000"/>
          </a:solidFill>
        </p:grpSpPr>
        <p:sp>
          <p:nvSpPr>
            <p:cNvPr id="17" name="矩形 16"/>
            <p:cNvSpPr/>
            <p:nvPr/>
          </p:nvSpPr>
          <p:spPr>
            <a:xfrm>
              <a:off x="2771800" y="1605423"/>
              <a:ext cx="5976664" cy="606375"/>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zh-CN" altLang="en-US" sz="3200" dirty="0" smtClean="0">
                  <a:latin typeface="Arial" pitchFamily="34" charset="0"/>
                  <a:ea typeface="微软雅黑" pitchFamily="34" charset="-122"/>
                  <a:cs typeface="Arial" pitchFamily="34" charset="0"/>
                </a:rPr>
                <a:t>浅拷贝和深拷贝</a:t>
              </a:r>
              <a:endParaRPr lang="zh-CN" altLang="en-US" sz="3200" dirty="0">
                <a:latin typeface="Arial" pitchFamily="34" charset="0"/>
                <a:ea typeface="微软雅黑" pitchFamily="34" charset="-122"/>
                <a:cs typeface="Arial" pitchFamily="34" charset="0"/>
              </a:endParaRPr>
            </a:p>
          </p:txBody>
        </p:sp>
        <p:sp>
          <p:nvSpPr>
            <p:cNvPr id="18" name="矩形 17"/>
            <p:cNvSpPr/>
            <p:nvPr/>
          </p:nvSpPr>
          <p:spPr>
            <a:xfrm>
              <a:off x="1236374" y="1605423"/>
              <a:ext cx="1440160" cy="606375"/>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en-US" altLang="zh-CN" sz="3200" dirty="0" smtClean="0">
                  <a:latin typeface="Arial" pitchFamily="34" charset="0"/>
                  <a:ea typeface="微软雅黑" pitchFamily="34" charset="-122"/>
                  <a:cs typeface="Arial" pitchFamily="34" charset="0"/>
                </a:rPr>
                <a:t>3.2.5</a:t>
              </a:r>
              <a:endParaRPr lang="zh-CN" altLang="en-US" sz="3200" dirty="0">
                <a:latin typeface="Arial" pitchFamily="34" charset="0"/>
                <a:ea typeface="微软雅黑" pitchFamily="34" charset="-122"/>
                <a:cs typeface="Arial" pitchFamily="34" charset="0"/>
              </a:endParaRPr>
            </a:p>
          </p:txBody>
        </p:sp>
      </p:grpSp>
    </p:spTree>
    <p:extLst>
      <p:ext uri="{BB962C8B-B14F-4D97-AF65-F5344CB8AC3E}">
        <p14:creationId xmlns:p14="http://schemas.microsoft.com/office/powerpoint/2010/main" val="896256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0" descr="improve.jpg"/>
          <p:cNvPicPr>
            <a:picLocks noChangeAspect="1"/>
          </p:cNvPicPr>
          <p:nvPr/>
        </p:nvPicPr>
        <p:blipFill>
          <a:blip r:embed="rId2"/>
          <a:stretch>
            <a:fillRect/>
          </a:stretch>
        </p:blipFill>
        <p:spPr>
          <a:xfrm>
            <a:off x="5625637" y="4226102"/>
            <a:ext cx="3518363" cy="2638772"/>
          </a:xfrm>
          <a:prstGeom prst="rect">
            <a:avLst/>
          </a:prstGeom>
        </p:spPr>
      </p:pic>
      <p:sp>
        <p:nvSpPr>
          <p:cNvPr id="2" name="标题 1"/>
          <p:cNvSpPr>
            <a:spLocks noGrp="1"/>
          </p:cNvSpPr>
          <p:nvPr>
            <p:ph type="title"/>
          </p:nvPr>
        </p:nvSpPr>
        <p:spPr/>
        <p:txBody>
          <a:bodyPr/>
          <a:lstStyle/>
          <a:p>
            <a:r>
              <a:rPr lang="en-US" altLang="zh-CN" dirty="0" smtClean="0"/>
              <a:t>3.2.1 </a:t>
            </a:r>
            <a:r>
              <a:rPr lang="zh-CN" altLang="en-US" dirty="0" smtClean="0"/>
              <a:t>构造方法和析构方法</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a:latin typeface="Tahoma" pitchFamily="34" charset="0"/>
              </a:rPr>
              <a:t>构造</a:t>
            </a:r>
            <a:r>
              <a:rPr lang="zh-CN" altLang="en-US" dirty="0" smtClean="0">
                <a:latin typeface="Tahoma" pitchFamily="34" charset="0"/>
              </a:rPr>
              <a:t>方法</a:t>
            </a:r>
            <a:endParaRPr lang="en-US" altLang="zh-CN" dirty="0" smtClean="0">
              <a:latin typeface="Tahoma" pitchFamily="34" charset="0"/>
            </a:endParaRPr>
          </a:p>
          <a:p>
            <a:pPr lvl="1">
              <a:lnSpc>
                <a:spcPct val="90000"/>
              </a:lnSpc>
            </a:pPr>
            <a:r>
              <a:rPr lang="zh-CN" altLang="en-US" dirty="0" smtClean="0">
                <a:latin typeface="Tahoma" pitchFamily="34" charset="0"/>
              </a:rPr>
              <a:t>一类</a:t>
            </a:r>
            <a:r>
              <a:rPr lang="zh-CN" altLang="en-US" dirty="0">
                <a:latin typeface="Tahoma" pitchFamily="34" charset="0"/>
              </a:rPr>
              <a:t>特殊的成员方法，用于创建类的实例并初始化</a:t>
            </a:r>
            <a:r>
              <a:rPr lang="zh-CN" altLang="en-US" dirty="0" smtClean="0">
                <a:latin typeface="Tahoma" pitchFamily="34" charset="0"/>
              </a:rPr>
              <a:t>对象</a:t>
            </a:r>
            <a:endParaRPr lang="zh-CN" altLang="en-US" dirty="0">
              <a:latin typeface="Tahoma" pitchFamily="34" charset="0"/>
            </a:endParaRPr>
          </a:p>
          <a:p>
            <a:pPr>
              <a:lnSpc>
                <a:spcPct val="90000"/>
              </a:lnSpc>
            </a:pPr>
            <a:r>
              <a:rPr lang="zh-CN" altLang="en-US" dirty="0">
                <a:latin typeface="Tahoma" pitchFamily="34" charset="0"/>
              </a:rPr>
              <a:t>声明构造方法</a:t>
            </a:r>
          </a:p>
          <a:p>
            <a:pPr lvl="1">
              <a:lnSpc>
                <a:spcPct val="90000"/>
              </a:lnSpc>
            </a:pPr>
            <a:r>
              <a:rPr lang="zh-CN" altLang="en-US" dirty="0">
                <a:latin typeface="Tahoma" pitchFamily="34" charset="0"/>
              </a:rPr>
              <a:t>构造方法与类同名，且没有返回</a:t>
            </a:r>
            <a:r>
              <a:rPr lang="zh-CN" altLang="en-US" dirty="0" smtClean="0">
                <a:latin typeface="Tahoma" pitchFamily="34" charset="0"/>
              </a:rPr>
              <a:t>值</a:t>
            </a:r>
            <a:endParaRPr lang="en-US" altLang="zh-CN" dirty="0" smtClean="0">
              <a:latin typeface="Tahoma" pitchFamily="34" charset="0"/>
            </a:endParaRPr>
          </a:p>
          <a:p>
            <a:pPr>
              <a:lnSpc>
                <a:spcPct val="90000"/>
              </a:lnSpc>
            </a:pPr>
            <a:r>
              <a:rPr lang="zh-CN" altLang="en-US" dirty="0" smtClean="0">
                <a:latin typeface="Tahoma" pitchFamily="34" charset="0"/>
              </a:rPr>
              <a:t>调用构造方法</a:t>
            </a:r>
            <a:endParaRPr lang="en-US" altLang="zh-CN" dirty="0" smtClean="0">
              <a:latin typeface="Tahoma" pitchFamily="34" charset="0"/>
            </a:endParaRPr>
          </a:p>
          <a:p>
            <a:pPr lvl="1">
              <a:lnSpc>
                <a:spcPct val="90000"/>
              </a:lnSpc>
            </a:pPr>
            <a:r>
              <a:rPr lang="zh-CN" altLang="en-US" dirty="0" smtClean="0">
                <a:latin typeface="Tahoma" pitchFamily="34" charset="0"/>
              </a:rPr>
              <a:t>通过</a:t>
            </a:r>
            <a:r>
              <a:rPr lang="en-US" altLang="zh-CN" dirty="0" smtClean="0">
                <a:latin typeface="Tahoma" pitchFamily="34" charset="0"/>
              </a:rPr>
              <a:t>new</a:t>
            </a:r>
            <a:r>
              <a:rPr lang="zh-CN" altLang="en-US" dirty="0" smtClean="0">
                <a:latin typeface="Tahoma" pitchFamily="34" charset="0"/>
              </a:rPr>
              <a:t>运算符</a:t>
            </a:r>
            <a:endParaRPr lang="en-US" altLang="zh-CN" dirty="0" smtClean="0">
              <a:latin typeface="Tahoma" pitchFamily="34" charset="0"/>
            </a:endParaRPr>
          </a:p>
          <a:p>
            <a:pPr lvl="1">
              <a:lnSpc>
                <a:spcPct val="90000"/>
              </a:lnSpc>
            </a:pPr>
            <a:endParaRPr lang="zh-CN" altLang="en-US" dirty="0">
              <a:latin typeface="Tahoma" pitchFamily="34" charset="0"/>
            </a:endParaRPr>
          </a:p>
        </p:txBody>
      </p:sp>
    </p:spTree>
    <p:extLst>
      <p:ext uri="{BB962C8B-B14F-4D97-AF65-F5344CB8AC3E}">
        <p14:creationId xmlns:p14="http://schemas.microsoft.com/office/powerpoint/2010/main" val="369773746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a:t>
            </a:r>
            <a:r>
              <a:rPr lang="zh-CN" altLang="en-US" dirty="0" smtClean="0"/>
              <a:t>构造方法和析构方法</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smtClean="0">
                <a:latin typeface="Tahoma" pitchFamily="34" charset="0"/>
              </a:rPr>
              <a:t>默认构造方法</a:t>
            </a:r>
            <a:endParaRPr lang="en-US" altLang="zh-CN" dirty="0" smtClean="0">
              <a:latin typeface="Tahoma" pitchFamily="34" charset="0"/>
            </a:endParaRPr>
          </a:p>
          <a:p>
            <a:pPr lvl="1">
              <a:lnSpc>
                <a:spcPct val="90000"/>
              </a:lnSpc>
            </a:pPr>
            <a:r>
              <a:rPr lang="en-US" altLang="zh-CN" dirty="0">
                <a:latin typeface="Tahoma" pitchFamily="34" charset="0"/>
              </a:rPr>
              <a:t>Java</a:t>
            </a:r>
            <a:r>
              <a:rPr lang="zh-CN" altLang="en-US" dirty="0">
                <a:latin typeface="Tahoma" pitchFamily="34" charset="0"/>
              </a:rPr>
              <a:t>为每个类提供一个默认的无参的构造</a:t>
            </a:r>
            <a:r>
              <a:rPr lang="zh-CN" altLang="en-US" dirty="0" smtClean="0">
                <a:latin typeface="Tahoma" pitchFamily="34" charset="0"/>
              </a:rPr>
              <a:t>方法</a:t>
            </a:r>
            <a:endParaRPr lang="en-US" altLang="zh-CN" dirty="0" smtClean="0">
              <a:latin typeface="Tahoma" pitchFamily="34" charset="0"/>
            </a:endParaRPr>
          </a:p>
          <a:p>
            <a:pPr lvl="1">
              <a:lnSpc>
                <a:spcPct val="90000"/>
              </a:lnSpc>
            </a:pPr>
            <a:r>
              <a:rPr lang="zh-CN" altLang="en-US" dirty="0">
                <a:latin typeface="Tahoma" pitchFamily="34" charset="0"/>
              </a:rPr>
              <a:t>但当自行声明了构造方法后，这个默认的无参构造方法不再</a:t>
            </a:r>
            <a:r>
              <a:rPr lang="zh-CN" altLang="en-US" dirty="0" smtClean="0">
                <a:latin typeface="Tahoma" pitchFamily="34" charset="0"/>
              </a:rPr>
              <a:t>提供</a:t>
            </a:r>
            <a:endParaRPr lang="en-US" altLang="zh-CN" dirty="0" smtClean="0">
              <a:latin typeface="Tahoma" pitchFamily="34" charset="0"/>
            </a:endParaRPr>
          </a:p>
          <a:p>
            <a:pPr>
              <a:lnSpc>
                <a:spcPct val="90000"/>
              </a:lnSpc>
            </a:pPr>
            <a:r>
              <a:rPr lang="zh-CN" altLang="en-US" dirty="0">
                <a:latin typeface="Tahoma" pitchFamily="34" charset="0"/>
              </a:rPr>
              <a:t>拷贝构造方法</a:t>
            </a:r>
          </a:p>
          <a:p>
            <a:pPr lvl="1"/>
            <a:r>
              <a:rPr lang="zh-CN" altLang="en-US" dirty="0"/>
              <a:t>由同一个类的已知对象创建新对象的构造方法</a:t>
            </a:r>
          </a:p>
          <a:p>
            <a:pPr lvl="1"/>
            <a:r>
              <a:rPr lang="zh-CN" altLang="en-US" dirty="0"/>
              <a:t>能够实现对象的</a:t>
            </a:r>
            <a:r>
              <a:rPr lang="zh-CN" altLang="en-US" dirty="0" smtClean="0"/>
              <a:t>复制</a:t>
            </a:r>
            <a:endParaRPr lang="en-US" altLang="zh-CN" dirty="0" smtClean="0"/>
          </a:p>
          <a:p>
            <a:r>
              <a:rPr lang="zh-CN" altLang="en-US" dirty="0" smtClean="0"/>
              <a:t>构造方法重载</a:t>
            </a:r>
            <a:endParaRPr lang="en-US" altLang="zh-CN" dirty="0" smtClean="0"/>
          </a:p>
          <a:p>
            <a:pPr lvl="1"/>
            <a:r>
              <a:rPr lang="zh-CN" altLang="en-US" dirty="0" smtClean="0"/>
              <a:t>提供多种创建实例时的初始化方案</a:t>
            </a:r>
            <a:endParaRPr lang="en-US" altLang="zh-CN" dirty="0"/>
          </a:p>
          <a:p>
            <a:pPr marL="0" indent="0">
              <a:buNone/>
            </a:pPr>
            <a:r>
              <a:rPr lang="en-US" altLang="zh-CN" dirty="0" smtClean="0"/>
              <a:t>	</a:t>
            </a:r>
          </a:p>
          <a:p>
            <a:pPr marL="0" indent="0">
              <a:buNone/>
            </a:pPr>
            <a:r>
              <a:rPr lang="en-US" altLang="zh-CN" dirty="0"/>
              <a:t>	</a:t>
            </a:r>
            <a:r>
              <a:rPr lang="en-US" altLang="zh-CN" dirty="0" smtClean="0">
                <a:hlinkClick r:id="rId2" action="ppaction://hlinkfile"/>
              </a:rPr>
              <a:t>ConstructorTest.java</a:t>
            </a:r>
            <a:endParaRPr lang="en-US" altLang="zh-CN" dirty="0" smtClean="0"/>
          </a:p>
          <a:p>
            <a:pPr lvl="1"/>
            <a:endParaRPr lang="zh-CN" altLang="en-US" dirty="0"/>
          </a:p>
          <a:p>
            <a:pPr lvl="1">
              <a:lnSpc>
                <a:spcPct val="90000"/>
              </a:lnSpc>
            </a:pPr>
            <a:endParaRPr lang="zh-CN" altLang="en-US" dirty="0">
              <a:latin typeface="Tahoma" pitchFamily="34" charset="0"/>
            </a:endParaRPr>
          </a:p>
          <a:p>
            <a:pPr lvl="1">
              <a:lnSpc>
                <a:spcPct val="90000"/>
              </a:lnSpc>
            </a:pPr>
            <a:endParaRPr lang="zh-CN" altLang="en-US" dirty="0">
              <a:latin typeface="Tahoma" pitchFamily="34" charset="0"/>
            </a:endParaRPr>
          </a:p>
        </p:txBody>
      </p:sp>
      <p:pic>
        <p:nvPicPr>
          <p:cNvPr id="4"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67" y="5805264"/>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90042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方法重载</a:t>
            </a:r>
            <a:endParaRPr lang="zh-CN" altLang="en-US" dirty="0"/>
          </a:p>
        </p:txBody>
      </p:sp>
      <p:sp>
        <p:nvSpPr>
          <p:cNvPr id="3" name="内容占位符 2"/>
          <p:cNvSpPr>
            <a:spLocks noGrp="1"/>
          </p:cNvSpPr>
          <p:nvPr>
            <p:ph idx="1"/>
          </p:nvPr>
        </p:nvSpPr>
        <p:spPr/>
        <p:txBody>
          <a:bodyPr/>
          <a:lstStyle/>
          <a:p>
            <a:r>
              <a:rPr lang="zh-CN" altLang="en-US" dirty="0" smtClean="0"/>
              <a:t>方法重载</a:t>
            </a:r>
            <a:endParaRPr lang="en-US" altLang="zh-CN" dirty="0" smtClean="0"/>
          </a:p>
          <a:p>
            <a:pPr lvl="1"/>
            <a:r>
              <a:rPr lang="zh-CN" altLang="en-US" dirty="0" smtClean="0"/>
              <a:t>类中可以有多个同名方法，前提是它们的参数列表必须不同</a:t>
            </a:r>
            <a:endParaRPr lang="en-US" altLang="zh-CN" dirty="0" smtClean="0"/>
          </a:p>
          <a:p>
            <a:pPr lvl="1"/>
            <a:r>
              <a:rPr lang="zh-CN" altLang="en-US" dirty="0"/>
              <a:t>参数</a:t>
            </a:r>
            <a:r>
              <a:rPr lang="zh-CN" altLang="en-US" dirty="0" smtClean="0"/>
              <a:t>列表不同是指参数的类型、个数和次序不同，不包含参数名不同、返回值不同的情况</a:t>
            </a:r>
            <a:endParaRPr lang="en-US" altLang="zh-CN" dirty="0" smtClean="0"/>
          </a:p>
          <a:p>
            <a:pPr lvl="1"/>
            <a:r>
              <a:rPr lang="zh-CN" altLang="en-US" dirty="0" smtClean="0"/>
              <a:t>只有参数列表不同，编译时才能决定调用的到底是哪个方法</a:t>
            </a:r>
            <a:endParaRPr lang="en-US" altLang="zh-CN" dirty="0" smtClean="0"/>
          </a:p>
          <a:p>
            <a:pPr lvl="1"/>
            <a:endParaRPr lang="en-US" altLang="zh-CN" dirty="0"/>
          </a:p>
          <a:p>
            <a:pPr marL="0" indent="0">
              <a:buNone/>
            </a:pPr>
            <a:r>
              <a:rPr lang="en-US" altLang="zh-CN" dirty="0" smtClean="0"/>
              <a:t>	</a:t>
            </a:r>
            <a:r>
              <a:rPr lang="en-US" altLang="zh-CN" dirty="0" smtClean="0">
                <a:hlinkClick r:id="rId2" action="ppaction://hlinkfile"/>
              </a:rPr>
              <a:t>ConstructorTest.java</a:t>
            </a:r>
            <a:endParaRPr lang="zh-CN" altLang="en-US" dirty="0"/>
          </a:p>
        </p:txBody>
      </p:sp>
      <p:pic>
        <p:nvPicPr>
          <p:cNvPr id="5"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869160"/>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java\表现层\图标\2007112611235179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464056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20728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a:t>
            </a:r>
            <a:r>
              <a:rPr lang="zh-CN" altLang="en-US" dirty="0" smtClean="0"/>
              <a:t>构造方法和析构方法</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smtClean="0">
                <a:latin typeface="Tahoma" pitchFamily="34" charset="0"/>
              </a:rPr>
              <a:t>析构方法</a:t>
            </a:r>
            <a:endParaRPr lang="en-US" altLang="zh-CN" dirty="0" smtClean="0">
              <a:latin typeface="Tahoma" pitchFamily="34" charset="0"/>
            </a:endParaRPr>
          </a:p>
          <a:p>
            <a:pPr lvl="1"/>
            <a:r>
              <a:rPr lang="zh-CN" altLang="en-US" dirty="0">
                <a:latin typeface="Tahoma" pitchFamily="34" charset="0"/>
              </a:rPr>
              <a:t>析构方法声明为：</a:t>
            </a:r>
          </a:p>
          <a:p>
            <a:pPr>
              <a:buNone/>
            </a:pPr>
            <a:r>
              <a:rPr lang="en-US" altLang="zh-CN" sz="2800" dirty="0">
                <a:latin typeface="Tahoma" pitchFamily="34" charset="0"/>
              </a:rPr>
              <a:t>    protected void finalize</a:t>
            </a:r>
            <a:r>
              <a:rPr lang="en-US" altLang="zh-CN" sz="2800" dirty="0" smtClean="0">
                <a:latin typeface="Tahoma" pitchFamily="34" charset="0"/>
              </a:rPr>
              <a:t>() </a:t>
            </a:r>
            <a:r>
              <a:rPr lang="en-US" altLang="zh-CN" sz="2800" dirty="0" err="1" smtClean="0">
                <a:latin typeface="Tahoma" pitchFamily="34" charset="0"/>
              </a:rPr>
              <a:t>thorws</a:t>
            </a:r>
            <a:r>
              <a:rPr lang="en-US" altLang="zh-CN" sz="2800" dirty="0" smtClean="0">
                <a:latin typeface="Tahoma" pitchFamily="34" charset="0"/>
              </a:rPr>
              <a:t> </a:t>
            </a:r>
            <a:r>
              <a:rPr lang="en-US" altLang="zh-CN" sz="2800" dirty="0" err="1" smtClean="0">
                <a:latin typeface="Tahoma" pitchFamily="34" charset="0"/>
              </a:rPr>
              <a:t>Thorwable</a:t>
            </a:r>
            <a:endParaRPr lang="en-US" altLang="zh-CN" sz="2800" dirty="0">
              <a:latin typeface="Tahoma" pitchFamily="34" charset="0"/>
            </a:endParaRPr>
          </a:p>
          <a:p>
            <a:pPr lvl="1">
              <a:lnSpc>
                <a:spcPct val="90000"/>
              </a:lnSpc>
            </a:pPr>
            <a:r>
              <a:rPr lang="zh-CN" altLang="en-US" dirty="0">
                <a:latin typeface="Tahoma" pitchFamily="34" charset="0"/>
              </a:rPr>
              <a:t>一个类只有一个</a:t>
            </a:r>
            <a:r>
              <a:rPr lang="en-US" altLang="zh-CN" dirty="0">
                <a:latin typeface="Tahoma" pitchFamily="34" charset="0"/>
              </a:rPr>
              <a:t>finalize</a:t>
            </a:r>
            <a:r>
              <a:rPr lang="zh-CN" altLang="en-US" dirty="0">
                <a:latin typeface="Tahoma" pitchFamily="34" charset="0"/>
              </a:rPr>
              <a:t>方法，不能重载，没有返回</a:t>
            </a:r>
            <a:r>
              <a:rPr lang="zh-CN" altLang="en-US" dirty="0" smtClean="0">
                <a:latin typeface="Tahoma" pitchFamily="34" charset="0"/>
              </a:rPr>
              <a:t>值</a:t>
            </a:r>
            <a:endParaRPr lang="en-US" altLang="zh-CN" dirty="0" smtClean="0">
              <a:latin typeface="Tahoma" pitchFamily="34" charset="0"/>
            </a:endParaRPr>
          </a:p>
          <a:p>
            <a:pPr lvl="1">
              <a:lnSpc>
                <a:spcPct val="90000"/>
              </a:lnSpc>
            </a:pPr>
            <a:r>
              <a:rPr lang="en-US" altLang="zh-CN" dirty="0">
                <a:latin typeface="Tahoma" pitchFamily="34" charset="0"/>
              </a:rPr>
              <a:t>Java</a:t>
            </a:r>
            <a:r>
              <a:rPr lang="zh-CN" altLang="en-US" dirty="0">
                <a:latin typeface="Tahoma" pitchFamily="34" charset="0"/>
              </a:rPr>
              <a:t>程序中的</a:t>
            </a:r>
            <a:r>
              <a:rPr lang="zh-CN" altLang="en-US" dirty="0" smtClean="0">
                <a:latin typeface="Tahoma" pitchFamily="34" charset="0"/>
              </a:rPr>
              <a:t>对象由垃圾</a:t>
            </a:r>
            <a:r>
              <a:rPr lang="zh-CN" altLang="en-US" dirty="0">
                <a:latin typeface="Tahoma" pitchFamily="34" charset="0"/>
              </a:rPr>
              <a:t>回收器(</a:t>
            </a:r>
            <a:r>
              <a:rPr lang="en-US" altLang="zh-CN" dirty="0">
                <a:latin typeface="Tahoma" pitchFamily="34" charset="0"/>
              </a:rPr>
              <a:t>garbage collector</a:t>
            </a:r>
            <a:r>
              <a:rPr lang="zh-CN" altLang="en-US" dirty="0">
                <a:latin typeface="Tahoma" pitchFamily="34" charset="0"/>
              </a:rPr>
              <a:t>)自动释放，</a:t>
            </a:r>
            <a:r>
              <a:rPr lang="zh-CN" altLang="en-US" dirty="0" smtClean="0">
                <a:latin typeface="Tahoma" pitchFamily="34" charset="0"/>
              </a:rPr>
              <a:t>因此析构方法通常</a:t>
            </a:r>
            <a:r>
              <a:rPr lang="zh-CN" altLang="en-US" dirty="0" smtClean="0"/>
              <a:t>被省略</a:t>
            </a:r>
            <a:endParaRPr lang="en-US" altLang="zh-CN" dirty="0" smtClean="0"/>
          </a:p>
          <a:p>
            <a:pPr lvl="1">
              <a:lnSpc>
                <a:spcPct val="90000"/>
              </a:lnSpc>
            </a:pPr>
            <a:r>
              <a:rPr lang="en-US" altLang="zh-CN" dirty="0">
                <a:latin typeface="Tahoma" pitchFamily="34" charset="0"/>
              </a:rPr>
              <a:t>finalize </a:t>
            </a:r>
            <a:r>
              <a:rPr lang="zh-CN" altLang="en-US" dirty="0" smtClean="0">
                <a:latin typeface="Tahoma" pitchFamily="34" charset="0"/>
              </a:rPr>
              <a:t>在垃圾回收之前被调用，而垃圾回收的时机由</a:t>
            </a:r>
            <a:r>
              <a:rPr lang="en-US" altLang="zh-CN" dirty="0" smtClean="0">
                <a:latin typeface="Tahoma" pitchFamily="34" charset="0"/>
              </a:rPr>
              <a:t>GC</a:t>
            </a:r>
            <a:r>
              <a:rPr lang="zh-CN" altLang="en-US" dirty="0" smtClean="0">
                <a:latin typeface="Tahoma" pitchFamily="34" charset="0"/>
              </a:rPr>
              <a:t>掌握，因而</a:t>
            </a:r>
            <a:r>
              <a:rPr lang="en-US" altLang="zh-CN" dirty="0">
                <a:latin typeface="Tahoma" pitchFamily="34" charset="0"/>
              </a:rPr>
              <a:t>finalize </a:t>
            </a:r>
            <a:r>
              <a:rPr lang="zh-CN" altLang="en-US" dirty="0" smtClean="0">
                <a:latin typeface="Tahoma" pitchFamily="34" charset="0"/>
              </a:rPr>
              <a:t>是否被调用、何时被</a:t>
            </a:r>
            <a:r>
              <a:rPr lang="zh-CN" altLang="en-US" smtClean="0">
                <a:latin typeface="Tahoma" pitchFamily="34" charset="0"/>
              </a:rPr>
              <a:t>调用完全由</a:t>
            </a:r>
            <a:r>
              <a:rPr lang="en-US" altLang="zh-CN" smtClean="0">
                <a:latin typeface="Tahoma" pitchFamily="34" charset="0"/>
              </a:rPr>
              <a:t>JVM</a:t>
            </a:r>
            <a:r>
              <a:rPr lang="zh-CN" altLang="en-US" dirty="0" smtClean="0">
                <a:latin typeface="Tahoma" pitchFamily="34" charset="0"/>
              </a:rPr>
              <a:t>控制</a:t>
            </a:r>
            <a:endParaRPr lang="en-US" altLang="zh-CN" dirty="0" smtClean="0">
              <a:latin typeface="Tahoma" pitchFamily="34" charset="0"/>
            </a:endParaRPr>
          </a:p>
          <a:p>
            <a:pPr lvl="1">
              <a:lnSpc>
                <a:spcPct val="90000"/>
              </a:lnSpc>
            </a:pPr>
            <a:endParaRPr lang="en-US" altLang="zh-CN" dirty="0">
              <a:latin typeface="Tahoma" pitchFamily="34" charset="0"/>
            </a:endParaRPr>
          </a:p>
          <a:p>
            <a:pPr marL="0" indent="0">
              <a:lnSpc>
                <a:spcPct val="90000"/>
              </a:lnSpc>
              <a:buNone/>
            </a:pPr>
            <a:r>
              <a:rPr lang="en-US" altLang="zh-CN" dirty="0"/>
              <a:t>	</a:t>
            </a:r>
            <a:r>
              <a:rPr lang="en-US" altLang="zh-CN" sz="2800" dirty="0" smtClean="0">
                <a:hlinkClick r:id="rId2" action="ppaction://hlinkfile"/>
              </a:rPr>
              <a:t>ConstructorTest.java</a:t>
            </a:r>
            <a:endParaRPr lang="en-US" altLang="zh-CN" sz="2800" dirty="0" smtClean="0"/>
          </a:p>
          <a:p>
            <a:pPr lvl="1"/>
            <a:endParaRPr lang="zh-CN" altLang="en-US" dirty="0"/>
          </a:p>
          <a:p>
            <a:pPr lvl="1">
              <a:lnSpc>
                <a:spcPct val="90000"/>
              </a:lnSpc>
            </a:pPr>
            <a:endParaRPr lang="zh-CN" altLang="en-US" dirty="0">
              <a:latin typeface="Tahoma" pitchFamily="34" charset="0"/>
            </a:endParaRPr>
          </a:p>
          <a:p>
            <a:pPr lvl="1">
              <a:lnSpc>
                <a:spcPct val="90000"/>
              </a:lnSpc>
            </a:pPr>
            <a:endParaRPr lang="zh-CN" altLang="en-US" dirty="0">
              <a:latin typeface="Tahoma" pitchFamily="34" charset="0"/>
            </a:endParaRPr>
          </a:p>
        </p:txBody>
      </p:sp>
      <p:pic>
        <p:nvPicPr>
          <p:cNvPr id="4"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67" y="5805264"/>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71404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 this</a:t>
            </a:r>
            <a:r>
              <a:rPr lang="zh-CN" altLang="en-US" dirty="0" smtClean="0"/>
              <a:t>引用和</a:t>
            </a:r>
            <a:r>
              <a:rPr lang="en-US" altLang="zh-CN" dirty="0" err="1" smtClean="0"/>
              <a:t>instanceof</a:t>
            </a:r>
            <a:r>
              <a:rPr lang="zh-CN" altLang="en-US" dirty="0" smtClean="0"/>
              <a:t>运算符</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a:latin typeface="Tahoma" pitchFamily="34" charset="0"/>
              </a:rPr>
              <a:t>this </a:t>
            </a:r>
            <a:r>
              <a:rPr lang="zh-CN" altLang="en-US" dirty="0">
                <a:latin typeface="Tahoma" pitchFamily="34" charset="0"/>
              </a:rPr>
              <a:t>指代调用本方法的当前对象本身。</a:t>
            </a:r>
            <a:r>
              <a:rPr lang="en-US" altLang="zh-CN" dirty="0">
                <a:latin typeface="Tahoma" pitchFamily="34" charset="0"/>
              </a:rPr>
              <a:t>this</a:t>
            </a:r>
            <a:r>
              <a:rPr lang="zh-CN" altLang="en-US" dirty="0">
                <a:latin typeface="Tahoma" pitchFamily="34" charset="0"/>
              </a:rPr>
              <a:t>三种用法</a:t>
            </a:r>
          </a:p>
          <a:p>
            <a:pPr lvl="1"/>
            <a:r>
              <a:rPr lang="zh-CN" altLang="en-US" dirty="0"/>
              <a:t>指代对象本身</a:t>
            </a:r>
          </a:p>
          <a:p>
            <a:pPr lvl="1"/>
            <a:r>
              <a:rPr lang="zh-CN" altLang="en-US" dirty="0"/>
              <a:t>访问当前对象的成员</a:t>
            </a:r>
          </a:p>
          <a:p>
            <a:pPr lvl="1"/>
            <a:r>
              <a:rPr lang="zh-CN" altLang="en-US" dirty="0"/>
              <a:t>调用本类的其他重载的构造</a:t>
            </a:r>
            <a:r>
              <a:rPr lang="zh-CN" altLang="en-US" dirty="0" smtClean="0"/>
              <a:t>方法</a:t>
            </a:r>
            <a:endParaRPr lang="en-US" altLang="zh-CN" dirty="0" smtClean="0"/>
          </a:p>
          <a:p>
            <a:pPr marL="0" indent="0">
              <a:buNone/>
            </a:pPr>
            <a:r>
              <a:rPr lang="en-US" altLang="zh-CN" dirty="0"/>
              <a:t>	</a:t>
            </a:r>
            <a:r>
              <a:rPr lang="en-US" altLang="zh-CN" dirty="0" smtClean="0">
                <a:hlinkClick r:id="rId2" action="ppaction://hlinkfile"/>
              </a:rPr>
              <a:t>ThisTest.java</a:t>
            </a:r>
            <a:endParaRPr lang="en-US" altLang="zh-CN" dirty="0" smtClean="0"/>
          </a:p>
          <a:p>
            <a:pPr marL="0" indent="0">
              <a:buNone/>
            </a:pPr>
            <a:endParaRPr lang="en-US" altLang="zh-CN" dirty="0" smtClean="0"/>
          </a:p>
          <a:p>
            <a:pPr>
              <a:lnSpc>
                <a:spcPct val="90000"/>
              </a:lnSpc>
            </a:pPr>
            <a:r>
              <a:rPr lang="en-US" altLang="zh-CN" dirty="0" err="1">
                <a:latin typeface="Tahoma" pitchFamily="34" charset="0"/>
              </a:rPr>
              <a:t>instanceof</a:t>
            </a:r>
            <a:r>
              <a:rPr lang="zh-CN" altLang="en-US" dirty="0">
                <a:latin typeface="Tahoma" pitchFamily="34" charset="0"/>
              </a:rPr>
              <a:t>运算符</a:t>
            </a:r>
          </a:p>
          <a:p>
            <a:pPr lvl="1"/>
            <a:r>
              <a:rPr lang="zh-CN" altLang="en-US" dirty="0"/>
              <a:t>判断一个</a:t>
            </a:r>
            <a:r>
              <a:rPr lang="zh-CN" altLang="en-US" dirty="0" smtClean="0"/>
              <a:t>对象是否</a:t>
            </a:r>
            <a:r>
              <a:rPr lang="zh-CN" altLang="en-US" dirty="0"/>
              <a:t>是指定类或其子类的</a:t>
            </a:r>
            <a:r>
              <a:rPr lang="zh-CN" altLang="en-US" dirty="0" smtClean="0"/>
              <a:t>实例</a:t>
            </a:r>
            <a:endParaRPr lang="en-US" altLang="zh-CN" dirty="0" smtClean="0"/>
          </a:p>
          <a:p>
            <a:pPr lvl="1"/>
            <a:endParaRPr lang="en-US" altLang="zh-CN" dirty="0"/>
          </a:p>
          <a:p>
            <a:pPr marL="0" indent="0">
              <a:buNone/>
            </a:pPr>
            <a:r>
              <a:rPr lang="en-US" altLang="zh-CN" dirty="0" smtClean="0"/>
              <a:t>	</a:t>
            </a:r>
            <a:r>
              <a:rPr lang="en-US" altLang="zh-CN" dirty="0" smtClean="0">
                <a:hlinkClick r:id="rId3" action="ppaction://hlinkfile"/>
              </a:rPr>
              <a:t>InstanceofTest.java</a:t>
            </a:r>
            <a:endParaRPr lang="en-US" altLang="zh-CN" dirty="0" smtClean="0"/>
          </a:p>
        </p:txBody>
      </p:sp>
      <p:pic>
        <p:nvPicPr>
          <p:cNvPr id="6"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67" y="5589240"/>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67" y="3356992"/>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3746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3.2.3 </a:t>
            </a:r>
            <a:r>
              <a:rPr lang="zh-CN" altLang="en-US" dirty="0" smtClean="0"/>
              <a:t>访问控制</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latin typeface="Tahoma" pitchFamily="34" charset="0"/>
              </a:rPr>
              <a:t>类的访问权限</a:t>
            </a:r>
          </a:p>
          <a:p>
            <a:pPr lvl="1"/>
            <a:r>
              <a:rPr lang="zh-CN" altLang="en-US" dirty="0">
                <a:latin typeface="Tahoma" pitchFamily="34" charset="0"/>
              </a:rPr>
              <a:t>通常情况下，类的访问权限只有两种：</a:t>
            </a:r>
            <a:r>
              <a:rPr lang="en-US" altLang="zh-CN" dirty="0">
                <a:latin typeface="Tahoma" pitchFamily="34" charset="0"/>
              </a:rPr>
              <a:t>public </a:t>
            </a:r>
            <a:r>
              <a:rPr lang="zh-CN" altLang="en-US" dirty="0">
                <a:latin typeface="Tahoma" pitchFamily="34" charset="0"/>
              </a:rPr>
              <a:t>和</a:t>
            </a:r>
            <a:r>
              <a:rPr lang="zh-CN" altLang="en-US" dirty="0" smtClean="0">
                <a:latin typeface="Tahoma" pitchFamily="34" charset="0"/>
              </a:rPr>
              <a:t>友好</a:t>
            </a:r>
            <a:r>
              <a:rPr lang="en-US" altLang="zh-CN" dirty="0" smtClean="0">
                <a:latin typeface="Tahoma" pitchFamily="34" charset="0"/>
              </a:rPr>
              <a:t>(</a:t>
            </a:r>
            <a:r>
              <a:rPr lang="zh-CN" altLang="en-US" dirty="0" smtClean="0">
                <a:latin typeface="Tahoma" pitchFamily="34" charset="0"/>
              </a:rPr>
              <a:t>即缺省</a:t>
            </a:r>
            <a:r>
              <a:rPr lang="en-US" altLang="zh-CN" dirty="0" smtClean="0">
                <a:latin typeface="Tahoma" pitchFamily="34" charset="0"/>
              </a:rPr>
              <a:t>)</a:t>
            </a:r>
          </a:p>
          <a:p>
            <a:pPr lvl="1"/>
            <a:r>
              <a:rPr lang="en-US" altLang="zh-CN" dirty="0" smtClean="0">
                <a:latin typeface="Tahoma" pitchFamily="34" charset="0"/>
              </a:rPr>
              <a:t>public</a:t>
            </a:r>
            <a:r>
              <a:rPr lang="zh-CN" altLang="en-US" dirty="0">
                <a:latin typeface="Tahoma" pitchFamily="34" charset="0"/>
              </a:rPr>
              <a:t>修饰的类可以用于在任何地方创建对象；而友好类只能在本包中创建</a:t>
            </a:r>
            <a:r>
              <a:rPr lang="zh-CN" altLang="en-US" dirty="0" smtClean="0">
                <a:latin typeface="Tahoma" pitchFamily="34" charset="0"/>
              </a:rPr>
              <a:t>对象</a:t>
            </a:r>
            <a:endParaRPr lang="en-US" altLang="zh-CN" dirty="0" smtClean="0">
              <a:latin typeface="Tahoma" pitchFamily="34" charset="0"/>
            </a:endParaRPr>
          </a:p>
          <a:p>
            <a:pPr lvl="1"/>
            <a:r>
              <a:rPr lang="zh-CN" altLang="en-US" dirty="0" smtClean="0">
                <a:latin typeface="Tahoma" pitchFamily="34" charset="0"/>
              </a:rPr>
              <a:t>只有</a:t>
            </a:r>
            <a:r>
              <a:rPr lang="zh-CN" altLang="en-US" dirty="0">
                <a:latin typeface="Tahoma" pitchFamily="34" charset="0"/>
              </a:rPr>
              <a:t>内部类可以</a:t>
            </a:r>
            <a:r>
              <a:rPr lang="zh-CN" altLang="en-US" dirty="0" smtClean="0">
                <a:latin typeface="Tahoma" pitchFamily="34" charset="0"/>
              </a:rPr>
              <a:t>有</a:t>
            </a:r>
            <a:r>
              <a:rPr lang="en-US" altLang="zh-CN" dirty="0" smtClean="0">
                <a:latin typeface="Tahoma" pitchFamily="34" charset="0"/>
              </a:rPr>
              <a:t>protected</a:t>
            </a:r>
            <a:r>
              <a:rPr lang="zh-CN" altLang="en-US" dirty="0" smtClean="0">
                <a:latin typeface="Tahoma" pitchFamily="34" charset="0"/>
              </a:rPr>
              <a:t>和</a:t>
            </a:r>
            <a:r>
              <a:rPr lang="en-US" altLang="zh-CN" dirty="0" smtClean="0">
                <a:latin typeface="Tahoma" pitchFamily="34" charset="0"/>
              </a:rPr>
              <a:t>private </a:t>
            </a:r>
            <a:r>
              <a:rPr lang="zh-CN" altLang="en-US" dirty="0" smtClean="0">
                <a:latin typeface="Tahoma" pitchFamily="34" charset="0"/>
              </a:rPr>
              <a:t>的</a:t>
            </a:r>
            <a:r>
              <a:rPr lang="zh-CN" altLang="en-US" dirty="0">
                <a:latin typeface="Tahoma" pitchFamily="34" charset="0"/>
              </a:rPr>
              <a:t>访问</a:t>
            </a:r>
            <a:r>
              <a:rPr lang="zh-CN" altLang="en-US" dirty="0" smtClean="0">
                <a:latin typeface="Tahoma" pitchFamily="34" charset="0"/>
              </a:rPr>
              <a:t>权限</a:t>
            </a:r>
            <a:endParaRPr lang="zh-CN" altLang="en-US" dirty="0">
              <a:latin typeface="Tahoma" pitchFamily="34" charset="0"/>
            </a:endParaRPr>
          </a:p>
        </p:txBody>
      </p:sp>
    </p:spTree>
    <p:extLst>
      <p:ext uri="{BB962C8B-B14F-4D97-AF65-F5344CB8AC3E}">
        <p14:creationId xmlns:p14="http://schemas.microsoft.com/office/powerpoint/2010/main" val="1131998529"/>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3.2.3 </a:t>
            </a:r>
            <a:r>
              <a:rPr lang="zh-CN" altLang="en-US" dirty="0" smtClean="0"/>
              <a:t>访问控制</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latin typeface="Tahoma" pitchFamily="34" charset="0"/>
              </a:rPr>
              <a:t>对类成员的访问权限</a:t>
            </a:r>
          </a:p>
          <a:p>
            <a:pPr lvl="1"/>
            <a:r>
              <a:rPr lang="zh-CN" altLang="en-US" dirty="0">
                <a:latin typeface="Tahoma" pitchFamily="34" charset="0"/>
              </a:rPr>
              <a:t>类成员的访问权限按照级别从高到低依次是：共有(</a:t>
            </a:r>
            <a:r>
              <a:rPr lang="en-US" altLang="zh-CN" dirty="0">
                <a:latin typeface="Tahoma" pitchFamily="34" charset="0"/>
              </a:rPr>
              <a:t>public)、</a:t>
            </a:r>
            <a:r>
              <a:rPr lang="zh-CN" altLang="en-US" dirty="0">
                <a:latin typeface="Tahoma" pitchFamily="34" charset="0"/>
              </a:rPr>
              <a:t>受保护(</a:t>
            </a:r>
            <a:r>
              <a:rPr lang="en-US" altLang="zh-CN" dirty="0">
                <a:latin typeface="Tahoma" pitchFamily="34" charset="0"/>
              </a:rPr>
              <a:t>protected)、</a:t>
            </a:r>
            <a:r>
              <a:rPr lang="zh-CN" altLang="en-US" dirty="0">
                <a:latin typeface="Tahoma" pitchFamily="34" charset="0"/>
              </a:rPr>
              <a:t>友好（不用任何修饰符</a:t>
            </a:r>
            <a:r>
              <a:rPr lang="en-US" altLang="zh-CN" dirty="0">
                <a:latin typeface="Tahoma" pitchFamily="34" charset="0"/>
              </a:rPr>
              <a:t>）</a:t>
            </a:r>
            <a:r>
              <a:rPr lang="zh-CN" altLang="en-US" dirty="0">
                <a:latin typeface="Tahoma" pitchFamily="34" charset="0"/>
              </a:rPr>
              <a:t>和私有(</a:t>
            </a:r>
            <a:r>
              <a:rPr lang="en-US" altLang="zh-CN" dirty="0">
                <a:latin typeface="Tahoma" pitchFamily="34" charset="0"/>
              </a:rPr>
              <a:t>private)</a:t>
            </a:r>
          </a:p>
          <a:p>
            <a:endParaRPr lang="en-US" altLang="zh-CN" dirty="0" smtClean="0">
              <a:solidFill>
                <a:schemeClr val="tx2"/>
              </a:solidFill>
              <a:effectLst>
                <a:outerShdw blurRad="38100" dist="38100" dir="2700000" algn="tl">
                  <a:srgbClr val="000000"/>
                </a:outerShdw>
              </a:effectLst>
              <a:latin typeface="Tahoma" pitchFamily="34" charset="0"/>
            </a:endParaRPr>
          </a:p>
          <a:p>
            <a:pPr lvl="1"/>
            <a:r>
              <a:rPr lang="zh-CN" altLang="en-US" dirty="0" smtClean="0">
                <a:latin typeface="Tahoma" pitchFamily="34" charset="0"/>
              </a:rPr>
              <a:t>访问</a:t>
            </a:r>
            <a:r>
              <a:rPr lang="zh-CN" altLang="en-US" dirty="0">
                <a:latin typeface="Tahoma" pitchFamily="34" charset="0"/>
              </a:rPr>
              <a:t>权限修饰符只适用于类的成员，不能修饰方法中的局部变量！</a:t>
            </a:r>
          </a:p>
        </p:txBody>
      </p:sp>
      <p:pic>
        <p:nvPicPr>
          <p:cNvPr id="4" name="Picture 2" descr="E:\java\表现层\图标\200711261232359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4" y="249289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44071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3.2.3 </a:t>
            </a:r>
            <a:r>
              <a:rPr lang="zh-CN" altLang="en-US" dirty="0" smtClean="0"/>
              <a:t>访问控制</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latin typeface="Tahoma" pitchFamily="34" charset="0"/>
              </a:rPr>
              <a:t>类成员访问权限的含义</a:t>
            </a:r>
            <a:endParaRPr lang="zh-CN" altLang="en-US" dirty="0">
              <a:latin typeface="Tahoma"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638808229"/>
              </p:ext>
            </p:extLst>
          </p:nvPr>
        </p:nvGraphicFramePr>
        <p:xfrm>
          <a:off x="179510" y="1916832"/>
          <a:ext cx="8712970" cy="3102864"/>
        </p:xfrm>
        <a:graphic>
          <a:graphicData uri="http://schemas.openxmlformats.org/drawingml/2006/table">
            <a:tbl>
              <a:tblPr firstRow="1" bandRow="1">
                <a:tableStyleId>{7DF18680-E054-41AD-8BC1-D1AEF772440D}</a:tableStyleId>
              </a:tblPr>
              <a:tblGrid>
                <a:gridCol w="1742594"/>
                <a:gridCol w="1742594"/>
                <a:gridCol w="1742594"/>
                <a:gridCol w="1742594"/>
                <a:gridCol w="1742594"/>
              </a:tblGrid>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权限</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本类中</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同一包中</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不同包</a:t>
                      </a:r>
                      <a:endParaRPr kumimoji="1" lang="en-US" altLang="zh-CN" sz="2800" u="none" strike="noStrike" cap="none" normalizeH="0" baseline="0" dirty="0" smtClean="0">
                        <a:ln>
                          <a:noFill/>
                        </a:ln>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子类</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不同包</a:t>
                      </a:r>
                      <a:endParaRPr kumimoji="1" lang="en-US" altLang="zh-CN" sz="2800" u="none" strike="noStrike" cap="none" normalizeH="0" baseline="0" dirty="0" smtClean="0">
                        <a:ln>
                          <a:noFill/>
                        </a:ln>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其他类</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共有</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可以</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smtClean="0">
                          <a:ln>
                            <a:noFill/>
                          </a:ln>
                          <a:effectLst/>
                          <a:latin typeface="微软雅黑" pitchFamily="34" charset="-122"/>
                          <a:ea typeface="微软雅黑" pitchFamily="34" charset="-122"/>
                        </a:rPr>
                        <a:t>可以</a:t>
                      </a: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smtClean="0">
                          <a:ln>
                            <a:noFill/>
                          </a:ln>
                          <a:effectLst/>
                          <a:latin typeface="微软雅黑" pitchFamily="34" charset="-122"/>
                          <a:ea typeface="微软雅黑" pitchFamily="34" charset="-122"/>
                        </a:rPr>
                        <a:t>可以</a:t>
                      </a: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smtClean="0">
                          <a:ln>
                            <a:noFill/>
                          </a:ln>
                          <a:effectLst/>
                          <a:latin typeface="微软雅黑" pitchFamily="34" charset="-122"/>
                          <a:ea typeface="微软雅黑" pitchFamily="34" charset="-122"/>
                        </a:rPr>
                        <a:t>可以</a:t>
                      </a: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smtClean="0">
                          <a:ln>
                            <a:noFill/>
                          </a:ln>
                          <a:effectLst/>
                          <a:latin typeface="微软雅黑" pitchFamily="34" charset="-122"/>
                          <a:ea typeface="微软雅黑" pitchFamily="34" charset="-122"/>
                        </a:rPr>
                        <a:t>受保护</a:t>
                      </a: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可以</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可以</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dirty="0" smtClean="0">
                          <a:ln>
                            <a:noFill/>
                          </a:ln>
                          <a:effectLst/>
                          <a:latin typeface="微软雅黑" pitchFamily="34" charset="-122"/>
                          <a:ea typeface="微软雅黑" pitchFamily="34" charset="-122"/>
                        </a:rPr>
                        <a:t>可以</a:t>
                      </a: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smtClean="0">
                          <a:ln>
                            <a:noFill/>
                          </a:ln>
                          <a:effectLst/>
                          <a:latin typeface="微软雅黑" pitchFamily="34" charset="-122"/>
                          <a:ea typeface="微软雅黑" pitchFamily="34" charset="-122"/>
                        </a:rPr>
                        <a:t>友好</a:t>
                      </a: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smtClean="0">
                          <a:ln>
                            <a:noFill/>
                          </a:ln>
                          <a:effectLst/>
                          <a:latin typeface="微软雅黑" pitchFamily="34" charset="-122"/>
                          <a:ea typeface="微软雅黑" pitchFamily="34" charset="-122"/>
                        </a:rPr>
                        <a:t>可以</a:t>
                      </a: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smtClean="0">
                          <a:ln>
                            <a:noFill/>
                          </a:ln>
                          <a:effectLst/>
                          <a:latin typeface="微软雅黑" pitchFamily="34" charset="-122"/>
                          <a:ea typeface="微软雅黑" pitchFamily="34" charset="-122"/>
                        </a:rPr>
                        <a:t>可以</a:t>
                      </a: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smtClean="0">
                          <a:ln>
                            <a:noFill/>
                          </a:ln>
                          <a:effectLst/>
                          <a:latin typeface="微软雅黑" pitchFamily="34" charset="-122"/>
                          <a:ea typeface="微软雅黑" pitchFamily="34" charset="-122"/>
                        </a:rPr>
                        <a:t>私有</a:t>
                      </a: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u="none" strike="noStrike" cap="none" normalizeH="0" baseline="0" smtClean="0">
                          <a:ln>
                            <a:noFill/>
                          </a:ln>
                          <a:effectLst/>
                          <a:latin typeface="微软雅黑" pitchFamily="34" charset="-122"/>
                          <a:ea typeface="微软雅黑" pitchFamily="34" charset="-122"/>
                        </a:rPr>
                        <a:t>可以</a:t>
                      </a: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smtClean="0">
                        <a:ln>
                          <a:noFill/>
                        </a:ln>
                        <a:solidFill>
                          <a:schemeClr val="tx1"/>
                        </a:solidFill>
                        <a:effectLst/>
                        <a:latin typeface="微软雅黑" pitchFamily="34" charset="-122"/>
                        <a:ea typeface="微软雅黑" pitchFamily="34"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tc>
              </a:tr>
            </a:tbl>
          </a:graphicData>
        </a:graphic>
      </p:graphicFrame>
    </p:spTree>
    <p:extLst>
      <p:ext uri="{BB962C8B-B14F-4D97-AF65-F5344CB8AC3E}">
        <p14:creationId xmlns:p14="http://schemas.microsoft.com/office/powerpoint/2010/main" val="279800432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面向过程</a:t>
            </a:r>
            <a:endParaRPr lang="zh-CN" altLang="en-US" dirty="0"/>
          </a:p>
        </p:txBody>
      </p:sp>
      <p:grpSp>
        <p:nvGrpSpPr>
          <p:cNvPr id="11" name="组合 10"/>
          <p:cNvGrpSpPr/>
          <p:nvPr/>
        </p:nvGrpSpPr>
        <p:grpSpPr>
          <a:xfrm>
            <a:off x="4083809" y="760943"/>
            <a:ext cx="3810000" cy="3810000"/>
            <a:chOff x="179512" y="2204864"/>
            <a:chExt cx="3810000" cy="3810000"/>
          </a:xfrm>
        </p:grpSpPr>
        <p:pic>
          <p:nvPicPr>
            <p:cNvPr id="12" name="Picture 2" descr="E:\java\表现层\图标\Sleek_XP_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04864"/>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32384" y="2665943"/>
              <a:ext cx="2304256" cy="2585323"/>
            </a:xfrm>
            <a:prstGeom prst="rect">
              <a:avLst/>
            </a:prstGeom>
            <a:noFill/>
          </p:spPr>
          <p:txBody>
            <a:bodyPr wrap="square" rtlCol="0">
              <a:spAutoFit/>
            </a:bodyPr>
            <a:lstStyle/>
            <a:p>
              <a:r>
                <a:rPr lang="en-US" altLang="zh-CN" dirty="0" err="1" smtClean="0"/>
                <a:t>int</a:t>
              </a:r>
              <a:r>
                <a:rPr lang="en-US" altLang="zh-CN" dirty="0" smtClean="0"/>
                <a:t> fork(){</a:t>
              </a:r>
            </a:p>
            <a:p>
              <a:endParaRPr lang="en-US" altLang="zh-CN" dirty="0"/>
            </a:p>
            <a:p>
              <a:r>
                <a:rPr lang="en-US" altLang="zh-CN" dirty="0" smtClean="0"/>
                <a:t>	……</a:t>
              </a:r>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a:t>
              </a:r>
              <a:endParaRPr lang="zh-CN" altLang="en-US" dirty="0"/>
            </a:p>
          </p:txBody>
        </p:sp>
      </p:grpSp>
      <p:grpSp>
        <p:nvGrpSpPr>
          <p:cNvPr id="10" name="组合 9"/>
          <p:cNvGrpSpPr/>
          <p:nvPr/>
        </p:nvGrpSpPr>
        <p:grpSpPr>
          <a:xfrm>
            <a:off x="74712" y="1985619"/>
            <a:ext cx="3810000" cy="4045638"/>
            <a:chOff x="74712" y="1985619"/>
            <a:chExt cx="3810000" cy="4045638"/>
          </a:xfrm>
        </p:grpSpPr>
        <p:grpSp>
          <p:nvGrpSpPr>
            <p:cNvPr id="8" name="组合 7"/>
            <p:cNvGrpSpPr/>
            <p:nvPr/>
          </p:nvGrpSpPr>
          <p:grpSpPr>
            <a:xfrm>
              <a:off x="74712" y="1985619"/>
              <a:ext cx="3810000" cy="3810000"/>
              <a:chOff x="179512" y="2204864"/>
              <a:chExt cx="3810000" cy="3810000"/>
            </a:xfrm>
          </p:grpSpPr>
          <p:pic>
            <p:nvPicPr>
              <p:cNvPr id="1026" name="Picture 2" descr="E:\java\表现层\图标\Sleek_XP_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04864"/>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32384" y="2665943"/>
                <a:ext cx="2304256" cy="2677656"/>
              </a:xfrm>
              <a:prstGeom prst="rect">
                <a:avLst/>
              </a:prstGeom>
              <a:noFill/>
            </p:spPr>
            <p:txBody>
              <a:bodyPr wrap="square" rtlCol="0">
                <a:spAutoFit/>
              </a:bodyPr>
              <a:lstStyle/>
              <a:p>
                <a:r>
                  <a:rPr lang="en-US" altLang="zh-CN" sz="1200" dirty="0"/>
                  <a:t>#</a:t>
                </a:r>
                <a:r>
                  <a:rPr lang="en-US" altLang="zh-CN" sz="1200" dirty="0" err="1"/>
                  <a:t>ifndef</a:t>
                </a:r>
                <a:r>
                  <a:rPr lang="en-US" altLang="zh-CN" sz="1200" dirty="0"/>
                  <a:t> _</a:t>
                </a:r>
                <a:r>
                  <a:rPr lang="en-US" altLang="zh-CN" sz="1200" dirty="0" smtClean="0"/>
                  <a:t>NF_CONNTRACK_AMANDA_H</a:t>
                </a:r>
              </a:p>
              <a:p>
                <a:r>
                  <a:rPr lang="en-US" altLang="zh-CN" sz="1200" dirty="0" smtClean="0"/>
                  <a:t>#</a:t>
                </a:r>
                <a:r>
                  <a:rPr lang="en-US" altLang="zh-CN" sz="1200" dirty="0"/>
                  <a:t>define _NF_CONNTRACK_AMANDA_H/* AMANDA tracking. */extern unsigned </a:t>
                </a:r>
                <a:r>
                  <a:rPr lang="en-US" altLang="zh-CN" sz="1200" dirty="0" err="1"/>
                  <a:t>int</a:t>
                </a:r>
                <a:r>
                  <a:rPr lang="en-US" altLang="zh-CN" sz="1200" dirty="0"/>
                  <a:t> (*</a:t>
                </a:r>
                <a:r>
                  <a:rPr lang="en-US" altLang="zh-CN" sz="1200" dirty="0" err="1"/>
                  <a:t>nf_nat_amanda_hook</a:t>
                </a:r>
                <a:r>
                  <a:rPr lang="en-US" altLang="zh-CN" sz="1200" dirty="0"/>
                  <a:t>)(</a:t>
                </a:r>
                <a:r>
                  <a:rPr lang="en-US" altLang="zh-CN" sz="1200" dirty="0" err="1"/>
                  <a:t>struct</a:t>
                </a:r>
                <a:r>
                  <a:rPr lang="en-US" altLang="zh-CN" sz="1200" dirty="0"/>
                  <a:t> </a:t>
                </a:r>
                <a:r>
                  <a:rPr lang="en-US" altLang="zh-CN" sz="1200" dirty="0" err="1"/>
                  <a:t>sk_buff</a:t>
                </a:r>
                <a:r>
                  <a:rPr lang="en-US" altLang="zh-CN" sz="1200" dirty="0"/>
                  <a:t> *</a:t>
                </a:r>
                <a:r>
                  <a:rPr lang="en-US" altLang="zh-CN" sz="1200" dirty="0" err="1"/>
                  <a:t>skb</a:t>
                </a:r>
                <a:r>
                  <a:rPr lang="en-US" altLang="zh-CN" sz="1200" dirty="0"/>
                  <a:t>,	</a:t>
                </a:r>
                <a:r>
                  <a:rPr lang="en-US" altLang="zh-CN" sz="1200" dirty="0" smtClean="0"/>
                  <a:t> </a:t>
                </a:r>
                <a:r>
                  <a:rPr lang="en-US" altLang="zh-CN" sz="1200" dirty="0" err="1"/>
                  <a:t>enum</a:t>
                </a:r>
                <a:r>
                  <a:rPr lang="en-US" altLang="zh-CN" sz="1200" dirty="0"/>
                  <a:t> </a:t>
                </a:r>
                <a:r>
                  <a:rPr lang="en-US" altLang="zh-CN" sz="1200" dirty="0" err="1"/>
                  <a:t>ip_conntrack_info</a:t>
                </a:r>
                <a:r>
                  <a:rPr lang="en-US" altLang="zh-CN" sz="1200" dirty="0"/>
                  <a:t> </a:t>
                </a:r>
                <a:r>
                  <a:rPr lang="en-US" altLang="zh-CN" sz="1200" dirty="0" err="1"/>
                  <a:t>ctinfo</a:t>
                </a:r>
                <a:r>
                  <a:rPr lang="en-US" altLang="zh-CN" sz="1200" dirty="0" smtClean="0"/>
                  <a:t>,</a:t>
                </a:r>
                <a:r>
                  <a:rPr lang="en-US" altLang="zh-CN" sz="1200" dirty="0"/>
                  <a:t>	  unsigned </a:t>
                </a:r>
                <a:r>
                  <a:rPr lang="en-US" altLang="zh-CN" sz="1200" dirty="0" err="1"/>
                  <a:t>int</a:t>
                </a:r>
                <a:r>
                  <a:rPr lang="en-US" altLang="zh-CN" sz="1200" dirty="0"/>
                  <a:t> </a:t>
                </a:r>
                <a:r>
                  <a:rPr lang="en-US" altLang="zh-CN" sz="1200" dirty="0" err="1"/>
                  <a:t>matchoff</a:t>
                </a:r>
                <a:r>
                  <a:rPr lang="en-US" altLang="zh-CN" sz="1200" dirty="0" smtClean="0"/>
                  <a:t>, unsigned </a:t>
                </a:r>
                <a:r>
                  <a:rPr lang="en-US" altLang="zh-CN" sz="1200" dirty="0" err="1"/>
                  <a:t>int</a:t>
                </a:r>
                <a:r>
                  <a:rPr lang="en-US" altLang="zh-CN" sz="1200" dirty="0"/>
                  <a:t> </a:t>
                </a:r>
                <a:r>
                  <a:rPr lang="en-US" altLang="zh-CN" sz="1200" dirty="0" err="1"/>
                  <a:t>matchlen</a:t>
                </a:r>
                <a:r>
                  <a:rPr lang="en-US" altLang="zh-CN" sz="1200" dirty="0"/>
                  <a:t>,	</a:t>
                </a:r>
                <a:r>
                  <a:rPr lang="en-US" altLang="zh-CN" sz="1200" dirty="0" smtClean="0"/>
                  <a:t> </a:t>
                </a:r>
                <a:r>
                  <a:rPr lang="en-US" altLang="zh-CN" sz="1200" dirty="0" err="1"/>
                  <a:t>struct</a:t>
                </a:r>
                <a:r>
                  <a:rPr lang="en-US" altLang="zh-CN" sz="1200" dirty="0"/>
                  <a:t> </a:t>
                </a:r>
                <a:r>
                  <a:rPr lang="en-US" altLang="zh-CN" sz="1200" dirty="0" err="1"/>
                  <a:t>nf_conntrack_expect</a:t>
                </a:r>
                <a:r>
                  <a:rPr lang="en-US" altLang="zh-CN" sz="1200" dirty="0"/>
                  <a:t> *</a:t>
                </a:r>
                <a:r>
                  <a:rPr lang="en-US" altLang="zh-CN" sz="1200" dirty="0" err="1"/>
                  <a:t>exp</a:t>
                </a:r>
                <a:r>
                  <a:rPr lang="en-US" altLang="zh-CN" sz="1200" dirty="0"/>
                  <a:t>);#</a:t>
                </a:r>
                <a:r>
                  <a:rPr lang="en-US" altLang="zh-CN" sz="1200" dirty="0" err="1"/>
                  <a:t>endif</a:t>
                </a:r>
                <a:r>
                  <a:rPr lang="en-US" altLang="zh-CN" sz="1200" dirty="0"/>
                  <a:t> /* _NF_CONNTRACK_AMANDA_H */</a:t>
                </a:r>
                <a:endParaRPr lang="zh-CN" altLang="en-US" sz="1200" dirty="0"/>
              </a:p>
            </p:txBody>
          </p:sp>
        </p:grpSp>
        <p:sp>
          <p:nvSpPr>
            <p:cNvPr id="9" name="TextBox 8"/>
            <p:cNvSpPr txBox="1"/>
            <p:nvPr/>
          </p:nvSpPr>
          <p:spPr>
            <a:xfrm>
              <a:off x="1115616" y="5661925"/>
              <a:ext cx="1728192" cy="369332"/>
            </a:xfrm>
            <a:prstGeom prst="rect">
              <a:avLst/>
            </a:prstGeom>
            <a:noFill/>
          </p:spPr>
          <p:txBody>
            <a:bodyPr wrap="square" rtlCol="0">
              <a:spAutoFit/>
            </a:bodyPr>
            <a:lstStyle/>
            <a:p>
              <a:pPr algn="ctr"/>
              <a:r>
                <a:rPr lang="en-US" altLang="zh-CN" dirty="0" smtClean="0"/>
                <a:t>***.h</a:t>
              </a:r>
              <a:endParaRPr lang="zh-CN" altLang="en-US" dirty="0"/>
            </a:p>
          </p:txBody>
        </p:sp>
      </p:grpSp>
      <p:grpSp>
        <p:nvGrpSpPr>
          <p:cNvPr id="21" name="组合 20"/>
          <p:cNvGrpSpPr/>
          <p:nvPr/>
        </p:nvGrpSpPr>
        <p:grpSpPr>
          <a:xfrm>
            <a:off x="1979712" y="1412776"/>
            <a:ext cx="3810000" cy="4080910"/>
            <a:chOff x="1979712" y="1412776"/>
            <a:chExt cx="3810000" cy="4080910"/>
          </a:xfrm>
        </p:grpSpPr>
        <p:grpSp>
          <p:nvGrpSpPr>
            <p:cNvPr id="14" name="组合 13"/>
            <p:cNvGrpSpPr/>
            <p:nvPr/>
          </p:nvGrpSpPr>
          <p:grpSpPr>
            <a:xfrm>
              <a:off x="1979712" y="1412776"/>
              <a:ext cx="3810000" cy="3810000"/>
              <a:chOff x="179512" y="2204864"/>
              <a:chExt cx="3810000" cy="3810000"/>
            </a:xfrm>
          </p:grpSpPr>
          <p:pic>
            <p:nvPicPr>
              <p:cNvPr id="15" name="Picture 2" descr="E:\java\表现层\图标\Sleek_XP_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04864"/>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932384" y="2665943"/>
                <a:ext cx="2304256" cy="1477328"/>
              </a:xfrm>
              <a:prstGeom prst="rect">
                <a:avLst/>
              </a:prstGeom>
              <a:noFill/>
            </p:spPr>
            <p:txBody>
              <a:bodyPr wrap="square" rtlCol="0">
                <a:spAutoFit/>
              </a:bodyPr>
              <a:lstStyle/>
              <a:p>
                <a:r>
                  <a:rPr lang="en-US" altLang="zh-CN" dirty="0" err="1" smtClean="0"/>
                  <a:t>int</a:t>
                </a:r>
                <a:r>
                  <a:rPr lang="en-US" altLang="zh-CN" dirty="0" smtClean="0"/>
                  <a:t> </a:t>
                </a:r>
                <a:r>
                  <a:rPr lang="en-US" altLang="zh-CN" dirty="0" err="1" smtClean="0"/>
                  <a:t>init</a:t>
                </a:r>
                <a:r>
                  <a:rPr lang="en-US" altLang="zh-CN" dirty="0" smtClean="0"/>
                  <a:t>(){</a:t>
                </a:r>
              </a:p>
              <a:p>
                <a:endParaRPr lang="en-US" altLang="zh-CN" dirty="0" smtClean="0"/>
              </a:p>
              <a:p>
                <a:r>
                  <a:rPr lang="en-US" altLang="zh-CN" dirty="0"/>
                  <a:t>	</a:t>
                </a:r>
                <a:r>
                  <a:rPr lang="en-US" altLang="zh-CN" dirty="0" smtClean="0"/>
                  <a:t>……</a:t>
                </a:r>
              </a:p>
              <a:p>
                <a:endParaRPr lang="en-US" altLang="zh-CN" dirty="0"/>
              </a:p>
              <a:p>
                <a:r>
                  <a:rPr lang="en-US" altLang="zh-CN" dirty="0" smtClean="0"/>
                  <a:t>}    </a:t>
                </a:r>
                <a:endParaRPr lang="zh-CN" altLang="en-US" dirty="0"/>
              </a:p>
            </p:txBody>
          </p:sp>
        </p:grpSp>
        <p:sp>
          <p:nvSpPr>
            <p:cNvPr id="20" name="TextBox 19"/>
            <p:cNvSpPr txBox="1"/>
            <p:nvPr/>
          </p:nvSpPr>
          <p:spPr>
            <a:xfrm>
              <a:off x="3032291" y="5124354"/>
              <a:ext cx="1704841" cy="369332"/>
            </a:xfrm>
            <a:prstGeom prst="rect">
              <a:avLst/>
            </a:prstGeom>
            <a:noFill/>
          </p:spPr>
          <p:txBody>
            <a:bodyPr wrap="square" rtlCol="0">
              <a:spAutoFit/>
            </a:bodyPr>
            <a:lstStyle/>
            <a:p>
              <a:pPr algn="ctr"/>
              <a:r>
                <a:rPr lang="en-US" altLang="zh-CN" dirty="0" smtClean="0"/>
                <a:t>***.c</a:t>
              </a:r>
              <a:endParaRPr lang="zh-CN" altLang="en-US" dirty="0"/>
            </a:p>
          </p:txBody>
        </p:sp>
      </p:grpSp>
      <p:grpSp>
        <p:nvGrpSpPr>
          <p:cNvPr id="23" name="组合 22"/>
          <p:cNvGrpSpPr/>
          <p:nvPr/>
        </p:nvGrpSpPr>
        <p:grpSpPr>
          <a:xfrm>
            <a:off x="4818471" y="2665943"/>
            <a:ext cx="3810000" cy="3994666"/>
            <a:chOff x="4355976" y="2708990"/>
            <a:chExt cx="3810000" cy="3994666"/>
          </a:xfrm>
        </p:grpSpPr>
        <p:grpSp>
          <p:nvGrpSpPr>
            <p:cNvPr id="17" name="组合 16"/>
            <p:cNvGrpSpPr/>
            <p:nvPr/>
          </p:nvGrpSpPr>
          <p:grpSpPr>
            <a:xfrm>
              <a:off x="4355976" y="2708990"/>
              <a:ext cx="3810000" cy="3810000"/>
              <a:chOff x="179512" y="2204864"/>
              <a:chExt cx="3810000" cy="3810000"/>
            </a:xfrm>
          </p:grpSpPr>
          <p:pic>
            <p:nvPicPr>
              <p:cNvPr id="18" name="Picture 2" descr="E:\java\表现层\图标\Sleek_XP_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04864"/>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932384" y="2665943"/>
                <a:ext cx="2304256" cy="3139321"/>
              </a:xfrm>
              <a:prstGeom prst="rect">
                <a:avLst/>
              </a:prstGeom>
              <a:noFill/>
            </p:spPr>
            <p:txBody>
              <a:bodyPr wrap="square" rtlCol="0">
                <a:spAutoFit/>
              </a:bodyPr>
              <a:lstStyle/>
              <a:p>
                <a:r>
                  <a:rPr lang="en-US" altLang="zh-CN" dirty="0" smtClean="0"/>
                  <a:t>#include &lt;</a:t>
                </a:r>
                <a:r>
                  <a:rPr lang="en-US" altLang="zh-CN" dirty="0" err="1" smtClean="0"/>
                  <a:t>stidoi.h</a:t>
                </a:r>
                <a:r>
                  <a:rPr lang="en-US" altLang="zh-CN" dirty="0" smtClean="0"/>
                  <a:t>&gt;</a:t>
                </a:r>
              </a:p>
              <a:p>
                <a:endParaRPr lang="en-US" altLang="zh-CN" dirty="0" smtClean="0"/>
              </a:p>
              <a:p>
                <a:r>
                  <a:rPr lang="en-US" altLang="zh-CN" dirty="0" err="1" smtClean="0"/>
                  <a:t>int</a:t>
                </a:r>
                <a:r>
                  <a:rPr lang="en-US" altLang="zh-CN" dirty="0" smtClean="0"/>
                  <a:t> SIZE_OF_PAGE=10;</a:t>
                </a:r>
              </a:p>
              <a:p>
                <a:r>
                  <a:rPr lang="en-US" altLang="zh-CN" dirty="0"/>
                  <a:t>	</a:t>
                </a:r>
                <a:r>
                  <a:rPr lang="en-US" altLang="zh-CN" dirty="0" smtClean="0"/>
                  <a:t>……</a:t>
                </a:r>
              </a:p>
              <a:p>
                <a:endParaRPr lang="en-US" altLang="zh-CN" dirty="0" smtClean="0"/>
              </a:p>
              <a:p>
                <a:r>
                  <a:rPr lang="en-US" altLang="zh-CN" dirty="0" err="1" smtClean="0"/>
                  <a:t>int</a:t>
                </a:r>
                <a:r>
                  <a:rPr lang="en-US" altLang="zh-CN" dirty="0" smtClean="0"/>
                  <a:t> main(</a:t>
                </a:r>
                <a:r>
                  <a:rPr lang="en-US" altLang="zh-CN" dirty="0" err="1" smtClean="0"/>
                  <a:t>int</a:t>
                </a:r>
                <a:r>
                  <a:rPr lang="en-US" altLang="zh-CN" dirty="0" smtClean="0"/>
                  <a:t> </a:t>
                </a:r>
                <a:r>
                  <a:rPr lang="en-US" altLang="zh-CN" dirty="0" err="1" smtClean="0"/>
                  <a:t>argc,char</a:t>
                </a:r>
                <a:r>
                  <a:rPr lang="en-US" altLang="zh-CN" dirty="0" smtClean="0"/>
                  <a:t>** </a:t>
                </a:r>
                <a:r>
                  <a:rPr lang="en-US" altLang="zh-CN" dirty="0" err="1" smtClean="0"/>
                  <a:t>argv</a:t>
                </a:r>
                <a:r>
                  <a:rPr lang="en-US" altLang="zh-CN" dirty="0" smtClean="0"/>
                  <a:t>){</a:t>
                </a:r>
              </a:p>
              <a:p>
                <a:endParaRPr lang="en-US" altLang="zh-CN" dirty="0" smtClean="0"/>
              </a:p>
              <a:p>
                <a:r>
                  <a:rPr lang="en-US" altLang="zh-CN" dirty="0"/>
                  <a:t>	</a:t>
                </a:r>
                <a:r>
                  <a:rPr lang="en-US" altLang="zh-CN" dirty="0" smtClean="0"/>
                  <a:t>……</a:t>
                </a:r>
              </a:p>
              <a:p>
                <a:endParaRPr lang="en-US" altLang="zh-CN" dirty="0"/>
              </a:p>
              <a:p>
                <a:r>
                  <a:rPr lang="en-US" altLang="zh-CN" dirty="0" smtClean="0"/>
                  <a:t>}    </a:t>
                </a:r>
                <a:endParaRPr lang="zh-CN" altLang="en-US" dirty="0"/>
              </a:p>
            </p:txBody>
          </p:sp>
        </p:grpSp>
        <p:sp>
          <p:nvSpPr>
            <p:cNvPr id="22" name="TextBox 21"/>
            <p:cNvSpPr txBox="1"/>
            <p:nvPr/>
          </p:nvSpPr>
          <p:spPr>
            <a:xfrm>
              <a:off x="5272472" y="6334324"/>
              <a:ext cx="1977008" cy="369332"/>
            </a:xfrm>
            <a:prstGeom prst="rect">
              <a:avLst/>
            </a:prstGeom>
            <a:noFill/>
          </p:spPr>
          <p:txBody>
            <a:bodyPr wrap="square" rtlCol="0">
              <a:spAutoFit/>
            </a:bodyPr>
            <a:lstStyle/>
            <a:p>
              <a:pPr algn="ctr"/>
              <a:r>
                <a:rPr lang="en-US" altLang="zh-CN" dirty="0" err="1" smtClean="0"/>
                <a:t>main.c</a:t>
              </a:r>
              <a:endParaRPr lang="zh-CN" altLang="en-US" dirty="0"/>
            </a:p>
          </p:txBody>
        </p:sp>
      </p:grpSp>
    </p:spTree>
    <p:extLst>
      <p:ext uri="{BB962C8B-B14F-4D97-AF65-F5344CB8AC3E}">
        <p14:creationId xmlns:p14="http://schemas.microsoft.com/office/powerpoint/2010/main" val="511080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3.2.4 </a:t>
            </a:r>
            <a:r>
              <a:rPr lang="zh-CN" altLang="en-US" dirty="0"/>
              <a:t>实例成员和类成员</a:t>
            </a:r>
          </a:p>
        </p:txBody>
      </p:sp>
      <p:sp>
        <p:nvSpPr>
          <p:cNvPr id="3" name="内容占位符 2"/>
          <p:cNvSpPr>
            <a:spLocks noGrp="1"/>
          </p:cNvSpPr>
          <p:nvPr>
            <p:ph idx="1"/>
          </p:nvPr>
        </p:nvSpPr>
        <p:spPr/>
        <p:txBody>
          <a:bodyPr/>
          <a:lstStyle/>
          <a:p>
            <a:pPr>
              <a:lnSpc>
                <a:spcPct val="90000"/>
              </a:lnSpc>
            </a:pPr>
            <a:r>
              <a:rPr lang="zh-CN" altLang="en-US" dirty="0" smtClean="0">
                <a:latin typeface="Tahoma" pitchFamily="34" charset="0"/>
              </a:rPr>
              <a:t>为什么需要类成员？</a:t>
            </a:r>
            <a:endParaRPr lang="en-US" altLang="zh-CN" dirty="0" smtClean="0">
              <a:latin typeface="Tahoma" pitchFamily="34" charset="0"/>
            </a:endParaRPr>
          </a:p>
          <a:p>
            <a:pPr>
              <a:lnSpc>
                <a:spcPct val="90000"/>
              </a:lnSpc>
            </a:pPr>
            <a:endParaRPr lang="en-US" altLang="zh-CN" dirty="0">
              <a:latin typeface="Tahoma" pitchFamily="34" charset="0"/>
            </a:endParaRPr>
          </a:p>
          <a:p>
            <a:pPr>
              <a:lnSpc>
                <a:spcPct val="90000"/>
              </a:lnSpc>
            </a:pPr>
            <a:endParaRPr lang="en-US" altLang="zh-CN" dirty="0" smtClean="0">
              <a:latin typeface="Tahoma" pitchFamily="34" charset="0"/>
            </a:endParaRPr>
          </a:p>
          <a:p>
            <a:pPr>
              <a:lnSpc>
                <a:spcPct val="90000"/>
              </a:lnSpc>
            </a:pPr>
            <a:endParaRPr lang="en-US" altLang="zh-CN" dirty="0">
              <a:latin typeface="Tahoma" pitchFamily="34" charset="0"/>
            </a:endParaRPr>
          </a:p>
          <a:p>
            <a:pPr>
              <a:lnSpc>
                <a:spcPct val="90000"/>
              </a:lnSpc>
            </a:pPr>
            <a:endParaRPr lang="en-US" altLang="zh-CN" dirty="0" smtClean="0">
              <a:latin typeface="Tahoma" pitchFamily="34" charset="0"/>
            </a:endParaRPr>
          </a:p>
          <a:p>
            <a:pPr>
              <a:lnSpc>
                <a:spcPct val="90000"/>
              </a:lnSpc>
            </a:pPr>
            <a:endParaRPr lang="en-US" altLang="zh-CN" dirty="0">
              <a:latin typeface="Tahoma" pitchFamily="34" charset="0"/>
            </a:endParaRPr>
          </a:p>
          <a:p>
            <a:pPr marL="0" indent="0">
              <a:lnSpc>
                <a:spcPct val="90000"/>
              </a:lnSpc>
              <a:buNone/>
            </a:pPr>
            <a:r>
              <a:rPr lang="en-US" altLang="zh-CN" dirty="0" smtClean="0">
                <a:latin typeface="Tahoma" pitchFamily="34" charset="0"/>
              </a:rPr>
              <a:t>	</a:t>
            </a:r>
            <a:r>
              <a:rPr lang="en-US" altLang="zh-CN" dirty="0" smtClean="0">
                <a:latin typeface="Tahoma" pitchFamily="34" charset="0"/>
                <a:hlinkClick r:id="rId2" action="ppaction://hlinkfile"/>
              </a:rPr>
              <a:t>StaticTest1.java</a:t>
            </a:r>
            <a:endParaRPr lang="en-US" altLang="zh-CN" dirty="0" smtClean="0">
              <a:latin typeface="Tahoma" pitchFamily="34" charset="0"/>
            </a:endParaRPr>
          </a:p>
          <a:p>
            <a:pPr>
              <a:lnSpc>
                <a:spcPct val="90000"/>
              </a:lnSpc>
            </a:pPr>
            <a:endParaRPr lang="en-US" altLang="zh-CN" dirty="0">
              <a:latin typeface="Tahoma" pitchFamily="34" charset="0"/>
            </a:endParaRPr>
          </a:p>
          <a:p>
            <a:pPr>
              <a:lnSpc>
                <a:spcPct val="90000"/>
              </a:lnSpc>
            </a:pPr>
            <a:endParaRPr lang="zh-CN" altLang="en-US" dirty="0">
              <a:latin typeface="Tahoma" pitchFamily="34" charset="0"/>
            </a:endParaRPr>
          </a:p>
        </p:txBody>
      </p:sp>
      <p:pic>
        <p:nvPicPr>
          <p:cNvPr id="6"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67" y="4118992"/>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1" descr="1"/>
          <p:cNvPicPr>
            <a:picLocks noChangeAspect="1" noChangeArrowheads="1"/>
          </p:cNvPicPr>
          <p:nvPr/>
        </p:nvPicPr>
        <p:blipFill>
          <a:blip r:embed="rId4">
            <a:extLst>
              <a:ext uri="{28A0092B-C50C-407E-A947-70E740481C1C}">
                <a14:useLocalDpi xmlns:a14="http://schemas.microsoft.com/office/drawing/2010/main" val="0"/>
              </a:ext>
            </a:extLst>
          </a:blip>
          <a:srcRect b="28612"/>
          <a:stretch>
            <a:fillRect/>
          </a:stretch>
        </p:blipFill>
        <p:spPr bwMode="gray">
          <a:xfrm>
            <a:off x="5635725" y="1127313"/>
            <a:ext cx="2703515" cy="302433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33"/>
          <p:cNvSpPr>
            <a:spLocks noChangeArrowheads="1"/>
          </p:cNvSpPr>
          <p:nvPr/>
        </p:nvSpPr>
        <p:spPr bwMode="gray">
          <a:xfrm>
            <a:off x="5020469" y="5013176"/>
            <a:ext cx="1042988" cy="1042988"/>
          </a:xfrm>
          <a:prstGeom prst="roundRect">
            <a:avLst>
              <a:gd name="adj" fmla="val 10079"/>
            </a:avLst>
          </a:prstGeom>
          <a:blipFill dpi="0" rotWithShape="1">
            <a:blip r:embed="rId5"/>
            <a:srcRect/>
            <a:stretch>
              <a:fillRect/>
            </a:stretch>
          </a:blip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34"/>
          <p:cNvSpPr>
            <a:spLocks noChangeArrowheads="1"/>
          </p:cNvSpPr>
          <p:nvPr/>
        </p:nvSpPr>
        <p:spPr bwMode="gray">
          <a:xfrm>
            <a:off x="6236494" y="5013176"/>
            <a:ext cx="1042988" cy="1042988"/>
          </a:xfrm>
          <a:prstGeom prst="roundRect">
            <a:avLst>
              <a:gd name="adj" fmla="val 10079"/>
            </a:avLst>
          </a:prstGeom>
          <a:blipFill dpi="0" rotWithShape="1">
            <a:blip r:embed="rId6"/>
            <a:srcRect/>
            <a:stretch>
              <a:fillRect/>
            </a:stretch>
          </a:blip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35"/>
          <p:cNvSpPr>
            <a:spLocks noChangeArrowheads="1"/>
          </p:cNvSpPr>
          <p:nvPr/>
        </p:nvSpPr>
        <p:spPr bwMode="gray">
          <a:xfrm>
            <a:off x="7462044" y="5013176"/>
            <a:ext cx="1042988" cy="1042988"/>
          </a:xfrm>
          <a:prstGeom prst="roundRect">
            <a:avLst>
              <a:gd name="adj" fmla="val 10079"/>
            </a:avLst>
          </a:prstGeom>
          <a:blipFill dpi="0" rotWithShape="1">
            <a:blip r:embed="rId7"/>
            <a:srcRect/>
            <a:stretch>
              <a:fillRect/>
            </a:stretch>
          </a:blipFill>
          <a:ln w="2857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75513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3.2.4 </a:t>
            </a:r>
            <a:r>
              <a:rPr lang="zh-CN" altLang="en-US" dirty="0" smtClean="0"/>
              <a:t>实例成员和类成员</a:t>
            </a:r>
            <a:endParaRPr lang="zh-CN" altLang="en-US" dirty="0"/>
          </a:p>
        </p:txBody>
      </p:sp>
      <p:sp>
        <p:nvSpPr>
          <p:cNvPr id="6" name="矩形 2"/>
          <p:cNvSpPr>
            <a:spLocks noChangeArrowheads="1"/>
          </p:cNvSpPr>
          <p:nvPr/>
        </p:nvSpPr>
        <p:spPr bwMode="auto">
          <a:xfrm>
            <a:off x="277813" y="1252230"/>
            <a:ext cx="4206875" cy="552450"/>
          </a:xfrm>
          <a:prstGeom prst="rect">
            <a:avLst/>
          </a:prstGeom>
          <a:solidFill>
            <a:srgbClr val="FFC000"/>
          </a:solidFill>
          <a:ln>
            <a:solidFill>
              <a:schemeClr val="bg1">
                <a:lumMod val="9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2400" b="1" dirty="0" smtClean="0">
                <a:solidFill>
                  <a:schemeClr val="tx1"/>
                </a:solidFill>
                <a:latin typeface="微软雅黑" pitchFamily="34" charset="-122"/>
                <a:ea typeface="微软雅黑" pitchFamily="34" charset="-122"/>
              </a:rPr>
              <a:t>实例成员</a:t>
            </a:r>
            <a:endParaRPr lang="zh-CN" altLang="en-US" sz="2400" b="1" dirty="0">
              <a:solidFill>
                <a:schemeClr val="tx1"/>
              </a:solidFill>
              <a:latin typeface="微软雅黑" pitchFamily="34" charset="-122"/>
              <a:ea typeface="微软雅黑" pitchFamily="34" charset="-122"/>
            </a:endParaRPr>
          </a:p>
        </p:txBody>
      </p:sp>
      <p:sp>
        <p:nvSpPr>
          <p:cNvPr id="7" name="矩形 6"/>
          <p:cNvSpPr>
            <a:spLocks noChangeArrowheads="1"/>
          </p:cNvSpPr>
          <p:nvPr/>
        </p:nvSpPr>
        <p:spPr bwMode="auto">
          <a:xfrm>
            <a:off x="4752975" y="1252230"/>
            <a:ext cx="4140200" cy="552450"/>
          </a:xfrm>
          <a:prstGeom prst="rect">
            <a:avLst/>
          </a:prstGeom>
          <a:solidFill>
            <a:srgbClr val="43BBE1"/>
          </a:solidFill>
          <a:ln>
            <a:solidFill>
              <a:schemeClr val="bg1">
                <a:lumMod val="9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2400" b="1" dirty="0" smtClean="0">
                <a:solidFill>
                  <a:schemeClr val="tx1"/>
                </a:solidFill>
                <a:latin typeface="微软雅黑" pitchFamily="34" charset="-122"/>
                <a:ea typeface="微软雅黑" pitchFamily="34" charset="-122"/>
              </a:rPr>
              <a:t>类成员</a:t>
            </a:r>
            <a:r>
              <a:rPr lang="en-US" altLang="zh-CN" sz="2400" b="1" dirty="0" smtClean="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static</a:t>
            </a:r>
            <a:r>
              <a:rPr lang="zh-CN" altLang="en-US" sz="2400" b="1" dirty="0">
                <a:solidFill>
                  <a:schemeClr val="tx1"/>
                </a:solidFill>
                <a:latin typeface="微软雅黑" pitchFamily="34" charset="-122"/>
                <a:ea typeface="微软雅黑" pitchFamily="34" charset="-122"/>
              </a:rPr>
              <a:t>关键字</a:t>
            </a:r>
            <a:r>
              <a:rPr lang="zh-CN" altLang="en-US" sz="2400" b="1" dirty="0" smtClean="0">
                <a:solidFill>
                  <a:schemeClr val="tx1"/>
                </a:solidFill>
                <a:latin typeface="微软雅黑" pitchFamily="34" charset="-122"/>
                <a:ea typeface="微软雅黑" pitchFamily="34" charset="-122"/>
              </a:rPr>
              <a:t>修饰</a:t>
            </a:r>
            <a:r>
              <a:rPr lang="en-US" altLang="zh-CN" sz="2400" b="1" dirty="0" smtClean="0">
                <a:solidFill>
                  <a:schemeClr val="tx1"/>
                </a:solidFill>
                <a:latin typeface="微软雅黑" pitchFamily="34" charset="-122"/>
                <a:ea typeface="微软雅黑" pitchFamily="34" charset="-122"/>
              </a:rPr>
              <a:t>)</a:t>
            </a:r>
            <a:endParaRPr lang="zh-CN" altLang="en-US" sz="2400" b="1" dirty="0">
              <a:solidFill>
                <a:schemeClr val="tx1"/>
              </a:solidFill>
              <a:latin typeface="微软雅黑" pitchFamily="34" charset="-122"/>
              <a:ea typeface="微软雅黑" pitchFamily="34" charset="-122"/>
            </a:endParaRPr>
          </a:p>
        </p:txBody>
      </p:sp>
      <p:sp>
        <p:nvSpPr>
          <p:cNvPr id="10" name="圆角矩形 9"/>
          <p:cNvSpPr/>
          <p:nvPr/>
        </p:nvSpPr>
        <p:spPr>
          <a:xfrm>
            <a:off x="-7179" y="2073018"/>
            <a:ext cx="4622974" cy="1072634"/>
          </a:xfrm>
          <a:prstGeom prst="roundRect">
            <a:avLst/>
          </a:prstGeom>
          <a:solidFill>
            <a:srgbClr val="FFFF00">
              <a:alpha val="30000"/>
            </a:srgbClr>
          </a:solidFill>
          <a:ln>
            <a:solidFill>
              <a:schemeClr val="bg1">
                <a:lumMod val="85000"/>
              </a:schemeClr>
            </a:solidFill>
            <a:prstDash val="dash"/>
          </a:ln>
          <a:effectLst/>
        </p:spPr>
        <p:txBody>
          <a:bodyPr wrap="square">
            <a:spAutoFit/>
          </a:bodyPr>
          <a:lstStyle/>
          <a:p>
            <a:pPr algn="ctr">
              <a:lnSpc>
                <a:spcPct val="150000"/>
              </a:lnSpc>
            </a:pPr>
            <a:endParaRPr lang="en-US" altLang="zh-CN" sz="900" dirty="0" smtClean="0">
              <a:latin typeface="微软雅黑" pitchFamily="34" charset="-122"/>
              <a:ea typeface="微软雅黑" pitchFamily="34" charset="-122"/>
            </a:endParaRPr>
          </a:p>
          <a:p>
            <a:pPr algn="ctr">
              <a:lnSpc>
                <a:spcPct val="150000"/>
              </a:lnSpc>
            </a:pPr>
            <a:r>
              <a:rPr lang="zh-CN" altLang="en-US" sz="2000" dirty="0" smtClean="0">
                <a:latin typeface="微软雅黑" pitchFamily="34" charset="-122"/>
                <a:ea typeface="微软雅黑" pitchFamily="34" charset="-122"/>
              </a:rPr>
              <a:t>属于</a:t>
            </a:r>
            <a:r>
              <a:rPr lang="zh-CN" altLang="en-US" sz="2000" dirty="0">
                <a:latin typeface="微软雅黑" pitchFamily="34" charset="-122"/>
                <a:ea typeface="微软雅黑" pitchFamily="34" charset="-122"/>
              </a:rPr>
              <a:t>对象，必须创建实例后才能</a:t>
            </a:r>
            <a:r>
              <a:rPr lang="zh-CN" altLang="en-US" sz="2000" dirty="0" smtClean="0">
                <a:latin typeface="微软雅黑" pitchFamily="34" charset="-122"/>
                <a:ea typeface="微软雅黑" pitchFamily="34" charset="-122"/>
              </a:rPr>
              <a:t>访问</a:t>
            </a:r>
            <a:endParaRPr lang="en-US" altLang="zh-CN" sz="2000" dirty="0" smtClean="0">
              <a:latin typeface="微软雅黑" pitchFamily="34" charset="-122"/>
              <a:ea typeface="微软雅黑" pitchFamily="34" charset="-122"/>
            </a:endParaRPr>
          </a:p>
          <a:p>
            <a:pPr algn="ctr">
              <a:lnSpc>
                <a:spcPct val="150000"/>
              </a:lnSpc>
            </a:pPr>
            <a:endParaRPr lang="zh-CN" altLang="en-US" sz="900" dirty="0">
              <a:solidFill>
                <a:schemeClr val="tx1"/>
              </a:solidFill>
              <a:latin typeface="微软雅黑" pitchFamily="34" charset="-122"/>
              <a:ea typeface="微软雅黑" pitchFamily="34" charset="-122"/>
            </a:endParaRPr>
          </a:p>
        </p:txBody>
      </p:sp>
      <p:sp>
        <p:nvSpPr>
          <p:cNvPr id="11" name="圆角矩形 10"/>
          <p:cNvSpPr/>
          <p:nvPr/>
        </p:nvSpPr>
        <p:spPr>
          <a:xfrm>
            <a:off x="4644009" y="2073018"/>
            <a:ext cx="4482385" cy="1123712"/>
          </a:xfrm>
          <a:prstGeom prst="roundRect">
            <a:avLst/>
          </a:prstGeom>
          <a:solidFill>
            <a:srgbClr val="93CDDD">
              <a:alpha val="30000"/>
            </a:srgbClr>
          </a:solidFill>
          <a:ln>
            <a:solidFill>
              <a:schemeClr val="bg1">
                <a:lumMod val="85000"/>
              </a:schemeClr>
            </a:solidFill>
            <a:prstDash val="dash"/>
          </a:ln>
          <a:effectLst/>
        </p:spPr>
        <p:txBody>
          <a:bodyPr wrap="square">
            <a:spAutoFit/>
          </a:bodyPr>
          <a:lstStyle/>
          <a:p>
            <a:pPr algn="ctr">
              <a:lnSpc>
                <a:spcPct val="150000"/>
              </a:lnSpc>
            </a:pPr>
            <a:r>
              <a:rPr lang="zh-CN" altLang="en-US" sz="2000" dirty="0">
                <a:latin typeface="微软雅黑" pitchFamily="34" charset="-122"/>
                <a:ea typeface="微软雅黑" pitchFamily="34" charset="-122"/>
              </a:rPr>
              <a:t>属于类，未创建实例前就可通过类名直接访问类成员</a:t>
            </a:r>
            <a:endParaRPr lang="en-US" altLang="zh-CN" sz="2000" dirty="0">
              <a:latin typeface="微软雅黑" pitchFamily="34" charset="-122"/>
              <a:ea typeface="微软雅黑" pitchFamily="34" charset="-122"/>
            </a:endParaRPr>
          </a:p>
        </p:txBody>
      </p:sp>
      <p:sp>
        <p:nvSpPr>
          <p:cNvPr id="12" name="圆角矩形 11"/>
          <p:cNvSpPr/>
          <p:nvPr/>
        </p:nvSpPr>
        <p:spPr>
          <a:xfrm>
            <a:off x="-7179" y="3412470"/>
            <a:ext cx="4622974" cy="2032754"/>
          </a:xfrm>
          <a:prstGeom prst="roundRect">
            <a:avLst>
              <a:gd name="adj" fmla="val 8548"/>
            </a:avLst>
          </a:prstGeom>
          <a:solidFill>
            <a:srgbClr val="FFFF00">
              <a:alpha val="30000"/>
            </a:srgbClr>
          </a:solidFill>
          <a:ln>
            <a:solidFill>
              <a:schemeClr val="bg1">
                <a:lumMod val="85000"/>
              </a:schemeClr>
            </a:solidFill>
            <a:prstDash val="dash"/>
          </a:ln>
          <a:effectLst/>
        </p:spPr>
        <p:txBody>
          <a:bodyPr wrap="square">
            <a:spAutoFit/>
          </a:bodyPr>
          <a:lstStyle/>
          <a:p>
            <a:pPr marL="0" lvl="2" algn="ctr">
              <a:lnSpc>
                <a:spcPct val="150000"/>
              </a:lnSpc>
            </a:pPr>
            <a:r>
              <a:rPr lang="zh-CN" altLang="en-US" sz="2000" dirty="0">
                <a:latin typeface="微软雅黑" pitchFamily="34" charset="-122"/>
                <a:ea typeface="微软雅黑" pitchFamily="34" charset="-122"/>
              </a:rPr>
              <a:t>实例变量每次创建对象时才被分配</a:t>
            </a:r>
            <a:r>
              <a:rPr lang="zh-CN" altLang="en-US" sz="2000" dirty="0" smtClean="0">
                <a:latin typeface="微软雅黑" pitchFamily="34" charset="-122"/>
                <a:ea typeface="微软雅黑" pitchFamily="34" charset="-122"/>
              </a:rPr>
              <a:t>空间</a:t>
            </a:r>
            <a:endParaRPr lang="en-US" altLang="zh-CN" sz="2000" dirty="0" smtClean="0">
              <a:latin typeface="微软雅黑" pitchFamily="34" charset="-122"/>
              <a:ea typeface="微软雅黑" pitchFamily="34" charset="-122"/>
            </a:endParaRPr>
          </a:p>
          <a:p>
            <a:pPr marL="0" lvl="2" algn="ctr">
              <a:lnSpc>
                <a:spcPct val="150000"/>
              </a:lnSpc>
            </a:pPr>
            <a:endParaRPr lang="en-US" altLang="zh-CN" sz="2000" dirty="0">
              <a:latin typeface="微软雅黑" pitchFamily="34" charset="-122"/>
              <a:ea typeface="微软雅黑" pitchFamily="34" charset="-122"/>
            </a:endParaRPr>
          </a:p>
          <a:p>
            <a:pPr marL="0" lvl="2" algn="ctr">
              <a:lnSpc>
                <a:spcPct val="150000"/>
              </a:lnSpc>
            </a:pPr>
            <a:r>
              <a:rPr lang="zh-CN" altLang="en-US" sz="2000" dirty="0">
                <a:latin typeface="微软雅黑" pitchFamily="34" charset="-122"/>
                <a:ea typeface="微软雅黑" pitchFamily="34" charset="-122"/>
              </a:rPr>
              <a:t>实例方法在创建本类第一个对象时分配入口地址，这个地址被所有对象共享</a:t>
            </a:r>
          </a:p>
        </p:txBody>
      </p:sp>
      <p:sp>
        <p:nvSpPr>
          <p:cNvPr id="13" name="圆角矩形 12"/>
          <p:cNvSpPr/>
          <p:nvPr/>
        </p:nvSpPr>
        <p:spPr>
          <a:xfrm>
            <a:off x="4644008" y="3414050"/>
            <a:ext cx="4482386" cy="1063554"/>
          </a:xfrm>
          <a:prstGeom prst="roundRect">
            <a:avLst/>
          </a:prstGeom>
          <a:solidFill>
            <a:srgbClr val="93CDDD">
              <a:alpha val="30000"/>
            </a:srgbClr>
          </a:solidFill>
          <a:ln>
            <a:solidFill>
              <a:schemeClr val="bg1">
                <a:lumMod val="85000"/>
              </a:schemeClr>
            </a:solidFill>
            <a:prstDash val="dash"/>
          </a:ln>
          <a:effectLst/>
        </p:spPr>
        <p:txBody>
          <a:bodyPr wrap="square">
            <a:spAutoFit/>
          </a:bodyPr>
          <a:lstStyle/>
          <a:p>
            <a:pPr marL="0" lvl="2" algn="ctr">
              <a:lnSpc>
                <a:spcPct val="150000"/>
              </a:lnSpc>
            </a:pPr>
            <a:r>
              <a:rPr lang="zh-CN" altLang="en-US" sz="2000" dirty="0">
                <a:latin typeface="微软雅黑" pitchFamily="34" charset="-122"/>
                <a:ea typeface="微软雅黑" pitchFamily="34" charset="-122"/>
              </a:rPr>
              <a:t>类变量当类被加载时就分配空间</a:t>
            </a:r>
            <a:endParaRPr lang="en-US" altLang="zh-CN" sz="2000" dirty="0">
              <a:latin typeface="微软雅黑" pitchFamily="34" charset="-122"/>
              <a:ea typeface="微软雅黑" pitchFamily="34" charset="-122"/>
            </a:endParaRPr>
          </a:p>
          <a:p>
            <a:pPr marL="0" lvl="2" algn="ctr">
              <a:lnSpc>
                <a:spcPct val="150000"/>
              </a:lnSpc>
            </a:pPr>
            <a:r>
              <a:rPr lang="zh-CN" altLang="en-US" sz="2000" dirty="0">
                <a:latin typeface="微软雅黑" pitchFamily="34" charset="-122"/>
                <a:ea typeface="微软雅黑" pitchFamily="34" charset="-122"/>
              </a:rPr>
              <a:t>类方法在类被加载时就分配入口地址</a:t>
            </a:r>
          </a:p>
        </p:txBody>
      </p:sp>
      <p:sp>
        <p:nvSpPr>
          <p:cNvPr id="14" name="圆角矩形 13"/>
          <p:cNvSpPr/>
          <p:nvPr/>
        </p:nvSpPr>
        <p:spPr>
          <a:xfrm>
            <a:off x="277813" y="5877272"/>
            <a:ext cx="8512334" cy="562263"/>
          </a:xfrm>
          <a:prstGeom prst="roundRect">
            <a:avLst/>
          </a:prstGeom>
          <a:solidFill>
            <a:schemeClr val="accent4">
              <a:lumMod val="60000"/>
              <a:lumOff val="40000"/>
            </a:schemeClr>
          </a:solidFill>
          <a:ln>
            <a:noFill/>
          </a:ln>
          <a:effectLst>
            <a:outerShdw blurRad="50800" dist="38100" dir="2700000" algn="tl" rotWithShape="0">
              <a:prstClr val="black">
                <a:alpha val="40000"/>
              </a:prstClr>
            </a:outerShdw>
          </a:effectLst>
        </p:spPr>
        <p:txBody>
          <a:bodyPr wrap="none" anchor="ctr"/>
          <a:lstStyle/>
          <a:p>
            <a:pPr marL="0" lvl="1" algn="ctr" fontAlgn="base">
              <a:lnSpc>
                <a:spcPct val="150000"/>
              </a:lnSpc>
              <a:spcBef>
                <a:spcPct val="0"/>
              </a:spcBef>
              <a:spcAft>
                <a:spcPct val="0"/>
              </a:spcAft>
            </a:pPr>
            <a:r>
              <a:rPr lang="zh-CN" altLang="en-US" sz="2400" dirty="0">
                <a:latin typeface="微软雅黑" pitchFamily="34" charset="-122"/>
                <a:ea typeface="微软雅黑" pitchFamily="34" charset="-122"/>
              </a:rPr>
              <a:t>类方法和实例方法中的局部变量当方法被调用时才分配空间</a:t>
            </a:r>
          </a:p>
        </p:txBody>
      </p:sp>
      <p:sp>
        <p:nvSpPr>
          <p:cNvPr id="15" name="圆角矩形 14"/>
          <p:cNvSpPr/>
          <p:nvPr/>
        </p:nvSpPr>
        <p:spPr>
          <a:xfrm>
            <a:off x="4644009" y="4800774"/>
            <a:ext cx="4482386" cy="612934"/>
          </a:xfrm>
          <a:prstGeom prst="roundRect">
            <a:avLst/>
          </a:prstGeom>
          <a:solidFill>
            <a:srgbClr val="93CDDD">
              <a:alpha val="30000"/>
            </a:srgbClr>
          </a:solidFill>
          <a:ln>
            <a:solidFill>
              <a:schemeClr val="bg1">
                <a:lumMod val="85000"/>
              </a:schemeClr>
            </a:solidFill>
            <a:prstDash val="dash"/>
          </a:ln>
          <a:effectLst/>
        </p:spPr>
        <p:txBody>
          <a:bodyPr wrap="square">
            <a:spAutoFit/>
          </a:bodyPr>
          <a:lstStyle/>
          <a:p>
            <a:pPr marL="0" lvl="2" algn="ctr">
              <a:lnSpc>
                <a:spcPct val="150000"/>
              </a:lnSpc>
            </a:pPr>
            <a:r>
              <a:rPr lang="zh-CN" altLang="en-US" sz="2000" dirty="0">
                <a:latin typeface="微软雅黑" pitchFamily="34" charset="-122"/>
                <a:ea typeface="微软雅黑" pitchFamily="34" charset="-122"/>
              </a:rPr>
              <a:t>类方法中不能使用</a:t>
            </a:r>
            <a:r>
              <a:rPr lang="en-US" altLang="zh-CN" sz="2000" dirty="0" err="1" smtClean="0">
                <a:latin typeface="微软雅黑" pitchFamily="34" charset="-122"/>
                <a:ea typeface="微软雅黑" pitchFamily="34" charset="-122"/>
              </a:rPr>
              <a:t>this、super</a:t>
            </a:r>
            <a:r>
              <a:rPr lang="zh-CN" altLang="en-US" sz="2000" dirty="0" smtClean="0">
                <a:latin typeface="微软雅黑" pitchFamily="34" charset="-122"/>
                <a:ea typeface="微软雅黑" pitchFamily="34" charset="-122"/>
              </a:rPr>
              <a:t>关键字</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44492929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4"/>
          <p:cNvSpPr>
            <a:spLocks noGrp="1"/>
          </p:cNvSpPr>
          <p:nvPr>
            <p:ph idx="1"/>
          </p:nvPr>
        </p:nvSpPr>
        <p:spPr/>
        <p:txBody>
          <a:bodyPr>
            <a:normAutofit lnSpcReduction="10000"/>
          </a:bodyPr>
          <a:lstStyle/>
          <a:p>
            <a:r>
              <a:rPr lang="zh-CN" altLang="en-US" dirty="0">
                <a:latin typeface="Tahoma" pitchFamily="34" charset="0"/>
              </a:rPr>
              <a:t>实例成员和类成员的访问</a:t>
            </a:r>
            <a:r>
              <a:rPr lang="zh-CN" altLang="en-US" dirty="0" smtClean="0">
                <a:latin typeface="Tahoma" pitchFamily="34" charset="0"/>
              </a:rPr>
              <a:t>规则</a:t>
            </a:r>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latin typeface="Tahoma" pitchFamily="34" charset="0"/>
                <a:hlinkClick r:id="rId2" action="ppaction://hlinkfile"/>
              </a:rPr>
              <a:t>StaticTest2.java</a:t>
            </a:r>
            <a:endParaRPr lang="zh-CN" altLang="en-US" dirty="0">
              <a:latin typeface="Tahoma" pitchFamily="34" charset="0"/>
            </a:endParaRPr>
          </a:p>
        </p:txBody>
      </p:sp>
      <p:sp>
        <p:nvSpPr>
          <p:cNvPr id="2" name="标题 1"/>
          <p:cNvSpPr>
            <a:spLocks noGrp="1"/>
          </p:cNvSpPr>
          <p:nvPr>
            <p:ph type="title"/>
          </p:nvPr>
        </p:nvSpPr>
        <p:spPr/>
        <p:txBody>
          <a:bodyPr/>
          <a:lstStyle/>
          <a:p>
            <a:r>
              <a:rPr lang="en-US" altLang="zh-CN" dirty="0" smtClean="0"/>
              <a:t>3.2.4 </a:t>
            </a:r>
            <a:r>
              <a:rPr lang="zh-CN" altLang="en-US" dirty="0" smtClean="0"/>
              <a:t>实例成员和类成员</a:t>
            </a:r>
            <a:endParaRPr lang="zh-CN" altLang="en-US" dirty="0"/>
          </a:p>
        </p:txBody>
      </p:sp>
      <p:sp>
        <p:nvSpPr>
          <p:cNvPr id="5" name="Text Box 5"/>
          <p:cNvSpPr txBox="1">
            <a:spLocks noChangeArrowheads="1"/>
          </p:cNvSpPr>
          <p:nvPr/>
        </p:nvSpPr>
        <p:spPr bwMode="auto">
          <a:xfrm>
            <a:off x="2209800" y="2362200"/>
            <a:ext cx="1371600" cy="581057"/>
          </a:xfrm>
          <a:prstGeom prst="rect">
            <a:avLst/>
          </a:prstGeom>
          <a:solidFill>
            <a:srgbClr val="92D050"/>
          </a:solidFill>
          <a:ln>
            <a:noFill/>
          </a:ln>
          <a:effectLst>
            <a:outerShdw blurRad="50800" dist="38100" dir="2700000" algn="tl" rotWithShape="0">
              <a:prstClr val="black">
                <a:alpha val="40000"/>
              </a:prstClr>
            </a:outerShdw>
          </a:effectLst>
        </p:spPr>
        <p:txBody>
          <a:bodyPr anchor="ctr"/>
          <a:lstStyle>
            <a:defPPr>
              <a:defRPr lang="zh-CN"/>
            </a:defPPr>
            <a:lvl1pPr algn="ctr" fontAlgn="base">
              <a:lnSpc>
                <a:spcPct val="150000"/>
              </a:lnSpc>
              <a:spcBef>
                <a:spcPct val="0"/>
              </a:spcBef>
              <a:spcAft>
                <a:spcPct val="0"/>
              </a:spcAft>
              <a:defRPr sz="2400">
                <a:solidFill>
                  <a:schemeClr val="bg1"/>
                </a:solidFill>
                <a:latin typeface="微软雅黑" pitchFamily="34" charset="-122"/>
                <a:ea typeface="微软雅黑" pitchFamily="34" charset="-122"/>
              </a:defRPr>
            </a:lvl1pPr>
          </a:lstStyle>
          <a:p>
            <a:r>
              <a:rPr lang="zh-CN" altLang="en-US" dirty="0"/>
              <a:t>类变量</a:t>
            </a:r>
          </a:p>
        </p:txBody>
      </p:sp>
      <p:sp>
        <p:nvSpPr>
          <p:cNvPr id="6" name="Text Box 6"/>
          <p:cNvSpPr txBox="1">
            <a:spLocks noChangeArrowheads="1"/>
          </p:cNvSpPr>
          <p:nvPr/>
        </p:nvSpPr>
        <p:spPr bwMode="auto">
          <a:xfrm>
            <a:off x="4953000" y="2362200"/>
            <a:ext cx="1828800" cy="519113"/>
          </a:xfrm>
          <a:prstGeom prst="rect">
            <a:avLst/>
          </a:prstGeom>
          <a:solidFill>
            <a:srgbClr val="92D050"/>
          </a:solidFill>
          <a:ln>
            <a:noFill/>
          </a:ln>
          <a:effectLst>
            <a:outerShdw blurRad="50800" dist="38100" dir="2700000" algn="tl" rotWithShape="0">
              <a:prstClr val="black">
                <a:alpha val="40000"/>
              </a:prstClr>
            </a:outerShdw>
          </a:effectLst>
        </p:spPr>
        <p:txBody>
          <a:bodyPr anchor="ctr"/>
          <a:lstStyle>
            <a:defPPr>
              <a:defRPr lang="zh-CN"/>
            </a:defPPr>
            <a:lvl1pPr algn="ctr" fontAlgn="base">
              <a:lnSpc>
                <a:spcPct val="150000"/>
              </a:lnSpc>
              <a:spcBef>
                <a:spcPct val="0"/>
              </a:spcBef>
              <a:spcAft>
                <a:spcPct val="0"/>
              </a:spcAft>
              <a:defRPr sz="2400">
                <a:solidFill>
                  <a:schemeClr val="bg1"/>
                </a:solidFill>
                <a:latin typeface="微软雅黑" pitchFamily="34" charset="-122"/>
                <a:ea typeface="微软雅黑" pitchFamily="34" charset="-122"/>
              </a:defRPr>
            </a:lvl1pPr>
          </a:lstStyle>
          <a:p>
            <a:r>
              <a:rPr lang="zh-CN" altLang="en-US" dirty="0"/>
              <a:t>实例变量</a:t>
            </a:r>
          </a:p>
        </p:txBody>
      </p:sp>
      <p:sp>
        <p:nvSpPr>
          <p:cNvPr id="7" name="Text Box 7"/>
          <p:cNvSpPr txBox="1">
            <a:spLocks noChangeArrowheads="1"/>
          </p:cNvSpPr>
          <p:nvPr/>
        </p:nvSpPr>
        <p:spPr bwMode="auto">
          <a:xfrm>
            <a:off x="2209800" y="4433888"/>
            <a:ext cx="1371600" cy="581057"/>
          </a:xfrm>
          <a:prstGeom prst="rect">
            <a:avLst/>
          </a:prstGeom>
          <a:solidFill>
            <a:srgbClr val="92D050"/>
          </a:solidFill>
          <a:ln>
            <a:noFill/>
          </a:ln>
          <a:effectLst>
            <a:outerShdw blurRad="50800" dist="38100" dir="2700000" algn="tl" rotWithShape="0">
              <a:prstClr val="black">
                <a:alpha val="40000"/>
              </a:prstClr>
            </a:outerShdw>
          </a:effectLst>
        </p:spPr>
        <p:txBody>
          <a:bodyPr anchor="ctr"/>
          <a:lstStyle>
            <a:defPPr>
              <a:defRPr lang="zh-CN"/>
            </a:defPPr>
            <a:lvl1pPr algn="ctr" fontAlgn="base">
              <a:lnSpc>
                <a:spcPct val="150000"/>
              </a:lnSpc>
              <a:spcBef>
                <a:spcPct val="0"/>
              </a:spcBef>
              <a:spcAft>
                <a:spcPct val="0"/>
              </a:spcAft>
              <a:defRPr sz="2400">
                <a:solidFill>
                  <a:schemeClr val="bg1"/>
                </a:solidFill>
                <a:latin typeface="微软雅黑" pitchFamily="34" charset="-122"/>
                <a:ea typeface="微软雅黑" pitchFamily="34" charset="-122"/>
              </a:defRPr>
            </a:lvl1pPr>
          </a:lstStyle>
          <a:p>
            <a:r>
              <a:rPr lang="zh-CN" altLang="en-US" dirty="0"/>
              <a:t>类方法</a:t>
            </a:r>
          </a:p>
        </p:txBody>
      </p:sp>
      <p:sp>
        <p:nvSpPr>
          <p:cNvPr id="8" name="Text Box 8"/>
          <p:cNvSpPr txBox="1">
            <a:spLocks noChangeArrowheads="1"/>
          </p:cNvSpPr>
          <p:nvPr/>
        </p:nvSpPr>
        <p:spPr bwMode="auto">
          <a:xfrm>
            <a:off x="5029200" y="4433888"/>
            <a:ext cx="1676400" cy="581057"/>
          </a:xfrm>
          <a:prstGeom prst="rect">
            <a:avLst/>
          </a:prstGeom>
          <a:solidFill>
            <a:srgbClr val="92D050"/>
          </a:solidFill>
          <a:ln>
            <a:noFill/>
          </a:ln>
          <a:effectLst>
            <a:outerShdw blurRad="50800" dist="38100" dir="2700000" algn="tl" rotWithShape="0">
              <a:prstClr val="black">
                <a:alpha val="40000"/>
              </a:prstClr>
            </a:outerShdw>
          </a:effectLst>
        </p:spPr>
        <p:txBody>
          <a:bodyPr anchor="ctr"/>
          <a:lstStyle>
            <a:defPPr>
              <a:defRPr lang="zh-CN"/>
            </a:defPPr>
            <a:lvl1pPr algn="ctr" fontAlgn="base">
              <a:lnSpc>
                <a:spcPct val="150000"/>
              </a:lnSpc>
              <a:spcBef>
                <a:spcPct val="0"/>
              </a:spcBef>
              <a:spcAft>
                <a:spcPct val="0"/>
              </a:spcAft>
              <a:defRPr sz="2400">
                <a:solidFill>
                  <a:schemeClr val="bg1"/>
                </a:solidFill>
                <a:latin typeface="微软雅黑" pitchFamily="34" charset="-122"/>
                <a:ea typeface="微软雅黑" pitchFamily="34" charset="-122"/>
              </a:defRPr>
            </a:lvl1pPr>
          </a:lstStyle>
          <a:p>
            <a:r>
              <a:rPr lang="zh-CN" altLang="en-US" dirty="0"/>
              <a:t>实例方法</a:t>
            </a:r>
          </a:p>
        </p:txBody>
      </p:sp>
      <p:sp>
        <p:nvSpPr>
          <p:cNvPr id="9" name="AutoShape 9"/>
          <p:cNvSpPr>
            <a:spLocks noChangeArrowheads="1"/>
          </p:cNvSpPr>
          <p:nvPr/>
        </p:nvSpPr>
        <p:spPr bwMode="auto">
          <a:xfrm>
            <a:off x="152400" y="3352800"/>
            <a:ext cx="1676400" cy="1143000"/>
          </a:xfrm>
          <a:prstGeom prst="wedgeRectCallout">
            <a:avLst>
              <a:gd name="adj1" fmla="val 66856"/>
              <a:gd name="adj2" fmla="val -1875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zh-CN" altLang="en-US" sz="2400" dirty="0">
                <a:solidFill>
                  <a:schemeClr val="tx1"/>
                </a:solidFill>
                <a:latin typeface="微软雅黑" pitchFamily="34" charset="-122"/>
                <a:ea typeface="微软雅黑" pitchFamily="34" charset="-122"/>
              </a:rPr>
              <a:t>类加载</a:t>
            </a:r>
          </a:p>
          <a:p>
            <a:pPr algn="ctr">
              <a:buFont typeface="Wingdings" pitchFamily="2" charset="2"/>
              <a:buNone/>
            </a:pPr>
            <a:r>
              <a:rPr lang="zh-CN" altLang="en-US" sz="2400" dirty="0">
                <a:solidFill>
                  <a:schemeClr val="tx1"/>
                </a:solidFill>
                <a:latin typeface="微软雅黑" pitchFamily="34" charset="-122"/>
                <a:ea typeface="微软雅黑" pitchFamily="34" charset="-122"/>
              </a:rPr>
              <a:t>时分配</a:t>
            </a:r>
          </a:p>
        </p:txBody>
      </p:sp>
      <p:sp>
        <p:nvSpPr>
          <p:cNvPr id="10" name="AutoShape 10"/>
          <p:cNvSpPr>
            <a:spLocks noChangeArrowheads="1"/>
          </p:cNvSpPr>
          <p:nvPr/>
        </p:nvSpPr>
        <p:spPr bwMode="auto">
          <a:xfrm>
            <a:off x="6821714" y="1519706"/>
            <a:ext cx="2038672" cy="1189214"/>
          </a:xfrm>
          <a:prstGeom prst="wedgeRectCallout">
            <a:avLst>
              <a:gd name="adj1" fmla="val -70401"/>
              <a:gd name="adj2" fmla="val 33677"/>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zh-CN" altLang="en-US" sz="2400" dirty="0">
                <a:solidFill>
                  <a:schemeClr val="tx1"/>
                </a:solidFill>
                <a:latin typeface="微软雅黑" pitchFamily="34" charset="-122"/>
                <a:ea typeface="微软雅黑" pitchFamily="34" charset="-122"/>
              </a:rPr>
              <a:t>每次对象创建</a:t>
            </a:r>
          </a:p>
          <a:p>
            <a:pPr algn="ctr">
              <a:buFont typeface="Wingdings" pitchFamily="2" charset="2"/>
              <a:buNone/>
            </a:pPr>
            <a:r>
              <a:rPr lang="zh-CN" altLang="en-US" sz="2400" dirty="0">
                <a:solidFill>
                  <a:schemeClr val="tx1"/>
                </a:solidFill>
                <a:latin typeface="微软雅黑" pitchFamily="34" charset="-122"/>
                <a:ea typeface="微软雅黑" pitchFamily="34" charset="-122"/>
              </a:rPr>
              <a:t>时分配</a:t>
            </a:r>
          </a:p>
        </p:txBody>
      </p:sp>
      <p:sp>
        <p:nvSpPr>
          <p:cNvPr id="11" name="AutoShape 11"/>
          <p:cNvSpPr>
            <a:spLocks noChangeArrowheads="1"/>
          </p:cNvSpPr>
          <p:nvPr/>
        </p:nvSpPr>
        <p:spPr bwMode="auto">
          <a:xfrm>
            <a:off x="6908800" y="3962400"/>
            <a:ext cx="2038672" cy="990600"/>
          </a:xfrm>
          <a:prstGeom prst="wedgeRectCallout">
            <a:avLst>
              <a:gd name="adj1" fmla="val -68389"/>
              <a:gd name="adj2" fmla="val -5954"/>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zh-CN" altLang="en-US" sz="2400" dirty="0">
                <a:solidFill>
                  <a:schemeClr val="tx1"/>
                </a:solidFill>
                <a:latin typeface="微软雅黑" pitchFamily="34" charset="-122"/>
                <a:ea typeface="微软雅黑" pitchFamily="34" charset="-122"/>
              </a:rPr>
              <a:t>创建第一个对象时分配</a:t>
            </a:r>
          </a:p>
        </p:txBody>
      </p:sp>
      <p:sp>
        <p:nvSpPr>
          <p:cNvPr id="15" name="AutoShape 15"/>
          <p:cNvSpPr>
            <a:spLocks noChangeArrowheads="1"/>
          </p:cNvSpPr>
          <p:nvPr/>
        </p:nvSpPr>
        <p:spPr bwMode="auto">
          <a:xfrm rot="16200000">
            <a:off x="1676400" y="4343400"/>
            <a:ext cx="685800" cy="1295400"/>
          </a:xfrm>
          <a:custGeom>
            <a:avLst/>
            <a:gdLst>
              <a:gd name="G0" fmla="+- 0 0 0"/>
              <a:gd name="G1" fmla="+- 5505120 0 0"/>
              <a:gd name="G2" fmla="+- 0 0 5505120"/>
              <a:gd name="G3" fmla="+- 10800 0 0"/>
              <a:gd name="G4" fmla="+- 0 0 0"/>
              <a:gd name="T0" fmla="*/ 360 256 1"/>
              <a:gd name="T1" fmla="*/ 0 256 1"/>
              <a:gd name="G5" fmla="+- G2 T0 T1"/>
              <a:gd name="G6" fmla="?: G2 G2 G5"/>
              <a:gd name="G7" fmla="+- 0 0 G6"/>
              <a:gd name="G8" fmla="+- 8914 0 0"/>
              <a:gd name="G9" fmla="+- 0 0 5505120"/>
              <a:gd name="G10" fmla="+- 8914 0 2700"/>
              <a:gd name="G11" fmla="cos G10 0"/>
              <a:gd name="G12" fmla="sin G10 0"/>
              <a:gd name="G13" fmla="cos 13500 0"/>
              <a:gd name="G14" fmla="sin 13500 0"/>
              <a:gd name="G15" fmla="+- G11 10800 0"/>
              <a:gd name="G16" fmla="+- G12 10800 0"/>
              <a:gd name="G17" fmla="+- G13 10800 0"/>
              <a:gd name="G18" fmla="+- G14 10800 0"/>
              <a:gd name="G19" fmla="*/ 8914 1 2"/>
              <a:gd name="G20" fmla="+- G19 5400 0"/>
              <a:gd name="G21" fmla="cos G20 0"/>
              <a:gd name="G22" fmla="sin G20 0"/>
              <a:gd name="G23" fmla="+- G21 10800 0"/>
              <a:gd name="G24" fmla="+- G12 G23 G22"/>
              <a:gd name="G25" fmla="+- G22 G23 G11"/>
              <a:gd name="G26" fmla="cos 10800 0"/>
              <a:gd name="G27" fmla="sin 10800 0"/>
              <a:gd name="G28" fmla="cos 8914 0"/>
              <a:gd name="G29" fmla="sin 8914 0"/>
              <a:gd name="G30" fmla="+- G26 10800 0"/>
              <a:gd name="G31" fmla="+- G27 10800 0"/>
              <a:gd name="G32" fmla="+- G28 10800 0"/>
              <a:gd name="G33" fmla="+- G29 10800 0"/>
              <a:gd name="G34" fmla="+- G19 5400 0"/>
              <a:gd name="G35" fmla="cos G34 5505120"/>
              <a:gd name="G36" fmla="sin G34 5505120"/>
              <a:gd name="G37" fmla="+/ 5505120 0 2"/>
              <a:gd name="T2" fmla="*/ 180 256 1"/>
              <a:gd name="T3" fmla="*/ 0 256 1"/>
              <a:gd name="G38" fmla="+- G37 T2 T3"/>
              <a:gd name="G39" fmla="?: G2 G37 G38"/>
              <a:gd name="G40" fmla="cos 10800 G39"/>
              <a:gd name="G41" fmla="sin 10800 G39"/>
              <a:gd name="G42" fmla="cos 8914 G39"/>
              <a:gd name="G43" fmla="sin 8914 G39"/>
              <a:gd name="G44" fmla="+- G40 10800 0"/>
              <a:gd name="G45" fmla="+- G41 10800 0"/>
              <a:gd name="G46" fmla="+- G42 10800 0"/>
              <a:gd name="G47" fmla="+- G43 10800 0"/>
              <a:gd name="G48" fmla="+- G35 10800 0"/>
              <a:gd name="G49" fmla="+- G36 10800 0"/>
              <a:gd name="T4" fmla="*/ 2774 w 21600"/>
              <a:gd name="T5" fmla="*/ 3573 h 21600"/>
              <a:gd name="T6" fmla="*/ 11830 w 21600"/>
              <a:gd name="T7" fmla="*/ 20603 h 21600"/>
              <a:gd name="T8" fmla="*/ 4175 w 21600"/>
              <a:gd name="T9" fmla="*/ 4835 h 21600"/>
              <a:gd name="T10" fmla="*/ 24300 w 21600"/>
              <a:gd name="T11" fmla="*/ 10800 h 21600"/>
              <a:gd name="T12" fmla="*/ 20657 w 21600"/>
              <a:gd name="T13" fmla="*/ 14443 h 21600"/>
              <a:gd name="T14" fmla="*/ 17014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714" y="10800"/>
                </a:moveTo>
                <a:cubicBezTo>
                  <a:pt x="19714" y="5876"/>
                  <a:pt x="15723" y="1886"/>
                  <a:pt x="10800" y="1886"/>
                </a:cubicBezTo>
                <a:cubicBezTo>
                  <a:pt x="5876" y="1886"/>
                  <a:pt x="1886" y="5876"/>
                  <a:pt x="1886" y="10800"/>
                </a:cubicBezTo>
                <a:cubicBezTo>
                  <a:pt x="1886" y="15723"/>
                  <a:pt x="5876" y="19714"/>
                  <a:pt x="10800" y="19714"/>
                </a:cubicBezTo>
                <a:cubicBezTo>
                  <a:pt x="11111" y="19714"/>
                  <a:pt x="11422" y="19697"/>
                  <a:pt x="11731" y="19665"/>
                </a:cubicBezTo>
                <a:lnTo>
                  <a:pt x="11928" y="21540"/>
                </a:lnTo>
                <a:cubicBezTo>
                  <a:pt x="11553" y="21580"/>
                  <a:pt x="11176"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0657" y="14443"/>
                </a:lnTo>
                <a:lnTo>
                  <a:pt x="17014" y="10800"/>
                </a:lnTo>
                <a:lnTo>
                  <a:pt x="19714" y="10800"/>
                </a:lnTo>
                <a:close/>
              </a:path>
            </a:pathLst>
          </a:custGeom>
          <a:solidFill>
            <a:schemeClr val="bg1">
              <a:lumMod val="85000"/>
            </a:schemeClr>
          </a:solidFill>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16" name="AutoShape 16"/>
          <p:cNvSpPr>
            <a:spLocks noChangeArrowheads="1"/>
          </p:cNvSpPr>
          <p:nvPr/>
        </p:nvSpPr>
        <p:spPr bwMode="auto">
          <a:xfrm rot="16200000">
            <a:off x="4495800" y="4343400"/>
            <a:ext cx="685800" cy="1295400"/>
          </a:xfrm>
          <a:custGeom>
            <a:avLst/>
            <a:gdLst>
              <a:gd name="G0" fmla="+- 0 0 0"/>
              <a:gd name="G1" fmla="+- 5505120 0 0"/>
              <a:gd name="G2" fmla="+- 0 0 5505120"/>
              <a:gd name="G3" fmla="+- 10800 0 0"/>
              <a:gd name="G4" fmla="+- 0 0 0"/>
              <a:gd name="T0" fmla="*/ 360 256 1"/>
              <a:gd name="T1" fmla="*/ 0 256 1"/>
              <a:gd name="G5" fmla="+- G2 T0 T1"/>
              <a:gd name="G6" fmla="?: G2 G2 G5"/>
              <a:gd name="G7" fmla="+- 0 0 G6"/>
              <a:gd name="G8" fmla="+- 8914 0 0"/>
              <a:gd name="G9" fmla="+- 0 0 5505120"/>
              <a:gd name="G10" fmla="+- 8914 0 2700"/>
              <a:gd name="G11" fmla="cos G10 0"/>
              <a:gd name="G12" fmla="sin G10 0"/>
              <a:gd name="G13" fmla="cos 13500 0"/>
              <a:gd name="G14" fmla="sin 13500 0"/>
              <a:gd name="G15" fmla="+- G11 10800 0"/>
              <a:gd name="G16" fmla="+- G12 10800 0"/>
              <a:gd name="G17" fmla="+- G13 10800 0"/>
              <a:gd name="G18" fmla="+- G14 10800 0"/>
              <a:gd name="G19" fmla="*/ 8914 1 2"/>
              <a:gd name="G20" fmla="+- G19 5400 0"/>
              <a:gd name="G21" fmla="cos G20 0"/>
              <a:gd name="G22" fmla="sin G20 0"/>
              <a:gd name="G23" fmla="+- G21 10800 0"/>
              <a:gd name="G24" fmla="+- G12 G23 G22"/>
              <a:gd name="G25" fmla="+- G22 G23 G11"/>
              <a:gd name="G26" fmla="cos 10800 0"/>
              <a:gd name="G27" fmla="sin 10800 0"/>
              <a:gd name="G28" fmla="cos 8914 0"/>
              <a:gd name="G29" fmla="sin 8914 0"/>
              <a:gd name="G30" fmla="+- G26 10800 0"/>
              <a:gd name="G31" fmla="+- G27 10800 0"/>
              <a:gd name="G32" fmla="+- G28 10800 0"/>
              <a:gd name="G33" fmla="+- G29 10800 0"/>
              <a:gd name="G34" fmla="+- G19 5400 0"/>
              <a:gd name="G35" fmla="cos G34 5505120"/>
              <a:gd name="G36" fmla="sin G34 5505120"/>
              <a:gd name="G37" fmla="+/ 5505120 0 2"/>
              <a:gd name="T2" fmla="*/ 180 256 1"/>
              <a:gd name="T3" fmla="*/ 0 256 1"/>
              <a:gd name="G38" fmla="+- G37 T2 T3"/>
              <a:gd name="G39" fmla="?: G2 G37 G38"/>
              <a:gd name="G40" fmla="cos 10800 G39"/>
              <a:gd name="G41" fmla="sin 10800 G39"/>
              <a:gd name="G42" fmla="cos 8914 G39"/>
              <a:gd name="G43" fmla="sin 8914 G39"/>
              <a:gd name="G44" fmla="+- G40 10800 0"/>
              <a:gd name="G45" fmla="+- G41 10800 0"/>
              <a:gd name="G46" fmla="+- G42 10800 0"/>
              <a:gd name="G47" fmla="+- G43 10800 0"/>
              <a:gd name="G48" fmla="+- G35 10800 0"/>
              <a:gd name="G49" fmla="+- G36 10800 0"/>
              <a:gd name="T4" fmla="*/ 2774 w 21600"/>
              <a:gd name="T5" fmla="*/ 3573 h 21600"/>
              <a:gd name="T6" fmla="*/ 11830 w 21600"/>
              <a:gd name="T7" fmla="*/ 20603 h 21600"/>
              <a:gd name="T8" fmla="*/ 4175 w 21600"/>
              <a:gd name="T9" fmla="*/ 4835 h 21600"/>
              <a:gd name="T10" fmla="*/ 24300 w 21600"/>
              <a:gd name="T11" fmla="*/ 10800 h 21600"/>
              <a:gd name="T12" fmla="*/ 20657 w 21600"/>
              <a:gd name="T13" fmla="*/ 14443 h 21600"/>
              <a:gd name="T14" fmla="*/ 17014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714" y="10800"/>
                </a:moveTo>
                <a:cubicBezTo>
                  <a:pt x="19714" y="5876"/>
                  <a:pt x="15723" y="1886"/>
                  <a:pt x="10800" y="1886"/>
                </a:cubicBezTo>
                <a:cubicBezTo>
                  <a:pt x="5876" y="1886"/>
                  <a:pt x="1886" y="5876"/>
                  <a:pt x="1886" y="10800"/>
                </a:cubicBezTo>
                <a:cubicBezTo>
                  <a:pt x="1886" y="15723"/>
                  <a:pt x="5876" y="19714"/>
                  <a:pt x="10800" y="19714"/>
                </a:cubicBezTo>
                <a:cubicBezTo>
                  <a:pt x="11111" y="19714"/>
                  <a:pt x="11422" y="19697"/>
                  <a:pt x="11731" y="19665"/>
                </a:cubicBezTo>
                <a:lnTo>
                  <a:pt x="11928" y="21540"/>
                </a:lnTo>
                <a:cubicBezTo>
                  <a:pt x="11553" y="21580"/>
                  <a:pt x="11176"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0657" y="14443"/>
                </a:lnTo>
                <a:lnTo>
                  <a:pt x="17014" y="10800"/>
                </a:lnTo>
                <a:lnTo>
                  <a:pt x="19714" y="10800"/>
                </a:lnTo>
                <a:close/>
              </a:path>
            </a:pathLst>
          </a:custGeom>
          <a:solidFill>
            <a:schemeClr val="bg1">
              <a:lumMod val="85000"/>
            </a:schemeClr>
          </a:solidFill>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17" name="AutoShape 17"/>
          <p:cNvSpPr>
            <a:spLocks noChangeArrowheads="1"/>
          </p:cNvSpPr>
          <p:nvPr/>
        </p:nvSpPr>
        <p:spPr bwMode="auto">
          <a:xfrm>
            <a:off x="3581400" y="4572000"/>
            <a:ext cx="1371600" cy="152416"/>
          </a:xfrm>
          <a:prstGeom prst="leftArrow">
            <a:avLst>
              <a:gd name="adj1" fmla="val 50000"/>
              <a:gd name="adj2" fmla="val 129160"/>
            </a:avLst>
          </a:prstGeom>
          <a:solidFill>
            <a:schemeClr val="bg1">
              <a:lumMod val="85000"/>
            </a:schemeClr>
          </a:solidFill>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22" name="AutoShape 17"/>
          <p:cNvSpPr>
            <a:spLocks noChangeArrowheads="1"/>
          </p:cNvSpPr>
          <p:nvPr/>
        </p:nvSpPr>
        <p:spPr bwMode="auto">
          <a:xfrm rot="5400000" flipV="1">
            <a:off x="5106888" y="3565625"/>
            <a:ext cx="1525588" cy="156964"/>
          </a:xfrm>
          <a:prstGeom prst="leftArrow">
            <a:avLst>
              <a:gd name="adj1" fmla="val 50000"/>
              <a:gd name="adj2" fmla="val 129160"/>
            </a:avLst>
          </a:prstGeom>
          <a:solidFill>
            <a:schemeClr val="bg1">
              <a:lumMod val="85000"/>
            </a:schemeClr>
          </a:solidFill>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23" name="AutoShape 17"/>
          <p:cNvSpPr>
            <a:spLocks noChangeArrowheads="1"/>
          </p:cNvSpPr>
          <p:nvPr/>
        </p:nvSpPr>
        <p:spPr bwMode="auto">
          <a:xfrm rot="5400000" flipV="1">
            <a:off x="2132806" y="3616424"/>
            <a:ext cx="1525588" cy="156964"/>
          </a:xfrm>
          <a:prstGeom prst="leftArrow">
            <a:avLst>
              <a:gd name="adj1" fmla="val 50000"/>
              <a:gd name="adj2" fmla="val 129160"/>
            </a:avLst>
          </a:prstGeom>
          <a:solidFill>
            <a:schemeClr val="bg1">
              <a:lumMod val="85000"/>
            </a:schemeClr>
          </a:solidFill>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24" name="AutoShape 17"/>
          <p:cNvSpPr>
            <a:spLocks noChangeArrowheads="1"/>
          </p:cNvSpPr>
          <p:nvPr/>
        </p:nvSpPr>
        <p:spPr bwMode="auto">
          <a:xfrm rot="2100000" flipV="1">
            <a:off x="3530137" y="3632761"/>
            <a:ext cx="2398585" cy="136419"/>
          </a:xfrm>
          <a:prstGeom prst="leftArrow">
            <a:avLst>
              <a:gd name="adj1" fmla="val 50000"/>
              <a:gd name="adj2" fmla="val 129160"/>
            </a:avLst>
          </a:prstGeom>
          <a:solidFill>
            <a:schemeClr val="bg1">
              <a:lumMod val="85000"/>
            </a:schemeClr>
          </a:solidFill>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26" name="圆角矩形 25"/>
          <p:cNvSpPr/>
          <p:nvPr/>
        </p:nvSpPr>
        <p:spPr>
          <a:xfrm>
            <a:off x="3769259" y="1958609"/>
            <a:ext cx="4392488" cy="3484721"/>
          </a:xfrm>
          <a:prstGeom prst="roundRect">
            <a:avLst>
              <a:gd name="adj" fmla="val 8548"/>
            </a:avLst>
          </a:prstGeom>
          <a:solidFill>
            <a:srgbClr val="BCBCBC">
              <a:alpha val="90000"/>
            </a:srgbClr>
          </a:solidFill>
          <a:ln>
            <a:solidFill>
              <a:schemeClr val="bg1">
                <a:lumMod val="85000"/>
              </a:schemeClr>
            </a:solidFill>
            <a:prstDash val="dash"/>
          </a:ln>
          <a:effectLst/>
        </p:spPr>
        <p:txBody>
          <a:bodyPr wrap="square">
            <a:spAutoFit/>
          </a:bodyPr>
          <a:lstStyle/>
          <a:p>
            <a:pPr marL="0" lvl="2" algn="ctr">
              <a:lnSpc>
                <a:spcPct val="150000"/>
              </a:lnSpc>
            </a:pPr>
            <a:endParaRPr lang="en-US" altLang="zh-CN" sz="2000" dirty="0">
              <a:latin typeface="微软雅黑" pitchFamily="34" charset="-122"/>
              <a:ea typeface="微软雅黑" pitchFamily="34" charset="-122"/>
            </a:endParaRPr>
          </a:p>
          <a:p>
            <a:pPr marL="0" lvl="2" algn="ctr">
              <a:lnSpc>
                <a:spcPct val="150000"/>
              </a:lnSpc>
            </a:pPr>
            <a:endParaRPr lang="en-US" altLang="zh-CN" sz="2000" dirty="0" smtClean="0">
              <a:latin typeface="微软雅黑" pitchFamily="34" charset="-122"/>
              <a:ea typeface="微软雅黑" pitchFamily="34" charset="-122"/>
            </a:endParaRPr>
          </a:p>
          <a:p>
            <a:pPr marL="0" lvl="2" algn="ctr">
              <a:lnSpc>
                <a:spcPct val="150000"/>
              </a:lnSpc>
            </a:pPr>
            <a:r>
              <a:rPr lang="zh-CN" altLang="en-US" sz="2000" dirty="0" smtClean="0">
                <a:latin typeface="微软雅黑" pitchFamily="34" charset="-122"/>
                <a:ea typeface="微软雅黑" pitchFamily="34" charset="-122"/>
              </a:rPr>
              <a:t>此时，还未创建实例，因此实例变量和实例方法都不可访问</a:t>
            </a:r>
            <a:endParaRPr lang="en-US" altLang="zh-CN" sz="2000" dirty="0" smtClean="0">
              <a:latin typeface="微软雅黑" pitchFamily="34" charset="-122"/>
              <a:ea typeface="微软雅黑" pitchFamily="34" charset="-122"/>
            </a:endParaRPr>
          </a:p>
          <a:p>
            <a:pPr marL="0" lvl="2" algn="ctr">
              <a:lnSpc>
                <a:spcPct val="150000"/>
              </a:lnSpc>
            </a:pPr>
            <a:endParaRPr lang="en-US" altLang="zh-CN" sz="2000" dirty="0">
              <a:latin typeface="微软雅黑" pitchFamily="34" charset="-122"/>
              <a:ea typeface="微软雅黑" pitchFamily="34" charset="-122"/>
            </a:endParaRPr>
          </a:p>
          <a:p>
            <a:pPr marL="0" lvl="2" algn="ctr">
              <a:lnSpc>
                <a:spcPct val="150000"/>
              </a:lnSpc>
            </a:pPr>
            <a:endParaRPr lang="en-US" altLang="zh-CN" sz="2000" dirty="0" smtClean="0">
              <a:latin typeface="微软雅黑" pitchFamily="34" charset="-122"/>
              <a:ea typeface="微软雅黑" pitchFamily="34" charset="-122"/>
            </a:endParaRPr>
          </a:p>
          <a:p>
            <a:pPr marL="0" lvl="2" algn="ctr">
              <a:lnSpc>
                <a:spcPct val="150000"/>
              </a:lnSpc>
            </a:pPr>
            <a:endParaRPr lang="zh-CN" altLang="en-US" sz="2000" dirty="0">
              <a:latin typeface="微软雅黑" pitchFamily="34" charset="-122"/>
              <a:ea typeface="微软雅黑" pitchFamily="34" charset="-122"/>
            </a:endParaRPr>
          </a:p>
        </p:txBody>
      </p:sp>
      <p:sp>
        <p:nvSpPr>
          <p:cNvPr id="27" name="圆角矩形 26"/>
          <p:cNvSpPr/>
          <p:nvPr/>
        </p:nvSpPr>
        <p:spPr>
          <a:xfrm>
            <a:off x="3779912" y="1958609"/>
            <a:ext cx="4392488" cy="3484721"/>
          </a:xfrm>
          <a:prstGeom prst="roundRect">
            <a:avLst>
              <a:gd name="adj" fmla="val 8548"/>
            </a:avLst>
          </a:prstGeom>
          <a:solidFill>
            <a:srgbClr val="BCBCBC">
              <a:alpha val="26000"/>
            </a:srgbClr>
          </a:solidFill>
          <a:ln>
            <a:solidFill>
              <a:schemeClr val="bg1">
                <a:lumMod val="85000"/>
              </a:schemeClr>
            </a:solidFill>
            <a:prstDash val="dash"/>
          </a:ln>
          <a:effectLst/>
        </p:spPr>
        <p:txBody>
          <a:bodyPr wrap="square">
            <a:spAutoFit/>
          </a:bodyPr>
          <a:lstStyle/>
          <a:p>
            <a:pPr marL="0" lvl="2" algn="ctr">
              <a:lnSpc>
                <a:spcPct val="150000"/>
              </a:lnSpc>
            </a:pPr>
            <a:endParaRPr lang="en-US" altLang="zh-CN" sz="2000" dirty="0">
              <a:latin typeface="微软雅黑" pitchFamily="34" charset="-122"/>
              <a:ea typeface="微软雅黑" pitchFamily="34" charset="-122"/>
            </a:endParaRPr>
          </a:p>
          <a:p>
            <a:pPr marL="0" lvl="2" algn="ctr">
              <a:lnSpc>
                <a:spcPct val="150000"/>
              </a:lnSpc>
            </a:pPr>
            <a:endParaRPr lang="en-US" altLang="zh-CN" sz="2000" dirty="0" smtClean="0">
              <a:latin typeface="微软雅黑" pitchFamily="34" charset="-122"/>
              <a:ea typeface="微软雅黑" pitchFamily="34" charset="-122"/>
            </a:endParaRPr>
          </a:p>
          <a:p>
            <a:pPr marL="0" lvl="2" algn="ctr">
              <a:lnSpc>
                <a:spcPct val="150000"/>
              </a:lnSpc>
            </a:pPr>
            <a:r>
              <a:rPr lang="zh-CN" altLang="en-US" sz="2000" dirty="0" smtClean="0">
                <a:latin typeface="微软雅黑" pitchFamily="34" charset="-122"/>
                <a:ea typeface="微软雅黑" pitchFamily="34" charset="-122"/>
              </a:rPr>
              <a:t>创建实例后，实例变量和实例方法都可以访问了，它们也可以访问类成员</a:t>
            </a:r>
            <a:endParaRPr lang="en-US" altLang="zh-CN" sz="2000" dirty="0">
              <a:latin typeface="微软雅黑" pitchFamily="34" charset="-122"/>
              <a:ea typeface="微软雅黑" pitchFamily="34" charset="-122"/>
            </a:endParaRPr>
          </a:p>
          <a:p>
            <a:pPr marL="0" lvl="2" algn="ctr">
              <a:lnSpc>
                <a:spcPct val="150000"/>
              </a:lnSpc>
            </a:pPr>
            <a:endParaRPr lang="en-US" altLang="zh-CN" sz="2000" dirty="0" smtClean="0">
              <a:latin typeface="微软雅黑" pitchFamily="34" charset="-122"/>
              <a:ea typeface="微软雅黑" pitchFamily="34" charset="-122"/>
            </a:endParaRPr>
          </a:p>
          <a:p>
            <a:pPr marL="0" lvl="2" algn="ctr">
              <a:lnSpc>
                <a:spcPct val="150000"/>
              </a:lnSpc>
            </a:pPr>
            <a:endParaRPr lang="zh-CN" altLang="en-US" sz="2000" dirty="0">
              <a:latin typeface="微软雅黑" pitchFamily="34" charset="-122"/>
              <a:ea typeface="微软雅黑" pitchFamily="34" charset="-122"/>
            </a:endParaRPr>
          </a:p>
        </p:txBody>
      </p:sp>
      <p:pic>
        <p:nvPicPr>
          <p:cNvPr id="28"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70" y="5661248"/>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53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26"/>
                                        </p:tgtEl>
                                        <p:attrNameLst>
                                          <p:attrName>style.visibility</p:attrName>
                                        </p:attrNameLst>
                                      </p:cBhvr>
                                      <p:to>
                                        <p:strVal val="hidden"/>
                                      </p:to>
                                    </p:set>
                                  </p:childTnLst>
                                </p:cTn>
                              </p:par>
                            </p:childTnLst>
                          </p:cTn>
                        </p:par>
                        <p:par>
                          <p:cTn id="22" fill="hold">
                            <p:stCondLst>
                              <p:cond delay="0"/>
                            </p:stCondLst>
                            <p:childTnLst>
                              <p:par>
                                <p:cTn id="23" presetID="10"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nimBg="1" autoUpdateAnimBg="0"/>
      <p:bldP spid="15" grpId="0" animBg="1"/>
      <p:bldP spid="16" grpId="0" animBg="1"/>
      <p:bldP spid="17" grpId="0" animBg="1"/>
      <p:bldP spid="22" grpId="0" animBg="1"/>
      <p:bldP spid="23" grpId="0" animBg="1"/>
      <p:bldP spid="24" grpId="0" animBg="1"/>
      <p:bldP spid="26" grpId="0" animBg="1"/>
      <p:bldP spid="26" grpId="1"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3.2.4 </a:t>
            </a:r>
            <a:r>
              <a:rPr lang="zh-CN" altLang="en-US" dirty="0"/>
              <a:t>实例成员和类成员</a:t>
            </a:r>
          </a:p>
        </p:txBody>
      </p:sp>
      <p:sp>
        <p:nvSpPr>
          <p:cNvPr id="3" name="内容占位符 2"/>
          <p:cNvSpPr>
            <a:spLocks noGrp="1"/>
          </p:cNvSpPr>
          <p:nvPr>
            <p:ph idx="1"/>
          </p:nvPr>
        </p:nvSpPr>
        <p:spPr/>
        <p:txBody>
          <a:bodyPr/>
          <a:lstStyle/>
          <a:p>
            <a:r>
              <a:rPr lang="zh-CN" altLang="en-US" dirty="0" smtClean="0"/>
              <a:t>静态代码块</a:t>
            </a:r>
            <a:endParaRPr lang="en-US" altLang="zh-CN" dirty="0" smtClean="0"/>
          </a:p>
          <a:p>
            <a:pPr lvl="1"/>
            <a:r>
              <a:rPr lang="zh-CN" altLang="en-US" dirty="0"/>
              <a:t>一个类中可以使用不包含在任何方法体中的静态代码</a:t>
            </a:r>
            <a:r>
              <a:rPr lang="zh-CN" altLang="en-US" dirty="0" smtClean="0"/>
              <a:t>块</a:t>
            </a:r>
            <a:r>
              <a:rPr lang="en-US" altLang="zh-CN" dirty="0" smtClean="0"/>
              <a:t>(static block)</a:t>
            </a:r>
            <a:endParaRPr lang="en-US" altLang="zh-CN" dirty="0"/>
          </a:p>
          <a:p>
            <a:pPr lvl="1"/>
            <a:r>
              <a:rPr lang="zh-CN" altLang="en-US" dirty="0"/>
              <a:t>当类被载入时，静态代码块被执行；</a:t>
            </a:r>
          </a:p>
          <a:p>
            <a:pPr lvl="1"/>
            <a:r>
              <a:rPr lang="zh-CN" altLang="en-US" dirty="0"/>
              <a:t>静态代码块只执行一次；</a:t>
            </a:r>
          </a:p>
          <a:p>
            <a:pPr lvl="1"/>
            <a:r>
              <a:rPr lang="zh-CN" altLang="en-US" dirty="0"/>
              <a:t>静态代码块经常用来进行类属性的</a:t>
            </a:r>
            <a:r>
              <a:rPr lang="zh-CN" altLang="en-US" dirty="0" smtClean="0"/>
              <a:t>初始化</a:t>
            </a:r>
            <a:endParaRPr lang="en-US" altLang="zh-CN" dirty="0" smtClean="0"/>
          </a:p>
          <a:p>
            <a:pPr lvl="1"/>
            <a:endParaRPr lang="en-US" altLang="zh-CN" dirty="0"/>
          </a:p>
          <a:p>
            <a:pPr marL="0" indent="0">
              <a:buNone/>
            </a:pPr>
            <a:r>
              <a:rPr lang="en-US" altLang="zh-CN" dirty="0" smtClean="0"/>
              <a:t>	</a:t>
            </a:r>
            <a:r>
              <a:rPr lang="en-US" altLang="zh-CN" dirty="0" smtClean="0">
                <a:hlinkClick r:id="rId2" action="ppaction://hlinkfile"/>
              </a:rPr>
              <a:t>StaticTest3.java</a:t>
            </a:r>
            <a:endParaRPr lang="zh-CN" altLang="en-US" dirty="0"/>
          </a:p>
          <a:p>
            <a:endParaRPr lang="zh-CN" altLang="en-US" dirty="0"/>
          </a:p>
        </p:txBody>
      </p:sp>
      <p:pic>
        <p:nvPicPr>
          <p:cNvPr id="5" name="Picture 2" descr="E:\java\表现层\图标\200711261232359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54868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67" y="4395192"/>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97761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3.2.5 </a:t>
            </a:r>
            <a:r>
              <a:rPr lang="zh-CN" altLang="en-US" dirty="0" smtClean="0"/>
              <a:t>浅拷贝和深拷贝</a:t>
            </a:r>
            <a:endParaRPr lang="zh-CN" altLang="en-US" dirty="0"/>
          </a:p>
        </p:txBody>
      </p:sp>
      <p:sp>
        <p:nvSpPr>
          <p:cNvPr id="3" name="内容占位符 2"/>
          <p:cNvSpPr>
            <a:spLocks noGrp="1"/>
          </p:cNvSpPr>
          <p:nvPr>
            <p:ph idx="1"/>
          </p:nvPr>
        </p:nvSpPr>
        <p:spPr/>
        <p:txBody>
          <a:bodyPr/>
          <a:lstStyle/>
          <a:p>
            <a:r>
              <a:rPr lang="zh-CN" altLang="en-US" dirty="0" smtClean="0"/>
              <a:t>浅拷贝</a:t>
            </a:r>
            <a:endParaRPr lang="en-US" altLang="zh-CN" dirty="0" smtClean="0"/>
          </a:p>
          <a:p>
            <a:pPr lvl="1"/>
            <a:r>
              <a:rPr lang="zh-CN" altLang="en-US" dirty="0" smtClean="0"/>
              <a:t>拷贝构造方法，使用已知实例对新建实例的成员依次赋值</a:t>
            </a:r>
            <a:endParaRPr lang="en-US" altLang="zh-CN" dirty="0" smtClean="0"/>
          </a:p>
          <a:p>
            <a:r>
              <a:rPr lang="zh-CN" altLang="en-US" dirty="0" smtClean="0"/>
              <a:t>深拷贝</a:t>
            </a:r>
            <a:endParaRPr lang="en-US" altLang="zh-CN" dirty="0" smtClean="0"/>
          </a:p>
          <a:p>
            <a:pPr lvl="1"/>
            <a:r>
              <a:rPr lang="zh-CN" altLang="en-US" dirty="0" smtClean="0"/>
              <a:t>拷贝构造方法为引用类型成员创建新实例且用已知实例初始化成员实例的方式</a:t>
            </a:r>
            <a:endParaRPr lang="en-US" altLang="zh-CN" dirty="0" smtClean="0"/>
          </a:p>
          <a:p>
            <a:pPr lvl="1"/>
            <a:endParaRPr lang="en-US" altLang="zh-CN" dirty="0" smtClean="0"/>
          </a:p>
          <a:p>
            <a:pPr marL="0" indent="0">
              <a:buNone/>
            </a:pPr>
            <a:r>
              <a:rPr lang="en-US" altLang="zh-CN" dirty="0"/>
              <a:t>	</a:t>
            </a:r>
            <a:r>
              <a:rPr lang="en-US" altLang="zh-CN" dirty="0" smtClean="0">
                <a:hlinkClick r:id="rId2" action="ppaction://hlinkfile"/>
              </a:rPr>
              <a:t>Person.java</a:t>
            </a:r>
            <a:endParaRPr lang="zh-CN" altLang="en-US" dirty="0"/>
          </a:p>
        </p:txBody>
      </p:sp>
      <p:pic>
        <p:nvPicPr>
          <p:cNvPr id="4"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67" y="4395192"/>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我的文档\ppt模板\高画质精美透明PNG图标572张@无忧PPT\png_icon_54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486916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71510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类的继承性</a:t>
            </a:r>
          </a:p>
        </p:txBody>
      </p:sp>
      <p:sp>
        <p:nvSpPr>
          <p:cNvPr id="3" name="内容占位符 2"/>
          <p:cNvSpPr>
            <a:spLocks noGrp="1"/>
          </p:cNvSpPr>
          <p:nvPr>
            <p:ph idx="1"/>
          </p:nvPr>
        </p:nvSpPr>
        <p:spPr/>
        <p:txBody>
          <a:bodyPr/>
          <a:lstStyle/>
          <a:p>
            <a:r>
              <a:rPr lang="zh-CN" altLang="en-US" dirty="0"/>
              <a:t>抽象和分类是人们认识世界的基本</a:t>
            </a:r>
            <a:r>
              <a:rPr lang="zh-CN" altLang="en-US" dirty="0" smtClean="0"/>
              <a:t>方法</a:t>
            </a:r>
            <a:endParaRPr lang="en-US" altLang="zh-CN" dirty="0" smtClean="0"/>
          </a:p>
          <a:p>
            <a:pPr lvl="1"/>
            <a:endParaRPr lang="zh-CN" altLang="en-US" dirty="0"/>
          </a:p>
          <a:p>
            <a:endParaRPr lang="zh-CN" altLang="en-US" dirty="0"/>
          </a:p>
        </p:txBody>
      </p:sp>
      <p:graphicFrame>
        <p:nvGraphicFramePr>
          <p:cNvPr id="4" name="图示 3"/>
          <p:cNvGraphicFramePr/>
          <p:nvPr>
            <p:extLst>
              <p:ext uri="{D42A27DB-BD31-4B8C-83A1-F6EECF244321}">
                <p14:modId xmlns:p14="http://schemas.microsoft.com/office/powerpoint/2010/main" val="3760095533"/>
              </p:ext>
            </p:extLst>
          </p:nvPr>
        </p:nvGraphicFramePr>
        <p:xfrm>
          <a:off x="515888" y="1397000"/>
          <a:ext cx="8160568" cy="5344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729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类的继承性</a:t>
            </a:r>
          </a:p>
        </p:txBody>
      </p:sp>
      <p:sp>
        <p:nvSpPr>
          <p:cNvPr id="3" name="内容占位符 2"/>
          <p:cNvSpPr>
            <a:spLocks noGrp="1"/>
          </p:cNvSpPr>
          <p:nvPr>
            <p:ph idx="1"/>
          </p:nvPr>
        </p:nvSpPr>
        <p:spPr/>
        <p:txBody>
          <a:bodyPr/>
          <a:lstStyle/>
          <a:p>
            <a:r>
              <a:rPr lang="zh-CN" altLang="en-US" dirty="0"/>
              <a:t>整体与局部的关系用</a:t>
            </a:r>
            <a:r>
              <a:rPr lang="zh-CN" altLang="en-US" dirty="0">
                <a:solidFill>
                  <a:schemeClr val="tx2"/>
                </a:solidFill>
                <a:effectLst>
                  <a:outerShdw blurRad="38100" dist="38100" dir="2700000" algn="tl">
                    <a:srgbClr val="000000"/>
                  </a:outerShdw>
                </a:effectLst>
                <a:latin typeface="宋体" pitchFamily="2" charset="-122"/>
              </a:rPr>
              <a:t>组合</a:t>
            </a:r>
            <a:r>
              <a:rPr lang="zh-CN" altLang="en-US" dirty="0">
                <a:latin typeface="Tahoma" pitchFamily="34" charset="0"/>
              </a:rPr>
              <a:t>(</a:t>
            </a:r>
            <a:r>
              <a:rPr lang="en-US" altLang="zh-CN" dirty="0">
                <a:latin typeface="Tahoma" pitchFamily="34" charset="0"/>
              </a:rPr>
              <a:t>composition)</a:t>
            </a:r>
            <a:r>
              <a:rPr lang="zh-CN" altLang="en-US" dirty="0"/>
              <a:t>表示</a:t>
            </a:r>
          </a:p>
        </p:txBody>
      </p:sp>
      <p:grpSp>
        <p:nvGrpSpPr>
          <p:cNvPr id="4" name="组合 3"/>
          <p:cNvGrpSpPr/>
          <p:nvPr/>
        </p:nvGrpSpPr>
        <p:grpSpPr>
          <a:xfrm>
            <a:off x="914400" y="1981200"/>
            <a:ext cx="7315200" cy="4255532"/>
            <a:chOff x="914400" y="1981200"/>
            <a:chExt cx="7315200" cy="4255532"/>
          </a:xfrm>
        </p:grpSpPr>
        <p:sp>
          <p:nvSpPr>
            <p:cNvPr id="8" name="Text Box 6"/>
            <p:cNvSpPr txBox="1">
              <a:spLocks noChangeArrowheads="1"/>
            </p:cNvSpPr>
            <p:nvPr/>
          </p:nvSpPr>
          <p:spPr bwMode="auto">
            <a:xfrm>
              <a:off x="3886200" y="5867400"/>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latin typeface="微软雅黑" pitchFamily="34" charset="-122"/>
                  <a:ea typeface="微软雅黑" pitchFamily="34" charset="-122"/>
                </a:rPr>
                <a:t>组合</a:t>
              </a:r>
            </a:p>
          </p:txBody>
        </p:sp>
        <p:pic>
          <p:nvPicPr>
            <p:cNvPr id="9" name="Picture 10" descr="C:\课程\java理论与实践\教案\07\chapter3\pic\composi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315200" cy="3597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9466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类的继承</a:t>
            </a:r>
            <a:endParaRPr lang="zh-CN" altLang="en-US" dirty="0"/>
          </a:p>
        </p:txBody>
      </p:sp>
      <p:sp>
        <p:nvSpPr>
          <p:cNvPr id="3" name="内容占位符 2"/>
          <p:cNvSpPr>
            <a:spLocks noGrp="1"/>
          </p:cNvSpPr>
          <p:nvPr>
            <p:ph idx="1"/>
          </p:nvPr>
        </p:nvSpPr>
        <p:spPr/>
        <p:txBody>
          <a:bodyPr/>
          <a:lstStyle/>
          <a:p>
            <a:r>
              <a:rPr lang="zh-CN" altLang="en-US" dirty="0"/>
              <a:t>一般到特殊的关系用</a:t>
            </a:r>
            <a:r>
              <a:rPr lang="zh-CN" altLang="en-US" dirty="0">
                <a:solidFill>
                  <a:schemeClr val="tx2"/>
                </a:solidFill>
                <a:effectLst>
                  <a:outerShdw blurRad="38100" dist="38100" dir="2700000" algn="tl">
                    <a:srgbClr val="000000"/>
                  </a:outerShdw>
                </a:effectLst>
                <a:latin typeface="宋体" pitchFamily="2" charset="-122"/>
              </a:rPr>
              <a:t>继承</a:t>
            </a:r>
            <a:r>
              <a:rPr lang="zh-CN" altLang="en-US" dirty="0">
                <a:latin typeface="Tahoma" pitchFamily="34" charset="0"/>
              </a:rPr>
              <a:t>(</a:t>
            </a:r>
            <a:r>
              <a:rPr lang="en-US" altLang="zh-CN" dirty="0">
                <a:latin typeface="Tahoma" pitchFamily="34" charset="0"/>
              </a:rPr>
              <a:t>Inheritance)</a:t>
            </a:r>
            <a:r>
              <a:rPr lang="zh-CN" altLang="en-US" dirty="0" smtClean="0"/>
              <a:t>表示</a:t>
            </a:r>
            <a:endParaRPr lang="zh-CN" altLang="en-US" dirty="0"/>
          </a:p>
        </p:txBody>
      </p:sp>
      <p:grpSp>
        <p:nvGrpSpPr>
          <p:cNvPr id="8" name="组合 7"/>
          <p:cNvGrpSpPr/>
          <p:nvPr/>
        </p:nvGrpSpPr>
        <p:grpSpPr>
          <a:xfrm>
            <a:off x="304800" y="2182812"/>
            <a:ext cx="4419600" cy="3188732"/>
            <a:chOff x="304800" y="2182812"/>
            <a:chExt cx="4419600" cy="3188732"/>
          </a:xfrm>
        </p:grpSpPr>
        <p:pic>
          <p:nvPicPr>
            <p:cNvPr id="4" name="Picture 4" descr="C:\课程\java理论与实践\教案\07\chapter3\pic\singin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82812"/>
              <a:ext cx="4419600" cy="2644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 Box 6"/>
            <p:cNvSpPr txBox="1">
              <a:spLocks noChangeArrowheads="1"/>
            </p:cNvSpPr>
            <p:nvPr/>
          </p:nvSpPr>
          <p:spPr bwMode="auto">
            <a:xfrm>
              <a:off x="1828800" y="5002212"/>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latin typeface="微软雅黑" pitchFamily="34" charset="-122"/>
                  <a:ea typeface="微软雅黑" pitchFamily="34" charset="-122"/>
                </a:rPr>
                <a:t>单继承</a:t>
              </a:r>
            </a:p>
          </p:txBody>
        </p:sp>
      </p:grpSp>
      <p:grpSp>
        <p:nvGrpSpPr>
          <p:cNvPr id="9" name="组合 8"/>
          <p:cNvGrpSpPr/>
          <p:nvPr/>
        </p:nvGrpSpPr>
        <p:grpSpPr>
          <a:xfrm>
            <a:off x="5105400" y="2182812"/>
            <a:ext cx="3581400" cy="3169001"/>
            <a:chOff x="5105400" y="2182812"/>
            <a:chExt cx="3581400" cy="3169001"/>
          </a:xfrm>
        </p:grpSpPr>
        <p:pic>
          <p:nvPicPr>
            <p:cNvPr id="5" name="Picture 5" descr="C:\课程\java理论与实践\教案\07\chapter3\pic\multinh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82812"/>
              <a:ext cx="3581400" cy="22844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 Box 7"/>
            <p:cNvSpPr txBox="1">
              <a:spLocks noChangeArrowheads="1"/>
            </p:cNvSpPr>
            <p:nvPr/>
          </p:nvSpPr>
          <p:spPr bwMode="auto">
            <a:xfrm>
              <a:off x="6210300" y="4982481"/>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latin typeface="微软雅黑" pitchFamily="34" charset="-122"/>
                  <a:ea typeface="微软雅黑" pitchFamily="34" charset="-122"/>
                </a:rPr>
                <a:t>多继承</a:t>
              </a:r>
            </a:p>
          </p:txBody>
        </p:sp>
      </p:grpSp>
    </p:spTree>
    <p:extLst>
      <p:ext uri="{BB962C8B-B14F-4D97-AF65-F5344CB8AC3E}">
        <p14:creationId xmlns:p14="http://schemas.microsoft.com/office/powerpoint/2010/main" val="1427195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类的继承性</a:t>
            </a:r>
            <a:endParaRPr lang="zh-CN" altLang="en-US" dirty="0"/>
          </a:p>
        </p:txBody>
      </p:sp>
      <p:grpSp>
        <p:nvGrpSpPr>
          <p:cNvPr id="4" name="组合 3"/>
          <p:cNvGrpSpPr/>
          <p:nvPr/>
        </p:nvGrpSpPr>
        <p:grpSpPr>
          <a:xfrm>
            <a:off x="804326" y="1052736"/>
            <a:ext cx="7512090" cy="606375"/>
            <a:chOff x="1236374" y="1605423"/>
            <a:chExt cx="7512090" cy="606375"/>
          </a:xfrm>
          <a:effectLst>
            <a:outerShdw blurRad="50800" dist="38100" dir="5400000" algn="t" rotWithShape="0">
              <a:prstClr val="black">
                <a:alpha val="40000"/>
              </a:prstClr>
            </a:outerShdw>
          </a:effectLst>
        </p:grpSpPr>
        <p:sp>
          <p:nvSpPr>
            <p:cNvPr id="5" name="矩形 4"/>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latin typeface="微软雅黑" pitchFamily="34" charset="-122"/>
                  <a:ea typeface="微软雅黑" pitchFamily="34" charset="-122"/>
                </a:rPr>
                <a:t>由继承派生类</a:t>
              </a:r>
              <a:endParaRPr lang="zh-CN" altLang="en-US" sz="3200" dirty="0">
                <a:solidFill>
                  <a:schemeClr val="tx1"/>
                </a:solidFill>
                <a:latin typeface="微软雅黑" pitchFamily="34" charset="-122"/>
                <a:ea typeface="微软雅黑" pitchFamily="34" charset="-122"/>
              </a:endParaRPr>
            </a:p>
          </p:txBody>
        </p:sp>
        <p:sp>
          <p:nvSpPr>
            <p:cNvPr id="6" name="矩形 5"/>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3200" dirty="0" smtClean="0">
                  <a:solidFill>
                    <a:schemeClr val="tx1"/>
                  </a:solidFill>
                  <a:latin typeface="Arial" pitchFamily="34" charset="0"/>
                  <a:ea typeface="宋体" pitchFamily="2" charset="-122"/>
                </a:rPr>
                <a:t>3.3.1</a:t>
              </a:r>
              <a:endParaRPr lang="zh-CN" altLang="en-US" sz="3200" dirty="0">
                <a:solidFill>
                  <a:schemeClr val="tx1"/>
                </a:solidFill>
                <a:latin typeface="Arial" pitchFamily="34" charset="0"/>
                <a:ea typeface="宋体" pitchFamily="2" charset="-122"/>
              </a:endParaRPr>
            </a:p>
          </p:txBody>
        </p:sp>
      </p:grpSp>
      <p:grpSp>
        <p:nvGrpSpPr>
          <p:cNvPr id="7" name="组合 6"/>
          <p:cNvGrpSpPr/>
          <p:nvPr/>
        </p:nvGrpSpPr>
        <p:grpSpPr>
          <a:xfrm>
            <a:off x="804326" y="1772816"/>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8" name="矩形 7"/>
            <p:cNvSpPr/>
            <p:nvPr/>
          </p:nvSpPr>
          <p:spPr>
            <a:xfrm>
              <a:off x="2771800" y="1605423"/>
              <a:ext cx="5976664" cy="606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3200" dirty="0">
                  <a:solidFill>
                    <a:schemeClr val="tx1"/>
                  </a:solidFill>
                  <a:latin typeface="微软雅黑" pitchFamily="34" charset="-122"/>
                  <a:ea typeface="微软雅黑" pitchFamily="34" charset="-122"/>
                </a:rPr>
                <a:t>继承的原则和作用</a:t>
              </a:r>
            </a:p>
          </p:txBody>
        </p:sp>
        <p:sp>
          <p:nvSpPr>
            <p:cNvPr id="9" name="矩形 8"/>
            <p:cNvSpPr/>
            <p:nvPr/>
          </p:nvSpPr>
          <p:spPr>
            <a:xfrm>
              <a:off x="1236374" y="1605423"/>
              <a:ext cx="1440160" cy="606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a:solidFill>
                    <a:schemeClr val="tx1"/>
                  </a:solidFill>
                  <a:latin typeface="微软雅黑" pitchFamily="34" charset="-122"/>
                  <a:ea typeface="微软雅黑" pitchFamily="34" charset="-122"/>
                </a:rPr>
                <a:t>3.3.2</a:t>
              </a:r>
              <a:endParaRPr lang="zh-CN" altLang="en-US" sz="3200" dirty="0">
                <a:solidFill>
                  <a:schemeClr val="tx1"/>
                </a:solidFill>
                <a:latin typeface="微软雅黑" pitchFamily="34" charset="-122"/>
                <a:ea typeface="微软雅黑" pitchFamily="34" charset="-122"/>
              </a:endParaRPr>
            </a:p>
          </p:txBody>
        </p:sp>
      </p:grpSp>
      <p:grpSp>
        <p:nvGrpSpPr>
          <p:cNvPr id="10" name="组合 9"/>
          <p:cNvGrpSpPr/>
          <p:nvPr/>
        </p:nvGrpSpPr>
        <p:grpSpPr>
          <a:xfrm>
            <a:off x="804326" y="2492896"/>
            <a:ext cx="7512090" cy="606375"/>
            <a:chOff x="1236374" y="1605423"/>
            <a:chExt cx="7512090" cy="606375"/>
          </a:xfrm>
          <a:solidFill>
            <a:srgbClr val="FFC000"/>
          </a:solidFill>
          <a:effectLst>
            <a:outerShdw blurRad="50800" dist="38100" dir="5400000" algn="t" rotWithShape="0">
              <a:prstClr val="black">
                <a:alpha val="40000"/>
              </a:prstClr>
            </a:outerShdw>
          </a:effectLst>
        </p:grpSpPr>
        <p:sp>
          <p:nvSpPr>
            <p:cNvPr id="11" name="矩形 10"/>
            <p:cNvSpPr/>
            <p:nvPr/>
          </p:nvSpPr>
          <p:spPr>
            <a:xfrm>
              <a:off x="2771800" y="1605423"/>
              <a:ext cx="5976664" cy="6063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a:solidFill>
                    <a:schemeClr val="tx1"/>
                  </a:solidFill>
                  <a:latin typeface="微软雅黑" pitchFamily="34" charset="-122"/>
                  <a:ea typeface="微软雅黑" pitchFamily="34" charset="-122"/>
                </a:rPr>
                <a:t>super</a:t>
              </a:r>
              <a:r>
                <a:rPr lang="zh-CN" altLang="en-US" sz="3200" dirty="0">
                  <a:solidFill>
                    <a:schemeClr val="tx1"/>
                  </a:solidFill>
                  <a:latin typeface="微软雅黑" pitchFamily="34" charset="-122"/>
                  <a:ea typeface="微软雅黑" pitchFamily="34" charset="-122"/>
                </a:rPr>
                <a:t>关键字</a:t>
              </a:r>
            </a:p>
          </p:txBody>
        </p:sp>
        <p:sp>
          <p:nvSpPr>
            <p:cNvPr id="12" name="矩形 11"/>
            <p:cNvSpPr/>
            <p:nvPr/>
          </p:nvSpPr>
          <p:spPr>
            <a:xfrm>
              <a:off x="1236374" y="1605423"/>
              <a:ext cx="1440160" cy="6063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a:solidFill>
                    <a:schemeClr val="tx1"/>
                  </a:solidFill>
                  <a:latin typeface="微软雅黑" pitchFamily="34" charset="-122"/>
                  <a:ea typeface="微软雅黑" pitchFamily="34" charset="-122"/>
                </a:rPr>
                <a:t>3.3.3</a:t>
              </a:r>
              <a:endParaRPr lang="zh-CN" altLang="en-US" sz="3200" dirty="0">
                <a:solidFill>
                  <a:schemeClr val="tx1"/>
                </a:solidFill>
                <a:latin typeface="微软雅黑" pitchFamily="34" charset="-122"/>
                <a:ea typeface="微软雅黑" pitchFamily="34" charset="-122"/>
              </a:endParaRPr>
            </a:p>
          </p:txBody>
        </p:sp>
      </p:grpSp>
      <p:grpSp>
        <p:nvGrpSpPr>
          <p:cNvPr id="13" name="组合 12"/>
          <p:cNvGrpSpPr/>
          <p:nvPr/>
        </p:nvGrpSpPr>
        <p:grpSpPr>
          <a:xfrm>
            <a:off x="804326" y="3254673"/>
            <a:ext cx="7512090" cy="606375"/>
            <a:chOff x="1236374" y="1605423"/>
            <a:chExt cx="7512090" cy="606375"/>
          </a:xfrm>
          <a:solidFill>
            <a:srgbClr val="FFC000"/>
          </a:solidFill>
        </p:grpSpPr>
        <p:sp>
          <p:nvSpPr>
            <p:cNvPr id="14" name="矩形 13"/>
            <p:cNvSpPr/>
            <p:nvPr/>
          </p:nvSpPr>
          <p:spPr>
            <a:xfrm>
              <a:off x="2771800" y="1605423"/>
              <a:ext cx="5976664" cy="6063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a:solidFill>
                    <a:schemeClr val="tx1"/>
                  </a:solidFill>
                  <a:latin typeface="微软雅黑" pitchFamily="34" charset="-122"/>
                  <a:ea typeface="微软雅黑" pitchFamily="34" charset="-122"/>
                </a:rPr>
                <a:t>final</a:t>
              </a:r>
              <a:r>
                <a:rPr lang="zh-CN" altLang="en-US" sz="3200" dirty="0">
                  <a:solidFill>
                    <a:schemeClr val="tx1"/>
                  </a:solidFill>
                  <a:latin typeface="微软雅黑" pitchFamily="34" charset="-122"/>
                  <a:ea typeface="微软雅黑" pitchFamily="34" charset="-122"/>
                </a:rPr>
                <a:t>关键字</a:t>
              </a:r>
            </a:p>
          </p:txBody>
        </p:sp>
        <p:sp>
          <p:nvSpPr>
            <p:cNvPr id="15" name="矩形 14"/>
            <p:cNvSpPr/>
            <p:nvPr/>
          </p:nvSpPr>
          <p:spPr>
            <a:xfrm>
              <a:off x="1236374" y="1605423"/>
              <a:ext cx="1440160" cy="6063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a:solidFill>
                    <a:schemeClr val="tx1"/>
                  </a:solidFill>
                  <a:latin typeface="微软雅黑" pitchFamily="34" charset="-122"/>
                  <a:ea typeface="微软雅黑" pitchFamily="34" charset="-122"/>
                </a:rPr>
                <a:t>3.3.4</a:t>
              </a:r>
              <a:endParaRPr lang="zh-CN" altLang="en-US" sz="3200" dirty="0">
                <a:solidFill>
                  <a:schemeClr val="tx1"/>
                </a:solidFill>
                <a:latin typeface="微软雅黑" pitchFamily="34" charset="-122"/>
                <a:ea typeface="微软雅黑" pitchFamily="34" charset="-122"/>
              </a:endParaRPr>
            </a:p>
          </p:txBody>
        </p:sp>
      </p:grpSp>
      <p:grpSp>
        <p:nvGrpSpPr>
          <p:cNvPr id="16" name="组合 15"/>
          <p:cNvGrpSpPr/>
          <p:nvPr/>
        </p:nvGrpSpPr>
        <p:grpSpPr>
          <a:xfrm>
            <a:off x="804326" y="4005064"/>
            <a:ext cx="7512090" cy="606375"/>
            <a:chOff x="1236374" y="1605423"/>
            <a:chExt cx="7512090" cy="606375"/>
          </a:xfrm>
          <a:solidFill>
            <a:srgbClr val="FFC000"/>
          </a:solidFill>
        </p:grpSpPr>
        <p:sp>
          <p:nvSpPr>
            <p:cNvPr id="17" name="矩形 16"/>
            <p:cNvSpPr/>
            <p:nvPr/>
          </p:nvSpPr>
          <p:spPr>
            <a:xfrm>
              <a:off x="2771800" y="1605423"/>
              <a:ext cx="5976664" cy="6063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3200" dirty="0">
                  <a:solidFill>
                    <a:schemeClr val="tx1"/>
                  </a:solidFill>
                  <a:latin typeface="微软雅黑" pitchFamily="34" charset="-122"/>
                  <a:ea typeface="微软雅黑" pitchFamily="34" charset="-122"/>
                </a:rPr>
                <a:t>名称隐藏</a:t>
              </a:r>
              <a:r>
                <a:rPr lang="en-US" altLang="zh-CN" sz="3200" dirty="0">
                  <a:solidFill>
                    <a:schemeClr val="tx1"/>
                  </a:solidFill>
                  <a:latin typeface="微软雅黑" pitchFamily="34" charset="-122"/>
                  <a:ea typeface="微软雅黑" pitchFamily="34" charset="-122"/>
                </a:rPr>
                <a:t>(Name hiding)</a:t>
              </a:r>
              <a:endParaRPr lang="zh-CN" altLang="en-US" sz="3200" dirty="0">
                <a:solidFill>
                  <a:schemeClr val="tx1"/>
                </a:solidFill>
                <a:latin typeface="微软雅黑" pitchFamily="34" charset="-122"/>
                <a:ea typeface="微软雅黑" pitchFamily="34" charset="-122"/>
              </a:endParaRPr>
            </a:p>
          </p:txBody>
        </p:sp>
        <p:sp>
          <p:nvSpPr>
            <p:cNvPr id="18" name="矩形 17"/>
            <p:cNvSpPr/>
            <p:nvPr/>
          </p:nvSpPr>
          <p:spPr>
            <a:xfrm>
              <a:off x="1236374" y="1605423"/>
              <a:ext cx="1440160" cy="6063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a:solidFill>
                    <a:schemeClr val="tx1"/>
                  </a:solidFill>
                  <a:latin typeface="微软雅黑" pitchFamily="34" charset="-122"/>
                  <a:ea typeface="微软雅黑" pitchFamily="34" charset="-122"/>
                </a:rPr>
                <a:t>3.3.5</a:t>
              </a:r>
              <a:endParaRPr lang="zh-CN" altLang="en-US" sz="3200" dirty="0">
                <a:solidFill>
                  <a:schemeClr val="tx1"/>
                </a:solidFill>
                <a:latin typeface="微软雅黑" pitchFamily="34" charset="-122"/>
                <a:ea typeface="微软雅黑" pitchFamily="34" charset="-122"/>
              </a:endParaRPr>
            </a:p>
          </p:txBody>
        </p:sp>
      </p:grpSp>
      <p:grpSp>
        <p:nvGrpSpPr>
          <p:cNvPr id="19" name="组合 18"/>
          <p:cNvGrpSpPr/>
          <p:nvPr/>
        </p:nvGrpSpPr>
        <p:grpSpPr>
          <a:xfrm>
            <a:off x="804326" y="4725144"/>
            <a:ext cx="7512090" cy="606375"/>
            <a:chOff x="1236374" y="1605423"/>
            <a:chExt cx="7512090" cy="606375"/>
          </a:xfrm>
          <a:solidFill>
            <a:srgbClr val="FFC000"/>
          </a:solidFill>
        </p:grpSpPr>
        <p:sp>
          <p:nvSpPr>
            <p:cNvPr id="20" name="矩形 19"/>
            <p:cNvSpPr/>
            <p:nvPr/>
          </p:nvSpPr>
          <p:spPr>
            <a:xfrm>
              <a:off x="2771800" y="1605423"/>
              <a:ext cx="5976664" cy="6063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3200" dirty="0">
                  <a:solidFill>
                    <a:schemeClr val="tx1"/>
                  </a:solidFill>
                  <a:latin typeface="微软雅黑" pitchFamily="34" charset="-122"/>
                  <a:ea typeface="微软雅黑" pitchFamily="34" charset="-122"/>
                </a:rPr>
                <a:t>向上转型</a:t>
              </a:r>
              <a:r>
                <a:rPr lang="en-US" altLang="zh-CN" sz="3200" dirty="0">
                  <a:solidFill>
                    <a:schemeClr val="tx1"/>
                  </a:solidFill>
                  <a:latin typeface="微软雅黑" pitchFamily="34" charset="-122"/>
                  <a:ea typeface="微软雅黑" pitchFamily="34" charset="-122"/>
                </a:rPr>
                <a:t>(</a:t>
              </a:r>
              <a:r>
                <a:rPr lang="en-US" altLang="zh-CN" sz="3200" dirty="0" err="1">
                  <a:solidFill>
                    <a:schemeClr val="tx1"/>
                  </a:solidFill>
                  <a:latin typeface="微软雅黑" pitchFamily="34" charset="-122"/>
                  <a:ea typeface="微软雅黑" pitchFamily="34" charset="-122"/>
                </a:rPr>
                <a:t>Upcasting</a:t>
              </a:r>
              <a:r>
                <a:rPr lang="en-US" altLang="zh-CN" sz="3200" dirty="0">
                  <a:solidFill>
                    <a:schemeClr val="tx1"/>
                  </a:solidFill>
                  <a:latin typeface="微软雅黑" pitchFamily="34" charset="-122"/>
                  <a:ea typeface="微软雅黑" pitchFamily="34" charset="-122"/>
                </a:rPr>
                <a:t>)</a:t>
              </a:r>
              <a:endParaRPr lang="zh-CN" altLang="en-US" sz="3200" dirty="0">
                <a:solidFill>
                  <a:schemeClr val="tx1"/>
                </a:solidFill>
                <a:latin typeface="微软雅黑" pitchFamily="34" charset="-122"/>
                <a:ea typeface="微软雅黑" pitchFamily="34" charset="-122"/>
              </a:endParaRPr>
            </a:p>
          </p:txBody>
        </p:sp>
        <p:sp>
          <p:nvSpPr>
            <p:cNvPr id="21" name="矩形 20"/>
            <p:cNvSpPr/>
            <p:nvPr/>
          </p:nvSpPr>
          <p:spPr>
            <a:xfrm>
              <a:off x="1236374" y="1605423"/>
              <a:ext cx="1440160" cy="6063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a:solidFill>
                    <a:schemeClr val="tx1"/>
                  </a:solidFill>
                  <a:latin typeface="微软雅黑" pitchFamily="34" charset="-122"/>
                  <a:ea typeface="微软雅黑" pitchFamily="34" charset="-122"/>
                </a:rPr>
                <a:t>3.3.6</a:t>
              </a:r>
              <a:endParaRPr lang="zh-CN" altLang="en-US" sz="3200" dirty="0">
                <a:solidFill>
                  <a:schemeClr val="tx1"/>
                </a:solidFill>
                <a:latin typeface="微软雅黑" pitchFamily="34" charset="-122"/>
                <a:ea typeface="微软雅黑" pitchFamily="34" charset="-122"/>
              </a:endParaRPr>
            </a:p>
          </p:txBody>
        </p:sp>
      </p:grpSp>
      <p:grpSp>
        <p:nvGrpSpPr>
          <p:cNvPr id="22" name="组合 21"/>
          <p:cNvGrpSpPr/>
          <p:nvPr/>
        </p:nvGrpSpPr>
        <p:grpSpPr>
          <a:xfrm>
            <a:off x="804326" y="5445224"/>
            <a:ext cx="7512090" cy="606375"/>
            <a:chOff x="1236374" y="1605423"/>
            <a:chExt cx="7512090" cy="606375"/>
          </a:xfrm>
          <a:solidFill>
            <a:srgbClr val="FFC000"/>
          </a:solidFill>
        </p:grpSpPr>
        <p:sp>
          <p:nvSpPr>
            <p:cNvPr id="23" name="矩形 22"/>
            <p:cNvSpPr/>
            <p:nvPr/>
          </p:nvSpPr>
          <p:spPr>
            <a:xfrm>
              <a:off x="2771800" y="1605423"/>
              <a:ext cx="5976664" cy="6063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3200" dirty="0">
                  <a:solidFill>
                    <a:schemeClr val="tx1"/>
                  </a:solidFill>
                  <a:latin typeface="微软雅黑" pitchFamily="34" charset="-122"/>
                  <a:ea typeface="微软雅黑" pitchFamily="34" charset="-122"/>
                </a:rPr>
                <a:t>初始化及类装载</a:t>
              </a:r>
            </a:p>
          </p:txBody>
        </p:sp>
        <p:sp>
          <p:nvSpPr>
            <p:cNvPr id="24" name="矩形 23"/>
            <p:cNvSpPr/>
            <p:nvPr/>
          </p:nvSpPr>
          <p:spPr>
            <a:xfrm>
              <a:off x="1236374" y="1605423"/>
              <a:ext cx="1440160" cy="6063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a:solidFill>
                    <a:schemeClr val="tx1"/>
                  </a:solidFill>
                  <a:latin typeface="微软雅黑" pitchFamily="34" charset="-122"/>
                  <a:ea typeface="微软雅黑" pitchFamily="34" charset="-122"/>
                </a:rPr>
                <a:t>3.3.7</a:t>
              </a:r>
              <a:endParaRPr lang="zh-CN" altLang="en-US" sz="3200"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6168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a:t>
            </a:r>
            <a:r>
              <a:rPr lang="zh-CN" altLang="en-US" dirty="0" smtClean="0"/>
              <a:t>由继承派生类</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继承的概念</a:t>
            </a:r>
          </a:p>
          <a:p>
            <a:pPr lvl="1">
              <a:lnSpc>
                <a:spcPct val="90000"/>
              </a:lnSpc>
            </a:pPr>
            <a:r>
              <a:rPr lang="zh-CN" altLang="en-US" dirty="0"/>
              <a:t>继承是由已有的类创建新类的机制。</a:t>
            </a:r>
          </a:p>
          <a:p>
            <a:pPr lvl="1">
              <a:lnSpc>
                <a:spcPct val="90000"/>
              </a:lnSpc>
            </a:pPr>
            <a:r>
              <a:rPr lang="zh-CN" altLang="en-US" dirty="0"/>
              <a:t>由继承得到的类称为子</a:t>
            </a:r>
            <a:r>
              <a:rPr lang="zh-CN" altLang="en-US" dirty="0" smtClean="0"/>
              <a:t>类</a:t>
            </a:r>
            <a:r>
              <a:rPr lang="en-US" altLang="zh-CN" dirty="0" smtClean="0"/>
              <a:t>(subclass)</a:t>
            </a:r>
            <a:r>
              <a:rPr lang="zh-CN" altLang="en-US" dirty="0" smtClean="0"/>
              <a:t>或派生类，</a:t>
            </a:r>
            <a:r>
              <a:rPr lang="zh-CN" altLang="en-US" dirty="0"/>
              <a:t>被继承的类称为父</a:t>
            </a:r>
            <a:r>
              <a:rPr lang="zh-CN" altLang="en-US" dirty="0" smtClean="0"/>
              <a:t>类</a:t>
            </a:r>
            <a:r>
              <a:rPr lang="zh-CN" altLang="en-US" dirty="0"/>
              <a:t>或</a:t>
            </a:r>
            <a:r>
              <a:rPr lang="zh-CN" altLang="en-US" dirty="0" smtClean="0"/>
              <a:t>超类</a:t>
            </a:r>
            <a:r>
              <a:rPr lang="en-US" altLang="zh-CN" dirty="0" smtClean="0"/>
              <a:t>(superclass)</a:t>
            </a:r>
          </a:p>
          <a:p>
            <a:pPr>
              <a:lnSpc>
                <a:spcPct val="90000"/>
              </a:lnSpc>
            </a:pPr>
            <a:r>
              <a:rPr lang="zh-CN" altLang="en-US" dirty="0" smtClean="0"/>
              <a:t>声明父类</a:t>
            </a:r>
            <a:endParaRPr lang="en-US" altLang="zh-CN" dirty="0" smtClean="0"/>
          </a:p>
          <a:p>
            <a:pPr>
              <a:lnSpc>
                <a:spcPct val="90000"/>
              </a:lnSpc>
            </a:pPr>
            <a:endParaRPr lang="en-US" altLang="zh-CN" dirty="0"/>
          </a:p>
          <a:p>
            <a:pPr>
              <a:lnSpc>
                <a:spcPct val="90000"/>
              </a:lnSpc>
            </a:pPr>
            <a:endParaRPr lang="en-US" altLang="zh-CN" dirty="0" smtClean="0"/>
          </a:p>
          <a:p>
            <a:pPr>
              <a:lnSpc>
                <a:spcPct val="90000"/>
              </a:lnSpc>
            </a:pPr>
            <a:endParaRPr lang="en-US" altLang="zh-CN" dirty="0"/>
          </a:p>
          <a:p>
            <a:pPr marL="0" indent="0">
              <a:lnSpc>
                <a:spcPct val="90000"/>
              </a:lnSpc>
              <a:buNone/>
            </a:pPr>
            <a:r>
              <a:rPr lang="en-US" altLang="zh-CN" dirty="0" smtClean="0"/>
              <a:t>	</a:t>
            </a:r>
            <a:r>
              <a:rPr lang="en-US" altLang="zh-CN" dirty="0" smtClean="0">
                <a:hlinkClick r:id="rId2" action="ppaction://hlinkfile"/>
              </a:rPr>
              <a:t>Student.java</a:t>
            </a:r>
            <a:endParaRPr lang="zh-CN" altLang="en-US" dirty="0"/>
          </a:p>
        </p:txBody>
      </p:sp>
      <p:sp>
        <p:nvSpPr>
          <p:cNvPr id="4" name="Text Box 4"/>
          <p:cNvSpPr txBox="1">
            <a:spLocks noChangeArrowheads="1"/>
          </p:cNvSpPr>
          <p:nvPr/>
        </p:nvSpPr>
        <p:spPr bwMode="auto">
          <a:xfrm>
            <a:off x="251520" y="3284984"/>
            <a:ext cx="8712968" cy="1077218"/>
          </a:xfrm>
          <a:prstGeom prst="rect">
            <a:avLst/>
          </a:prstGeom>
          <a:solidFill>
            <a:schemeClr val="bg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marL="0" lvl="1">
              <a:spcBef>
                <a:spcPct val="50000"/>
              </a:spcBef>
            </a:pPr>
            <a:r>
              <a:rPr lang="zh-CN" altLang="en-US" sz="2800" b="1" dirty="0" smtClean="0">
                <a:solidFill>
                  <a:srgbClr val="30A0F8"/>
                </a:solidFill>
                <a:cs typeface="Courier New" pitchFamily="49" charset="0"/>
              </a:rPr>
              <a:t>[</a:t>
            </a:r>
            <a:r>
              <a:rPr lang="zh-CN" altLang="en-US" sz="2800" b="1" dirty="0">
                <a:solidFill>
                  <a:srgbClr val="30A0F8"/>
                </a:solidFill>
                <a:cs typeface="Courier New" pitchFamily="49" charset="0"/>
              </a:rPr>
              <a:t>修饰符] </a:t>
            </a:r>
            <a:r>
              <a:rPr lang="en-US" altLang="zh-CN" sz="2800" b="1" dirty="0">
                <a:solidFill>
                  <a:srgbClr val="30A0F8"/>
                </a:solidFill>
                <a:cs typeface="Courier New" pitchFamily="49" charset="0"/>
              </a:rPr>
              <a:t>class </a:t>
            </a:r>
            <a:r>
              <a:rPr lang="zh-CN" altLang="en-US" sz="2800" b="1" dirty="0">
                <a:solidFill>
                  <a:srgbClr val="30A0F8"/>
                </a:solidFill>
                <a:cs typeface="Courier New" pitchFamily="49" charset="0"/>
              </a:rPr>
              <a:t>类</a:t>
            </a:r>
            <a:r>
              <a:rPr lang="en-US" altLang="zh-CN" sz="2800" b="1" dirty="0">
                <a:solidFill>
                  <a:srgbClr val="30A0F8"/>
                </a:solidFill>
                <a:cs typeface="Courier New" pitchFamily="49" charset="0"/>
              </a:rPr>
              <a:t>&lt;</a:t>
            </a:r>
            <a:r>
              <a:rPr lang="zh-CN" altLang="en-US" sz="2800" b="1" dirty="0">
                <a:solidFill>
                  <a:srgbClr val="30A0F8"/>
                </a:solidFill>
                <a:cs typeface="Courier New" pitchFamily="49" charset="0"/>
              </a:rPr>
              <a:t>泛型&gt; </a:t>
            </a:r>
            <a:r>
              <a:rPr lang="zh-CN" altLang="en-US" sz="3600" b="1" dirty="0">
                <a:solidFill>
                  <a:srgbClr val="30A0F8"/>
                </a:solidFill>
                <a:cs typeface="Courier New" pitchFamily="49" charset="0"/>
              </a:rPr>
              <a:t>[</a:t>
            </a:r>
            <a:r>
              <a:rPr lang="en-US" altLang="zh-CN" sz="3600" b="1" dirty="0">
                <a:solidFill>
                  <a:srgbClr val="30A0F8"/>
                </a:solidFill>
                <a:cs typeface="Courier New" pitchFamily="49" charset="0"/>
              </a:rPr>
              <a:t>extends </a:t>
            </a:r>
            <a:r>
              <a:rPr lang="zh-CN" altLang="en-US" sz="3600" b="1" dirty="0">
                <a:solidFill>
                  <a:srgbClr val="30A0F8"/>
                </a:solidFill>
                <a:cs typeface="Courier New" pitchFamily="49" charset="0"/>
              </a:rPr>
              <a:t>超类] </a:t>
            </a:r>
            <a:r>
              <a:rPr lang="zh-CN" altLang="en-US" sz="2800" b="1" dirty="0">
                <a:solidFill>
                  <a:srgbClr val="30A0F8"/>
                </a:solidFill>
                <a:cs typeface="Courier New" pitchFamily="49" charset="0"/>
              </a:rPr>
              <a:t>[</a:t>
            </a:r>
            <a:r>
              <a:rPr lang="en-US" altLang="zh-CN" sz="2800" b="1" dirty="0">
                <a:solidFill>
                  <a:srgbClr val="30A0F8"/>
                </a:solidFill>
                <a:cs typeface="Courier New" pitchFamily="49" charset="0"/>
              </a:rPr>
              <a:t>implements  </a:t>
            </a:r>
            <a:r>
              <a:rPr lang="zh-CN" altLang="en-US" sz="2800" b="1" dirty="0">
                <a:solidFill>
                  <a:srgbClr val="30A0F8"/>
                </a:solidFill>
                <a:cs typeface="Courier New" pitchFamily="49" charset="0"/>
              </a:rPr>
              <a:t>接口列表</a:t>
            </a:r>
            <a:r>
              <a:rPr lang="zh-CN" altLang="en-US" sz="2800" b="1" dirty="0" smtClean="0">
                <a:solidFill>
                  <a:srgbClr val="30A0F8"/>
                </a:solidFill>
                <a:cs typeface="Courier New" pitchFamily="49" charset="0"/>
              </a:rPr>
              <a:t>]</a:t>
            </a:r>
            <a:endParaRPr lang="en-US" altLang="zh-CN" sz="2800" b="1" dirty="0">
              <a:solidFill>
                <a:srgbClr val="30A0F8"/>
              </a:solidFill>
              <a:cs typeface="Courier New" pitchFamily="49" charset="0"/>
            </a:endParaRPr>
          </a:p>
        </p:txBody>
      </p:sp>
      <p:pic>
        <p:nvPicPr>
          <p:cNvPr id="5"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67" y="4611216"/>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我的文档\ppt模板\高画质精美透明PNG图标572张@无忧PPT\png_icon_5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224" y="499221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516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499155"/>
            <a:ext cx="1619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内容占位符 2"/>
          <p:cNvSpPr>
            <a:spLocks noGrp="1"/>
          </p:cNvSpPr>
          <p:nvPr>
            <p:ph idx="1"/>
          </p:nvPr>
        </p:nvSpPr>
        <p:spPr/>
        <p:txBody>
          <a:bodyPr/>
          <a:lstStyle/>
          <a:p>
            <a:r>
              <a:rPr lang="zh-CN" altLang="en-US" dirty="0" smtClean="0"/>
              <a:t>面向对象</a:t>
            </a:r>
            <a:r>
              <a:rPr lang="en-US" altLang="zh-CN" dirty="0" smtClean="0"/>
              <a:t>(Object Oriented)</a:t>
            </a:r>
            <a:r>
              <a:rPr lang="zh-CN" altLang="en-US" dirty="0" smtClean="0"/>
              <a:t>（物件导向）</a:t>
            </a:r>
            <a:endParaRPr lang="en-US" altLang="zh-CN" dirty="0" smtClean="0"/>
          </a:p>
          <a:p>
            <a:pPr lvl="1"/>
            <a:r>
              <a:rPr lang="zh-CN" altLang="en-US" dirty="0"/>
              <a:t>将数据和对数据的操作封装至类中</a:t>
            </a:r>
            <a:endParaRPr lang="en-US" altLang="zh-CN" dirty="0"/>
          </a:p>
          <a:p>
            <a:pPr lvl="1"/>
            <a:r>
              <a:rPr lang="zh-CN" altLang="en-US" dirty="0" smtClean="0"/>
              <a:t>把现实世界中的实体抽象为类</a:t>
            </a:r>
            <a:endParaRPr lang="en-US" altLang="zh-CN" dirty="0" smtClean="0"/>
          </a:p>
          <a:p>
            <a:pPr lvl="1"/>
            <a:r>
              <a:rPr lang="zh-CN" altLang="en-US" dirty="0" smtClean="0"/>
              <a:t>再通过类创建实例，即对象，通过对象之间的联系（调用）使程序运行</a:t>
            </a:r>
            <a:endParaRPr lang="en-US" altLang="zh-CN" dirty="0" smtClean="0"/>
          </a:p>
          <a:p>
            <a:pPr lvl="1"/>
            <a:r>
              <a:rPr lang="zh-CN" altLang="en-US" dirty="0" smtClean="0"/>
              <a:t>类是对象的数据类型，是构建对象的模板</a:t>
            </a:r>
            <a:endParaRPr lang="zh-CN" altLang="en-US" dirty="0"/>
          </a:p>
        </p:txBody>
      </p:sp>
      <p:pic>
        <p:nvPicPr>
          <p:cNvPr id="2053" name="Picture 5"/>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275000"/>
                    </a14:imgEffect>
                  </a14:imgLayer>
                </a14:imgProps>
              </a:ext>
              <a:ext uri="{28A0092B-C50C-407E-A947-70E740481C1C}">
                <a14:useLocalDpi xmlns:a14="http://schemas.microsoft.com/office/drawing/2010/main" val="0"/>
              </a:ext>
            </a:extLst>
          </a:blip>
          <a:srcRect/>
          <a:stretch>
            <a:fillRect/>
          </a:stretch>
        </p:blipFill>
        <p:spPr bwMode="auto">
          <a:xfrm>
            <a:off x="2123728" y="5211432"/>
            <a:ext cx="1619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引言</a:t>
            </a:r>
            <a:endParaRPr lang="zh-CN" altLang="en-US" dirty="0"/>
          </a:p>
        </p:txBody>
      </p:sp>
      <p:sp>
        <p:nvSpPr>
          <p:cNvPr id="4" name="TextBox 3"/>
          <p:cNvSpPr txBox="1"/>
          <p:nvPr/>
        </p:nvSpPr>
        <p:spPr>
          <a:xfrm>
            <a:off x="1421185" y="4942909"/>
            <a:ext cx="3024336" cy="646331"/>
          </a:xfrm>
          <a:prstGeom prst="rect">
            <a:avLst/>
          </a:prstGeom>
          <a:noFill/>
        </p:spPr>
        <p:txBody>
          <a:bodyPr wrap="square" rtlCol="0">
            <a:spAutoFit/>
          </a:bodyPr>
          <a:lstStyle/>
          <a:p>
            <a:pPr algn="ctr"/>
            <a:r>
              <a:rPr lang="en-US" altLang="zh-CN" sz="3600" dirty="0" smtClean="0"/>
              <a:t>……</a:t>
            </a:r>
            <a:endParaRPr lang="zh-CN" altLang="en-US" sz="3600" dirty="0"/>
          </a:p>
        </p:txBody>
      </p:sp>
      <p:grpSp>
        <p:nvGrpSpPr>
          <p:cNvPr id="6" name="组合 5"/>
          <p:cNvGrpSpPr/>
          <p:nvPr/>
        </p:nvGrpSpPr>
        <p:grpSpPr>
          <a:xfrm>
            <a:off x="251520" y="4197775"/>
            <a:ext cx="1452992" cy="1706155"/>
            <a:chOff x="251520" y="4197775"/>
            <a:chExt cx="1452992" cy="1706155"/>
          </a:xfrm>
        </p:grpSpPr>
        <p:pic>
          <p:nvPicPr>
            <p:cNvPr id="2050" name="Picture 2" descr="E:\java\表现层\图标\2007112612322326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4197775"/>
              <a:ext cx="1380984" cy="13809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5534598"/>
              <a:ext cx="1452992" cy="369332"/>
            </a:xfrm>
            <a:prstGeom prst="rect">
              <a:avLst/>
            </a:prstGeom>
            <a:noFill/>
          </p:spPr>
          <p:txBody>
            <a:bodyPr wrap="square" rtlCol="0">
              <a:spAutoFit/>
            </a:bodyPr>
            <a:lstStyle/>
            <a:p>
              <a:pPr algn="ctr"/>
              <a:r>
                <a:rPr lang="en-US" altLang="zh-CN" dirty="0" smtClean="0"/>
                <a:t>class Car</a:t>
              </a:r>
              <a:endParaRPr lang="zh-CN" altLang="en-US" dirty="0"/>
            </a:p>
          </p:txBody>
        </p:sp>
      </p:grpSp>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1475" y="3883032"/>
            <a:ext cx="20955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组合 7"/>
          <p:cNvGrpSpPr/>
          <p:nvPr/>
        </p:nvGrpSpPr>
        <p:grpSpPr>
          <a:xfrm>
            <a:off x="7308304" y="3936550"/>
            <a:ext cx="1625600" cy="2022022"/>
            <a:chOff x="7308304" y="3936550"/>
            <a:chExt cx="1625600" cy="2022022"/>
          </a:xfrm>
        </p:grpSpPr>
        <p:pic>
          <p:nvPicPr>
            <p:cNvPr id="2054" name="Picture 6" descr="E:\java\表现层\图标\018(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8304" y="3936550"/>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437028" y="5589240"/>
              <a:ext cx="1368152" cy="369332"/>
            </a:xfrm>
            <a:prstGeom prst="rect">
              <a:avLst/>
            </a:prstGeom>
            <a:noFill/>
          </p:spPr>
          <p:txBody>
            <a:bodyPr wrap="square" rtlCol="0">
              <a:spAutoFit/>
            </a:bodyPr>
            <a:lstStyle/>
            <a:p>
              <a:r>
                <a:rPr lang="en-US" altLang="zh-CN" dirty="0" smtClean="0"/>
                <a:t>class Person</a:t>
              </a:r>
              <a:endParaRPr lang="zh-CN" altLang="en-US" dirty="0"/>
            </a:p>
          </p:txBody>
        </p:sp>
      </p:grpSp>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4005245"/>
            <a:ext cx="2310690" cy="2846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958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053"/>
                                        </p:tgtEl>
                                        <p:attrNameLst>
                                          <p:attrName>style.visibility</p:attrName>
                                        </p:attrNameLst>
                                      </p:cBhvr>
                                      <p:to>
                                        <p:strVal val="visible"/>
                                      </p:to>
                                    </p:set>
                                    <p:anim calcmode="lin" valueType="num">
                                      <p:cBhvr additive="base">
                                        <p:cTn id="23" dur="500" fill="hold"/>
                                        <p:tgtEl>
                                          <p:spTgt spid="2053"/>
                                        </p:tgtEl>
                                        <p:attrNameLst>
                                          <p:attrName>ppt_x</p:attrName>
                                        </p:attrNameLst>
                                      </p:cBhvr>
                                      <p:tavLst>
                                        <p:tav tm="0">
                                          <p:val>
                                            <p:strVal val="#ppt_x"/>
                                          </p:val>
                                        </p:tav>
                                        <p:tav tm="100000">
                                          <p:val>
                                            <p:strVal val="#ppt_x"/>
                                          </p:val>
                                        </p:tav>
                                      </p:tavLst>
                                    </p:anim>
                                    <p:anim calcmode="lin" valueType="num">
                                      <p:cBhvr additive="base">
                                        <p:cTn id="24"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55"/>
                                        </p:tgtEl>
                                        <p:attrNameLst>
                                          <p:attrName>style.visibility</p:attrName>
                                        </p:attrNameLst>
                                      </p:cBhvr>
                                      <p:to>
                                        <p:strVal val="visible"/>
                                      </p:to>
                                    </p:set>
                                    <p:anim calcmode="lin" valueType="num">
                                      <p:cBhvr additive="base">
                                        <p:cTn id="35" dur="500" fill="hold"/>
                                        <p:tgtEl>
                                          <p:spTgt spid="2055"/>
                                        </p:tgtEl>
                                        <p:attrNameLst>
                                          <p:attrName>ppt_x</p:attrName>
                                        </p:attrNameLst>
                                      </p:cBhvr>
                                      <p:tavLst>
                                        <p:tav tm="0">
                                          <p:val>
                                            <p:strVal val="#ppt_x"/>
                                          </p:val>
                                        </p:tav>
                                        <p:tav tm="100000">
                                          <p:val>
                                            <p:strVal val="#ppt_x"/>
                                          </p:val>
                                        </p:tav>
                                      </p:tavLst>
                                    </p:anim>
                                    <p:anim calcmode="lin" valueType="num">
                                      <p:cBhvr additive="base">
                                        <p:cTn id="36" dur="500" fill="hold"/>
                                        <p:tgtEl>
                                          <p:spTgt spid="2055"/>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2056"/>
                                        </p:tgtEl>
                                        <p:attrNameLst>
                                          <p:attrName>style.visibility</p:attrName>
                                        </p:attrNameLst>
                                      </p:cBhvr>
                                      <p:to>
                                        <p:strVal val="visible"/>
                                      </p:to>
                                    </p:set>
                                    <p:anim calcmode="lin" valueType="num">
                                      <p:cBhvr additive="base">
                                        <p:cTn id="40" dur="500" fill="hold"/>
                                        <p:tgtEl>
                                          <p:spTgt spid="2056"/>
                                        </p:tgtEl>
                                        <p:attrNameLst>
                                          <p:attrName>ppt_x</p:attrName>
                                        </p:attrNameLst>
                                      </p:cBhvr>
                                      <p:tavLst>
                                        <p:tav tm="0">
                                          <p:val>
                                            <p:strVal val="#ppt_x"/>
                                          </p:val>
                                        </p:tav>
                                        <p:tav tm="100000">
                                          <p:val>
                                            <p:strVal val="#ppt_x"/>
                                          </p:val>
                                        </p:tav>
                                      </p:tavLst>
                                    </p:anim>
                                    <p:anim calcmode="lin" valueType="num">
                                      <p:cBhvr additive="base">
                                        <p:cTn id="41"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a:t>
            </a:r>
            <a:r>
              <a:rPr lang="zh-CN" altLang="en-US" dirty="0" smtClean="0"/>
              <a:t>继承的原则和作用</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继承</a:t>
            </a:r>
            <a:r>
              <a:rPr lang="zh-CN" altLang="en-US" dirty="0" smtClean="0"/>
              <a:t>的原则</a:t>
            </a:r>
            <a:endParaRPr lang="en-US" altLang="zh-CN" dirty="0" smtClean="0"/>
          </a:p>
          <a:p>
            <a:pPr lvl="1"/>
            <a:r>
              <a:rPr lang="zh-CN" altLang="en-US" dirty="0"/>
              <a:t>子类继承父类的成员变量和成员方法</a:t>
            </a:r>
          </a:p>
          <a:p>
            <a:pPr lvl="1"/>
            <a:r>
              <a:rPr lang="zh-CN" altLang="en-US" dirty="0"/>
              <a:t>子类不继承父类的构造方法，能够继承父类的析构方法</a:t>
            </a:r>
          </a:p>
          <a:p>
            <a:pPr lvl="1"/>
            <a:r>
              <a:rPr lang="zh-CN" altLang="en-US" dirty="0"/>
              <a:t>子类不能删除父类的成员，但可以重定义父类成员</a:t>
            </a:r>
          </a:p>
          <a:p>
            <a:pPr lvl="1"/>
            <a:r>
              <a:rPr lang="zh-CN" altLang="en-US" dirty="0"/>
              <a:t>子类可以增加自己的</a:t>
            </a:r>
            <a:r>
              <a:rPr lang="zh-CN" altLang="en-US" dirty="0" smtClean="0"/>
              <a:t>成员</a:t>
            </a:r>
            <a:endParaRPr lang="en-US" altLang="zh-CN" dirty="0" smtClean="0"/>
          </a:p>
          <a:p>
            <a:r>
              <a:rPr lang="zh-CN" altLang="en-US" dirty="0" smtClean="0"/>
              <a:t>继承的作用</a:t>
            </a:r>
            <a:endParaRPr lang="en-US" altLang="zh-CN" dirty="0" smtClean="0"/>
          </a:p>
          <a:p>
            <a:pPr lvl="1">
              <a:lnSpc>
                <a:spcPct val="90000"/>
              </a:lnSpc>
            </a:pPr>
            <a:r>
              <a:rPr lang="zh-CN" altLang="en-US" dirty="0"/>
              <a:t>实现软件可</a:t>
            </a:r>
            <a:r>
              <a:rPr lang="zh-CN" altLang="en-US" dirty="0" smtClean="0"/>
              <a:t>重用</a:t>
            </a:r>
            <a:endParaRPr lang="en-US" altLang="zh-CN" dirty="0"/>
          </a:p>
          <a:p>
            <a:pPr lvl="1">
              <a:lnSpc>
                <a:spcPct val="90000"/>
              </a:lnSpc>
            </a:pPr>
            <a:r>
              <a:rPr lang="zh-CN" altLang="en-US" dirty="0" smtClean="0"/>
              <a:t>增强</a:t>
            </a:r>
            <a:r>
              <a:rPr lang="zh-CN" altLang="en-US" dirty="0"/>
              <a:t>软件可扩充性</a:t>
            </a:r>
          </a:p>
          <a:p>
            <a:pPr lvl="1">
              <a:lnSpc>
                <a:spcPct val="90000"/>
              </a:lnSpc>
            </a:pPr>
            <a:r>
              <a:rPr lang="zh-CN" altLang="en-US" dirty="0"/>
              <a:t>提高软件的</a:t>
            </a:r>
            <a:r>
              <a:rPr lang="zh-CN" altLang="en-US" dirty="0" smtClean="0"/>
              <a:t>可维护性</a:t>
            </a:r>
            <a:endParaRPr lang="zh-CN" altLang="en-US" dirty="0"/>
          </a:p>
        </p:txBody>
      </p:sp>
      <p:pic>
        <p:nvPicPr>
          <p:cNvPr id="3074" name="Picture 2" descr="D:\我的文档\ppt模板\高画质精美透明PNG图标572张@无忧PPT\png_icon_5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5229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632524"/>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a:t>
            </a:r>
            <a:r>
              <a:rPr lang="zh-CN" altLang="en-US" dirty="0" smtClean="0"/>
              <a:t>继承的原则和作用</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smtClean="0"/>
              <a:t>Object</a:t>
            </a:r>
            <a:r>
              <a:rPr lang="zh-CN" altLang="en-US" dirty="0" smtClean="0"/>
              <a:t>类</a:t>
            </a:r>
            <a:endParaRPr lang="en-US" altLang="zh-CN" dirty="0" smtClean="0"/>
          </a:p>
          <a:p>
            <a:pPr lvl="1">
              <a:lnSpc>
                <a:spcPct val="90000"/>
              </a:lnSpc>
            </a:pPr>
            <a:r>
              <a:rPr lang="zh-CN" altLang="en-US" dirty="0" smtClean="0"/>
              <a:t>定义对象的基本状态和行为，没有成员变量</a:t>
            </a:r>
            <a:endParaRPr lang="en-US" altLang="zh-CN" dirty="0" smtClean="0"/>
          </a:p>
          <a:p>
            <a:pPr lvl="1">
              <a:lnSpc>
                <a:spcPct val="90000"/>
              </a:lnSpc>
            </a:pPr>
            <a:r>
              <a:rPr lang="zh-CN" altLang="en-US" dirty="0"/>
              <a:t>一</a:t>
            </a:r>
            <a:r>
              <a:rPr lang="zh-CN" altLang="en-US" dirty="0" smtClean="0"/>
              <a:t>个类没有声明父类时，</a:t>
            </a:r>
            <a:r>
              <a:rPr lang="en-US" altLang="zh-CN" dirty="0" smtClean="0"/>
              <a:t>Java</a:t>
            </a:r>
            <a:r>
              <a:rPr lang="zh-CN" altLang="en-US" dirty="0" smtClean="0"/>
              <a:t>默认其父类是</a:t>
            </a:r>
            <a:r>
              <a:rPr lang="en-US" altLang="zh-CN" dirty="0" smtClean="0"/>
              <a:t>Object</a:t>
            </a:r>
            <a:r>
              <a:rPr lang="zh-CN" altLang="en-US" dirty="0" smtClean="0"/>
              <a:t>类</a:t>
            </a:r>
            <a:endParaRPr lang="en-US" altLang="zh-CN" dirty="0" smtClean="0"/>
          </a:p>
          <a:p>
            <a:pPr lvl="1">
              <a:lnSpc>
                <a:spcPct val="90000"/>
              </a:lnSpc>
            </a:pPr>
            <a:r>
              <a:rPr lang="zh-CN" altLang="en-US" dirty="0" smtClean="0"/>
              <a:t>所有类都是</a:t>
            </a:r>
            <a:r>
              <a:rPr lang="en-US" altLang="zh-CN" dirty="0" smtClean="0"/>
              <a:t>Object</a:t>
            </a:r>
            <a:r>
              <a:rPr lang="zh-CN" altLang="en-US" dirty="0" smtClean="0"/>
              <a:t>的直接或间接子类</a:t>
            </a:r>
            <a:endParaRPr lang="zh-CN" alt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16832"/>
            <a:ext cx="881062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6271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500" fill="hold"/>
                                        <p:tgtEl>
                                          <p:spTgt spid="1025"/>
                                        </p:tgtEl>
                                        <p:attrNameLst>
                                          <p:attrName>ppt_x</p:attrName>
                                        </p:attrNameLst>
                                      </p:cBhvr>
                                      <p:tavLst>
                                        <p:tav tm="0">
                                          <p:val>
                                            <p:strVal val="#ppt_x"/>
                                          </p:val>
                                        </p:tav>
                                        <p:tav tm="100000">
                                          <p:val>
                                            <p:strVal val="#ppt_x"/>
                                          </p:val>
                                        </p:tav>
                                      </p:tavLst>
                                    </p:anim>
                                    <p:anim calcmode="lin" valueType="num">
                                      <p:cBhvr additive="base">
                                        <p:cTn id="8"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a:t>
            </a:r>
            <a:r>
              <a:rPr lang="zh-CN" altLang="en-US" dirty="0" smtClean="0"/>
              <a:t>继承的原则和作用</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子类对象对父类成员的访问权限</a:t>
            </a:r>
          </a:p>
          <a:p>
            <a:pPr lvl="1"/>
            <a:r>
              <a:rPr lang="zh-CN" altLang="en-US" dirty="0">
                <a:latin typeface="Tahoma" pitchFamily="34" charset="0"/>
              </a:rPr>
              <a:t>子类对父类的私有成员(</a:t>
            </a:r>
            <a:r>
              <a:rPr lang="en-US" altLang="zh-CN" dirty="0">
                <a:latin typeface="Tahoma" pitchFamily="34" charset="0"/>
              </a:rPr>
              <a:t>private</a:t>
            </a:r>
            <a:r>
              <a:rPr lang="zh-CN" altLang="en-US" dirty="0">
                <a:latin typeface="Tahoma" pitchFamily="34" charset="0"/>
              </a:rPr>
              <a:t>)没有访问权限</a:t>
            </a:r>
          </a:p>
          <a:p>
            <a:pPr lvl="1"/>
            <a:r>
              <a:rPr lang="zh-CN" altLang="en-US" dirty="0">
                <a:latin typeface="Tahoma" pitchFamily="34" charset="0"/>
              </a:rPr>
              <a:t>子类对父类的公有成员(</a:t>
            </a:r>
            <a:r>
              <a:rPr lang="en-US" altLang="zh-CN" dirty="0">
                <a:latin typeface="Tahoma" pitchFamily="34" charset="0"/>
              </a:rPr>
              <a:t>public</a:t>
            </a:r>
            <a:r>
              <a:rPr lang="zh-CN" altLang="en-US" dirty="0">
                <a:latin typeface="Tahoma" pitchFamily="34" charset="0"/>
              </a:rPr>
              <a:t>)和保护成员(</a:t>
            </a:r>
            <a:r>
              <a:rPr lang="en-US" altLang="zh-CN" dirty="0">
                <a:latin typeface="Tahoma" pitchFamily="34" charset="0"/>
              </a:rPr>
              <a:t>protected</a:t>
            </a:r>
            <a:r>
              <a:rPr lang="zh-CN" altLang="en-US" dirty="0">
                <a:latin typeface="Tahoma" pitchFamily="34" charset="0"/>
              </a:rPr>
              <a:t>)具有访问权限</a:t>
            </a:r>
          </a:p>
          <a:p>
            <a:pPr lvl="1"/>
            <a:r>
              <a:rPr lang="zh-CN" altLang="en-US" dirty="0">
                <a:latin typeface="Tahoma" pitchFamily="34" charset="0"/>
              </a:rPr>
              <a:t>子类对父类中缺省权限成员的访问分两种情况，对同一包中父类的缺省权限成员具有访问权限，而对不同包中父类的缺省权限成员则没有访问</a:t>
            </a:r>
            <a:r>
              <a:rPr lang="zh-CN" altLang="en-US" dirty="0" smtClean="0">
                <a:latin typeface="Tahoma" pitchFamily="34" charset="0"/>
              </a:rPr>
              <a:t>权限</a:t>
            </a:r>
            <a:endParaRPr lang="zh-CN" altLang="en-US" dirty="0">
              <a:latin typeface="Tahoma" pitchFamily="34" charset="0"/>
            </a:endParaRPr>
          </a:p>
        </p:txBody>
      </p:sp>
      <p:pic>
        <p:nvPicPr>
          <p:cNvPr id="4098" name="Picture 2" descr="D:\我的文档\ppt模板\高画质精美透明PNG图标572张@无忧PPT\png_icon_4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08518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7791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3.3.3 super</a:t>
            </a:r>
            <a:r>
              <a:rPr lang="zh-CN" altLang="en-US" dirty="0" smtClean="0"/>
              <a:t>关键字</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a:t>super</a:t>
            </a:r>
            <a:r>
              <a:rPr lang="zh-CN" altLang="en-US" dirty="0"/>
              <a:t>用来引用当前对象的父类，用</a:t>
            </a:r>
            <a:r>
              <a:rPr lang="en-US" altLang="zh-CN" dirty="0"/>
              <a:t>super</a:t>
            </a:r>
            <a:r>
              <a:rPr lang="zh-CN" altLang="en-US" dirty="0"/>
              <a:t>可以实现对父类成员的</a:t>
            </a:r>
            <a:r>
              <a:rPr lang="zh-CN" altLang="en-US" dirty="0" smtClean="0"/>
              <a:t>访问</a:t>
            </a:r>
            <a:endParaRPr lang="zh-CN" altLang="en-US" dirty="0"/>
          </a:p>
          <a:p>
            <a:pPr lvl="1">
              <a:lnSpc>
                <a:spcPct val="90000"/>
              </a:lnSpc>
            </a:pPr>
            <a:r>
              <a:rPr lang="zh-CN" altLang="en-US" dirty="0">
                <a:latin typeface="Tahoma" pitchFamily="34" charset="0"/>
              </a:rPr>
              <a:t>访问父类被隐藏的成员变量，如：</a:t>
            </a:r>
          </a:p>
          <a:p>
            <a:pPr lvl="1">
              <a:lnSpc>
                <a:spcPct val="90000"/>
              </a:lnSpc>
              <a:buNone/>
            </a:pPr>
            <a:r>
              <a:rPr lang="en-US" altLang="zh-CN" dirty="0">
                <a:latin typeface="Tahoma" pitchFamily="34" charset="0"/>
              </a:rPr>
              <a:t>    </a:t>
            </a:r>
            <a:r>
              <a:rPr lang="en-US" altLang="zh-CN" dirty="0" err="1">
                <a:latin typeface="Tahoma" pitchFamily="34" charset="0"/>
              </a:rPr>
              <a:t>super.variable</a:t>
            </a:r>
            <a:r>
              <a:rPr lang="en-US" altLang="zh-CN" dirty="0">
                <a:latin typeface="Tahoma" pitchFamily="34" charset="0"/>
              </a:rPr>
              <a:t>; </a:t>
            </a:r>
          </a:p>
          <a:p>
            <a:pPr lvl="1">
              <a:lnSpc>
                <a:spcPct val="90000"/>
              </a:lnSpc>
            </a:pPr>
            <a:r>
              <a:rPr lang="zh-CN" altLang="en-US" dirty="0">
                <a:latin typeface="Tahoma" pitchFamily="34" charset="0"/>
              </a:rPr>
              <a:t>调用父类中被覆盖的方法，如：</a:t>
            </a:r>
          </a:p>
          <a:p>
            <a:pPr lvl="1">
              <a:lnSpc>
                <a:spcPct val="90000"/>
              </a:lnSpc>
              <a:buNone/>
            </a:pPr>
            <a:r>
              <a:rPr lang="en-US" altLang="zh-CN" dirty="0">
                <a:latin typeface="Tahoma" pitchFamily="34" charset="0"/>
              </a:rPr>
              <a:t>    </a:t>
            </a:r>
            <a:r>
              <a:rPr lang="en-US" altLang="zh-CN" dirty="0" err="1">
                <a:latin typeface="Tahoma" pitchFamily="34" charset="0"/>
              </a:rPr>
              <a:t>super.Method</a:t>
            </a:r>
            <a:r>
              <a:rPr lang="en-US" altLang="zh-CN" dirty="0">
                <a:latin typeface="Tahoma" pitchFamily="34" charset="0"/>
              </a:rPr>
              <a:t>([</a:t>
            </a:r>
            <a:r>
              <a:rPr lang="en-US" altLang="zh-CN" dirty="0" err="1">
                <a:latin typeface="Tahoma" pitchFamily="34" charset="0"/>
              </a:rPr>
              <a:t>paramlist</a:t>
            </a:r>
            <a:r>
              <a:rPr lang="en-US" altLang="zh-CN" dirty="0">
                <a:latin typeface="Tahoma" pitchFamily="34" charset="0"/>
              </a:rPr>
              <a:t>]);</a:t>
            </a:r>
          </a:p>
          <a:p>
            <a:pPr lvl="1">
              <a:lnSpc>
                <a:spcPct val="90000"/>
              </a:lnSpc>
            </a:pPr>
            <a:r>
              <a:rPr lang="zh-CN" altLang="en-US" dirty="0">
                <a:latin typeface="Tahoma" pitchFamily="34" charset="0"/>
              </a:rPr>
              <a:t>调用父类的构造函数，如：</a:t>
            </a:r>
          </a:p>
          <a:p>
            <a:pPr lvl="1">
              <a:lnSpc>
                <a:spcPct val="90000"/>
              </a:lnSpc>
              <a:buNone/>
            </a:pPr>
            <a:r>
              <a:rPr lang="en-US" altLang="zh-CN" dirty="0">
                <a:latin typeface="Tahoma" pitchFamily="34" charset="0"/>
              </a:rPr>
              <a:t>    super([</a:t>
            </a:r>
            <a:r>
              <a:rPr lang="en-US" altLang="zh-CN" dirty="0" err="1">
                <a:latin typeface="Tahoma" pitchFamily="34" charset="0"/>
              </a:rPr>
              <a:t>paramlist</a:t>
            </a:r>
            <a:r>
              <a:rPr lang="en-US" altLang="zh-CN" dirty="0">
                <a:latin typeface="Tahoma" pitchFamily="34" charset="0"/>
              </a:rPr>
              <a:t>]);</a:t>
            </a:r>
            <a:endParaRPr lang="zh-CN" altLang="en-US" dirty="0">
              <a:latin typeface="Tahoma" pitchFamily="34" charset="0"/>
            </a:endParaRPr>
          </a:p>
        </p:txBody>
      </p:sp>
      <p:pic>
        <p:nvPicPr>
          <p:cNvPr id="5122" name="Picture 2" descr="D:\我的文档\ppt模板\高画质精美透明PNG图标572张@无忧PPT\png_icon_4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08518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81023"/>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3.3.4 final</a:t>
            </a:r>
            <a:r>
              <a:rPr lang="zh-CN" altLang="en-US" dirty="0" smtClean="0"/>
              <a:t>关键字</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a:t>final </a:t>
            </a:r>
            <a:r>
              <a:rPr lang="zh-CN" altLang="en-US" dirty="0"/>
              <a:t>修饰数据</a:t>
            </a:r>
          </a:p>
          <a:p>
            <a:pPr lvl="1"/>
            <a:r>
              <a:rPr lang="en-US" altLang="zh-CN" dirty="0" smtClean="0">
                <a:latin typeface="Tahoma" pitchFamily="34" charset="0"/>
              </a:rPr>
              <a:t>final </a:t>
            </a:r>
            <a:r>
              <a:rPr lang="zh-CN" altLang="en-US" dirty="0" smtClean="0">
                <a:latin typeface="Tahoma" pitchFamily="34" charset="0"/>
              </a:rPr>
              <a:t>可以修饰数据，对于基本数据类型，表示它的值一旦定义不可修改；对于引用数据类型，表示引用不可指向其他对象，但指向的对象本身内容可以被修改</a:t>
            </a:r>
            <a:endParaRPr lang="en-US" altLang="zh-CN" dirty="0" smtClean="0">
              <a:latin typeface="Tahoma" pitchFamily="34" charset="0"/>
            </a:endParaRPr>
          </a:p>
          <a:p>
            <a:pPr>
              <a:lnSpc>
                <a:spcPct val="90000"/>
              </a:lnSpc>
            </a:pPr>
            <a:r>
              <a:rPr lang="en-US" altLang="zh-CN" dirty="0"/>
              <a:t>final </a:t>
            </a:r>
            <a:r>
              <a:rPr lang="zh-CN" altLang="en-US" dirty="0"/>
              <a:t>修饰方法</a:t>
            </a:r>
          </a:p>
          <a:p>
            <a:pPr lvl="1"/>
            <a:r>
              <a:rPr lang="en-US" altLang="zh-CN" dirty="0">
                <a:latin typeface="Tahoma" pitchFamily="34" charset="0"/>
              </a:rPr>
              <a:t>final </a:t>
            </a:r>
            <a:r>
              <a:rPr lang="zh-CN" altLang="en-US" dirty="0">
                <a:latin typeface="Tahoma" pitchFamily="34" charset="0"/>
              </a:rPr>
              <a:t>修饰的方法在子类中不可以被覆盖(</a:t>
            </a:r>
            <a:r>
              <a:rPr lang="en-US" altLang="zh-CN" dirty="0">
                <a:latin typeface="Tahoma" pitchFamily="34" charset="0"/>
              </a:rPr>
              <a:t>override)</a:t>
            </a:r>
          </a:p>
          <a:p>
            <a:pPr>
              <a:lnSpc>
                <a:spcPct val="90000"/>
              </a:lnSpc>
            </a:pPr>
            <a:r>
              <a:rPr lang="en-US" altLang="zh-CN" dirty="0"/>
              <a:t>final </a:t>
            </a:r>
            <a:r>
              <a:rPr lang="zh-CN" altLang="en-US" dirty="0"/>
              <a:t>修饰类</a:t>
            </a:r>
          </a:p>
          <a:p>
            <a:pPr lvl="1"/>
            <a:r>
              <a:rPr lang="en-US" altLang="zh-CN" dirty="0">
                <a:latin typeface="Tahoma" pitchFamily="34" charset="0"/>
              </a:rPr>
              <a:t>final </a:t>
            </a:r>
            <a:r>
              <a:rPr lang="zh-CN" altLang="en-US" dirty="0">
                <a:latin typeface="Tahoma" pitchFamily="34" charset="0"/>
              </a:rPr>
              <a:t>修饰的类不能被继承</a:t>
            </a:r>
            <a:endParaRPr lang="en-US" altLang="zh-CN" u="sng" dirty="0"/>
          </a:p>
          <a:p>
            <a:pPr lvl="1"/>
            <a:endParaRPr lang="zh-CN" altLang="en-US" dirty="0">
              <a:latin typeface="Tahoma" pitchFamily="34" charset="0"/>
            </a:endParaRPr>
          </a:p>
        </p:txBody>
      </p:sp>
      <p:pic>
        <p:nvPicPr>
          <p:cNvPr id="6146" name="Picture 2" descr="D:\我的文档\ppt模板\高画质精美透明PNG图标572张@无忧PPT\png_icon_4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508518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3141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3.3.5 </a:t>
            </a:r>
            <a:r>
              <a:rPr lang="zh-CN" altLang="en-US" dirty="0" smtClean="0"/>
              <a:t>名称隐藏</a:t>
            </a:r>
            <a:r>
              <a:rPr lang="en-US" altLang="zh-CN" dirty="0" smtClean="0"/>
              <a:t>(Name hiding)</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a:t>Java</a:t>
            </a:r>
            <a:r>
              <a:rPr lang="zh-CN" altLang="en-US" dirty="0"/>
              <a:t>中子类中可定义与父类成员同名的成员</a:t>
            </a:r>
          </a:p>
          <a:p>
            <a:pPr lvl="1"/>
            <a:r>
              <a:rPr lang="zh-CN" altLang="en-US" dirty="0">
                <a:latin typeface="Tahoma" pitchFamily="34" charset="0"/>
              </a:rPr>
              <a:t>子类隐藏父类的成员变量：在子类中直接访问子类的成员变量，通过</a:t>
            </a:r>
            <a:r>
              <a:rPr lang="en-US" altLang="zh-CN" dirty="0">
                <a:latin typeface="Tahoma" pitchFamily="34" charset="0"/>
              </a:rPr>
              <a:t>super</a:t>
            </a:r>
            <a:r>
              <a:rPr lang="zh-CN" altLang="en-US" dirty="0">
                <a:latin typeface="Tahoma" pitchFamily="34" charset="0"/>
              </a:rPr>
              <a:t>访问父类的同名成员变量</a:t>
            </a:r>
          </a:p>
          <a:p>
            <a:pPr lvl="1"/>
            <a:r>
              <a:rPr lang="zh-CN" altLang="en-US" dirty="0">
                <a:latin typeface="Tahoma" pitchFamily="34" charset="0"/>
              </a:rPr>
              <a:t>子类覆盖(</a:t>
            </a:r>
            <a:r>
              <a:rPr lang="en-US" altLang="zh-CN" dirty="0">
                <a:latin typeface="Tahoma" pitchFamily="34" charset="0"/>
              </a:rPr>
              <a:t>override)</a:t>
            </a:r>
            <a:r>
              <a:rPr lang="zh-CN" altLang="en-US" dirty="0">
                <a:latin typeface="Tahoma" pitchFamily="34" charset="0"/>
              </a:rPr>
              <a:t>父类的成员方法</a:t>
            </a:r>
          </a:p>
          <a:p>
            <a:pPr lvl="1"/>
            <a:r>
              <a:rPr lang="zh-CN" altLang="en-US" dirty="0">
                <a:latin typeface="Tahoma" pitchFamily="34" charset="0"/>
              </a:rPr>
              <a:t>子类重载(</a:t>
            </a:r>
            <a:r>
              <a:rPr lang="en-US" altLang="zh-CN" dirty="0">
                <a:latin typeface="Tahoma" pitchFamily="34" charset="0"/>
              </a:rPr>
              <a:t>overload)</a:t>
            </a:r>
            <a:r>
              <a:rPr lang="zh-CN" altLang="en-US" dirty="0">
                <a:latin typeface="Tahoma" pitchFamily="34" charset="0"/>
              </a:rPr>
              <a:t>父类的成员方法</a:t>
            </a:r>
          </a:p>
        </p:txBody>
      </p:sp>
      <p:pic>
        <p:nvPicPr>
          <p:cNvPr id="7170" name="Picture 2" descr="D:\我的文档\ppt模板\高画质精美透明PNG图标572张@无忧PPT\png_icon_4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94116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921970"/>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3.3.6 </a:t>
            </a:r>
            <a:r>
              <a:rPr lang="zh-CN" altLang="en-US" dirty="0" smtClean="0"/>
              <a:t>向上转型</a:t>
            </a:r>
            <a:r>
              <a:rPr lang="en-US" altLang="zh-CN" dirty="0" smtClean="0"/>
              <a:t>(</a:t>
            </a:r>
            <a:r>
              <a:rPr lang="en-US" altLang="zh-CN" dirty="0" err="1" smtClean="0"/>
              <a:t>Upcasting</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z="2800" dirty="0">
                <a:latin typeface="Tahoma" pitchFamily="34" charset="0"/>
              </a:rPr>
              <a:t>子类和父类具有</a:t>
            </a:r>
            <a:r>
              <a:rPr lang="en-US" altLang="zh-CN" sz="2800" dirty="0">
                <a:latin typeface="Tahoma" pitchFamily="34" charset="0"/>
              </a:rPr>
              <a:t>is a</a:t>
            </a:r>
            <a:r>
              <a:rPr lang="zh-CN" altLang="en-US" sz="2800" dirty="0">
                <a:latin typeface="Tahoma" pitchFamily="34" charset="0"/>
              </a:rPr>
              <a:t>的关系，例如对于父类“人”和子类“学生”，我们可以说“学生”是“人”</a:t>
            </a:r>
          </a:p>
          <a:p>
            <a:r>
              <a:rPr lang="zh-CN" altLang="en-US" sz="2800" dirty="0">
                <a:latin typeface="Tahoma" pitchFamily="34" charset="0"/>
              </a:rPr>
              <a:t>因此，可以</a:t>
            </a:r>
            <a:r>
              <a:rPr lang="zh-CN" altLang="en-US" dirty="0">
                <a:solidFill>
                  <a:schemeClr val="tx2"/>
                </a:solidFill>
                <a:effectLst>
                  <a:outerShdw blurRad="38100" dist="38100" dir="2700000" algn="tl">
                    <a:srgbClr val="000000"/>
                  </a:outerShdw>
                </a:effectLst>
                <a:latin typeface="Tahoma" pitchFamily="34" charset="0"/>
              </a:rPr>
              <a:t>使用父类的引用指代子类的实例，</a:t>
            </a:r>
            <a:r>
              <a:rPr lang="zh-CN" altLang="en-US" sz="2800" dirty="0">
                <a:latin typeface="Tahoma" pitchFamily="34" charset="0"/>
              </a:rPr>
              <a:t>这种情况被称为</a:t>
            </a:r>
            <a:r>
              <a:rPr lang="en-US" altLang="zh-CN" dirty="0" err="1">
                <a:solidFill>
                  <a:schemeClr val="tx2"/>
                </a:solidFill>
                <a:effectLst>
                  <a:outerShdw blurRad="38100" dist="38100" dir="2700000" algn="tl">
                    <a:srgbClr val="000000"/>
                  </a:outerShdw>
                </a:effectLst>
                <a:latin typeface="Tahoma" pitchFamily="34" charset="0"/>
              </a:rPr>
              <a:t>Upcasting</a:t>
            </a:r>
            <a:r>
              <a:rPr lang="en-US" altLang="zh-CN" dirty="0">
                <a:solidFill>
                  <a:schemeClr val="tx2"/>
                </a:solidFill>
                <a:effectLst>
                  <a:outerShdw blurRad="38100" dist="38100" dir="2700000" algn="tl">
                    <a:srgbClr val="000000"/>
                  </a:outerShdw>
                </a:effectLst>
                <a:latin typeface="Tahoma" pitchFamily="34" charset="0"/>
              </a:rPr>
              <a:t>。</a:t>
            </a:r>
          </a:p>
          <a:p>
            <a:pPr lvl="1"/>
            <a:r>
              <a:rPr lang="zh-CN" altLang="en-US" dirty="0">
                <a:latin typeface="Tahoma" pitchFamily="34" charset="0"/>
              </a:rPr>
              <a:t>上转型对象可以访问子类继承或覆盖的成员；不能访问子类中新增的成员</a:t>
            </a:r>
          </a:p>
          <a:p>
            <a:pPr lvl="1"/>
            <a:r>
              <a:rPr lang="zh-CN" altLang="en-US" dirty="0">
                <a:latin typeface="Tahoma" pitchFamily="34" charset="0"/>
              </a:rPr>
              <a:t>上转型对象可以被重新赋值为子类实例，这是它又重新可以访问子类中新增</a:t>
            </a:r>
            <a:r>
              <a:rPr lang="zh-CN" altLang="en-US" dirty="0" smtClean="0">
                <a:latin typeface="Tahoma" pitchFamily="34" charset="0"/>
              </a:rPr>
              <a:t>成员</a:t>
            </a:r>
            <a:endParaRPr lang="en-US" altLang="zh-CN" dirty="0" smtClean="0">
              <a:latin typeface="Tahoma" pitchFamily="34" charset="0"/>
            </a:endParaRPr>
          </a:p>
          <a:p>
            <a:pPr lvl="1"/>
            <a:endParaRPr lang="en-US" altLang="zh-CN" dirty="0">
              <a:latin typeface="Tahoma" pitchFamily="34" charset="0"/>
            </a:endParaRPr>
          </a:p>
          <a:p>
            <a:pPr marL="0" indent="0">
              <a:buNone/>
            </a:pPr>
            <a:r>
              <a:rPr lang="en-US" altLang="zh-CN" dirty="0" smtClean="0">
                <a:latin typeface="Tahoma" pitchFamily="34" charset="0"/>
              </a:rPr>
              <a:t>	</a:t>
            </a:r>
            <a:r>
              <a:rPr lang="en-US" altLang="zh-CN" dirty="0" smtClean="0">
                <a:latin typeface="Tahoma" pitchFamily="34" charset="0"/>
                <a:hlinkClick r:id="rId2" action="ppaction://hlinkfile"/>
              </a:rPr>
              <a:t>UpcastingTest.java</a:t>
            </a:r>
            <a:endParaRPr lang="zh-CN" altLang="en-US" dirty="0">
              <a:latin typeface="Tahoma" pitchFamily="34" charset="0"/>
            </a:endParaRPr>
          </a:p>
        </p:txBody>
      </p:sp>
      <p:pic>
        <p:nvPicPr>
          <p:cNvPr id="4"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67" y="5115272"/>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D:\我的文档\ppt模板\高画质精美透明PNG图标572张@无忧PPT\png_icon_4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509012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745626"/>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3.3.7 </a:t>
            </a:r>
            <a:r>
              <a:rPr lang="zh-CN" altLang="en-US" dirty="0" smtClean="0"/>
              <a:t>初始化及类装载</a:t>
            </a:r>
            <a:endParaRPr lang="zh-CN" altLang="en-US" dirty="0"/>
          </a:p>
        </p:txBody>
      </p:sp>
      <p:sp>
        <p:nvSpPr>
          <p:cNvPr id="3" name="内容占位符 2"/>
          <p:cNvSpPr>
            <a:spLocks noGrp="1"/>
          </p:cNvSpPr>
          <p:nvPr>
            <p:ph idx="1"/>
          </p:nvPr>
        </p:nvSpPr>
        <p:spPr/>
        <p:txBody>
          <a:bodyPr>
            <a:normAutofit lnSpcReduction="10000"/>
          </a:bodyPr>
          <a:lstStyle/>
          <a:p>
            <a:pPr>
              <a:lnSpc>
                <a:spcPct val="90000"/>
              </a:lnSpc>
            </a:pPr>
            <a:r>
              <a:rPr lang="zh-CN" altLang="en-US" dirty="0"/>
              <a:t>初始化及类装载的顺序是</a:t>
            </a:r>
          </a:p>
          <a:p>
            <a:pPr lvl="1">
              <a:lnSpc>
                <a:spcPct val="90000"/>
              </a:lnSpc>
            </a:pPr>
            <a:r>
              <a:rPr lang="zh-CN" altLang="en-US" dirty="0">
                <a:latin typeface="Tahoma" pitchFamily="34" charset="0"/>
              </a:rPr>
              <a:t>执行包含</a:t>
            </a:r>
            <a:r>
              <a:rPr lang="en-US" altLang="zh-CN" dirty="0">
                <a:latin typeface="Tahoma" pitchFamily="34" charset="0"/>
              </a:rPr>
              <a:t>main</a:t>
            </a:r>
            <a:r>
              <a:rPr lang="zh-CN" altLang="en-US" dirty="0">
                <a:latin typeface="Tahoma" pitchFamily="34" charset="0"/>
              </a:rPr>
              <a:t>方法的类，若发现该类有超类，则优先装载超类(多层继承关系时依次向上查找装载)。</a:t>
            </a:r>
          </a:p>
          <a:p>
            <a:pPr lvl="1">
              <a:lnSpc>
                <a:spcPct val="90000"/>
              </a:lnSpc>
            </a:pPr>
            <a:r>
              <a:rPr lang="zh-CN" altLang="en-US" dirty="0">
                <a:latin typeface="Tahoma" pitchFamily="34" charset="0"/>
              </a:rPr>
              <a:t>装载类时，就执行其中的</a:t>
            </a:r>
            <a:r>
              <a:rPr lang="en-US" altLang="zh-CN" dirty="0">
                <a:latin typeface="Tahoma" pitchFamily="34" charset="0"/>
              </a:rPr>
              <a:t>static</a:t>
            </a:r>
            <a:r>
              <a:rPr lang="zh-CN" altLang="en-US" dirty="0">
                <a:latin typeface="Tahoma" pitchFamily="34" charset="0"/>
              </a:rPr>
              <a:t>部分(包括</a:t>
            </a:r>
            <a:r>
              <a:rPr lang="en-US" altLang="zh-CN" dirty="0">
                <a:latin typeface="Tahoma" pitchFamily="34" charset="0"/>
              </a:rPr>
              <a:t>static</a:t>
            </a:r>
            <a:r>
              <a:rPr lang="zh-CN" altLang="en-US" dirty="0">
                <a:latin typeface="Tahoma" pitchFamily="34" charset="0"/>
              </a:rPr>
              <a:t>变量和方法的初始化和</a:t>
            </a:r>
            <a:r>
              <a:rPr lang="en-US" altLang="zh-CN" dirty="0">
                <a:latin typeface="Tahoma" pitchFamily="34" charset="0"/>
              </a:rPr>
              <a:t>static</a:t>
            </a:r>
            <a:r>
              <a:rPr lang="zh-CN" altLang="en-US" dirty="0">
                <a:latin typeface="Tahoma" pitchFamily="34" charset="0"/>
              </a:rPr>
              <a:t>代码块，按照在类中定义的顺序)</a:t>
            </a:r>
          </a:p>
          <a:p>
            <a:pPr lvl="1">
              <a:lnSpc>
                <a:spcPct val="90000"/>
              </a:lnSpc>
            </a:pPr>
            <a:r>
              <a:rPr lang="zh-CN" altLang="en-US" dirty="0">
                <a:latin typeface="Tahoma" pitchFamily="34" charset="0"/>
              </a:rPr>
              <a:t>所有必要的类都装载完后</a:t>
            </a:r>
            <a:r>
              <a:rPr lang="zh-CN" altLang="en-US" dirty="0" smtClean="0">
                <a:latin typeface="Tahoma" pitchFamily="34" charset="0"/>
              </a:rPr>
              <a:t>，才执行</a:t>
            </a:r>
            <a:r>
              <a:rPr lang="en-US" altLang="zh-CN" dirty="0" smtClean="0">
                <a:latin typeface="Tahoma" pitchFamily="34" charset="0"/>
              </a:rPr>
              <a:t>main</a:t>
            </a:r>
            <a:r>
              <a:rPr lang="zh-CN" altLang="en-US" dirty="0" smtClean="0">
                <a:latin typeface="Tahoma" pitchFamily="34" charset="0"/>
              </a:rPr>
              <a:t>函数。</a:t>
            </a:r>
            <a:endParaRPr lang="en-US" altLang="zh-CN" dirty="0" smtClean="0">
              <a:latin typeface="Tahoma" pitchFamily="34" charset="0"/>
            </a:endParaRPr>
          </a:p>
          <a:p>
            <a:pPr lvl="1">
              <a:lnSpc>
                <a:spcPct val="90000"/>
              </a:lnSpc>
            </a:pPr>
            <a:r>
              <a:rPr lang="en-US" altLang="zh-CN" dirty="0" smtClean="0">
                <a:latin typeface="Tahoma" pitchFamily="34" charset="0"/>
              </a:rPr>
              <a:t>main</a:t>
            </a:r>
            <a:r>
              <a:rPr lang="zh-CN" altLang="en-US" dirty="0" smtClean="0">
                <a:latin typeface="Tahoma" pitchFamily="34" charset="0"/>
              </a:rPr>
              <a:t>函数中可以</a:t>
            </a:r>
            <a:r>
              <a:rPr lang="zh-CN" altLang="en-US" dirty="0">
                <a:latin typeface="Tahoma" pitchFamily="34" charset="0"/>
              </a:rPr>
              <a:t>创建对象。创建对象时</a:t>
            </a:r>
            <a:r>
              <a:rPr lang="zh-CN" altLang="en-US" dirty="0" smtClean="0">
                <a:latin typeface="Tahoma" pitchFamily="34" charset="0"/>
              </a:rPr>
              <a:t>：</a:t>
            </a:r>
            <a:endParaRPr lang="en-US" altLang="zh-CN" dirty="0" smtClean="0">
              <a:latin typeface="Tahoma" pitchFamily="34" charset="0"/>
            </a:endParaRPr>
          </a:p>
          <a:p>
            <a:pPr lvl="2">
              <a:lnSpc>
                <a:spcPct val="90000"/>
              </a:lnSpc>
            </a:pPr>
            <a:r>
              <a:rPr lang="zh-CN" altLang="en-US" dirty="0" smtClean="0">
                <a:latin typeface="Tahoma" pitchFamily="34" charset="0"/>
              </a:rPr>
              <a:t>先调用父类构造方法（</a:t>
            </a:r>
            <a:r>
              <a:rPr lang="en-US" altLang="zh-CN" dirty="0" smtClean="0">
                <a:latin typeface="Tahoma" pitchFamily="34" charset="0"/>
              </a:rPr>
              <a:t>super</a:t>
            </a:r>
            <a:r>
              <a:rPr lang="zh-CN" altLang="en-US" dirty="0" smtClean="0">
                <a:latin typeface="Tahoma" pitchFamily="34" charset="0"/>
              </a:rPr>
              <a:t>可指定调用父类的哪个构造方法，即使不指定</a:t>
            </a:r>
            <a:r>
              <a:rPr lang="en-US" altLang="zh-CN" dirty="0" smtClean="0">
                <a:latin typeface="Tahoma" pitchFamily="34" charset="0"/>
              </a:rPr>
              <a:t>super</a:t>
            </a:r>
            <a:r>
              <a:rPr lang="zh-CN" altLang="en-US" dirty="0" smtClean="0">
                <a:latin typeface="Tahoma" pitchFamily="34" charset="0"/>
              </a:rPr>
              <a:t>也调用父类的构造方法）；</a:t>
            </a:r>
            <a:endParaRPr lang="en-US" altLang="zh-CN" dirty="0" smtClean="0">
              <a:latin typeface="Tahoma" pitchFamily="34" charset="0"/>
            </a:endParaRPr>
          </a:p>
          <a:p>
            <a:pPr lvl="2">
              <a:lnSpc>
                <a:spcPct val="90000"/>
              </a:lnSpc>
            </a:pPr>
            <a:r>
              <a:rPr lang="zh-CN" altLang="en-US" dirty="0" smtClean="0">
                <a:latin typeface="Tahoma" pitchFamily="34" charset="0"/>
              </a:rPr>
              <a:t>然后初始化成员变量（为</a:t>
            </a:r>
            <a:r>
              <a:rPr lang="zh-CN" altLang="en-US" dirty="0">
                <a:latin typeface="Tahoma" pitchFamily="34" charset="0"/>
              </a:rPr>
              <a:t>所有基本数据类型赋缺省值，所有引用数据类型赋为</a:t>
            </a:r>
            <a:r>
              <a:rPr lang="en-US" altLang="zh-CN" dirty="0" smtClean="0">
                <a:latin typeface="Tahoma" pitchFamily="34" charset="0"/>
              </a:rPr>
              <a:t>null</a:t>
            </a:r>
            <a:r>
              <a:rPr lang="zh-CN" altLang="en-US" dirty="0" smtClean="0">
                <a:latin typeface="Tahoma" pitchFamily="34" charset="0"/>
              </a:rPr>
              <a:t>）；</a:t>
            </a:r>
            <a:endParaRPr lang="en-US" altLang="zh-CN" dirty="0" smtClean="0">
              <a:latin typeface="Tahoma" pitchFamily="34" charset="0"/>
            </a:endParaRPr>
          </a:p>
          <a:p>
            <a:pPr lvl="2">
              <a:lnSpc>
                <a:spcPct val="90000"/>
              </a:lnSpc>
            </a:pPr>
            <a:r>
              <a:rPr lang="zh-CN" altLang="en-US" dirty="0" smtClean="0">
                <a:latin typeface="Tahoma" pitchFamily="34" charset="0"/>
              </a:rPr>
              <a:t>最后执行本</a:t>
            </a:r>
            <a:r>
              <a:rPr lang="zh-CN" altLang="en-US" dirty="0">
                <a:latin typeface="Tahoma" pitchFamily="34" charset="0"/>
              </a:rPr>
              <a:t>类构造方法</a:t>
            </a:r>
            <a:r>
              <a:rPr lang="zh-CN" altLang="en-US" dirty="0" smtClean="0">
                <a:latin typeface="Tahoma" pitchFamily="34" charset="0"/>
              </a:rPr>
              <a:t>中其余部分</a:t>
            </a:r>
            <a:endParaRPr lang="en-US" altLang="zh-CN" dirty="0" smtClean="0">
              <a:latin typeface="Tahoma" pitchFamily="34" charset="0"/>
            </a:endParaRPr>
          </a:p>
          <a:p>
            <a:pPr lvl="1">
              <a:lnSpc>
                <a:spcPct val="90000"/>
              </a:lnSpc>
            </a:pPr>
            <a:r>
              <a:rPr lang="en-US" altLang="zh-CN" dirty="0" smtClean="0">
                <a:latin typeface="Tahoma" pitchFamily="34" charset="0"/>
              </a:rPr>
              <a:t>	</a:t>
            </a:r>
            <a:r>
              <a:rPr lang="en-US" altLang="zh-CN" u="sng" dirty="0" smtClean="0">
                <a:latin typeface="Tahoma" pitchFamily="34" charset="0"/>
                <a:hlinkClick r:id="rId2" action="ppaction://hlinkfile"/>
              </a:rPr>
              <a:t>Cartoon.java</a:t>
            </a:r>
            <a:endParaRPr lang="en-US" altLang="zh-CN" u="sng" dirty="0" smtClean="0">
              <a:latin typeface="Tahoma" pitchFamily="34" charset="0"/>
            </a:endParaRPr>
          </a:p>
          <a:p>
            <a:pPr marL="0" indent="0">
              <a:lnSpc>
                <a:spcPct val="90000"/>
              </a:lnSpc>
              <a:buNone/>
            </a:pPr>
            <a:r>
              <a:rPr lang="en-US" altLang="zh-CN" dirty="0">
                <a:latin typeface="Tahoma" pitchFamily="34" charset="0"/>
              </a:rPr>
              <a:t>	</a:t>
            </a:r>
            <a:r>
              <a:rPr lang="en-US" altLang="zh-CN" u="sng" dirty="0" smtClean="0">
                <a:latin typeface="Tahoma" pitchFamily="34" charset="0"/>
                <a:hlinkClick r:id="rId3" action="ppaction://hlinkfile"/>
              </a:rPr>
              <a:t>Beetle.java</a:t>
            </a:r>
            <a:endParaRPr lang="en-US" altLang="zh-CN" u="sng" dirty="0" smtClean="0">
              <a:latin typeface="Tahoma" pitchFamily="34" charset="0"/>
            </a:endParaRPr>
          </a:p>
        </p:txBody>
      </p:sp>
      <p:pic>
        <p:nvPicPr>
          <p:cNvPr id="4"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16" y="5691336"/>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112440"/>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类的多态性</a:t>
            </a:r>
            <a:endParaRPr lang="zh-CN" altLang="en-US" dirty="0"/>
          </a:p>
        </p:txBody>
      </p:sp>
      <p:sp>
        <p:nvSpPr>
          <p:cNvPr id="3" name="内容占位符 2"/>
          <p:cNvSpPr>
            <a:spLocks noGrp="1"/>
          </p:cNvSpPr>
          <p:nvPr>
            <p:ph idx="1"/>
          </p:nvPr>
        </p:nvSpPr>
        <p:spPr/>
        <p:txBody>
          <a:bodyPr/>
          <a:lstStyle/>
          <a:p>
            <a:r>
              <a:rPr lang="zh-CN" altLang="en-US" dirty="0"/>
              <a:t>多态(</a:t>
            </a:r>
            <a:r>
              <a:rPr lang="en-US" altLang="zh-CN" dirty="0"/>
              <a:t>polymorphism</a:t>
            </a:r>
            <a:r>
              <a:rPr lang="en-US" altLang="zh-CN" dirty="0" smtClean="0"/>
              <a:t>)</a:t>
            </a:r>
          </a:p>
          <a:p>
            <a:pPr lvl="1"/>
            <a:r>
              <a:rPr lang="zh-CN" altLang="en-US" dirty="0" smtClean="0"/>
              <a:t>即</a:t>
            </a:r>
            <a:r>
              <a:rPr lang="zh-CN" altLang="en-US" dirty="0"/>
              <a:t>一个名字具有多种</a:t>
            </a:r>
            <a:r>
              <a:rPr lang="zh-CN" altLang="en-US" dirty="0" smtClean="0"/>
              <a:t>语义</a:t>
            </a:r>
            <a:endParaRPr lang="en-US" altLang="zh-CN" dirty="0" smtClean="0"/>
          </a:p>
          <a:p>
            <a:pPr lvl="1"/>
            <a:r>
              <a:rPr lang="zh-CN" altLang="en-US" dirty="0" smtClean="0"/>
              <a:t>程序设计语言中，即“一种定义，多种实现”</a:t>
            </a:r>
            <a:endParaRPr lang="en-US" altLang="zh-CN" dirty="0" smtClean="0"/>
          </a:p>
        </p:txBody>
      </p:sp>
      <p:graphicFrame>
        <p:nvGraphicFramePr>
          <p:cNvPr id="5" name="图示 4"/>
          <p:cNvGraphicFramePr/>
          <p:nvPr>
            <p:extLst>
              <p:ext uri="{D42A27DB-BD31-4B8C-83A1-F6EECF244321}">
                <p14:modId xmlns:p14="http://schemas.microsoft.com/office/powerpoint/2010/main" val="2033257886"/>
              </p:ext>
            </p:extLst>
          </p:nvPr>
        </p:nvGraphicFramePr>
        <p:xfrm>
          <a:off x="360040" y="2348880"/>
          <a:ext cx="8316416"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078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类的多态性</a:t>
            </a:r>
          </a:p>
        </p:txBody>
      </p:sp>
      <p:grpSp>
        <p:nvGrpSpPr>
          <p:cNvPr id="4" name="组合 3"/>
          <p:cNvGrpSpPr/>
          <p:nvPr/>
        </p:nvGrpSpPr>
        <p:grpSpPr>
          <a:xfrm>
            <a:off x="804326" y="1670497"/>
            <a:ext cx="7512090" cy="606375"/>
            <a:chOff x="1236374" y="1605423"/>
            <a:chExt cx="7512090" cy="606375"/>
          </a:xfrm>
          <a:effectLst>
            <a:outerShdw blurRad="50800" dist="38100" dir="5400000" algn="t" rotWithShape="0">
              <a:prstClr val="black">
                <a:alpha val="40000"/>
              </a:prstClr>
            </a:outerShdw>
          </a:effectLst>
        </p:grpSpPr>
        <p:sp>
          <p:nvSpPr>
            <p:cNvPr id="5" name="矩形 4"/>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latin typeface="微软雅黑" pitchFamily="34" charset="-122"/>
                  <a:ea typeface="微软雅黑" pitchFamily="34" charset="-122"/>
                </a:rPr>
                <a:t>重载和覆盖</a:t>
              </a:r>
              <a:endParaRPr lang="zh-CN" altLang="en-US" sz="3200" dirty="0">
                <a:solidFill>
                  <a:schemeClr val="tx1"/>
                </a:solidFill>
                <a:latin typeface="微软雅黑" pitchFamily="34" charset="-122"/>
                <a:ea typeface="微软雅黑" pitchFamily="34" charset="-122"/>
              </a:endParaRPr>
            </a:p>
          </p:txBody>
        </p:sp>
        <p:sp>
          <p:nvSpPr>
            <p:cNvPr id="6" name="矩形 5"/>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3200" dirty="0" smtClean="0">
                  <a:solidFill>
                    <a:schemeClr val="tx1"/>
                  </a:solidFill>
                  <a:latin typeface="Arial" pitchFamily="34" charset="0"/>
                  <a:ea typeface="宋体" pitchFamily="2" charset="-122"/>
                </a:rPr>
                <a:t>3.4.1</a:t>
              </a:r>
              <a:endParaRPr lang="zh-CN" altLang="en-US" sz="3200" dirty="0">
                <a:solidFill>
                  <a:schemeClr val="tx1"/>
                </a:solidFill>
                <a:latin typeface="Arial" pitchFamily="34" charset="0"/>
                <a:ea typeface="宋体" pitchFamily="2" charset="-122"/>
              </a:endParaRPr>
            </a:p>
          </p:txBody>
        </p:sp>
      </p:grpSp>
      <p:grpSp>
        <p:nvGrpSpPr>
          <p:cNvPr id="7" name="组合 6"/>
          <p:cNvGrpSpPr/>
          <p:nvPr/>
        </p:nvGrpSpPr>
        <p:grpSpPr>
          <a:xfrm>
            <a:off x="804326" y="2390577"/>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8" name="矩形 7"/>
            <p:cNvSpPr/>
            <p:nvPr/>
          </p:nvSpPr>
          <p:spPr>
            <a:xfrm>
              <a:off x="2771800" y="1605423"/>
              <a:ext cx="5976664" cy="606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3200" dirty="0" smtClean="0">
                  <a:solidFill>
                    <a:schemeClr val="tx1"/>
                  </a:solidFill>
                  <a:latin typeface="微软雅黑" pitchFamily="34" charset="-122"/>
                  <a:ea typeface="微软雅黑" pitchFamily="34" charset="-122"/>
                </a:rPr>
                <a:t>编译时多态和运行时多态</a:t>
              </a:r>
              <a:endParaRPr lang="zh-CN" altLang="en-US" sz="3200" dirty="0">
                <a:solidFill>
                  <a:schemeClr val="tx1"/>
                </a:solidFill>
                <a:latin typeface="微软雅黑" pitchFamily="34" charset="-122"/>
                <a:ea typeface="微软雅黑" pitchFamily="34" charset="-122"/>
              </a:endParaRPr>
            </a:p>
          </p:txBody>
        </p:sp>
        <p:sp>
          <p:nvSpPr>
            <p:cNvPr id="9" name="矩形 8"/>
            <p:cNvSpPr/>
            <p:nvPr/>
          </p:nvSpPr>
          <p:spPr>
            <a:xfrm>
              <a:off x="1236374" y="1605423"/>
              <a:ext cx="1440160" cy="606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smtClean="0">
                  <a:solidFill>
                    <a:schemeClr val="tx1"/>
                  </a:solidFill>
                  <a:latin typeface="微软雅黑" pitchFamily="34" charset="-122"/>
                  <a:ea typeface="微软雅黑" pitchFamily="34" charset="-122"/>
                </a:rPr>
                <a:t>3.4.2</a:t>
              </a:r>
              <a:endParaRPr lang="zh-CN" altLang="en-US" sz="3200"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32554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54940633"/>
              </p:ext>
            </p:extLst>
          </p:nvPr>
        </p:nvGraphicFramePr>
        <p:xfrm>
          <a:off x="139873" y="1278509"/>
          <a:ext cx="8824615" cy="4952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5"/>
          <p:cNvSpPr>
            <a:spLocks noChangeArrowheads="1"/>
          </p:cNvSpPr>
          <p:nvPr/>
        </p:nvSpPr>
        <p:spPr bwMode="auto">
          <a:xfrm>
            <a:off x="251520" y="777503"/>
            <a:ext cx="8176543" cy="919401"/>
          </a:xfrm>
          <a:prstGeom prst="wedgeRoundRectCallout">
            <a:avLst>
              <a:gd name="adj1" fmla="val -20833"/>
              <a:gd name="adj2" fmla="val 68913"/>
              <a:gd name="adj3" fmla="val 16667"/>
            </a:avLst>
          </a:prstGeom>
          <a:solidFill>
            <a:srgbClr val="43BBE1"/>
          </a:solidFill>
          <a:ln w="12700">
            <a:solidFill>
              <a:schemeClr val="bg1"/>
            </a:solidFill>
          </a:ln>
          <a:effectLst>
            <a:outerShdw blurRad="50800" dist="38100" algn="l" rotWithShape="0">
              <a:prstClr val="black">
                <a:alpha val="40000"/>
              </a:prstClr>
            </a:outerShdw>
          </a:effectLst>
        </p:spPr>
        <p:txBody>
          <a:bodyPr wrap="square">
            <a:spAutoFit/>
          </a:bodyPr>
          <a:lstStyle/>
          <a:p>
            <a:pPr>
              <a:defRPr/>
            </a:pPr>
            <a:r>
              <a:rPr lang="zh-CN" altLang="en-US" sz="1600" b="1" dirty="0" smtClean="0">
                <a:solidFill>
                  <a:schemeClr val="bg1"/>
                </a:solidFill>
                <a:latin typeface="微软雅黑" pitchFamily="34" charset="-122"/>
                <a:ea typeface="微软雅黑" pitchFamily="34" charset="-122"/>
              </a:rPr>
              <a:t>重点</a:t>
            </a:r>
            <a:endParaRPr lang="en-US" altLang="zh-CN" sz="1600" b="1" dirty="0" smtClean="0">
              <a:solidFill>
                <a:schemeClr val="bg1"/>
              </a:solidFill>
              <a:latin typeface="微软雅黑" pitchFamily="34" charset="-122"/>
              <a:ea typeface="微软雅黑" pitchFamily="34" charset="-122"/>
            </a:endParaRPr>
          </a:p>
          <a:p>
            <a:pPr>
              <a:defRPr/>
            </a:pPr>
            <a:r>
              <a:rPr lang="zh-CN" altLang="en-US" sz="32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访问控制，实例成员和类成员，重载和覆盖</a:t>
            </a:r>
            <a:endParaRPr lang="zh-CN" altLang="en-US" sz="3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1"/>
          <p:cNvSpPr>
            <a:spLocks noChangeArrowheads="1"/>
          </p:cNvSpPr>
          <p:nvPr/>
        </p:nvSpPr>
        <p:spPr bwMode="auto">
          <a:xfrm>
            <a:off x="755576" y="5962079"/>
            <a:ext cx="8176543" cy="851297"/>
          </a:xfrm>
          <a:prstGeom prst="wedgeRoundRectCallout">
            <a:avLst>
              <a:gd name="adj1" fmla="val -17161"/>
              <a:gd name="adj2" fmla="val -70563"/>
              <a:gd name="adj3" fmla="val 16667"/>
            </a:avLst>
          </a:prstGeom>
          <a:solidFill>
            <a:srgbClr val="FFC000"/>
          </a:solidFill>
          <a:ln w="12700">
            <a:solidFill>
              <a:schemeClr val="bg1"/>
            </a:solidFill>
          </a:ln>
          <a:effectLst>
            <a:outerShdw blurRad="50800" dist="38100" dir="2700000" algn="tl" rotWithShape="0">
              <a:prstClr val="black">
                <a:alpha val="40000"/>
              </a:prstClr>
            </a:outerShdw>
          </a:effectLst>
        </p:spPr>
        <p:txBody>
          <a:bodyPr wrap="square">
            <a:spAutoFit/>
          </a:bodyPr>
          <a:lstStyle/>
          <a:p>
            <a:pPr algn="r">
              <a:defRPr/>
            </a:pPr>
            <a:r>
              <a:rPr lang="zh-CN" altLang="en-US" sz="1600" b="1" dirty="0" smtClean="0">
                <a:latin typeface="微软雅黑" pitchFamily="34" charset="-122"/>
                <a:ea typeface="微软雅黑" pitchFamily="34" charset="-122"/>
                <a:cs typeface="Lao UI" pitchFamily="34" charset="0"/>
              </a:rPr>
              <a:t>难点</a:t>
            </a:r>
            <a:endParaRPr lang="en-US" altLang="zh-CN" sz="6600" b="1" dirty="0">
              <a:latin typeface="Impact" pitchFamily="34" charset="0"/>
            </a:endParaRPr>
          </a:p>
          <a:p>
            <a:pPr algn="r">
              <a:defRPr/>
            </a:pP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实例成员和类成员，编译时多态和运行时多态</a:t>
            </a:r>
            <a:endParaRPr lang="zh-CN" altLang="en-US" sz="28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647224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3.4.1 </a:t>
            </a:r>
            <a:r>
              <a:rPr lang="zh-CN" altLang="en-US" dirty="0" smtClean="0"/>
              <a:t>重载和覆盖</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latin typeface="Tahoma" pitchFamily="34" charset="0"/>
              </a:rPr>
              <a:t>重载</a:t>
            </a:r>
            <a:r>
              <a:rPr lang="en-US" altLang="zh-CN" dirty="0" smtClean="0">
                <a:latin typeface="Tahoma" pitchFamily="34" charset="0"/>
              </a:rPr>
              <a:t>(Overload)</a:t>
            </a:r>
          </a:p>
          <a:p>
            <a:pPr lvl="1">
              <a:lnSpc>
                <a:spcPct val="90000"/>
              </a:lnSpc>
            </a:pPr>
            <a:r>
              <a:rPr lang="zh-CN" altLang="en-US" dirty="0">
                <a:latin typeface="Tahoma" pitchFamily="34" charset="0"/>
              </a:rPr>
              <a:t>同</a:t>
            </a:r>
            <a:r>
              <a:rPr lang="zh-CN" altLang="en-US" dirty="0" smtClean="0">
                <a:latin typeface="Tahoma" pitchFamily="34" charset="0"/>
              </a:rPr>
              <a:t>一类中存在参数列表不同的同名方法</a:t>
            </a:r>
            <a:endParaRPr lang="en-US" altLang="zh-CN" dirty="0" smtClean="0">
              <a:latin typeface="Tahoma" pitchFamily="34" charset="0"/>
            </a:endParaRPr>
          </a:p>
          <a:p>
            <a:pPr lvl="1">
              <a:lnSpc>
                <a:spcPct val="90000"/>
              </a:lnSpc>
            </a:pPr>
            <a:r>
              <a:rPr lang="zh-CN" altLang="en-US" dirty="0" smtClean="0">
                <a:latin typeface="Tahoma" pitchFamily="34" charset="0"/>
              </a:rPr>
              <a:t>这些同名方法可能是子类与继承自父类的方法之间</a:t>
            </a:r>
            <a:endParaRPr lang="en-US" altLang="zh-CN" dirty="0" smtClean="0">
              <a:latin typeface="Tahoma" pitchFamily="34" charset="0"/>
            </a:endParaRPr>
          </a:p>
          <a:p>
            <a:pPr>
              <a:lnSpc>
                <a:spcPct val="90000"/>
              </a:lnSpc>
            </a:pPr>
            <a:r>
              <a:rPr lang="zh-CN" altLang="en-US" dirty="0" smtClean="0">
                <a:latin typeface="Tahoma" pitchFamily="34" charset="0"/>
              </a:rPr>
              <a:t>覆盖</a:t>
            </a:r>
            <a:r>
              <a:rPr lang="en-US" altLang="zh-CN" dirty="0" smtClean="0">
                <a:latin typeface="Tahoma" pitchFamily="34" charset="0"/>
              </a:rPr>
              <a:t>(Override)</a:t>
            </a:r>
          </a:p>
          <a:p>
            <a:pPr lvl="1">
              <a:lnSpc>
                <a:spcPct val="90000"/>
              </a:lnSpc>
            </a:pPr>
            <a:r>
              <a:rPr lang="zh-CN" altLang="en-US" dirty="0">
                <a:latin typeface="Tahoma" pitchFamily="34" charset="0"/>
              </a:rPr>
              <a:t>子</a:t>
            </a:r>
            <a:r>
              <a:rPr lang="zh-CN" altLang="en-US" dirty="0" smtClean="0">
                <a:latin typeface="Tahoma" pitchFamily="34" charset="0"/>
              </a:rPr>
              <a:t>类中定义了与继承自父类的方法参数列表相同的同名方法</a:t>
            </a:r>
            <a:endParaRPr lang="en-US" altLang="zh-CN" dirty="0" smtClean="0">
              <a:latin typeface="Tahoma" pitchFamily="34" charset="0"/>
            </a:endParaRPr>
          </a:p>
          <a:p>
            <a:pPr lvl="1">
              <a:lnSpc>
                <a:spcPct val="90000"/>
              </a:lnSpc>
            </a:pPr>
            <a:r>
              <a:rPr lang="zh-CN" altLang="en-US" dirty="0"/>
              <a:t>覆盖时子类中方法的访问权限不能低于父类中同名方法的访问</a:t>
            </a:r>
            <a:r>
              <a:rPr lang="zh-CN" altLang="en-US" dirty="0" smtClean="0"/>
              <a:t>权限</a:t>
            </a:r>
            <a:endParaRPr lang="en-US" altLang="zh-CN" dirty="0" smtClean="0"/>
          </a:p>
          <a:p>
            <a:pPr lvl="1">
              <a:lnSpc>
                <a:spcPct val="90000"/>
              </a:lnSpc>
            </a:pPr>
            <a:endParaRPr lang="en-US" altLang="zh-CN" dirty="0">
              <a:latin typeface="Tahoma" pitchFamily="34" charset="0"/>
            </a:endParaRPr>
          </a:p>
          <a:p>
            <a:pPr marL="0" indent="0">
              <a:lnSpc>
                <a:spcPct val="90000"/>
              </a:lnSpc>
              <a:buNone/>
            </a:pPr>
            <a:r>
              <a:rPr lang="en-US" altLang="zh-CN" dirty="0" smtClean="0">
                <a:latin typeface="Tahoma" pitchFamily="34" charset="0"/>
              </a:rPr>
              <a:t>	</a:t>
            </a:r>
            <a:r>
              <a:rPr lang="en-US" altLang="zh-CN" dirty="0" smtClean="0">
                <a:latin typeface="Tahoma" pitchFamily="34" charset="0"/>
                <a:hlinkClick r:id="rId2" action="ppaction://hlinkfile"/>
              </a:rPr>
              <a:t>OverTest.java</a:t>
            </a:r>
            <a:endParaRPr lang="en-US" altLang="zh-CN" dirty="0" smtClean="0">
              <a:latin typeface="Tahoma" pitchFamily="34" charset="0"/>
            </a:endParaRPr>
          </a:p>
          <a:p>
            <a:pPr lvl="1">
              <a:lnSpc>
                <a:spcPct val="90000"/>
              </a:lnSpc>
            </a:pPr>
            <a:endParaRPr lang="en-US" altLang="zh-CN" dirty="0" smtClean="0">
              <a:latin typeface="Tahoma" pitchFamily="34" charset="0"/>
            </a:endParaRPr>
          </a:p>
        </p:txBody>
      </p:sp>
      <p:pic>
        <p:nvPicPr>
          <p:cNvPr id="5"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16" y="5013176"/>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D:\我的文档\ppt模板\高画质精美透明PNG图标572张@无忧PPT\png_icon_57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501317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12930"/>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3.4.2 </a:t>
            </a:r>
            <a:r>
              <a:rPr lang="zh-CN" altLang="en-US" dirty="0" smtClean="0"/>
              <a:t>编译时多态和运行时多态</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latin typeface="Tahoma" pitchFamily="34" charset="0"/>
              </a:rPr>
              <a:t>编译时多态</a:t>
            </a:r>
            <a:endParaRPr lang="en-US" altLang="zh-CN" dirty="0" smtClean="0">
              <a:latin typeface="Tahoma" pitchFamily="34" charset="0"/>
            </a:endParaRPr>
          </a:p>
          <a:p>
            <a:pPr lvl="1">
              <a:lnSpc>
                <a:spcPct val="90000"/>
              </a:lnSpc>
            </a:pPr>
            <a:r>
              <a:rPr lang="zh-CN" altLang="en-US" dirty="0"/>
              <a:t>即在编译用户的程序代码时就将对某一方法的调用与对应的具体方法体相互联系起来，生成最终的</a:t>
            </a:r>
            <a:r>
              <a:rPr lang="zh-CN" altLang="en-US" dirty="0" smtClean="0"/>
              <a:t>程序代码</a:t>
            </a:r>
            <a:endParaRPr lang="en-US" altLang="zh-CN" dirty="0" smtClean="0"/>
          </a:p>
          <a:p>
            <a:pPr lvl="1">
              <a:lnSpc>
                <a:spcPct val="90000"/>
              </a:lnSpc>
            </a:pPr>
            <a:r>
              <a:rPr lang="zh-CN" altLang="en-US" dirty="0" smtClean="0"/>
              <a:t>重载的方法是编译时多态</a:t>
            </a:r>
            <a:endParaRPr lang="en-US" altLang="zh-CN" dirty="0" smtClean="0"/>
          </a:p>
        </p:txBody>
      </p:sp>
      <p:pic>
        <p:nvPicPr>
          <p:cNvPr id="9218" name="Picture 2" descr="D:\我的文档\ppt模板\高画质精美透明PNG图标572张@无忧PPT\png_icon_5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01317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39381"/>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3.4.2 </a:t>
            </a:r>
            <a:r>
              <a:rPr lang="zh-CN" altLang="en-US" dirty="0" smtClean="0"/>
              <a:t>编译时多态和运行时多态</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smtClean="0">
                <a:latin typeface="Tahoma" pitchFamily="34" charset="0"/>
              </a:rPr>
              <a:t>运行时多态</a:t>
            </a:r>
            <a:endParaRPr lang="en-US" altLang="zh-CN" dirty="0" smtClean="0">
              <a:latin typeface="Tahoma" pitchFamily="34" charset="0"/>
            </a:endParaRPr>
          </a:p>
          <a:p>
            <a:pPr lvl="1">
              <a:lnSpc>
                <a:spcPct val="90000"/>
              </a:lnSpc>
            </a:pPr>
            <a:r>
              <a:rPr lang="zh-CN" altLang="en-US" dirty="0" smtClean="0"/>
              <a:t>由于存在</a:t>
            </a:r>
            <a:r>
              <a:rPr lang="en-US" altLang="zh-CN" dirty="0" err="1" smtClean="0"/>
              <a:t>Upcasting</a:t>
            </a:r>
            <a:r>
              <a:rPr lang="zh-CN" altLang="en-US" dirty="0" smtClean="0"/>
              <a:t>，引用可能指向父类实例也可能指向子类实例，因此对于覆盖的方法需要根据</a:t>
            </a:r>
            <a:r>
              <a:rPr lang="zh-CN" altLang="en-US" dirty="0"/>
              <a:t>“是谁的对象就调用谁的方法”的原则确定</a:t>
            </a:r>
            <a:r>
              <a:rPr lang="zh-CN" altLang="en-US" dirty="0" smtClean="0"/>
              <a:t>调用父类还是子类的方法，而</a:t>
            </a:r>
            <a:r>
              <a:rPr lang="zh-CN" altLang="en-US" dirty="0"/>
              <a:t>确定调用方法的引用指向父类还是子类</a:t>
            </a:r>
            <a:r>
              <a:rPr lang="zh-CN" altLang="en-US" dirty="0" smtClean="0"/>
              <a:t>的实例在</a:t>
            </a:r>
            <a:r>
              <a:rPr lang="zh-CN" altLang="en-US" dirty="0"/>
              <a:t>编译时无法完成，只能在运行时</a:t>
            </a:r>
            <a:r>
              <a:rPr lang="zh-CN" altLang="en-US" dirty="0" smtClean="0"/>
              <a:t>确定，因而需要运行时多态</a:t>
            </a:r>
            <a:endParaRPr lang="en-US" altLang="zh-CN" dirty="0" smtClean="0"/>
          </a:p>
          <a:p>
            <a:pPr lvl="1">
              <a:lnSpc>
                <a:spcPct val="90000"/>
              </a:lnSpc>
            </a:pPr>
            <a:r>
              <a:rPr lang="zh-CN" altLang="en-US" dirty="0" smtClean="0"/>
              <a:t>即</a:t>
            </a:r>
            <a:r>
              <a:rPr lang="zh-CN" altLang="en-US" dirty="0"/>
              <a:t>在编译用户的程序代码时不将对某一方法的调用与对应的具体方法体相互联系起来，而是在执行过程中依据对象的实际类型相应地生成对该对象所在类中的方法最终调用的</a:t>
            </a:r>
            <a:r>
              <a:rPr lang="zh-CN" altLang="en-US" dirty="0" smtClean="0"/>
              <a:t>程序代码</a:t>
            </a:r>
            <a:endParaRPr lang="en-US" altLang="zh-CN" dirty="0"/>
          </a:p>
        </p:txBody>
      </p:sp>
      <p:pic>
        <p:nvPicPr>
          <p:cNvPr id="11266" name="Picture 2" descr="D:\我的文档\ppt模板\高画质精美透明PNG图标572张@无忧PPT\png_icon_5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5229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706088"/>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normAutofit/>
          </a:bodyPr>
          <a:lstStyle/>
          <a:p>
            <a:r>
              <a:rPr lang="zh-CN" altLang="en-US" dirty="0" smtClean="0"/>
              <a:t>完成以下程序</a:t>
            </a:r>
            <a:endParaRPr lang="en-US" altLang="zh-CN" dirty="0" smtClean="0"/>
          </a:p>
          <a:p>
            <a:pPr lvl="1"/>
            <a:r>
              <a:rPr lang="zh-CN" altLang="en-US" dirty="0" smtClean="0"/>
              <a:t>编写通用分页类，功能包括：</a:t>
            </a:r>
            <a:endParaRPr lang="en-US" altLang="zh-CN" dirty="0" smtClean="0"/>
          </a:p>
          <a:p>
            <a:pPr lvl="2"/>
            <a:r>
              <a:rPr lang="zh-CN" altLang="en-US" dirty="0" smtClean="0"/>
              <a:t>设置页面行数</a:t>
            </a:r>
            <a:endParaRPr lang="en-US" altLang="zh-CN" dirty="0" smtClean="0"/>
          </a:p>
          <a:p>
            <a:pPr lvl="2"/>
            <a:r>
              <a:rPr lang="zh-CN" altLang="en-US" dirty="0"/>
              <a:t>前一</a:t>
            </a:r>
            <a:r>
              <a:rPr lang="zh-CN" altLang="en-US" dirty="0" smtClean="0"/>
              <a:t>页、下一页、第一页、最后一页、跳至指定页数</a:t>
            </a:r>
            <a:endParaRPr lang="en-US" altLang="zh-CN" dirty="0" smtClean="0"/>
          </a:p>
          <a:p>
            <a:pPr lvl="1"/>
            <a:r>
              <a:rPr lang="zh-CN" altLang="en-US" dirty="0" smtClean="0"/>
              <a:t>分别给出分页类的</a:t>
            </a:r>
            <a:r>
              <a:rPr lang="en-US" altLang="zh-CN" dirty="0" smtClean="0"/>
              <a:t>Hibernate</a:t>
            </a:r>
            <a:r>
              <a:rPr lang="zh-CN" altLang="en-US" dirty="0" smtClean="0"/>
              <a:t>和</a:t>
            </a:r>
            <a:r>
              <a:rPr lang="en-US" altLang="zh-CN" dirty="0" smtClean="0"/>
              <a:t>JDBC</a:t>
            </a:r>
            <a:r>
              <a:rPr lang="zh-CN" altLang="en-US" dirty="0" smtClean="0"/>
              <a:t>实现（模拟）</a:t>
            </a:r>
            <a:endParaRPr lang="en-US" altLang="zh-CN" dirty="0" smtClean="0"/>
          </a:p>
          <a:p>
            <a:pPr lvl="1"/>
            <a:r>
              <a:rPr lang="zh-CN" altLang="en-US" dirty="0" smtClean="0"/>
              <a:t>对第二章练习中的文件进行分页显示</a:t>
            </a:r>
            <a:endParaRPr lang="en-US" altLang="zh-CN" dirty="0" smtClean="0"/>
          </a:p>
        </p:txBody>
      </p:sp>
    </p:spTree>
    <p:extLst>
      <p:ext uri="{BB962C8B-B14F-4D97-AF65-F5344CB8AC3E}">
        <p14:creationId xmlns:p14="http://schemas.microsoft.com/office/powerpoint/2010/main" val="3058643275"/>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a:t>类</a:t>
            </a:r>
            <a:r>
              <a:rPr lang="zh-CN" altLang="en-US" dirty="0" smtClean="0"/>
              <a:t>的</a:t>
            </a:r>
            <a:r>
              <a:rPr lang="zh-CN" altLang="en-US" dirty="0"/>
              <a:t>抽象</a:t>
            </a:r>
            <a:r>
              <a:rPr lang="zh-CN" altLang="en-US" dirty="0" smtClean="0"/>
              <a:t>性</a:t>
            </a:r>
            <a:endParaRPr lang="zh-CN" altLang="en-US" dirty="0"/>
          </a:p>
        </p:txBody>
      </p:sp>
      <p:grpSp>
        <p:nvGrpSpPr>
          <p:cNvPr id="4" name="组合 3"/>
          <p:cNvGrpSpPr/>
          <p:nvPr/>
        </p:nvGrpSpPr>
        <p:grpSpPr>
          <a:xfrm>
            <a:off x="804326" y="1670497"/>
            <a:ext cx="7512090" cy="606375"/>
            <a:chOff x="1236374" y="1605423"/>
            <a:chExt cx="7512090" cy="606375"/>
          </a:xfrm>
          <a:effectLst>
            <a:outerShdw blurRad="50800" dist="38100" dir="5400000" algn="t" rotWithShape="0">
              <a:prstClr val="black">
                <a:alpha val="40000"/>
              </a:prstClr>
            </a:outerShdw>
          </a:effectLst>
        </p:grpSpPr>
        <p:sp>
          <p:nvSpPr>
            <p:cNvPr id="5" name="矩形 4"/>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smtClean="0">
                  <a:solidFill>
                    <a:schemeClr val="tx1"/>
                  </a:solidFill>
                  <a:latin typeface="微软雅黑" pitchFamily="34" charset="-122"/>
                  <a:ea typeface="微软雅黑" pitchFamily="34" charset="-122"/>
                </a:rPr>
                <a:t>用继承刻画包含关系</a:t>
              </a:r>
              <a:endParaRPr lang="zh-CN" altLang="en-US" sz="3200" dirty="0">
                <a:solidFill>
                  <a:schemeClr val="tx1"/>
                </a:solidFill>
                <a:latin typeface="微软雅黑" pitchFamily="34" charset="-122"/>
                <a:ea typeface="微软雅黑" pitchFamily="34" charset="-122"/>
              </a:endParaRPr>
            </a:p>
          </p:txBody>
        </p:sp>
        <p:sp>
          <p:nvSpPr>
            <p:cNvPr id="6" name="矩形 5"/>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3200" dirty="0" smtClean="0">
                  <a:solidFill>
                    <a:schemeClr val="tx1"/>
                  </a:solidFill>
                  <a:latin typeface="Arial" pitchFamily="34" charset="0"/>
                  <a:ea typeface="宋体" pitchFamily="2" charset="-122"/>
                </a:rPr>
                <a:t>3.5.1</a:t>
              </a:r>
              <a:endParaRPr lang="zh-CN" altLang="en-US" sz="3200" dirty="0">
                <a:solidFill>
                  <a:schemeClr val="tx1"/>
                </a:solidFill>
                <a:latin typeface="Arial" pitchFamily="34" charset="0"/>
                <a:ea typeface="宋体" pitchFamily="2" charset="-122"/>
              </a:endParaRPr>
            </a:p>
          </p:txBody>
        </p:sp>
      </p:grpSp>
      <p:grpSp>
        <p:nvGrpSpPr>
          <p:cNvPr id="7" name="组合 6"/>
          <p:cNvGrpSpPr/>
          <p:nvPr/>
        </p:nvGrpSpPr>
        <p:grpSpPr>
          <a:xfrm>
            <a:off x="804326" y="2390577"/>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8" name="矩形 7"/>
            <p:cNvSpPr/>
            <p:nvPr/>
          </p:nvSpPr>
          <p:spPr>
            <a:xfrm>
              <a:off x="2771800" y="1605423"/>
              <a:ext cx="5976664" cy="606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3200" dirty="0" smtClean="0">
                  <a:solidFill>
                    <a:schemeClr val="tx1"/>
                  </a:solidFill>
                  <a:latin typeface="微软雅黑" pitchFamily="34" charset="-122"/>
                  <a:ea typeface="微软雅黑" pitchFamily="34" charset="-122"/>
                </a:rPr>
                <a:t>抽象类</a:t>
              </a:r>
              <a:endParaRPr lang="zh-CN" altLang="en-US" sz="3200" dirty="0">
                <a:solidFill>
                  <a:schemeClr val="tx1"/>
                </a:solidFill>
                <a:latin typeface="微软雅黑" pitchFamily="34" charset="-122"/>
                <a:ea typeface="微软雅黑" pitchFamily="34" charset="-122"/>
              </a:endParaRPr>
            </a:p>
          </p:txBody>
        </p:sp>
        <p:sp>
          <p:nvSpPr>
            <p:cNvPr id="9" name="矩形 8"/>
            <p:cNvSpPr/>
            <p:nvPr/>
          </p:nvSpPr>
          <p:spPr>
            <a:xfrm>
              <a:off x="1236374" y="1605423"/>
              <a:ext cx="1440160" cy="606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smtClean="0">
                  <a:solidFill>
                    <a:schemeClr val="tx1"/>
                  </a:solidFill>
                  <a:latin typeface="微软雅黑" pitchFamily="34" charset="-122"/>
                  <a:ea typeface="微软雅黑" pitchFamily="34" charset="-122"/>
                </a:rPr>
                <a:t>3.5.2</a:t>
              </a:r>
              <a:endParaRPr lang="zh-CN" altLang="en-US" sz="3200" dirty="0">
                <a:solidFill>
                  <a:schemeClr val="tx1"/>
                </a:solidFill>
                <a:latin typeface="微软雅黑" pitchFamily="34" charset="-122"/>
                <a:ea typeface="微软雅黑" pitchFamily="34" charset="-122"/>
              </a:endParaRPr>
            </a:p>
          </p:txBody>
        </p:sp>
      </p:grpSp>
      <p:grpSp>
        <p:nvGrpSpPr>
          <p:cNvPr id="10" name="组合 9"/>
          <p:cNvGrpSpPr/>
          <p:nvPr/>
        </p:nvGrpSpPr>
        <p:grpSpPr>
          <a:xfrm>
            <a:off x="804326" y="3140968"/>
            <a:ext cx="7512090" cy="606375"/>
            <a:chOff x="1236374" y="1605423"/>
            <a:chExt cx="7512090" cy="606375"/>
          </a:xfrm>
          <a:solidFill>
            <a:srgbClr val="FFC000"/>
          </a:solidFill>
        </p:grpSpPr>
        <p:sp>
          <p:nvSpPr>
            <p:cNvPr id="11" name="矩形 10"/>
            <p:cNvSpPr/>
            <p:nvPr/>
          </p:nvSpPr>
          <p:spPr>
            <a:xfrm>
              <a:off x="2771800" y="1605423"/>
              <a:ext cx="5976664" cy="6063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3200" dirty="0" smtClean="0">
                  <a:solidFill>
                    <a:schemeClr val="tx1"/>
                  </a:solidFill>
                  <a:latin typeface="微软雅黑" pitchFamily="34" charset="-122"/>
                  <a:ea typeface="微软雅黑" pitchFamily="34" charset="-122"/>
                </a:rPr>
                <a:t>最终类</a:t>
              </a:r>
              <a:endParaRPr lang="zh-CN" altLang="en-US" sz="3200" dirty="0">
                <a:solidFill>
                  <a:schemeClr val="tx1"/>
                </a:solidFill>
                <a:latin typeface="微软雅黑" pitchFamily="34" charset="-122"/>
                <a:ea typeface="微软雅黑" pitchFamily="34" charset="-122"/>
              </a:endParaRPr>
            </a:p>
          </p:txBody>
        </p:sp>
        <p:sp>
          <p:nvSpPr>
            <p:cNvPr id="12" name="矩形 11"/>
            <p:cNvSpPr/>
            <p:nvPr/>
          </p:nvSpPr>
          <p:spPr>
            <a:xfrm>
              <a:off x="1236374" y="1605423"/>
              <a:ext cx="1440160" cy="6063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sz="3200" dirty="0" smtClean="0">
                  <a:solidFill>
                    <a:schemeClr val="tx1"/>
                  </a:solidFill>
                  <a:latin typeface="微软雅黑" pitchFamily="34" charset="-122"/>
                  <a:ea typeface="微软雅黑" pitchFamily="34" charset="-122"/>
                </a:rPr>
                <a:t>3.5.3</a:t>
              </a:r>
              <a:endParaRPr lang="zh-CN" altLang="en-US" sz="3200"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071704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3.5.1 </a:t>
            </a:r>
            <a:r>
              <a:rPr lang="zh-CN" altLang="en-US" dirty="0" smtClean="0"/>
              <a:t>用继承刻画包含关系</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04" y="980728"/>
            <a:ext cx="8830584" cy="582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连接符 3"/>
          <p:cNvCxnSpPr/>
          <p:nvPr/>
        </p:nvCxnSpPr>
        <p:spPr>
          <a:xfrm>
            <a:off x="133904" y="4365104"/>
            <a:ext cx="861456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133904" y="2996952"/>
            <a:ext cx="1413760" cy="400110"/>
          </a:xfrm>
          <a:prstGeom prst="rect">
            <a:avLst/>
          </a:prstGeom>
          <a:noFill/>
        </p:spPr>
        <p:txBody>
          <a:bodyPr wrap="square" rtlCol="0">
            <a:spAutoFit/>
          </a:bodyPr>
          <a:lstStyle/>
          <a:p>
            <a:pPr algn="ctr"/>
            <a:r>
              <a:rPr lang="zh-CN" altLang="en-US" sz="2000" dirty="0" smtClean="0">
                <a:latin typeface="微软雅黑" pitchFamily="34" charset="-122"/>
                <a:ea typeface="微软雅黑" pitchFamily="34" charset="-122"/>
              </a:rPr>
              <a:t>抽象概念</a:t>
            </a:r>
            <a:endParaRPr lang="zh-CN" altLang="en-US" sz="2000" dirty="0">
              <a:latin typeface="微软雅黑" pitchFamily="34" charset="-122"/>
              <a:ea typeface="微软雅黑" pitchFamily="34" charset="-122"/>
            </a:endParaRPr>
          </a:p>
        </p:txBody>
      </p:sp>
      <p:sp>
        <p:nvSpPr>
          <p:cNvPr id="7" name="TextBox 6"/>
          <p:cNvSpPr txBox="1"/>
          <p:nvPr/>
        </p:nvSpPr>
        <p:spPr>
          <a:xfrm>
            <a:off x="133904" y="4581128"/>
            <a:ext cx="1413760" cy="400110"/>
          </a:xfrm>
          <a:prstGeom prst="rect">
            <a:avLst/>
          </a:prstGeom>
          <a:noFill/>
        </p:spPr>
        <p:txBody>
          <a:bodyPr wrap="square" rtlCol="0">
            <a:spAutoFit/>
          </a:bodyPr>
          <a:lstStyle/>
          <a:p>
            <a:pPr algn="ctr"/>
            <a:r>
              <a:rPr lang="zh-CN" altLang="en-US" sz="2000" dirty="0" smtClean="0">
                <a:latin typeface="微软雅黑" pitchFamily="34" charset="-122"/>
                <a:ea typeface="微软雅黑" pitchFamily="34" charset="-122"/>
              </a:rPr>
              <a:t>具体图形</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2635678788"/>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3.5.2 </a:t>
            </a:r>
            <a:r>
              <a:rPr lang="zh-CN" altLang="en-US" dirty="0" smtClean="0"/>
              <a:t>抽象类</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smtClean="0">
                <a:latin typeface="Tahoma" pitchFamily="34" charset="0"/>
              </a:rPr>
              <a:t>声明</a:t>
            </a:r>
            <a:r>
              <a:rPr lang="zh-CN" altLang="en-US" dirty="0">
                <a:latin typeface="Tahoma" pitchFamily="34" charset="0"/>
              </a:rPr>
              <a:t>抽象类与</a:t>
            </a:r>
            <a:r>
              <a:rPr lang="zh-CN" altLang="en-US" dirty="0" smtClean="0">
                <a:latin typeface="Tahoma" pitchFamily="34" charset="0"/>
              </a:rPr>
              <a:t>抽象方法</a:t>
            </a:r>
            <a:endParaRPr lang="zh-CN" altLang="en-US" dirty="0">
              <a:latin typeface="Tahoma" pitchFamily="34" charset="0"/>
            </a:endParaRPr>
          </a:p>
        </p:txBody>
      </p:sp>
      <p:sp>
        <p:nvSpPr>
          <p:cNvPr id="5" name="矩形 4"/>
          <p:cNvSpPr/>
          <p:nvPr/>
        </p:nvSpPr>
        <p:spPr>
          <a:xfrm>
            <a:off x="251520" y="2518077"/>
            <a:ext cx="8712968" cy="2855139"/>
          </a:xfrm>
          <a:prstGeom prst="rect">
            <a:avLst/>
          </a:prstGeom>
          <a:solidFill>
            <a:srgbClr val="93CDDD"/>
          </a:solidFill>
          <a:ln>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dirty="0" smtClean="0">
              <a:solidFill>
                <a:schemeClr val="tx1"/>
              </a:solidFill>
              <a:latin typeface="微软雅黑" pitchFamily="34" charset="-122"/>
              <a:ea typeface="微软雅黑" pitchFamily="34" charset="-122"/>
            </a:endParaRPr>
          </a:p>
          <a:p>
            <a:pPr>
              <a:buFont typeface="Wingdings" pitchFamily="2" charset="2"/>
              <a:buNone/>
            </a:pPr>
            <a:r>
              <a:rPr lang="en-US" altLang="zh-CN" sz="2400" dirty="0" smtClean="0">
                <a:solidFill>
                  <a:schemeClr val="tx1"/>
                </a:solidFill>
                <a:latin typeface="微软雅黑" pitchFamily="34" charset="-122"/>
                <a:ea typeface="微软雅黑" pitchFamily="34" charset="-122"/>
              </a:rPr>
              <a:t>public </a:t>
            </a:r>
            <a:r>
              <a:rPr lang="en-US" altLang="zh-CN" sz="2400" dirty="0">
                <a:solidFill>
                  <a:schemeClr val="tx1"/>
                </a:solidFill>
                <a:latin typeface="微软雅黑" pitchFamily="34" charset="-122"/>
                <a:ea typeface="微软雅黑" pitchFamily="34" charset="-122"/>
              </a:rPr>
              <a:t>abstract class </a:t>
            </a:r>
            <a:r>
              <a:rPr lang="en-US" altLang="zh-CN" sz="2400" dirty="0" err="1" smtClean="0">
                <a:solidFill>
                  <a:schemeClr val="tx1"/>
                </a:solidFill>
                <a:latin typeface="微软雅黑" pitchFamily="34" charset="-122"/>
                <a:ea typeface="微软雅黑" pitchFamily="34" charset="-122"/>
              </a:rPr>
              <a:t>ClosedFigure</a:t>
            </a:r>
            <a:r>
              <a:rPr lang="en-US" altLang="zh-CN" sz="2400" dirty="0" smtClean="0">
                <a:solidFill>
                  <a:schemeClr val="tx1"/>
                </a:solidFill>
                <a:latin typeface="微软雅黑" pitchFamily="34" charset="-122"/>
                <a:ea typeface="微软雅黑" pitchFamily="34" charset="-122"/>
              </a:rPr>
              <a:t>//</a:t>
            </a:r>
            <a:r>
              <a:rPr lang="zh-CN" altLang="en-US" sz="2400" dirty="0" smtClean="0">
                <a:solidFill>
                  <a:schemeClr val="tx1"/>
                </a:solidFill>
                <a:latin typeface="微软雅黑" pitchFamily="34" charset="-122"/>
                <a:ea typeface="微软雅黑" pitchFamily="34" charset="-122"/>
              </a:rPr>
              <a:t>闭合图形</a:t>
            </a:r>
            <a:r>
              <a:rPr lang="zh-CN" altLang="en-US" sz="2400" dirty="0">
                <a:solidFill>
                  <a:schemeClr val="tx1"/>
                </a:solidFill>
                <a:latin typeface="微软雅黑" pitchFamily="34" charset="-122"/>
                <a:ea typeface="微软雅黑" pitchFamily="34" charset="-122"/>
              </a:rPr>
              <a:t>类，抽象类</a:t>
            </a:r>
          </a:p>
          <a:p>
            <a:pPr>
              <a:buFont typeface="Wingdings" pitchFamily="2" charset="2"/>
              <a:buNone/>
            </a:pPr>
            <a:r>
              <a:rPr lang="en-US" altLang="zh-CN" sz="2400" dirty="0">
                <a:solidFill>
                  <a:schemeClr val="tx1"/>
                </a:solidFill>
                <a:latin typeface="微软雅黑" pitchFamily="34" charset="-122"/>
                <a:ea typeface="微软雅黑" pitchFamily="34" charset="-122"/>
              </a:rPr>
              <a:t>{</a:t>
            </a:r>
          </a:p>
          <a:p>
            <a:pPr>
              <a:buFont typeface="Wingdings" pitchFamily="2" charset="2"/>
              <a:buNone/>
            </a:pPr>
            <a:r>
              <a:rPr lang="en-US" altLang="zh-CN" sz="2400" dirty="0">
                <a:solidFill>
                  <a:schemeClr val="tx1"/>
                </a:solidFill>
                <a:latin typeface="微软雅黑" pitchFamily="34" charset="-122"/>
                <a:ea typeface="微软雅黑" pitchFamily="34" charset="-122"/>
              </a:rPr>
              <a:t>       public abstract double area(); //</a:t>
            </a:r>
            <a:r>
              <a:rPr lang="zh-CN" altLang="en-US" sz="2400" dirty="0">
                <a:solidFill>
                  <a:schemeClr val="tx1"/>
                </a:solidFill>
                <a:latin typeface="微软雅黑" pitchFamily="34" charset="-122"/>
                <a:ea typeface="微软雅黑" pitchFamily="34" charset="-122"/>
              </a:rPr>
              <a:t>计算面积，抽象方法，分号</a:t>
            </a:r>
            <a:r>
              <a:rPr lang="en-US" altLang="zh-CN" sz="2400" dirty="0">
                <a:solidFill>
                  <a:schemeClr val="tx1"/>
                </a:solidFill>
                <a:latin typeface="微软雅黑" pitchFamily="34" charset="-122"/>
                <a:ea typeface="微软雅黑" pitchFamily="34" charset="-122"/>
              </a:rPr>
              <a:t>“;”</a:t>
            </a:r>
            <a:r>
              <a:rPr lang="zh-CN" altLang="en-US" sz="2400" dirty="0">
                <a:solidFill>
                  <a:schemeClr val="tx1"/>
                </a:solidFill>
                <a:latin typeface="微软雅黑" pitchFamily="34" charset="-122"/>
                <a:ea typeface="微软雅黑" pitchFamily="34" charset="-122"/>
              </a:rPr>
              <a:t>必不可少</a:t>
            </a:r>
          </a:p>
          <a:p>
            <a:pPr>
              <a:buFont typeface="Wingdings" pitchFamily="2" charset="2"/>
              <a:buNone/>
            </a:pPr>
            <a:r>
              <a:rPr lang="en-US" altLang="zh-CN" sz="2400" dirty="0">
                <a:solidFill>
                  <a:schemeClr val="tx1"/>
                </a:solidFill>
                <a:latin typeface="微软雅黑" pitchFamily="34" charset="-122"/>
                <a:ea typeface="微软雅黑" pitchFamily="34" charset="-122"/>
              </a:rPr>
              <a:t>}</a:t>
            </a:r>
            <a:endParaRPr lang="zh-CN" altLang="en-US" sz="2400" dirty="0">
              <a:solidFill>
                <a:schemeClr val="tx1"/>
              </a:solidFill>
              <a:latin typeface="微软雅黑" pitchFamily="34" charset="-122"/>
              <a:ea typeface="微软雅黑" pitchFamily="34" charset="-122"/>
            </a:endParaRPr>
          </a:p>
          <a:p>
            <a:endParaRPr lang="zh-CN" altLang="en-US" sz="2400" dirty="0">
              <a:solidFill>
                <a:schemeClr val="tx1"/>
              </a:solidFill>
              <a:latin typeface="微软雅黑" pitchFamily="34" charset="-122"/>
              <a:ea typeface="微软雅黑" pitchFamily="34" charset="-122"/>
            </a:endParaRPr>
          </a:p>
          <a:p>
            <a:pPr algn="ctr"/>
            <a:endParaRPr lang="zh-CN" altLang="en-US" sz="2400" dirty="0">
              <a:latin typeface="微软雅黑" pitchFamily="34" charset="-122"/>
              <a:ea typeface="微软雅黑" pitchFamily="34" charset="-122"/>
            </a:endParaRPr>
          </a:p>
        </p:txBody>
      </p:sp>
      <p:sp>
        <p:nvSpPr>
          <p:cNvPr id="6" name="矩形标注 5"/>
          <p:cNvSpPr/>
          <p:nvPr/>
        </p:nvSpPr>
        <p:spPr>
          <a:xfrm>
            <a:off x="611560" y="1481157"/>
            <a:ext cx="3059832" cy="795715"/>
          </a:xfrm>
          <a:prstGeom prst="wedgeRectCallout">
            <a:avLst>
              <a:gd name="adj1" fmla="val -5541"/>
              <a:gd name="adj2" fmla="val 132503"/>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en-US" altLang="zh-CN" sz="2400" dirty="0" smtClean="0">
                <a:solidFill>
                  <a:schemeClr val="tx1"/>
                </a:solidFill>
                <a:latin typeface="微软雅黑" pitchFamily="34" charset="-122"/>
                <a:ea typeface="微软雅黑" pitchFamily="34" charset="-122"/>
              </a:rPr>
              <a:t>abstract</a:t>
            </a:r>
            <a:r>
              <a:rPr lang="zh-CN" altLang="en-US" sz="2400" dirty="0" smtClean="0">
                <a:solidFill>
                  <a:schemeClr val="tx1"/>
                </a:solidFill>
                <a:latin typeface="微软雅黑" pitchFamily="34" charset="-122"/>
                <a:ea typeface="微软雅黑" pitchFamily="34" charset="-122"/>
              </a:rPr>
              <a:t>关键字</a:t>
            </a:r>
            <a:endParaRPr lang="zh-CN" altLang="en-US" sz="2400" dirty="0">
              <a:solidFill>
                <a:schemeClr val="tx1"/>
              </a:solidFill>
              <a:latin typeface="微软雅黑" pitchFamily="34" charset="-122"/>
              <a:ea typeface="微软雅黑" pitchFamily="34" charset="-122"/>
            </a:endParaRPr>
          </a:p>
        </p:txBody>
      </p:sp>
      <p:sp>
        <p:nvSpPr>
          <p:cNvPr id="7" name="矩形标注 6"/>
          <p:cNvSpPr/>
          <p:nvPr/>
        </p:nvSpPr>
        <p:spPr>
          <a:xfrm>
            <a:off x="395536" y="5589239"/>
            <a:ext cx="3059832" cy="795715"/>
          </a:xfrm>
          <a:prstGeom prst="wedgeRectCallout">
            <a:avLst>
              <a:gd name="adj1" fmla="val 18651"/>
              <a:gd name="adj2" fmla="val -255352"/>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en-US" altLang="zh-CN" sz="2400" dirty="0" smtClean="0">
                <a:solidFill>
                  <a:schemeClr val="tx1"/>
                </a:solidFill>
                <a:latin typeface="微软雅黑" pitchFamily="34" charset="-122"/>
                <a:ea typeface="微软雅黑" pitchFamily="34" charset="-122"/>
              </a:rPr>
              <a:t>abstract</a:t>
            </a:r>
            <a:r>
              <a:rPr lang="zh-CN" altLang="en-US" sz="2400" dirty="0" smtClean="0">
                <a:solidFill>
                  <a:schemeClr val="tx1"/>
                </a:solidFill>
                <a:latin typeface="微软雅黑" pitchFamily="34" charset="-122"/>
                <a:ea typeface="微软雅黑" pitchFamily="34" charset="-122"/>
              </a:rPr>
              <a:t>关键字</a:t>
            </a:r>
            <a:endParaRPr lang="zh-CN" altLang="en-US" sz="2400" dirty="0">
              <a:solidFill>
                <a:schemeClr val="tx1"/>
              </a:solidFill>
              <a:latin typeface="微软雅黑" pitchFamily="34" charset="-122"/>
              <a:ea typeface="微软雅黑" pitchFamily="34" charset="-122"/>
            </a:endParaRPr>
          </a:p>
        </p:txBody>
      </p:sp>
      <p:sp>
        <p:nvSpPr>
          <p:cNvPr id="8" name="矩形标注 7"/>
          <p:cNvSpPr/>
          <p:nvPr/>
        </p:nvSpPr>
        <p:spPr>
          <a:xfrm>
            <a:off x="5652120" y="5589239"/>
            <a:ext cx="3059832" cy="795716"/>
          </a:xfrm>
          <a:prstGeom prst="wedgeRectCallout">
            <a:avLst>
              <a:gd name="adj1" fmla="val -60566"/>
              <a:gd name="adj2" fmla="val -27973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zh-CN" altLang="en-US" sz="2400" dirty="0" smtClean="0">
                <a:solidFill>
                  <a:schemeClr val="tx1"/>
                </a:solidFill>
                <a:latin typeface="微软雅黑" pitchFamily="34" charset="-122"/>
                <a:ea typeface="微软雅黑" pitchFamily="34" charset="-122"/>
              </a:rPr>
              <a:t>抽象方法没有方法体</a:t>
            </a:r>
            <a:endParaRPr lang="zh-CN" altLang="en-US" sz="2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315626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3.5.2 </a:t>
            </a:r>
            <a:r>
              <a:rPr lang="zh-CN" altLang="en-US" dirty="0" smtClean="0"/>
              <a:t>抽象类</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smtClean="0">
                <a:latin typeface="Tahoma" pitchFamily="34" charset="0"/>
              </a:rPr>
              <a:t>规定</a:t>
            </a:r>
            <a:endParaRPr lang="zh-CN" altLang="en-US" dirty="0">
              <a:latin typeface="Tahoma" pitchFamily="34" charset="0"/>
            </a:endParaRPr>
          </a:p>
          <a:p>
            <a:pPr lvl="1">
              <a:lnSpc>
                <a:spcPct val="90000"/>
              </a:lnSpc>
            </a:pPr>
            <a:r>
              <a:rPr lang="zh-CN" altLang="en-US" dirty="0">
                <a:latin typeface="Tahoma" pitchFamily="34" charset="0"/>
              </a:rPr>
              <a:t>抽象类不能被实例化，只有它的非抽象子类可以创建对象</a:t>
            </a:r>
          </a:p>
          <a:p>
            <a:pPr lvl="1">
              <a:lnSpc>
                <a:spcPct val="90000"/>
              </a:lnSpc>
            </a:pPr>
            <a:r>
              <a:rPr lang="zh-CN" altLang="en-US" dirty="0">
                <a:latin typeface="Tahoma" pitchFamily="34" charset="0"/>
              </a:rPr>
              <a:t>抽象类中不一定包含抽象方法，但有抽象方法的类必定是抽象类</a:t>
            </a:r>
          </a:p>
          <a:p>
            <a:pPr lvl="1">
              <a:lnSpc>
                <a:spcPct val="90000"/>
              </a:lnSpc>
            </a:pPr>
            <a:r>
              <a:rPr lang="zh-CN" altLang="en-US" dirty="0">
                <a:latin typeface="Tahoma" pitchFamily="34" charset="0"/>
              </a:rPr>
              <a:t>抽象类中的抽象方法只是声明，不包含方法体，即不给出方法的实现</a:t>
            </a:r>
          </a:p>
          <a:p>
            <a:pPr lvl="1">
              <a:lnSpc>
                <a:spcPct val="90000"/>
              </a:lnSpc>
            </a:pPr>
            <a:r>
              <a:rPr lang="zh-CN" altLang="en-US" dirty="0">
                <a:latin typeface="Tahoma" pitchFamily="34" charset="0"/>
              </a:rPr>
              <a:t>构造方法、类成员方法不能声明为抽象方法</a:t>
            </a:r>
          </a:p>
          <a:p>
            <a:pPr lvl="1">
              <a:lnSpc>
                <a:spcPct val="90000"/>
              </a:lnSpc>
            </a:pPr>
            <a:r>
              <a:rPr lang="zh-CN" altLang="en-US" dirty="0">
                <a:latin typeface="Tahoma" pitchFamily="34" charset="0"/>
              </a:rPr>
              <a:t>抽象类的子类必须给出抽象类中的抽象方法的具体实现，除非该子类也是抽象</a:t>
            </a:r>
            <a:r>
              <a:rPr lang="zh-CN" altLang="en-US" dirty="0" smtClean="0">
                <a:latin typeface="Tahoma" pitchFamily="34" charset="0"/>
              </a:rPr>
              <a:t>类</a:t>
            </a:r>
            <a:endParaRPr lang="en-US" altLang="zh-CN" dirty="0" smtClean="0">
              <a:latin typeface="Tahoma" pitchFamily="34" charset="0"/>
            </a:endParaRPr>
          </a:p>
          <a:p>
            <a:pPr lvl="1">
              <a:lnSpc>
                <a:spcPct val="90000"/>
              </a:lnSpc>
            </a:pPr>
            <a:endParaRPr lang="en-US" altLang="zh-CN" dirty="0">
              <a:latin typeface="Tahoma" pitchFamily="34" charset="0"/>
            </a:endParaRPr>
          </a:p>
          <a:p>
            <a:pPr marL="0" indent="0">
              <a:lnSpc>
                <a:spcPct val="90000"/>
              </a:lnSpc>
              <a:buNone/>
            </a:pPr>
            <a:r>
              <a:rPr lang="en-US" altLang="zh-CN" dirty="0" smtClean="0">
                <a:latin typeface="Tahoma" pitchFamily="34" charset="0"/>
              </a:rPr>
              <a:t>	</a:t>
            </a:r>
            <a:r>
              <a:rPr lang="en-US" altLang="zh-CN" dirty="0" smtClean="0">
                <a:latin typeface="Tahoma" pitchFamily="34" charset="0"/>
                <a:hlinkClick r:id="rId2" action="ppaction://hlinkfile"/>
              </a:rPr>
              <a:t>AbstractTest.java</a:t>
            </a:r>
            <a:endParaRPr lang="zh-CN" altLang="en-US" dirty="0">
              <a:latin typeface="Tahoma" pitchFamily="34" charset="0"/>
            </a:endParaRPr>
          </a:p>
        </p:txBody>
      </p:sp>
      <p:pic>
        <p:nvPicPr>
          <p:cNvPr id="9"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16" y="5547320"/>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970621"/>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3.5.3 </a:t>
            </a:r>
            <a:r>
              <a:rPr lang="zh-CN" altLang="en-US" dirty="0" smtClean="0"/>
              <a:t>最终类和最终方法</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a:latin typeface="Tahoma" pitchFamily="34" charset="0"/>
              </a:rPr>
              <a:t>最终类和最终方法</a:t>
            </a:r>
          </a:p>
          <a:p>
            <a:pPr lvl="1"/>
            <a:r>
              <a:rPr lang="en-US" altLang="zh-CN" dirty="0">
                <a:latin typeface="Tahoma" pitchFamily="34" charset="0"/>
              </a:rPr>
              <a:t>final</a:t>
            </a:r>
            <a:r>
              <a:rPr lang="zh-CN" altLang="en-US" dirty="0">
                <a:latin typeface="Tahoma" pitchFamily="34" charset="0"/>
              </a:rPr>
              <a:t>关键字修饰的类称为最终类，最终类不能被继承</a:t>
            </a:r>
          </a:p>
          <a:p>
            <a:pPr lvl="1"/>
            <a:r>
              <a:rPr lang="en-US" altLang="zh-CN" dirty="0">
                <a:latin typeface="Tahoma" pitchFamily="34" charset="0"/>
              </a:rPr>
              <a:t>final</a:t>
            </a:r>
            <a:r>
              <a:rPr lang="zh-CN" altLang="en-US" dirty="0">
                <a:latin typeface="Tahoma" pitchFamily="34" charset="0"/>
              </a:rPr>
              <a:t>关键字修饰的方法称为最终方法，最终方法不能被覆盖</a:t>
            </a:r>
          </a:p>
          <a:p>
            <a:pPr lvl="1"/>
            <a:r>
              <a:rPr lang="zh-CN" altLang="en-US" dirty="0">
                <a:latin typeface="Tahoma" pitchFamily="34" charset="0"/>
              </a:rPr>
              <a:t>最终方法和最终类没有必然的对应关系</a:t>
            </a:r>
          </a:p>
        </p:txBody>
      </p:sp>
      <p:pic>
        <p:nvPicPr>
          <p:cNvPr id="1026" name="Picture 2" descr="D:\我的文档\ppt模板\高画质精美透明PNG图标572张@无忧PPT\png_icon_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8518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1521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类和对象</a:t>
            </a:r>
            <a:endParaRPr lang="zh-CN" altLang="en-US" dirty="0"/>
          </a:p>
        </p:txBody>
      </p:sp>
      <p:grpSp>
        <p:nvGrpSpPr>
          <p:cNvPr id="19" name="组合 18"/>
          <p:cNvGrpSpPr/>
          <p:nvPr/>
        </p:nvGrpSpPr>
        <p:grpSpPr>
          <a:xfrm>
            <a:off x="804326" y="1605423"/>
            <a:ext cx="7512090" cy="606375"/>
            <a:chOff x="1236374" y="1605423"/>
            <a:chExt cx="7512090" cy="606375"/>
          </a:xfrm>
          <a:effectLst>
            <a:outerShdw blurRad="50800" dist="38100" dir="5400000" algn="t" rotWithShape="0">
              <a:prstClr val="black">
                <a:alpha val="40000"/>
              </a:prstClr>
            </a:outerShdw>
          </a:effectLst>
        </p:grpSpPr>
        <p:sp>
          <p:nvSpPr>
            <p:cNvPr id="16" name="矩形 15"/>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类</a:t>
              </a:r>
              <a:endParaRPr lang="zh-CN" altLang="en-US" sz="2800" dirty="0">
                <a:solidFill>
                  <a:schemeClr val="tx1"/>
                </a:solidFill>
                <a:latin typeface="微软雅黑" pitchFamily="34" charset="-122"/>
                <a:ea typeface="微软雅黑" pitchFamily="34" charset="-122"/>
              </a:endParaRPr>
            </a:p>
          </p:txBody>
        </p:sp>
        <p:sp>
          <p:nvSpPr>
            <p:cNvPr id="18" name="矩形 17"/>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3.1.1</a:t>
              </a:r>
              <a:endParaRPr lang="zh-CN" altLang="en-US" sz="2800" dirty="0">
                <a:solidFill>
                  <a:schemeClr val="tx1"/>
                </a:solidFill>
                <a:latin typeface="Arial" pitchFamily="34" charset="0"/>
                <a:ea typeface="宋体" pitchFamily="2" charset="-122"/>
              </a:endParaRPr>
            </a:p>
          </p:txBody>
        </p:sp>
      </p:grpSp>
      <p:grpSp>
        <p:nvGrpSpPr>
          <p:cNvPr id="20" name="组合 19"/>
          <p:cNvGrpSpPr/>
          <p:nvPr/>
        </p:nvGrpSpPr>
        <p:grpSpPr>
          <a:xfrm>
            <a:off x="804326" y="2433297"/>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21" name="矩形 20"/>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对象</a:t>
              </a:r>
              <a:endParaRPr lang="zh-CN" altLang="en-US" sz="2800" dirty="0">
                <a:solidFill>
                  <a:schemeClr val="tx1"/>
                </a:solidFill>
                <a:latin typeface="微软雅黑" pitchFamily="34" charset="-122"/>
                <a:ea typeface="微软雅黑" pitchFamily="34" charset="-122"/>
              </a:endParaRPr>
            </a:p>
          </p:txBody>
        </p:sp>
        <p:sp>
          <p:nvSpPr>
            <p:cNvPr id="22" name="矩形 21"/>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3.1.2</a:t>
              </a:r>
              <a:endParaRPr lang="zh-CN" altLang="en-US" sz="2800" dirty="0">
                <a:solidFill>
                  <a:schemeClr val="tx1"/>
                </a:solidFill>
                <a:latin typeface="Arial" pitchFamily="34" charset="0"/>
                <a:ea typeface="宋体" pitchFamily="2" charset="-122"/>
              </a:endParaRPr>
            </a:p>
          </p:txBody>
        </p:sp>
      </p:grpSp>
    </p:spTree>
    <p:extLst>
      <p:ext uri="{BB962C8B-B14F-4D97-AF65-F5344CB8AC3E}">
        <p14:creationId xmlns:p14="http://schemas.microsoft.com/office/powerpoint/2010/main" val="150584646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solidFill>
            <a:schemeClr val="bg1">
              <a:alpha val="81000"/>
            </a:schemeClr>
          </a:solidFill>
        </p:spPr>
        <p:txBody>
          <a:bodyPr>
            <a:normAutofit/>
          </a:bodyPr>
          <a:lstStyle/>
          <a:p>
            <a:pPr lvl="0"/>
            <a:r>
              <a:rPr lang="zh-CN" altLang="en-US" dirty="0" smtClean="0"/>
              <a:t>定义类</a:t>
            </a:r>
            <a:endParaRPr lang="en-US" altLang="zh-CN" dirty="0" smtClean="0"/>
          </a:p>
          <a:p>
            <a:pPr lvl="0"/>
            <a:endParaRPr lang="en-US" altLang="zh-CN" dirty="0" smtClean="0"/>
          </a:p>
        </p:txBody>
      </p:sp>
      <p:sp>
        <p:nvSpPr>
          <p:cNvPr id="2" name="标题 1"/>
          <p:cNvSpPr>
            <a:spLocks noGrp="1"/>
          </p:cNvSpPr>
          <p:nvPr>
            <p:ph type="title"/>
          </p:nvPr>
        </p:nvSpPr>
        <p:spPr/>
        <p:txBody>
          <a:bodyPr/>
          <a:lstStyle/>
          <a:p>
            <a:r>
              <a:rPr lang="en-US" altLang="zh-CN" dirty="0" smtClean="0"/>
              <a:t>3.1.1 </a:t>
            </a:r>
            <a:r>
              <a:rPr lang="zh-CN" altLang="en-US" dirty="0" smtClean="0"/>
              <a:t>类</a:t>
            </a:r>
            <a:endParaRPr lang="zh-CN" altLang="en-US" dirty="0"/>
          </a:p>
        </p:txBody>
      </p:sp>
      <p:sp>
        <p:nvSpPr>
          <p:cNvPr id="7" name="矩形 6"/>
          <p:cNvSpPr/>
          <p:nvPr/>
        </p:nvSpPr>
        <p:spPr>
          <a:xfrm>
            <a:off x="251520" y="2158037"/>
            <a:ext cx="3024336" cy="2855139"/>
          </a:xfrm>
          <a:prstGeom prst="rect">
            <a:avLst/>
          </a:prstGeom>
          <a:solidFill>
            <a:srgbClr val="93CDDD"/>
          </a:solidFill>
          <a:ln>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dirty="0" smtClean="0">
              <a:solidFill>
                <a:schemeClr val="tx1"/>
              </a:solidFill>
              <a:latin typeface="微软雅黑" pitchFamily="34" charset="-122"/>
              <a:ea typeface="微软雅黑" pitchFamily="34" charset="-122"/>
            </a:endParaRPr>
          </a:p>
          <a:p>
            <a:r>
              <a:rPr lang="zh-CN" altLang="en-US" sz="2400" dirty="0" smtClean="0">
                <a:solidFill>
                  <a:schemeClr val="tx1"/>
                </a:solidFill>
                <a:latin typeface="微软雅黑" pitchFamily="34" charset="-122"/>
                <a:ea typeface="微软雅黑" pitchFamily="34" charset="-122"/>
              </a:rPr>
              <a:t>类</a:t>
            </a:r>
            <a:r>
              <a:rPr lang="zh-CN" altLang="en-US" sz="2400" dirty="0">
                <a:solidFill>
                  <a:schemeClr val="tx1"/>
                </a:solidFill>
                <a:latin typeface="微软雅黑" pitchFamily="34" charset="-122"/>
                <a:ea typeface="微软雅黑" pitchFamily="34" charset="-122"/>
              </a:rPr>
              <a:t>声明</a:t>
            </a:r>
            <a:endParaRPr lang="en-US" altLang="zh-CN" sz="2400" dirty="0">
              <a:solidFill>
                <a:schemeClr val="tx1"/>
              </a:solidFill>
              <a:latin typeface="微软雅黑" pitchFamily="34" charset="-122"/>
              <a:ea typeface="微软雅黑" pitchFamily="34" charset="-122"/>
            </a:endParaRPr>
          </a:p>
          <a:p>
            <a:r>
              <a:rPr lang="en-US" altLang="zh-CN" sz="2400" dirty="0">
                <a:solidFill>
                  <a:schemeClr val="tx1"/>
                </a:solidFill>
                <a:latin typeface="微软雅黑" pitchFamily="34" charset="-122"/>
                <a:ea typeface="微软雅黑" pitchFamily="34" charset="-122"/>
              </a:rPr>
              <a:t>{</a:t>
            </a:r>
          </a:p>
          <a:p>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成员变量声明</a:t>
            </a:r>
            <a:r>
              <a:rPr lang="en-US" altLang="zh-CN" sz="2400" dirty="0">
                <a:solidFill>
                  <a:schemeClr val="tx1"/>
                </a:solidFill>
                <a:latin typeface="微软雅黑" pitchFamily="34" charset="-122"/>
                <a:ea typeface="微软雅黑" pitchFamily="34" charset="-122"/>
              </a:rPr>
              <a:t>;</a:t>
            </a:r>
          </a:p>
          <a:p>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成员方法声明</a:t>
            </a:r>
            <a:r>
              <a:rPr lang="en-US" altLang="zh-CN" sz="2400" dirty="0">
                <a:solidFill>
                  <a:schemeClr val="tx1"/>
                </a:solidFill>
                <a:latin typeface="微软雅黑" pitchFamily="34" charset="-122"/>
                <a:ea typeface="微软雅黑" pitchFamily="34" charset="-122"/>
              </a:rPr>
              <a:t>;</a:t>
            </a:r>
          </a:p>
          <a:p>
            <a:r>
              <a:rPr lang="en-US" altLang="zh-CN" sz="2400" dirty="0">
                <a:solidFill>
                  <a:schemeClr val="tx1"/>
                </a:solidFill>
                <a:latin typeface="微软雅黑" pitchFamily="34" charset="-122"/>
                <a:ea typeface="微软雅黑" pitchFamily="34" charset="-122"/>
              </a:rPr>
              <a:t>}</a:t>
            </a:r>
            <a:endParaRPr lang="zh-CN" altLang="en-US" sz="2400" dirty="0">
              <a:solidFill>
                <a:schemeClr val="tx1"/>
              </a:solidFill>
              <a:latin typeface="微软雅黑" pitchFamily="34" charset="-122"/>
              <a:ea typeface="微软雅黑" pitchFamily="34" charset="-122"/>
            </a:endParaRPr>
          </a:p>
          <a:p>
            <a:pPr algn="ctr"/>
            <a:endParaRPr lang="zh-CN" altLang="en-US" sz="2400" dirty="0">
              <a:latin typeface="微软雅黑" pitchFamily="34" charset="-122"/>
              <a:ea typeface="微软雅黑" pitchFamily="34" charset="-122"/>
            </a:endParaRPr>
          </a:p>
        </p:txBody>
      </p:sp>
      <p:sp>
        <p:nvSpPr>
          <p:cNvPr id="13" name="矩形标注 12"/>
          <p:cNvSpPr/>
          <p:nvPr/>
        </p:nvSpPr>
        <p:spPr>
          <a:xfrm>
            <a:off x="0" y="1509540"/>
            <a:ext cx="9159078" cy="479300"/>
          </a:xfrm>
          <a:prstGeom prst="wedgeRectCallout">
            <a:avLst>
              <a:gd name="adj1" fmla="val -36373"/>
              <a:gd name="adj2" fmla="val 196203"/>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pPr>
            <a:r>
              <a:rPr lang="zh-CN" altLang="en-US" sz="2400" dirty="0" smtClean="0">
                <a:solidFill>
                  <a:schemeClr val="tx1"/>
                </a:solidFill>
                <a:latin typeface="Tahoma" pitchFamily="34" charset="0"/>
              </a:rPr>
              <a:t>[修饰符] </a:t>
            </a:r>
            <a:r>
              <a:rPr lang="en-US" altLang="zh-CN" sz="2400" dirty="0">
                <a:solidFill>
                  <a:schemeClr val="tx1"/>
                </a:solidFill>
                <a:latin typeface="Tahoma" pitchFamily="34" charset="0"/>
              </a:rPr>
              <a:t>class </a:t>
            </a:r>
            <a:r>
              <a:rPr lang="zh-CN" altLang="en-US" sz="2400" dirty="0" smtClean="0">
                <a:solidFill>
                  <a:schemeClr val="tx1"/>
                </a:solidFill>
                <a:latin typeface="Tahoma" pitchFamily="34" charset="0"/>
              </a:rPr>
              <a:t>类</a:t>
            </a:r>
            <a:r>
              <a:rPr lang="en-US" altLang="zh-CN" sz="2400" dirty="0" smtClean="0">
                <a:solidFill>
                  <a:schemeClr val="tx1"/>
                </a:solidFill>
                <a:latin typeface="Tahoma" pitchFamily="34" charset="0"/>
              </a:rPr>
              <a:t>&lt;</a:t>
            </a:r>
            <a:r>
              <a:rPr lang="zh-CN" altLang="en-US" sz="2400" dirty="0" smtClean="0">
                <a:solidFill>
                  <a:schemeClr val="tx1"/>
                </a:solidFill>
                <a:latin typeface="Tahoma" pitchFamily="34" charset="0"/>
              </a:rPr>
              <a:t>泛型&gt; </a:t>
            </a:r>
            <a:r>
              <a:rPr lang="zh-CN" altLang="en-US" sz="2400" dirty="0">
                <a:solidFill>
                  <a:schemeClr val="tx1"/>
                </a:solidFill>
                <a:latin typeface="Tahoma" pitchFamily="34" charset="0"/>
              </a:rPr>
              <a:t>[</a:t>
            </a:r>
            <a:r>
              <a:rPr lang="en-US" altLang="zh-CN" sz="2400" dirty="0" smtClean="0">
                <a:solidFill>
                  <a:schemeClr val="tx1"/>
                </a:solidFill>
                <a:latin typeface="Tahoma" pitchFamily="34" charset="0"/>
              </a:rPr>
              <a:t>extends </a:t>
            </a:r>
            <a:r>
              <a:rPr lang="zh-CN" altLang="en-US" sz="2400" dirty="0" smtClean="0">
                <a:solidFill>
                  <a:schemeClr val="tx1"/>
                </a:solidFill>
                <a:latin typeface="Tahoma" pitchFamily="34" charset="0"/>
              </a:rPr>
              <a:t>超类] </a:t>
            </a:r>
            <a:r>
              <a:rPr lang="zh-CN" altLang="en-US" sz="2400" dirty="0">
                <a:solidFill>
                  <a:schemeClr val="tx1"/>
                </a:solidFill>
                <a:latin typeface="Tahoma" pitchFamily="34" charset="0"/>
              </a:rPr>
              <a:t>[</a:t>
            </a:r>
            <a:r>
              <a:rPr lang="en-US" altLang="zh-CN" sz="2400" dirty="0">
                <a:solidFill>
                  <a:schemeClr val="tx1"/>
                </a:solidFill>
                <a:latin typeface="Tahoma" pitchFamily="34" charset="0"/>
              </a:rPr>
              <a:t>implements </a:t>
            </a:r>
            <a:r>
              <a:rPr lang="en-US" altLang="zh-CN" sz="2400" dirty="0" smtClean="0">
                <a:solidFill>
                  <a:schemeClr val="tx1"/>
                </a:solidFill>
                <a:latin typeface="Tahoma" pitchFamily="34" charset="0"/>
              </a:rPr>
              <a:t> </a:t>
            </a:r>
            <a:r>
              <a:rPr lang="zh-CN" altLang="en-US" sz="2400" dirty="0" smtClean="0">
                <a:solidFill>
                  <a:schemeClr val="tx1"/>
                </a:solidFill>
                <a:latin typeface="Tahoma" pitchFamily="34" charset="0"/>
              </a:rPr>
              <a:t>接口列表]</a:t>
            </a:r>
            <a:endParaRPr lang="zh-CN" altLang="en-US" sz="2400" dirty="0">
              <a:solidFill>
                <a:schemeClr val="tx1"/>
              </a:solidFill>
              <a:latin typeface="Tahoma" pitchFamily="34" charset="0"/>
            </a:endParaRPr>
          </a:p>
        </p:txBody>
      </p:sp>
      <p:sp>
        <p:nvSpPr>
          <p:cNvPr id="14" name="矩形标注 13"/>
          <p:cNvSpPr/>
          <p:nvPr/>
        </p:nvSpPr>
        <p:spPr>
          <a:xfrm>
            <a:off x="2123728" y="2564904"/>
            <a:ext cx="7020272" cy="479300"/>
          </a:xfrm>
          <a:prstGeom prst="wedgeRectCallout">
            <a:avLst>
              <a:gd name="adj1" fmla="val -37077"/>
              <a:gd name="adj2" fmla="val 108384"/>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itchFamily="2" charset="2"/>
              <a:buNone/>
            </a:pPr>
            <a:r>
              <a:rPr lang="zh-CN" altLang="en-US" sz="2400" dirty="0" smtClean="0">
                <a:solidFill>
                  <a:schemeClr val="tx1"/>
                </a:solidFill>
                <a:latin typeface="Tahoma" pitchFamily="34" charset="0"/>
              </a:rPr>
              <a:t>[修饰符] </a:t>
            </a:r>
            <a:r>
              <a:rPr lang="zh-CN" altLang="en-US" sz="2400" dirty="0">
                <a:solidFill>
                  <a:schemeClr val="tx1"/>
                </a:solidFill>
                <a:latin typeface="Tahoma" pitchFamily="34" charset="0"/>
              </a:rPr>
              <a:t>数据类型 </a:t>
            </a:r>
            <a:r>
              <a:rPr lang="zh-CN" altLang="en-US" sz="2400" dirty="0" smtClean="0">
                <a:solidFill>
                  <a:schemeClr val="tx1"/>
                </a:solidFill>
                <a:latin typeface="Tahoma" pitchFamily="34" charset="0"/>
              </a:rPr>
              <a:t>变量</a:t>
            </a:r>
            <a:r>
              <a:rPr lang="en-US" altLang="zh-CN" sz="2400" dirty="0" smtClean="0">
                <a:solidFill>
                  <a:schemeClr val="tx1"/>
                </a:solidFill>
                <a:latin typeface="Tahoma" pitchFamily="34" charset="0"/>
              </a:rPr>
              <a:t>[=</a:t>
            </a:r>
            <a:r>
              <a:rPr lang="zh-CN" altLang="en-US" sz="2400" dirty="0" smtClean="0">
                <a:solidFill>
                  <a:schemeClr val="tx1"/>
                </a:solidFill>
                <a:latin typeface="Tahoma" pitchFamily="34" charset="0"/>
              </a:rPr>
              <a:t>表达式</a:t>
            </a:r>
            <a:r>
              <a:rPr lang="en-US" altLang="zh-CN" sz="2400" dirty="0" smtClean="0">
                <a:solidFill>
                  <a:schemeClr val="tx1"/>
                </a:solidFill>
                <a:latin typeface="Tahoma" pitchFamily="34" charset="0"/>
              </a:rPr>
              <a:t>]{,</a:t>
            </a:r>
            <a:r>
              <a:rPr lang="zh-CN" altLang="en-US" sz="2400" dirty="0">
                <a:solidFill>
                  <a:schemeClr val="tx1"/>
                </a:solidFill>
                <a:latin typeface="Tahoma" pitchFamily="34" charset="0"/>
              </a:rPr>
              <a:t>变量</a:t>
            </a:r>
            <a:r>
              <a:rPr lang="en-US" altLang="zh-CN" sz="2400" dirty="0">
                <a:solidFill>
                  <a:schemeClr val="tx1"/>
                </a:solidFill>
                <a:latin typeface="Tahoma" pitchFamily="34" charset="0"/>
              </a:rPr>
              <a:t>[=</a:t>
            </a:r>
            <a:r>
              <a:rPr lang="zh-CN" altLang="en-US" sz="2400" dirty="0">
                <a:solidFill>
                  <a:schemeClr val="tx1"/>
                </a:solidFill>
                <a:latin typeface="Tahoma" pitchFamily="34" charset="0"/>
              </a:rPr>
              <a:t>表达式</a:t>
            </a:r>
            <a:r>
              <a:rPr lang="en-US" altLang="zh-CN" sz="2400" dirty="0" smtClean="0">
                <a:solidFill>
                  <a:schemeClr val="tx1"/>
                </a:solidFill>
                <a:latin typeface="Tahoma" pitchFamily="34" charset="0"/>
              </a:rPr>
              <a:t>]}</a:t>
            </a:r>
            <a:endParaRPr lang="zh-CN" altLang="en-US" sz="2400" dirty="0">
              <a:solidFill>
                <a:schemeClr val="tx1"/>
              </a:solidFill>
              <a:latin typeface="Tahoma" pitchFamily="34" charset="0"/>
            </a:endParaRPr>
          </a:p>
        </p:txBody>
      </p:sp>
      <p:sp>
        <p:nvSpPr>
          <p:cNvPr id="15" name="矩形标注 14"/>
          <p:cNvSpPr/>
          <p:nvPr/>
        </p:nvSpPr>
        <p:spPr>
          <a:xfrm>
            <a:off x="323528" y="5112568"/>
            <a:ext cx="8707175" cy="1772816"/>
          </a:xfrm>
          <a:prstGeom prst="wedgeRectCallout">
            <a:avLst>
              <a:gd name="adj1" fmla="val -23891"/>
              <a:gd name="adj2" fmla="val -101966"/>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itchFamily="2" charset="2"/>
              <a:buNone/>
            </a:pPr>
            <a:r>
              <a:rPr lang="zh-CN" altLang="en-US" sz="2400" dirty="0" smtClean="0">
                <a:solidFill>
                  <a:schemeClr val="tx1"/>
                </a:solidFill>
                <a:latin typeface="Tahoma" pitchFamily="34" charset="0"/>
              </a:rPr>
              <a:t>[&lt;</a:t>
            </a:r>
            <a:r>
              <a:rPr lang="zh-CN" altLang="en-US" sz="2400" dirty="0">
                <a:solidFill>
                  <a:schemeClr val="tx1"/>
                </a:solidFill>
                <a:latin typeface="Tahoma" pitchFamily="34" charset="0"/>
              </a:rPr>
              <a:t>修饰符&gt;] </a:t>
            </a:r>
            <a:r>
              <a:rPr lang="zh-CN" altLang="en-US" sz="2400" dirty="0" smtClean="0">
                <a:solidFill>
                  <a:schemeClr val="tx1"/>
                </a:solidFill>
                <a:latin typeface="Tahoma" pitchFamily="34" charset="0"/>
              </a:rPr>
              <a:t>返回</a:t>
            </a:r>
            <a:r>
              <a:rPr lang="zh-CN" altLang="en-US" sz="2400" dirty="0">
                <a:solidFill>
                  <a:schemeClr val="tx1"/>
                </a:solidFill>
                <a:latin typeface="Tahoma" pitchFamily="34" charset="0"/>
              </a:rPr>
              <a:t>值</a:t>
            </a:r>
            <a:r>
              <a:rPr lang="zh-CN" altLang="en-US" sz="2400" dirty="0" smtClean="0">
                <a:solidFill>
                  <a:schemeClr val="tx1"/>
                </a:solidFill>
                <a:latin typeface="Tahoma" pitchFamily="34" charset="0"/>
              </a:rPr>
              <a:t>类型 方法名 </a:t>
            </a:r>
            <a:r>
              <a:rPr lang="zh-CN" altLang="en-US" sz="2400" dirty="0">
                <a:solidFill>
                  <a:schemeClr val="tx1"/>
                </a:solidFill>
                <a:latin typeface="Tahoma" pitchFamily="34" charset="0"/>
              </a:rPr>
              <a:t>([参数列表]) [</a:t>
            </a:r>
            <a:r>
              <a:rPr lang="en-US" altLang="zh-CN" sz="2400" dirty="0" smtClean="0">
                <a:solidFill>
                  <a:schemeClr val="tx1"/>
                </a:solidFill>
                <a:latin typeface="Tahoma" pitchFamily="34" charset="0"/>
              </a:rPr>
              <a:t>throws </a:t>
            </a:r>
            <a:r>
              <a:rPr lang="zh-CN" altLang="en-US" sz="2400" dirty="0" smtClean="0">
                <a:solidFill>
                  <a:schemeClr val="tx1"/>
                </a:solidFill>
                <a:latin typeface="Tahoma" pitchFamily="34" charset="0"/>
              </a:rPr>
              <a:t>异常列表]</a:t>
            </a:r>
            <a:endParaRPr lang="en-US" altLang="zh-CN" sz="2400" dirty="0" smtClean="0">
              <a:solidFill>
                <a:schemeClr val="tx1"/>
              </a:solidFill>
              <a:latin typeface="Tahoma" pitchFamily="34" charset="0"/>
            </a:endParaRPr>
          </a:p>
          <a:p>
            <a:pPr>
              <a:buFont typeface="Wingdings" pitchFamily="2" charset="2"/>
              <a:buNone/>
            </a:pPr>
            <a:r>
              <a:rPr lang="en-US" altLang="zh-CN" sz="2400" dirty="0" smtClean="0">
                <a:solidFill>
                  <a:schemeClr val="tx1"/>
                </a:solidFill>
                <a:latin typeface="Tahoma" pitchFamily="34" charset="0"/>
              </a:rPr>
              <a:t>{</a:t>
            </a:r>
          </a:p>
          <a:p>
            <a:pPr>
              <a:buFont typeface="Wingdings" pitchFamily="2" charset="2"/>
              <a:buNone/>
            </a:pPr>
            <a:r>
              <a:rPr lang="en-US" altLang="zh-CN" sz="2400" dirty="0">
                <a:solidFill>
                  <a:schemeClr val="tx1"/>
                </a:solidFill>
                <a:latin typeface="Tahoma" pitchFamily="34" charset="0"/>
              </a:rPr>
              <a:t>	</a:t>
            </a:r>
            <a:r>
              <a:rPr lang="zh-CN" altLang="en-US" sz="2400" dirty="0" smtClean="0">
                <a:solidFill>
                  <a:schemeClr val="tx1"/>
                </a:solidFill>
                <a:latin typeface="Tahoma" pitchFamily="34" charset="0"/>
              </a:rPr>
              <a:t>语句序列</a:t>
            </a:r>
            <a:r>
              <a:rPr lang="en-US" altLang="zh-CN" sz="2400" dirty="0" smtClean="0">
                <a:solidFill>
                  <a:schemeClr val="tx1"/>
                </a:solidFill>
                <a:latin typeface="Tahoma" pitchFamily="34" charset="0"/>
              </a:rPr>
              <a:t>;</a:t>
            </a:r>
          </a:p>
          <a:p>
            <a:pPr>
              <a:buFont typeface="Wingdings" pitchFamily="2" charset="2"/>
              <a:buNone/>
            </a:pPr>
            <a:r>
              <a:rPr lang="en-US" altLang="zh-CN" sz="2400" dirty="0">
                <a:solidFill>
                  <a:schemeClr val="tx1"/>
                </a:solidFill>
                <a:latin typeface="Tahoma" pitchFamily="34" charset="0"/>
              </a:rPr>
              <a:t>	</a:t>
            </a:r>
            <a:r>
              <a:rPr lang="en-US" altLang="zh-CN" sz="2400" dirty="0" smtClean="0">
                <a:solidFill>
                  <a:schemeClr val="tx1"/>
                </a:solidFill>
                <a:latin typeface="Tahoma" pitchFamily="34" charset="0"/>
              </a:rPr>
              <a:t>[return[</a:t>
            </a:r>
            <a:r>
              <a:rPr lang="zh-CN" altLang="en-US" sz="2400" dirty="0" smtClean="0">
                <a:solidFill>
                  <a:schemeClr val="tx1"/>
                </a:solidFill>
                <a:latin typeface="Tahoma" pitchFamily="34" charset="0"/>
              </a:rPr>
              <a:t>返回值</a:t>
            </a:r>
            <a:r>
              <a:rPr lang="en-US" altLang="zh-CN" sz="2400" dirty="0" smtClean="0">
                <a:solidFill>
                  <a:schemeClr val="tx1"/>
                </a:solidFill>
                <a:latin typeface="Tahoma" pitchFamily="34" charset="0"/>
              </a:rPr>
              <a:t>]];</a:t>
            </a:r>
          </a:p>
          <a:p>
            <a:pPr>
              <a:buFont typeface="Wingdings" pitchFamily="2" charset="2"/>
              <a:buNone/>
            </a:pPr>
            <a:r>
              <a:rPr lang="en-US" altLang="zh-CN" sz="2400" dirty="0">
                <a:solidFill>
                  <a:schemeClr val="tx1"/>
                </a:solidFill>
                <a:latin typeface="Tahoma" pitchFamily="34" charset="0"/>
              </a:rPr>
              <a:t>}</a:t>
            </a:r>
            <a:endParaRPr lang="zh-CN" altLang="en-US" sz="2400" dirty="0">
              <a:solidFill>
                <a:schemeClr val="tx1"/>
              </a:solidFill>
              <a:latin typeface="Tahoma" pitchFamily="34" charset="0"/>
            </a:endParaRPr>
          </a:p>
        </p:txBody>
      </p:sp>
    </p:spTree>
    <p:extLst>
      <p:ext uri="{BB962C8B-B14F-4D97-AF65-F5344CB8AC3E}">
        <p14:creationId xmlns:p14="http://schemas.microsoft.com/office/powerpoint/2010/main" val="3334854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righ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righ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 </a:t>
            </a:r>
            <a:r>
              <a:rPr lang="zh-CN" altLang="en-US" dirty="0" smtClean="0"/>
              <a:t>对象</a:t>
            </a:r>
            <a:endParaRPr lang="zh-CN" altLang="en-US" dirty="0"/>
          </a:p>
        </p:txBody>
      </p:sp>
      <p:sp>
        <p:nvSpPr>
          <p:cNvPr id="26" name="内容占位符 2"/>
          <p:cNvSpPr>
            <a:spLocks noGrp="1"/>
          </p:cNvSpPr>
          <p:nvPr>
            <p:ph idx="1"/>
          </p:nvPr>
        </p:nvSpPr>
        <p:spPr>
          <a:xfrm>
            <a:off x="179512" y="908720"/>
            <a:ext cx="8784976" cy="5832648"/>
          </a:xfrm>
        </p:spPr>
        <p:txBody>
          <a:bodyPr/>
          <a:lstStyle/>
          <a:p>
            <a:pPr>
              <a:lnSpc>
                <a:spcPct val="90000"/>
              </a:lnSpc>
            </a:pPr>
            <a:r>
              <a:rPr lang="zh-CN" altLang="en-US" dirty="0">
                <a:latin typeface="Tahoma" pitchFamily="34" charset="0"/>
              </a:rPr>
              <a:t>声明对象（的引用变量</a:t>
            </a:r>
            <a:r>
              <a:rPr lang="zh-CN" altLang="en-US" dirty="0" smtClean="0">
                <a:latin typeface="Tahoma" pitchFamily="34" charset="0"/>
              </a:rPr>
              <a:t>）</a:t>
            </a:r>
            <a:endParaRPr lang="zh-CN" altLang="en-US" dirty="0">
              <a:latin typeface="Tahoma" pitchFamily="34" charset="0"/>
            </a:endParaRPr>
          </a:p>
          <a:p>
            <a:pPr>
              <a:lnSpc>
                <a:spcPct val="90000"/>
              </a:lnSpc>
              <a:buNone/>
            </a:pPr>
            <a:r>
              <a:rPr lang="en-US" altLang="zh-CN" sz="2800" dirty="0" smtClean="0">
                <a:latin typeface="Tahoma" pitchFamily="34" charset="0"/>
              </a:rPr>
              <a:t>	</a:t>
            </a:r>
            <a:r>
              <a:rPr lang="zh-CN" altLang="en-US" sz="2800" dirty="0" smtClean="0">
                <a:latin typeface="Tahoma" pitchFamily="34" charset="0"/>
              </a:rPr>
              <a:t>类</a:t>
            </a:r>
            <a:r>
              <a:rPr lang="zh-CN" altLang="en-US" sz="2800" dirty="0">
                <a:latin typeface="Tahoma" pitchFamily="34" charset="0"/>
              </a:rPr>
              <a:t>名 变量</a:t>
            </a:r>
            <a:r>
              <a:rPr lang="zh-CN" altLang="en-US" sz="2800" dirty="0" smtClean="0">
                <a:latin typeface="Tahoma" pitchFamily="34" charset="0"/>
              </a:rPr>
              <a:t>名</a:t>
            </a:r>
            <a:r>
              <a:rPr lang="en-US" altLang="zh-CN" sz="2800" dirty="0" smtClean="0">
                <a:latin typeface="Tahoma" pitchFamily="34" charset="0"/>
              </a:rPr>
              <a:t>;</a:t>
            </a:r>
            <a:endParaRPr lang="zh-CN" altLang="en-US" sz="2800" dirty="0">
              <a:latin typeface="Tahoma" pitchFamily="34" charset="0"/>
            </a:endParaRPr>
          </a:p>
          <a:p>
            <a:pPr>
              <a:lnSpc>
                <a:spcPct val="90000"/>
              </a:lnSpc>
            </a:pPr>
            <a:r>
              <a:rPr lang="zh-CN" altLang="en-US" dirty="0">
                <a:latin typeface="Tahoma" pitchFamily="34" charset="0"/>
              </a:rPr>
              <a:t>对象的</a:t>
            </a:r>
            <a:r>
              <a:rPr lang="zh-CN" altLang="en-US" dirty="0" smtClean="0">
                <a:latin typeface="Tahoma" pitchFamily="34" charset="0"/>
              </a:rPr>
              <a:t>实例化</a:t>
            </a:r>
            <a:endParaRPr lang="zh-CN" altLang="en-US" dirty="0">
              <a:latin typeface="Tahoma" pitchFamily="34" charset="0"/>
            </a:endParaRPr>
          </a:p>
          <a:p>
            <a:pPr>
              <a:lnSpc>
                <a:spcPct val="90000"/>
              </a:lnSpc>
              <a:buNone/>
            </a:pPr>
            <a:r>
              <a:rPr lang="en-US" altLang="zh-CN" sz="2800" dirty="0" smtClean="0">
                <a:latin typeface="Tahoma" pitchFamily="34" charset="0"/>
              </a:rPr>
              <a:t>	new </a:t>
            </a:r>
            <a:r>
              <a:rPr lang="zh-CN" altLang="en-US" sz="2800" dirty="0" smtClean="0">
                <a:latin typeface="Tahoma" pitchFamily="34" charset="0"/>
              </a:rPr>
              <a:t>类的构造方法([&lt;</a:t>
            </a:r>
            <a:r>
              <a:rPr lang="zh-CN" altLang="en-US" sz="2800" dirty="0">
                <a:latin typeface="Tahoma" pitchFamily="34" charset="0"/>
              </a:rPr>
              <a:t>参数列表&gt;])</a:t>
            </a:r>
          </a:p>
          <a:p>
            <a:pPr>
              <a:lnSpc>
                <a:spcPct val="90000"/>
              </a:lnSpc>
            </a:pPr>
            <a:r>
              <a:rPr lang="zh-CN" altLang="en-US" dirty="0">
                <a:latin typeface="Tahoma" pitchFamily="34" charset="0"/>
              </a:rPr>
              <a:t>将引用指向</a:t>
            </a:r>
            <a:r>
              <a:rPr lang="zh-CN" altLang="en-US" dirty="0" smtClean="0">
                <a:latin typeface="Tahoma" pitchFamily="34" charset="0"/>
              </a:rPr>
              <a:t>实例</a:t>
            </a:r>
            <a:endParaRPr lang="en-US" altLang="zh-CN" sz="2800" dirty="0">
              <a:latin typeface="Tahoma" pitchFamily="34" charset="0"/>
            </a:endParaRPr>
          </a:p>
          <a:p>
            <a:pPr>
              <a:lnSpc>
                <a:spcPct val="90000"/>
              </a:lnSpc>
              <a:buNone/>
            </a:pPr>
            <a:r>
              <a:rPr lang="en-US" altLang="zh-CN" sz="2800" dirty="0" smtClean="0">
                <a:latin typeface="Tahoma" pitchFamily="34" charset="0"/>
              </a:rPr>
              <a:t>	</a:t>
            </a:r>
            <a:r>
              <a:rPr lang="zh-CN" altLang="en-US" sz="2800" dirty="0" smtClean="0">
                <a:latin typeface="Tahoma" pitchFamily="34" charset="0"/>
              </a:rPr>
              <a:t>变量</a:t>
            </a:r>
            <a:r>
              <a:rPr lang="zh-CN" altLang="en-US" sz="2800" dirty="0">
                <a:latin typeface="Tahoma" pitchFamily="34" charset="0"/>
              </a:rPr>
              <a:t>名=</a:t>
            </a:r>
            <a:r>
              <a:rPr lang="en-US" altLang="zh-CN" sz="2800" dirty="0">
                <a:latin typeface="Tahoma" pitchFamily="34" charset="0"/>
              </a:rPr>
              <a:t>new </a:t>
            </a:r>
            <a:r>
              <a:rPr lang="zh-CN" altLang="en-US" sz="2800" dirty="0" smtClean="0">
                <a:latin typeface="Tahoma" pitchFamily="34" charset="0"/>
              </a:rPr>
              <a:t>类的构造方法([&lt;</a:t>
            </a:r>
            <a:r>
              <a:rPr lang="zh-CN" altLang="en-US" sz="2800" dirty="0">
                <a:latin typeface="Tahoma" pitchFamily="34" charset="0"/>
              </a:rPr>
              <a:t>参数列表&gt;])</a:t>
            </a:r>
          </a:p>
          <a:p>
            <a:pPr>
              <a:lnSpc>
                <a:spcPct val="90000"/>
              </a:lnSpc>
            </a:pPr>
            <a:r>
              <a:rPr lang="zh-CN" altLang="en-US" dirty="0"/>
              <a:t>引用对象的成员变量和调用对象方法</a:t>
            </a:r>
          </a:p>
          <a:p>
            <a:pPr lvl="1">
              <a:lnSpc>
                <a:spcPct val="90000"/>
              </a:lnSpc>
              <a:buNone/>
            </a:pPr>
            <a:r>
              <a:rPr lang="zh-CN" altLang="en-US" dirty="0"/>
              <a:t>对象</a:t>
            </a:r>
            <a:r>
              <a:rPr lang="en-US" altLang="zh-CN" dirty="0"/>
              <a:t>.</a:t>
            </a:r>
            <a:r>
              <a:rPr lang="zh-CN" altLang="en-US" dirty="0"/>
              <a:t>成员变量</a:t>
            </a:r>
          </a:p>
          <a:p>
            <a:pPr lvl="1">
              <a:lnSpc>
                <a:spcPct val="90000"/>
              </a:lnSpc>
              <a:buNone/>
            </a:pPr>
            <a:r>
              <a:rPr lang="zh-CN" altLang="en-US" dirty="0"/>
              <a:t>对象</a:t>
            </a:r>
            <a:r>
              <a:rPr lang="en-US" altLang="zh-CN" dirty="0"/>
              <a:t>.</a:t>
            </a:r>
            <a:r>
              <a:rPr lang="zh-CN" altLang="en-US" dirty="0"/>
              <a:t>成员方法</a:t>
            </a:r>
            <a:r>
              <a:rPr lang="en-US" altLang="zh-CN" dirty="0"/>
              <a:t>([</a:t>
            </a:r>
            <a:r>
              <a:rPr lang="zh-CN" altLang="en-US" dirty="0"/>
              <a:t>参数列表</a:t>
            </a:r>
            <a:r>
              <a:rPr lang="en-US" altLang="zh-CN" dirty="0" smtClean="0"/>
              <a:t>])</a:t>
            </a:r>
            <a:endParaRPr lang="en-US" altLang="zh-CN" dirty="0"/>
          </a:p>
          <a:p>
            <a:pPr lvl="1">
              <a:lnSpc>
                <a:spcPct val="90000"/>
              </a:lnSpc>
              <a:buNone/>
            </a:pPr>
            <a:endParaRPr lang="en-US" altLang="zh-CN" sz="2400" dirty="0" smtClean="0">
              <a:latin typeface="Tahoma" pitchFamily="34" charset="0"/>
            </a:endParaRPr>
          </a:p>
          <a:p>
            <a:pPr lvl="1">
              <a:lnSpc>
                <a:spcPct val="90000"/>
              </a:lnSpc>
              <a:buNone/>
            </a:pPr>
            <a:r>
              <a:rPr lang="en-US" altLang="zh-CN" sz="2400" dirty="0">
                <a:latin typeface="Tahoma" pitchFamily="34" charset="0"/>
              </a:rPr>
              <a:t>	</a:t>
            </a:r>
            <a:r>
              <a:rPr lang="en-US" altLang="zh-CN" sz="2400" dirty="0" smtClean="0">
                <a:latin typeface="Tahoma" pitchFamily="34" charset="0"/>
              </a:rPr>
              <a:t>   </a:t>
            </a:r>
            <a:r>
              <a:rPr lang="en-US" altLang="zh-CN" dirty="0" smtClean="0">
                <a:latin typeface="Tahoma" pitchFamily="34" charset="0"/>
                <a:hlinkClick r:id="rId2" action="ppaction://hlinkfile"/>
              </a:rPr>
              <a:t>ClassTest.java</a:t>
            </a:r>
            <a:endParaRPr lang="en-US" altLang="zh-CN" dirty="0">
              <a:latin typeface="Tahoma"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4602071"/>
            <a:ext cx="1470265" cy="1470265"/>
          </a:xfrm>
          <a:prstGeom prst="rect">
            <a:avLst/>
          </a:prstGeom>
        </p:spPr>
      </p:pic>
      <p:pic>
        <p:nvPicPr>
          <p:cNvPr id="6"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5691336"/>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957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a:t>
            </a:r>
            <a:r>
              <a:rPr lang="zh-CN" altLang="en-US" dirty="0"/>
              <a:t>对象</a:t>
            </a:r>
          </a:p>
        </p:txBody>
      </p:sp>
      <p:sp>
        <p:nvSpPr>
          <p:cNvPr id="3" name="内容占位符 2"/>
          <p:cNvSpPr>
            <a:spLocks noGrp="1"/>
          </p:cNvSpPr>
          <p:nvPr>
            <p:ph idx="1"/>
          </p:nvPr>
        </p:nvSpPr>
        <p:spPr/>
        <p:txBody>
          <a:bodyPr/>
          <a:lstStyle/>
          <a:p>
            <a:r>
              <a:rPr lang="zh-CN" altLang="en-US" dirty="0" smtClean="0"/>
              <a:t>对象的引用模型</a:t>
            </a:r>
            <a:endParaRPr lang="en-US" altLang="zh-CN" dirty="0" smtClean="0"/>
          </a:p>
          <a:p>
            <a:pPr lvl="1"/>
            <a:r>
              <a:rPr lang="zh-CN" altLang="en-US" dirty="0"/>
              <a:t>类是对象的模板，同一个类可以创建多个对象，每个对象有各自的内存空间，不会互相影响</a:t>
            </a:r>
          </a:p>
        </p:txBody>
      </p:sp>
      <p:pic>
        <p:nvPicPr>
          <p:cNvPr id="6146" name="Picture 2" descr="E:\java\表现层\图标\200711261156463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437112"/>
            <a:ext cx="1944216" cy="194421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899592" y="3068960"/>
            <a:ext cx="5681464" cy="3019425"/>
            <a:chOff x="1905000" y="3501008"/>
            <a:chExt cx="5105400" cy="3019425"/>
          </a:xfrm>
        </p:grpSpPr>
        <p:sp>
          <p:nvSpPr>
            <p:cNvPr id="5" name="Line 5"/>
            <p:cNvSpPr>
              <a:spLocks noChangeShapeType="1"/>
            </p:cNvSpPr>
            <p:nvPr/>
          </p:nvSpPr>
          <p:spPr bwMode="auto">
            <a:xfrm>
              <a:off x="3186113" y="3958208"/>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6" name="Line 6"/>
            <p:cNvSpPr>
              <a:spLocks noChangeShapeType="1"/>
            </p:cNvSpPr>
            <p:nvPr/>
          </p:nvSpPr>
          <p:spPr bwMode="auto">
            <a:xfrm>
              <a:off x="3871913" y="3958208"/>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7" name="Text Box 7"/>
            <p:cNvSpPr txBox="1">
              <a:spLocks noChangeArrowheads="1"/>
            </p:cNvSpPr>
            <p:nvPr/>
          </p:nvSpPr>
          <p:spPr bwMode="auto">
            <a:xfrm>
              <a:off x="3033713" y="3501008"/>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tx2"/>
                </a:buClr>
                <a:buFont typeface="Wingdings" pitchFamily="2" charset="2"/>
                <a:buNone/>
              </a:pPr>
              <a:r>
                <a:rPr kumimoji="0" lang="zh-CN" altLang="en-US" sz="2000">
                  <a:effectLst>
                    <a:outerShdw blurRad="38100" dist="38100" dir="2700000" algn="tl">
                      <a:srgbClr val="000000"/>
                    </a:outerShdw>
                  </a:effectLst>
                  <a:latin typeface="微软雅黑" pitchFamily="34" charset="-122"/>
                  <a:ea typeface="微软雅黑" pitchFamily="34" charset="-122"/>
                </a:rPr>
                <a:t>栈内存</a:t>
              </a:r>
            </a:p>
          </p:txBody>
        </p:sp>
        <p:sp>
          <p:nvSpPr>
            <p:cNvPr id="8" name="Line 8"/>
            <p:cNvSpPr>
              <a:spLocks noChangeShapeType="1"/>
            </p:cNvSpPr>
            <p:nvPr/>
          </p:nvSpPr>
          <p:spPr bwMode="auto">
            <a:xfrm>
              <a:off x="3186113" y="469163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9" name="Line 9"/>
            <p:cNvSpPr>
              <a:spLocks noChangeShapeType="1"/>
            </p:cNvSpPr>
            <p:nvPr/>
          </p:nvSpPr>
          <p:spPr bwMode="auto">
            <a:xfrm>
              <a:off x="3186113" y="5253608"/>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10" name="Line 10"/>
            <p:cNvSpPr>
              <a:spLocks noChangeShapeType="1"/>
            </p:cNvSpPr>
            <p:nvPr/>
          </p:nvSpPr>
          <p:spPr bwMode="auto">
            <a:xfrm>
              <a:off x="3186113" y="583463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11" name="Text Box 11"/>
            <p:cNvSpPr txBox="1">
              <a:spLocks noChangeArrowheads="1"/>
            </p:cNvSpPr>
            <p:nvPr/>
          </p:nvSpPr>
          <p:spPr bwMode="auto">
            <a:xfrm>
              <a:off x="3252788" y="4767833"/>
              <a:ext cx="6858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buClr>
                  <a:schemeClr val="tx2"/>
                </a:buClr>
                <a:buFont typeface="Wingdings" pitchFamily="2" charset="2"/>
                <a:buNone/>
              </a:pPr>
              <a:r>
                <a:rPr kumimoji="0" lang="zh-CN" altLang="en-US" sz="1600">
                  <a:effectLst>
                    <a:outerShdw blurRad="38100" dist="38100" dir="2700000" algn="tl">
                      <a:srgbClr val="000000"/>
                    </a:outerShdw>
                  </a:effectLst>
                  <a:latin typeface="微软雅黑" pitchFamily="34" charset="-122"/>
                  <a:ea typeface="微软雅黑" pitchFamily="34" charset="-122"/>
                </a:rPr>
                <a:t>对</a:t>
              </a:r>
              <a:r>
                <a:rPr kumimoji="0" lang="en-US" altLang="zh-CN" sz="1600">
                  <a:effectLst>
                    <a:outerShdw blurRad="38100" dist="38100" dir="2700000" algn="tl">
                      <a:srgbClr val="000000"/>
                    </a:outerShdw>
                  </a:effectLst>
                  <a:latin typeface="微软雅黑" pitchFamily="34" charset="-122"/>
                  <a:ea typeface="微软雅黑" pitchFamily="34" charset="-122"/>
                </a:rPr>
                <a:t>age</a:t>
              </a:r>
              <a:r>
                <a:rPr kumimoji="0" lang="zh-CN" altLang="en-US" sz="1600">
                  <a:effectLst>
                    <a:outerShdw blurRad="38100" dist="38100" dir="2700000" algn="tl">
                      <a:srgbClr val="000000"/>
                    </a:outerShdw>
                  </a:effectLst>
                  <a:latin typeface="微软雅黑" pitchFamily="34" charset="-122"/>
                  <a:ea typeface="微软雅黑" pitchFamily="34" charset="-122"/>
                </a:rPr>
                <a:t>的访问</a:t>
              </a:r>
            </a:p>
          </p:txBody>
        </p:sp>
        <p:sp>
          <p:nvSpPr>
            <p:cNvPr id="12" name="Oval 12"/>
            <p:cNvSpPr>
              <a:spLocks noChangeArrowheads="1"/>
            </p:cNvSpPr>
            <p:nvPr/>
          </p:nvSpPr>
          <p:spPr bwMode="auto">
            <a:xfrm>
              <a:off x="4114800" y="4689132"/>
              <a:ext cx="2895600" cy="51935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itchFamily="34" charset="-122"/>
                <a:ea typeface="微软雅黑" pitchFamily="34" charset="-122"/>
              </a:endParaRPr>
            </a:p>
          </p:txBody>
        </p:sp>
        <p:sp>
          <p:nvSpPr>
            <p:cNvPr id="13" name="Text Box 13"/>
            <p:cNvSpPr txBox="1">
              <a:spLocks noChangeArrowheads="1"/>
            </p:cNvSpPr>
            <p:nvPr/>
          </p:nvSpPr>
          <p:spPr bwMode="auto">
            <a:xfrm>
              <a:off x="5029200" y="3515296"/>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tx2"/>
                </a:buClr>
                <a:buFont typeface="Wingdings" pitchFamily="2" charset="2"/>
                <a:buNone/>
              </a:pPr>
              <a:r>
                <a:rPr kumimoji="0" lang="zh-CN" altLang="en-US" sz="2000">
                  <a:effectLst>
                    <a:outerShdw blurRad="38100" dist="38100" dir="2700000" algn="tl">
                      <a:srgbClr val="000000"/>
                    </a:outerShdw>
                  </a:effectLst>
                  <a:latin typeface="微软雅黑" pitchFamily="34" charset="-122"/>
                  <a:ea typeface="微软雅黑" pitchFamily="34" charset="-122"/>
                </a:rPr>
                <a:t>堆内存</a:t>
              </a:r>
            </a:p>
          </p:txBody>
        </p:sp>
        <p:sp>
          <p:nvSpPr>
            <p:cNvPr id="14" name="Text Box 14"/>
            <p:cNvSpPr txBox="1">
              <a:spLocks noChangeArrowheads="1"/>
            </p:cNvSpPr>
            <p:nvPr/>
          </p:nvSpPr>
          <p:spPr bwMode="auto">
            <a:xfrm>
              <a:off x="1905000" y="4809108"/>
              <a:ext cx="1347788"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tx2"/>
                </a:buClr>
                <a:buFont typeface="Wingdings" pitchFamily="2" charset="2"/>
                <a:buNone/>
              </a:pPr>
              <a:r>
                <a:rPr kumimoji="0" lang="en-US" altLang="zh-CN" sz="1800">
                  <a:effectLst>
                    <a:outerShdw blurRad="38100" dist="38100" dir="2700000" algn="tl">
                      <a:srgbClr val="000000"/>
                    </a:outerShdw>
                  </a:effectLst>
                  <a:latin typeface="微软雅黑" pitchFamily="34" charset="-122"/>
                  <a:ea typeface="微软雅黑" pitchFamily="34" charset="-122"/>
                </a:rPr>
                <a:t>p1.getAge()</a:t>
              </a:r>
            </a:p>
          </p:txBody>
        </p:sp>
        <p:sp>
          <p:nvSpPr>
            <p:cNvPr id="15" name="Text Box 15"/>
            <p:cNvSpPr txBox="1">
              <a:spLocks noChangeArrowheads="1"/>
            </p:cNvSpPr>
            <p:nvPr/>
          </p:nvSpPr>
          <p:spPr bwMode="auto">
            <a:xfrm>
              <a:off x="3886200" y="6153721"/>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tx2"/>
                </a:buClr>
                <a:buFont typeface="Wingdings" pitchFamily="2" charset="2"/>
                <a:buNone/>
              </a:pPr>
              <a:endParaRPr kumimoji="0" lang="en-US" altLang="zh-CN" sz="2000">
                <a:effectLst>
                  <a:outerShdw blurRad="38100" dist="38100" dir="2700000" algn="tl">
                    <a:srgbClr val="000000"/>
                  </a:outerShdw>
                </a:effectLst>
                <a:latin typeface="微软雅黑" pitchFamily="34" charset="-122"/>
                <a:ea typeface="微软雅黑" pitchFamily="34" charset="-122"/>
              </a:endParaRPr>
            </a:p>
          </p:txBody>
        </p:sp>
        <p:sp>
          <p:nvSpPr>
            <p:cNvPr id="16" name="Line 16"/>
            <p:cNvSpPr>
              <a:spLocks noChangeShapeType="1"/>
            </p:cNvSpPr>
            <p:nvPr/>
          </p:nvSpPr>
          <p:spPr bwMode="auto">
            <a:xfrm>
              <a:off x="5233988" y="4463033"/>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17" name="Text Box 17"/>
            <p:cNvSpPr txBox="1">
              <a:spLocks noChangeArrowheads="1"/>
            </p:cNvSpPr>
            <p:nvPr/>
          </p:nvSpPr>
          <p:spPr bwMode="auto">
            <a:xfrm rot="5400000">
              <a:off x="5360194" y="4576508"/>
              <a:ext cx="381000" cy="24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buClr>
                  <a:schemeClr val="tx2"/>
                </a:buClr>
                <a:buFont typeface="Wingdings" pitchFamily="2" charset="2"/>
                <a:buNone/>
              </a:pPr>
              <a:r>
                <a:rPr kumimoji="0" lang="zh-CN" altLang="en-US">
                  <a:effectLst>
                    <a:outerShdw blurRad="38100" dist="38100" dir="2700000" algn="tl">
                      <a:srgbClr val="000000"/>
                    </a:outerShdw>
                  </a:effectLst>
                  <a:latin typeface="微软雅黑" pitchFamily="34" charset="-122"/>
                  <a:ea typeface="微软雅黑" pitchFamily="34" charset="-122"/>
                </a:rPr>
                <a:t>…</a:t>
              </a:r>
            </a:p>
          </p:txBody>
        </p:sp>
        <p:sp>
          <p:nvSpPr>
            <p:cNvPr id="18" name="Text Box 18"/>
            <p:cNvSpPr txBox="1">
              <a:spLocks noChangeArrowheads="1"/>
            </p:cNvSpPr>
            <p:nvPr/>
          </p:nvSpPr>
          <p:spPr bwMode="auto">
            <a:xfrm>
              <a:off x="5310188" y="4242371"/>
              <a:ext cx="500062"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buClr>
                  <a:schemeClr val="tx2"/>
                </a:buClr>
                <a:buFont typeface="Wingdings" pitchFamily="2" charset="2"/>
                <a:buNone/>
              </a:pPr>
              <a:r>
                <a:rPr kumimoji="0" lang="zh-CN" altLang="en-US" sz="1600">
                  <a:effectLst>
                    <a:outerShdw blurRad="38100" dist="38100" dir="2700000" algn="tl">
                      <a:srgbClr val="000000"/>
                    </a:outerShdw>
                  </a:effectLst>
                  <a:latin typeface="微软雅黑" pitchFamily="34" charset="-122"/>
                  <a:ea typeface="微软雅黑" pitchFamily="34" charset="-122"/>
                </a:rPr>
                <a:t>-30</a:t>
              </a:r>
            </a:p>
          </p:txBody>
        </p:sp>
        <p:sp>
          <p:nvSpPr>
            <p:cNvPr id="19" name="Text Box 19"/>
            <p:cNvSpPr txBox="1">
              <a:spLocks noChangeArrowheads="1"/>
            </p:cNvSpPr>
            <p:nvPr/>
          </p:nvSpPr>
          <p:spPr bwMode="auto">
            <a:xfrm>
              <a:off x="5767388" y="4242371"/>
              <a:ext cx="4572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buClr>
                  <a:schemeClr val="tx2"/>
                </a:buClr>
                <a:buFont typeface="Wingdings" pitchFamily="2" charset="2"/>
                <a:buNone/>
              </a:pPr>
              <a:r>
                <a:rPr kumimoji="0" lang="en-US" altLang="zh-CN" sz="1600">
                  <a:effectLst>
                    <a:outerShdw blurRad="38100" dist="38100" dir="2700000" algn="tl">
                      <a:srgbClr val="000000"/>
                    </a:outerShdw>
                  </a:effectLst>
                  <a:latin typeface="微软雅黑" pitchFamily="34" charset="-122"/>
                  <a:ea typeface="微软雅黑" pitchFamily="34" charset="-122"/>
                </a:rPr>
                <a:t>age</a:t>
              </a:r>
            </a:p>
          </p:txBody>
        </p:sp>
        <p:sp>
          <p:nvSpPr>
            <p:cNvPr id="20" name="Text Box 20"/>
            <p:cNvSpPr txBox="1">
              <a:spLocks noChangeArrowheads="1"/>
            </p:cNvSpPr>
            <p:nvPr/>
          </p:nvSpPr>
          <p:spPr bwMode="auto">
            <a:xfrm>
              <a:off x="5005387" y="4039380"/>
              <a:ext cx="129540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70000"/>
                </a:lnSpc>
                <a:spcBef>
                  <a:spcPct val="50000"/>
                </a:spcBef>
                <a:buClr>
                  <a:schemeClr val="tx2"/>
                </a:buClr>
                <a:buFont typeface="Wingdings" pitchFamily="2" charset="2"/>
                <a:buNone/>
              </a:pPr>
              <a:r>
                <a:rPr kumimoji="0" lang="en-US" altLang="zh-CN" sz="1500" dirty="0">
                  <a:effectLst>
                    <a:outerShdw blurRad="38100" dist="38100" dir="2700000" algn="tl">
                      <a:srgbClr val="000000"/>
                    </a:outerShdw>
                  </a:effectLst>
                  <a:latin typeface="微软雅黑" pitchFamily="34" charset="-122"/>
                  <a:ea typeface="微软雅黑" pitchFamily="34" charset="-122"/>
                </a:rPr>
                <a:t>P1</a:t>
              </a:r>
              <a:r>
                <a:rPr kumimoji="0" lang="zh-CN" altLang="en-US" sz="1500" dirty="0">
                  <a:effectLst>
                    <a:outerShdw blurRad="38100" dist="38100" dir="2700000" algn="tl">
                      <a:srgbClr val="000000"/>
                    </a:outerShdw>
                  </a:effectLst>
                  <a:latin typeface="微软雅黑" pitchFamily="34" charset="-122"/>
                  <a:ea typeface="微软雅黑" pitchFamily="34" charset="-122"/>
                </a:rPr>
                <a:t>标识的对象</a:t>
              </a:r>
            </a:p>
          </p:txBody>
        </p:sp>
        <p:sp>
          <p:nvSpPr>
            <p:cNvPr id="21" name="Line 21"/>
            <p:cNvSpPr>
              <a:spLocks noChangeShapeType="1"/>
            </p:cNvSpPr>
            <p:nvPr/>
          </p:nvSpPr>
          <p:spPr bwMode="auto">
            <a:xfrm flipV="1">
              <a:off x="3886200" y="5148833"/>
              <a:ext cx="1119188" cy="25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22" name="Line 22"/>
            <p:cNvSpPr>
              <a:spLocks noChangeShapeType="1"/>
            </p:cNvSpPr>
            <p:nvPr/>
          </p:nvSpPr>
          <p:spPr bwMode="auto">
            <a:xfrm>
              <a:off x="5233988" y="4234433"/>
              <a:ext cx="0" cy="657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23" name="Line 23"/>
            <p:cNvSpPr>
              <a:spLocks noChangeShapeType="1"/>
            </p:cNvSpPr>
            <p:nvPr/>
          </p:nvSpPr>
          <p:spPr bwMode="auto">
            <a:xfrm>
              <a:off x="5233988" y="4234433"/>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24" name="Line 24"/>
            <p:cNvSpPr>
              <a:spLocks noChangeShapeType="1"/>
            </p:cNvSpPr>
            <p:nvPr/>
          </p:nvSpPr>
          <p:spPr bwMode="auto">
            <a:xfrm>
              <a:off x="5691188" y="4234433"/>
              <a:ext cx="0" cy="657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25" name="Text Box 25"/>
            <p:cNvSpPr txBox="1">
              <a:spLocks noChangeArrowheads="1"/>
            </p:cNvSpPr>
            <p:nvPr/>
          </p:nvSpPr>
          <p:spPr bwMode="auto">
            <a:xfrm rot="5400000">
              <a:off x="3431382" y="4376483"/>
              <a:ext cx="381000" cy="24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buClr>
                  <a:schemeClr val="tx2"/>
                </a:buClr>
                <a:buFont typeface="Wingdings" pitchFamily="2" charset="2"/>
                <a:buNone/>
              </a:pPr>
              <a:r>
                <a:rPr kumimoji="0" lang="zh-CN" altLang="en-US" dirty="0">
                  <a:effectLst>
                    <a:outerShdw blurRad="38100" dist="38100" dir="2700000" algn="tl">
                      <a:srgbClr val="000000"/>
                    </a:outerShdw>
                  </a:effectLst>
                  <a:latin typeface="微软雅黑" pitchFamily="34" charset="-122"/>
                  <a:ea typeface="微软雅黑" pitchFamily="34" charset="-122"/>
                </a:rPr>
                <a:t>…</a:t>
              </a:r>
            </a:p>
          </p:txBody>
        </p:sp>
        <p:sp>
          <p:nvSpPr>
            <p:cNvPr id="26" name="Text Box 26"/>
            <p:cNvSpPr txBox="1">
              <a:spLocks noChangeArrowheads="1"/>
            </p:cNvSpPr>
            <p:nvPr/>
          </p:nvSpPr>
          <p:spPr bwMode="auto">
            <a:xfrm>
              <a:off x="3252788" y="5317108"/>
              <a:ext cx="6858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buClr>
                  <a:schemeClr val="tx2"/>
                </a:buClr>
                <a:buFont typeface="Wingdings" pitchFamily="2" charset="2"/>
                <a:buNone/>
              </a:pPr>
              <a:r>
                <a:rPr kumimoji="0" lang="zh-CN" altLang="en-US" sz="1600">
                  <a:effectLst>
                    <a:outerShdw blurRad="38100" dist="38100" dir="2700000" algn="tl">
                      <a:srgbClr val="000000"/>
                    </a:outerShdw>
                  </a:effectLst>
                  <a:latin typeface="微软雅黑" pitchFamily="34" charset="-122"/>
                  <a:ea typeface="微软雅黑" pitchFamily="34" charset="-122"/>
                </a:rPr>
                <a:t>对</a:t>
              </a:r>
              <a:r>
                <a:rPr kumimoji="0" lang="en-US" altLang="zh-CN" sz="1600">
                  <a:effectLst>
                    <a:outerShdw blurRad="38100" dist="38100" dir="2700000" algn="tl">
                      <a:srgbClr val="000000"/>
                    </a:outerShdw>
                  </a:effectLst>
                  <a:latin typeface="微软雅黑" pitchFamily="34" charset="-122"/>
                  <a:ea typeface="微软雅黑" pitchFamily="34" charset="-122"/>
                </a:rPr>
                <a:t>age</a:t>
              </a:r>
              <a:r>
                <a:rPr kumimoji="0" lang="zh-CN" altLang="en-US" sz="1600">
                  <a:effectLst>
                    <a:outerShdw blurRad="38100" dist="38100" dir="2700000" algn="tl">
                      <a:srgbClr val="000000"/>
                    </a:outerShdw>
                  </a:effectLst>
                  <a:latin typeface="微软雅黑" pitchFamily="34" charset="-122"/>
                  <a:ea typeface="微软雅黑" pitchFamily="34" charset="-122"/>
                </a:rPr>
                <a:t>的访问</a:t>
              </a:r>
            </a:p>
          </p:txBody>
        </p:sp>
        <p:sp>
          <p:nvSpPr>
            <p:cNvPr id="27" name="Text Box 27"/>
            <p:cNvSpPr txBox="1">
              <a:spLocks noChangeArrowheads="1"/>
            </p:cNvSpPr>
            <p:nvPr/>
          </p:nvSpPr>
          <p:spPr bwMode="auto">
            <a:xfrm>
              <a:off x="1905000" y="5377433"/>
              <a:ext cx="1347788"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tx2"/>
                </a:buClr>
                <a:buFont typeface="Wingdings" pitchFamily="2" charset="2"/>
                <a:buNone/>
              </a:pPr>
              <a:r>
                <a:rPr kumimoji="0" lang="en-US" altLang="zh-CN" sz="1800">
                  <a:effectLst>
                    <a:outerShdw blurRad="38100" dist="38100" dir="2700000" algn="tl">
                      <a:srgbClr val="000000"/>
                    </a:outerShdw>
                  </a:effectLst>
                  <a:latin typeface="微软雅黑" pitchFamily="34" charset="-122"/>
                  <a:ea typeface="微软雅黑" pitchFamily="34" charset="-122"/>
                </a:rPr>
                <a:t>p2.getAge()</a:t>
              </a:r>
            </a:p>
          </p:txBody>
        </p:sp>
        <p:sp>
          <p:nvSpPr>
            <p:cNvPr id="28" name="Line 28"/>
            <p:cNvSpPr>
              <a:spLocks noChangeShapeType="1"/>
            </p:cNvSpPr>
            <p:nvPr/>
          </p:nvSpPr>
          <p:spPr bwMode="auto">
            <a:xfrm>
              <a:off x="5233988" y="5482208"/>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29" name="Text Box 29"/>
            <p:cNvSpPr txBox="1">
              <a:spLocks noChangeArrowheads="1"/>
            </p:cNvSpPr>
            <p:nvPr/>
          </p:nvSpPr>
          <p:spPr bwMode="auto">
            <a:xfrm rot="5400000">
              <a:off x="5360194" y="5595683"/>
              <a:ext cx="381000" cy="24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buClr>
                  <a:schemeClr val="tx2"/>
                </a:buClr>
                <a:buFont typeface="Wingdings" pitchFamily="2" charset="2"/>
                <a:buNone/>
              </a:pPr>
              <a:r>
                <a:rPr kumimoji="0" lang="zh-CN" altLang="en-US">
                  <a:effectLst>
                    <a:outerShdw blurRad="38100" dist="38100" dir="2700000" algn="tl">
                      <a:srgbClr val="000000"/>
                    </a:outerShdw>
                  </a:effectLst>
                  <a:latin typeface="微软雅黑" pitchFamily="34" charset="-122"/>
                  <a:ea typeface="微软雅黑" pitchFamily="34" charset="-122"/>
                </a:rPr>
                <a:t>…</a:t>
              </a:r>
            </a:p>
          </p:txBody>
        </p:sp>
        <p:sp>
          <p:nvSpPr>
            <p:cNvPr id="30" name="Text Box 30"/>
            <p:cNvSpPr txBox="1">
              <a:spLocks noChangeArrowheads="1"/>
            </p:cNvSpPr>
            <p:nvPr/>
          </p:nvSpPr>
          <p:spPr bwMode="auto">
            <a:xfrm>
              <a:off x="5419725" y="5261546"/>
              <a:ext cx="228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buClr>
                  <a:schemeClr val="tx2"/>
                </a:buClr>
                <a:buFont typeface="Wingdings" pitchFamily="2" charset="2"/>
                <a:buNone/>
              </a:pPr>
              <a:r>
                <a:rPr kumimoji="0" lang="zh-CN" altLang="en-US" sz="1600">
                  <a:effectLst>
                    <a:outerShdw blurRad="38100" dist="38100" dir="2700000" algn="tl">
                      <a:srgbClr val="000000"/>
                    </a:outerShdw>
                  </a:effectLst>
                  <a:latin typeface="微软雅黑" pitchFamily="34" charset="-122"/>
                  <a:ea typeface="微软雅黑" pitchFamily="34" charset="-122"/>
                </a:rPr>
                <a:t>0</a:t>
              </a:r>
            </a:p>
          </p:txBody>
        </p:sp>
        <p:sp>
          <p:nvSpPr>
            <p:cNvPr id="31" name="Text Box 31"/>
            <p:cNvSpPr txBox="1">
              <a:spLocks noChangeArrowheads="1"/>
            </p:cNvSpPr>
            <p:nvPr/>
          </p:nvSpPr>
          <p:spPr bwMode="auto">
            <a:xfrm>
              <a:off x="5767388" y="5261546"/>
              <a:ext cx="4572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buClr>
                  <a:schemeClr val="tx2"/>
                </a:buClr>
                <a:buFont typeface="Wingdings" pitchFamily="2" charset="2"/>
                <a:buNone/>
              </a:pPr>
              <a:r>
                <a:rPr kumimoji="0" lang="en-US" altLang="zh-CN" sz="1600">
                  <a:effectLst>
                    <a:outerShdw blurRad="38100" dist="38100" dir="2700000" algn="tl">
                      <a:srgbClr val="000000"/>
                    </a:outerShdw>
                  </a:effectLst>
                  <a:latin typeface="微软雅黑" pitchFamily="34" charset="-122"/>
                  <a:ea typeface="微软雅黑" pitchFamily="34" charset="-122"/>
                </a:rPr>
                <a:t>age</a:t>
              </a:r>
            </a:p>
          </p:txBody>
        </p:sp>
        <p:sp>
          <p:nvSpPr>
            <p:cNvPr id="32" name="Text Box 32"/>
            <p:cNvSpPr txBox="1">
              <a:spLocks noChangeArrowheads="1"/>
            </p:cNvSpPr>
            <p:nvPr/>
          </p:nvSpPr>
          <p:spPr bwMode="auto">
            <a:xfrm>
              <a:off x="5029200" y="5068862"/>
              <a:ext cx="129540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70000"/>
                </a:lnSpc>
                <a:spcBef>
                  <a:spcPct val="50000"/>
                </a:spcBef>
                <a:buClr>
                  <a:schemeClr val="tx2"/>
                </a:buClr>
                <a:buFont typeface="Wingdings" pitchFamily="2" charset="2"/>
                <a:buNone/>
              </a:pPr>
              <a:r>
                <a:rPr kumimoji="0" lang="en-US" altLang="zh-CN" sz="1500" dirty="0">
                  <a:effectLst>
                    <a:outerShdw blurRad="38100" dist="38100" dir="2700000" algn="tl">
                      <a:srgbClr val="000000"/>
                    </a:outerShdw>
                  </a:effectLst>
                  <a:latin typeface="微软雅黑" pitchFamily="34" charset="-122"/>
                  <a:ea typeface="微软雅黑" pitchFamily="34" charset="-122"/>
                </a:rPr>
                <a:t>P2</a:t>
              </a:r>
              <a:r>
                <a:rPr kumimoji="0" lang="zh-CN" altLang="en-US" sz="1500" dirty="0">
                  <a:effectLst>
                    <a:outerShdw blurRad="38100" dist="38100" dir="2700000" algn="tl">
                      <a:srgbClr val="000000"/>
                    </a:outerShdw>
                  </a:effectLst>
                  <a:latin typeface="微软雅黑" pitchFamily="34" charset="-122"/>
                  <a:ea typeface="微软雅黑" pitchFamily="34" charset="-122"/>
                </a:rPr>
                <a:t>标识的对象</a:t>
              </a:r>
            </a:p>
          </p:txBody>
        </p:sp>
        <p:sp>
          <p:nvSpPr>
            <p:cNvPr id="33" name="Line 33"/>
            <p:cNvSpPr>
              <a:spLocks noChangeShapeType="1"/>
            </p:cNvSpPr>
            <p:nvPr/>
          </p:nvSpPr>
          <p:spPr bwMode="auto">
            <a:xfrm>
              <a:off x="5233988" y="5253608"/>
              <a:ext cx="0" cy="657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34" name="Line 34"/>
            <p:cNvSpPr>
              <a:spLocks noChangeShapeType="1"/>
            </p:cNvSpPr>
            <p:nvPr/>
          </p:nvSpPr>
          <p:spPr bwMode="auto">
            <a:xfrm>
              <a:off x="5233988" y="5253608"/>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35" name="Line 35"/>
            <p:cNvSpPr>
              <a:spLocks noChangeShapeType="1"/>
            </p:cNvSpPr>
            <p:nvPr/>
          </p:nvSpPr>
          <p:spPr bwMode="auto">
            <a:xfrm>
              <a:off x="5691188" y="5253608"/>
              <a:ext cx="0" cy="657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sp>
          <p:nvSpPr>
            <p:cNvPr id="36" name="Line 36"/>
            <p:cNvSpPr>
              <a:spLocks noChangeShapeType="1"/>
            </p:cNvSpPr>
            <p:nvPr/>
          </p:nvSpPr>
          <p:spPr bwMode="auto">
            <a:xfrm flipV="1">
              <a:off x="3862388" y="4158233"/>
              <a:ext cx="1143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微软雅黑" pitchFamily="34" charset="-122"/>
                <a:ea typeface="微软雅黑" pitchFamily="34" charset="-122"/>
              </a:endParaRPr>
            </a:p>
          </p:txBody>
        </p:sp>
      </p:grpSp>
    </p:spTree>
    <p:extLst>
      <p:ext uri="{BB962C8B-B14F-4D97-AF65-F5344CB8AC3E}">
        <p14:creationId xmlns:p14="http://schemas.microsoft.com/office/powerpoint/2010/main" val="329341936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a:t>
            </a:r>
            <a:r>
              <a:rPr lang="zh-CN" altLang="en-US" dirty="0"/>
              <a:t>对象</a:t>
            </a:r>
          </a:p>
        </p:txBody>
      </p:sp>
      <p:sp>
        <p:nvSpPr>
          <p:cNvPr id="3" name="内容占位符 2"/>
          <p:cNvSpPr>
            <a:spLocks noGrp="1"/>
          </p:cNvSpPr>
          <p:nvPr>
            <p:ph idx="1"/>
          </p:nvPr>
        </p:nvSpPr>
        <p:spPr/>
        <p:txBody>
          <a:bodyPr/>
          <a:lstStyle/>
          <a:p>
            <a:r>
              <a:rPr lang="zh-CN" altLang="en-US" dirty="0" smtClean="0">
                <a:solidFill>
                  <a:srgbClr val="0070C0"/>
                </a:solidFill>
              </a:rPr>
              <a:t>对象的的关系运算和比较相等</a:t>
            </a:r>
            <a:endParaRPr lang="en-US" altLang="zh-CN" dirty="0" smtClean="0">
              <a:solidFill>
                <a:srgbClr val="0070C0"/>
              </a:solidFill>
            </a:endParaRPr>
          </a:p>
          <a:p>
            <a:pPr lvl="1"/>
            <a:r>
              <a:rPr lang="en-US" altLang="zh-CN" dirty="0" smtClean="0"/>
              <a:t>==</a:t>
            </a:r>
            <a:r>
              <a:rPr lang="zh-CN" altLang="en-US" dirty="0" smtClean="0"/>
              <a:t>和</a:t>
            </a:r>
            <a:r>
              <a:rPr lang="en-US" altLang="zh-CN" dirty="0" smtClean="0"/>
              <a:t>!=</a:t>
            </a:r>
            <a:r>
              <a:rPr lang="zh-CN" altLang="en-US" dirty="0" smtClean="0"/>
              <a:t>比较两个对象的引用是否相等，即是否引用同一个实例</a:t>
            </a:r>
            <a:endParaRPr lang="en-US" altLang="zh-CN" dirty="0" smtClean="0"/>
          </a:p>
          <a:p>
            <a:pPr lvl="1"/>
            <a:r>
              <a:rPr lang="en-US" altLang="zh-CN" dirty="0" smtClean="0"/>
              <a:t>equals()</a:t>
            </a:r>
            <a:r>
              <a:rPr lang="zh-CN" altLang="en-US" dirty="0" smtClean="0"/>
              <a:t>方法比较两个对象是否相等，定义类时可通过覆盖</a:t>
            </a:r>
            <a:r>
              <a:rPr lang="en-US" altLang="zh-CN" dirty="0" smtClean="0"/>
              <a:t>equals()</a:t>
            </a:r>
            <a:r>
              <a:rPr lang="zh-CN" altLang="en-US" dirty="0" smtClean="0"/>
              <a:t>方法给出判断本类对象是否相等的标准</a:t>
            </a:r>
            <a:endParaRPr lang="en-US" altLang="zh-CN" dirty="0" smtClean="0"/>
          </a:p>
          <a:p>
            <a:pPr lvl="1"/>
            <a:endParaRPr lang="en-US" altLang="zh-CN" dirty="0"/>
          </a:p>
          <a:p>
            <a:pPr marL="0" lvl="1" indent="0">
              <a:buSzPct val="60000"/>
              <a:buNone/>
            </a:pPr>
            <a:r>
              <a:rPr lang="en-US" altLang="zh-CN" dirty="0" smtClean="0"/>
              <a:t>	</a:t>
            </a:r>
            <a:r>
              <a:rPr lang="en-US" altLang="zh-CN" dirty="0">
                <a:latin typeface="Tahoma" pitchFamily="34" charset="0"/>
                <a:hlinkClick r:id="rId2" action="ppaction://hlinkfile"/>
              </a:rPr>
              <a:t>ClassTest.java</a:t>
            </a:r>
            <a:endParaRPr lang="en-US" altLang="zh-CN" dirty="0">
              <a:latin typeface="Tahoma" pitchFamily="34" charset="0"/>
            </a:endParaRPr>
          </a:p>
          <a:p>
            <a:pPr marL="0" indent="0">
              <a:buNone/>
            </a:pPr>
            <a:endParaRPr lang="zh-CN" altLang="en-US" dirty="0"/>
          </a:p>
        </p:txBody>
      </p:sp>
      <p:pic>
        <p:nvPicPr>
          <p:cNvPr id="38" name="Picture 2" descr="E:\java\表现层\图标\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5093106"/>
            <a:ext cx="1288222" cy="128822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221088"/>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17356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Jav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11864</TotalTime>
  <Words>2679</Words>
  <Application>Microsoft Office PowerPoint</Application>
  <PresentationFormat>全屏显示(4:3)</PresentationFormat>
  <Paragraphs>441</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Java1</vt:lpstr>
      <vt:lpstr>第三章　面向对象程序设计</vt:lpstr>
      <vt:lpstr>引言</vt:lpstr>
      <vt:lpstr>引言</vt:lpstr>
      <vt:lpstr>主要内容</vt:lpstr>
      <vt:lpstr>3.1 类和对象</vt:lpstr>
      <vt:lpstr>3.1.1 类</vt:lpstr>
      <vt:lpstr>3.1.2 对象</vt:lpstr>
      <vt:lpstr>3.1.2 对象</vt:lpstr>
      <vt:lpstr>3.1.2 对象</vt:lpstr>
      <vt:lpstr>3.2 类的封装性</vt:lpstr>
      <vt:lpstr>3.2 类的封装性</vt:lpstr>
      <vt:lpstr>3.2.1 构造方法和析构方法</vt:lpstr>
      <vt:lpstr>3.2.1 构造方法和析构方法</vt:lpstr>
      <vt:lpstr>方法重载</vt:lpstr>
      <vt:lpstr>3.2.1 构造方法和析构方法</vt:lpstr>
      <vt:lpstr>3.2.2 this引用和instanceof运算符</vt:lpstr>
      <vt:lpstr>3.2.3 访问控制</vt:lpstr>
      <vt:lpstr>3.2.3 访问控制</vt:lpstr>
      <vt:lpstr>3.2.3 访问控制</vt:lpstr>
      <vt:lpstr>3.2.4 实例成员和类成员</vt:lpstr>
      <vt:lpstr>3.2.4 实例成员和类成员</vt:lpstr>
      <vt:lpstr>3.2.4 实例成员和类成员</vt:lpstr>
      <vt:lpstr>3.2.4 实例成员和类成员</vt:lpstr>
      <vt:lpstr>3.2.5 浅拷贝和深拷贝</vt:lpstr>
      <vt:lpstr>3.3 类的继承性</vt:lpstr>
      <vt:lpstr>3.3 类的继承性</vt:lpstr>
      <vt:lpstr>3.3 类的继承</vt:lpstr>
      <vt:lpstr>3.3 类的继承性</vt:lpstr>
      <vt:lpstr>3.3.1 由继承派生类</vt:lpstr>
      <vt:lpstr>3.3.2 继承的原则和作用</vt:lpstr>
      <vt:lpstr>3.3.2 继承的原则和作用</vt:lpstr>
      <vt:lpstr>3.3.2 继承的原则和作用</vt:lpstr>
      <vt:lpstr>3.3.3 super关键字</vt:lpstr>
      <vt:lpstr>3.3.4 final关键字</vt:lpstr>
      <vt:lpstr>3.3.5 名称隐藏(Name hiding)</vt:lpstr>
      <vt:lpstr>3.3.6 向上转型(Upcasting)</vt:lpstr>
      <vt:lpstr>3.3.7 初始化及类装载</vt:lpstr>
      <vt:lpstr>3.4 类的多态性</vt:lpstr>
      <vt:lpstr>3.4 类的多态性</vt:lpstr>
      <vt:lpstr>3.4.1 重载和覆盖</vt:lpstr>
      <vt:lpstr>3.4.2 编译时多态和运行时多态</vt:lpstr>
      <vt:lpstr>3.4.2 编译时多态和运行时多态</vt:lpstr>
      <vt:lpstr>练习</vt:lpstr>
      <vt:lpstr>3.5 类的抽象性</vt:lpstr>
      <vt:lpstr>3.5.1 用继承刻画包含关系</vt:lpstr>
      <vt:lpstr>3.5.2 抽象类</vt:lpstr>
      <vt:lpstr>3.5.2 抽象类</vt:lpstr>
      <vt:lpstr>3.5.3 最终类和最终方法</vt:lpstr>
    </vt:vector>
  </TitlesOfParts>
  <Company>lntu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venice</dc:creator>
  <cp:lastModifiedBy>daizhe</cp:lastModifiedBy>
  <cp:revision>158</cp:revision>
  <dcterms:created xsi:type="dcterms:W3CDTF">2012-02-18T03:59:41Z</dcterms:created>
  <dcterms:modified xsi:type="dcterms:W3CDTF">2013-05-19T13:55:05Z</dcterms:modified>
</cp:coreProperties>
</file>