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27" r:id="rId3"/>
    <p:sldId id="262" r:id="rId4"/>
    <p:sldId id="264" r:id="rId5"/>
    <p:sldId id="266" r:id="rId6"/>
    <p:sldId id="271" r:id="rId7"/>
    <p:sldId id="329" r:id="rId8"/>
    <p:sldId id="272" r:id="rId9"/>
    <p:sldId id="364" r:id="rId10"/>
    <p:sldId id="273" r:id="rId11"/>
    <p:sldId id="331" r:id="rId12"/>
    <p:sldId id="339" r:id="rId13"/>
    <p:sldId id="367" r:id="rId14"/>
    <p:sldId id="366" r:id="rId15"/>
    <p:sldId id="365" r:id="rId16"/>
    <p:sldId id="332" r:id="rId17"/>
    <p:sldId id="274" r:id="rId18"/>
    <p:sldId id="333" r:id="rId19"/>
    <p:sldId id="334" r:id="rId20"/>
    <p:sldId id="338" r:id="rId21"/>
    <p:sldId id="369" r:id="rId22"/>
    <p:sldId id="370" r:id="rId23"/>
    <p:sldId id="335" r:id="rId24"/>
    <p:sldId id="337" r:id="rId25"/>
    <p:sldId id="371" r:id="rId26"/>
    <p:sldId id="299" r:id="rId27"/>
    <p:sldId id="300" r:id="rId28"/>
    <p:sldId id="342" r:id="rId29"/>
    <p:sldId id="344" r:id="rId30"/>
    <p:sldId id="343" r:id="rId31"/>
    <p:sldId id="341" r:id="rId32"/>
    <p:sldId id="345" r:id="rId33"/>
    <p:sldId id="372" r:id="rId34"/>
    <p:sldId id="346" r:id="rId35"/>
    <p:sldId id="347" r:id="rId36"/>
    <p:sldId id="373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3B8E1"/>
    <a:srgbClr val="79C2E6"/>
    <a:srgbClr val="339AFE"/>
    <a:srgbClr val="30A0F8"/>
    <a:srgbClr val="93CDDD"/>
    <a:srgbClr val="92D050"/>
    <a:srgbClr val="43BBE1"/>
    <a:srgbClr val="92D0B4"/>
    <a:srgbClr val="EEE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630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C53DB3-F435-4DBD-A945-AE35801B6B35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C87E6FB-6E5F-430D-9652-E519B256B289}">
      <dgm:prSet custT="1"/>
      <dgm:spPr/>
      <dgm:t>
        <a:bodyPr/>
        <a:lstStyle/>
        <a:p>
          <a:r>
            <a: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接口</a:t>
          </a:r>
          <a:endParaRPr lang="zh-CN" altLang="en-US" sz="2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9C97E00-534A-4E37-A35C-7D8C18FCF5E7}" type="parTrans" cxnId="{765C1C57-256A-4A03-8AEF-F0398BD581FE}">
      <dgm:prSet/>
      <dgm:spPr/>
      <dgm:t>
        <a:bodyPr/>
        <a:lstStyle/>
        <a:p>
          <a:endParaRPr lang="zh-CN" altLang="en-US" sz="4000">
            <a:latin typeface="微软雅黑" pitchFamily="34" charset="-122"/>
            <a:ea typeface="微软雅黑" pitchFamily="34" charset="-122"/>
          </a:endParaRPr>
        </a:p>
      </dgm:t>
    </dgm:pt>
    <dgm:pt modelId="{119E8713-AAC6-48E6-950C-D0E463FE92D5}" type="sibTrans" cxnId="{765C1C57-256A-4A03-8AEF-F0398BD581FE}">
      <dgm:prSet custT="1"/>
      <dgm:spPr/>
      <dgm:t>
        <a:bodyPr/>
        <a:lstStyle/>
        <a:p>
          <a:endParaRPr lang="zh-CN" altLang="en-US" sz="1050">
            <a:latin typeface="微软雅黑" pitchFamily="34" charset="-122"/>
            <a:ea typeface="微软雅黑" pitchFamily="34" charset="-122"/>
          </a:endParaRPr>
        </a:p>
      </dgm:t>
    </dgm:pt>
    <dgm:pt modelId="{694CF28D-7BF1-4447-82BF-065B39169A30}">
      <dgm:prSet custT="1"/>
      <dgm:spPr/>
      <dgm:t>
        <a:bodyPr/>
        <a:lstStyle/>
        <a:p>
          <a:r>
            <a: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内部类和         内部接口</a:t>
          </a:r>
          <a:endParaRPr lang="zh-CN" altLang="en-US" sz="2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9AEBA1D-8EB8-444B-BD31-83DDA9F28064}" type="parTrans" cxnId="{619DDDDF-C968-4259-8FFA-2ADD8067268D}">
      <dgm:prSet/>
      <dgm:spPr/>
      <dgm:t>
        <a:bodyPr/>
        <a:lstStyle/>
        <a:p>
          <a:endParaRPr lang="zh-CN" altLang="en-US" sz="4000">
            <a:latin typeface="微软雅黑" pitchFamily="34" charset="-122"/>
            <a:ea typeface="微软雅黑" pitchFamily="34" charset="-122"/>
          </a:endParaRPr>
        </a:p>
      </dgm:t>
    </dgm:pt>
    <dgm:pt modelId="{638173FF-4AB2-4BDB-B821-9C924BE835B0}" type="sibTrans" cxnId="{619DDDDF-C968-4259-8FFA-2ADD8067268D}">
      <dgm:prSet custT="1"/>
      <dgm:spPr/>
      <dgm:t>
        <a:bodyPr/>
        <a:lstStyle/>
        <a:p>
          <a:endParaRPr lang="zh-CN" altLang="en-US" sz="1050">
            <a:latin typeface="微软雅黑" pitchFamily="34" charset="-122"/>
            <a:ea typeface="微软雅黑" pitchFamily="34" charset="-122"/>
          </a:endParaRPr>
        </a:p>
      </dgm:t>
    </dgm:pt>
    <dgm:pt modelId="{F1512DAB-06E2-4C82-BA05-84EC722965EE}">
      <dgm:prSet custT="1"/>
      <dgm:spPr/>
      <dgm:t>
        <a:bodyPr/>
        <a:lstStyle/>
        <a:p>
          <a:r>
            <a:rPr lang="en-US" altLang="zh-CN" sz="2800" dirty="0" err="1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java.lang</a:t>
          </a:r>
          <a:r>
            <a: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包中的基础类库</a:t>
          </a:r>
          <a:endParaRPr lang="zh-CN" altLang="en-US" sz="2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F9EAB6D-E3C7-43B7-A715-498D043739E0}" type="parTrans" cxnId="{EA69D23D-12D6-4179-B5BD-BB7507CD93ED}">
      <dgm:prSet/>
      <dgm:spPr/>
      <dgm:t>
        <a:bodyPr/>
        <a:lstStyle/>
        <a:p>
          <a:endParaRPr lang="zh-CN" altLang="en-US" sz="4000">
            <a:latin typeface="微软雅黑" pitchFamily="34" charset="-122"/>
            <a:ea typeface="微软雅黑" pitchFamily="34" charset="-122"/>
          </a:endParaRPr>
        </a:p>
      </dgm:t>
    </dgm:pt>
    <dgm:pt modelId="{EDAA565E-13C9-437D-9091-C5AF21D9CBBE}" type="sibTrans" cxnId="{EA69D23D-12D6-4179-B5BD-BB7507CD93ED}">
      <dgm:prSet custT="1"/>
      <dgm:spPr/>
      <dgm:t>
        <a:bodyPr/>
        <a:lstStyle/>
        <a:p>
          <a:endParaRPr lang="zh-CN" altLang="en-US" sz="1050">
            <a:latin typeface="微软雅黑" pitchFamily="34" charset="-122"/>
            <a:ea typeface="微软雅黑" pitchFamily="34" charset="-122"/>
          </a:endParaRPr>
        </a:p>
      </dgm:t>
    </dgm:pt>
    <dgm:pt modelId="{34637B1B-71F5-41DF-A644-8F699E1573D3}">
      <dgm:prSet custT="1"/>
      <dgm:spPr/>
      <dgm:t>
        <a:bodyPr/>
        <a:lstStyle/>
        <a:p>
          <a:r>
            <a:rPr lang="en-US" altLang="zh-CN" sz="2800" dirty="0" err="1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java.util</a:t>
          </a:r>
          <a:r>
            <a: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包中的工具类库</a:t>
          </a:r>
          <a:endParaRPr lang="zh-CN" altLang="en-US" sz="2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110C47C1-5EBF-4A52-BC91-A84B71830105}" type="parTrans" cxnId="{0FAE585C-15DE-4E6F-B563-7088621F04FA}">
      <dgm:prSet/>
      <dgm:spPr/>
      <dgm:t>
        <a:bodyPr/>
        <a:lstStyle/>
        <a:p>
          <a:endParaRPr lang="zh-CN" altLang="en-US" sz="4000">
            <a:latin typeface="微软雅黑" pitchFamily="34" charset="-122"/>
            <a:ea typeface="微软雅黑" pitchFamily="34" charset="-122"/>
          </a:endParaRPr>
        </a:p>
      </dgm:t>
    </dgm:pt>
    <dgm:pt modelId="{31F07D09-31FC-472E-883A-1D5983D84043}" type="sibTrans" cxnId="{0FAE585C-15DE-4E6F-B563-7088621F04FA}">
      <dgm:prSet custT="1"/>
      <dgm:spPr/>
      <dgm:t>
        <a:bodyPr/>
        <a:lstStyle/>
        <a:p>
          <a:endParaRPr lang="zh-CN" altLang="en-US" sz="1050">
            <a:latin typeface="微软雅黑" pitchFamily="34" charset="-122"/>
            <a:ea typeface="微软雅黑" pitchFamily="34" charset="-122"/>
          </a:endParaRPr>
        </a:p>
      </dgm:t>
    </dgm:pt>
    <dgm:pt modelId="{ABC46C20-8381-43FC-96DA-9222AC1A273D}" type="pres">
      <dgm:prSet presAssocID="{61C53DB3-F435-4DBD-A945-AE35801B6B3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8DE7BC-43C8-47AC-ACCA-BD99A4517F46}" type="pres">
      <dgm:prSet presAssocID="{4C87E6FB-6E5F-430D-9652-E519B256B289}" presName="node" presStyleLbl="node1" presStyleIdx="0" presStyleCnt="4" custScaleX="134694" custScaleY="1205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29F684-F5BF-41AE-9D5A-77ECDB8B7DF9}" type="pres">
      <dgm:prSet presAssocID="{119E8713-AAC6-48E6-950C-D0E463FE92D5}" presName="sibTrans" presStyleLbl="sibTrans1D1" presStyleIdx="0" presStyleCnt="3"/>
      <dgm:spPr/>
      <dgm:t>
        <a:bodyPr/>
        <a:lstStyle/>
        <a:p>
          <a:endParaRPr lang="zh-CN" altLang="en-US"/>
        </a:p>
      </dgm:t>
    </dgm:pt>
    <dgm:pt modelId="{F5B81C0B-63F9-40C2-A30B-772869C2D879}" type="pres">
      <dgm:prSet presAssocID="{119E8713-AAC6-48E6-950C-D0E463FE92D5}" presName="connectorText" presStyleLbl="sibTrans1D1" presStyleIdx="0" presStyleCnt="3"/>
      <dgm:spPr/>
      <dgm:t>
        <a:bodyPr/>
        <a:lstStyle/>
        <a:p>
          <a:endParaRPr lang="zh-CN" altLang="en-US"/>
        </a:p>
      </dgm:t>
    </dgm:pt>
    <dgm:pt modelId="{02B26741-B80F-4436-9ABE-819B3276B598}" type="pres">
      <dgm:prSet presAssocID="{694CF28D-7BF1-4447-82BF-065B39169A30}" presName="node" presStyleLbl="node1" presStyleIdx="1" presStyleCnt="4" custScaleX="134694" custScaleY="1205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F6DB0C-8AAE-49AC-AB62-88F9B32BCA82}" type="pres">
      <dgm:prSet presAssocID="{638173FF-4AB2-4BDB-B821-9C924BE835B0}" presName="sibTrans" presStyleLbl="sibTrans1D1" presStyleIdx="1" presStyleCnt="3"/>
      <dgm:spPr/>
      <dgm:t>
        <a:bodyPr/>
        <a:lstStyle/>
        <a:p>
          <a:endParaRPr lang="zh-CN" altLang="en-US"/>
        </a:p>
      </dgm:t>
    </dgm:pt>
    <dgm:pt modelId="{C8CEDA0B-2E1F-4728-B98D-B218F289F5A3}" type="pres">
      <dgm:prSet presAssocID="{638173FF-4AB2-4BDB-B821-9C924BE835B0}" presName="connectorText" presStyleLbl="sibTrans1D1" presStyleIdx="1" presStyleCnt="3"/>
      <dgm:spPr/>
      <dgm:t>
        <a:bodyPr/>
        <a:lstStyle/>
        <a:p>
          <a:endParaRPr lang="zh-CN" altLang="en-US"/>
        </a:p>
      </dgm:t>
    </dgm:pt>
    <dgm:pt modelId="{C8231D2E-D50A-4C1F-98B4-1926CF0D519B}" type="pres">
      <dgm:prSet presAssocID="{F1512DAB-06E2-4C82-BA05-84EC722965EE}" presName="node" presStyleLbl="node1" presStyleIdx="2" presStyleCnt="4" custScaleX="134694" custScaleY="1205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01E6B9-6A71-443F-81AF-69C1A25FF454}" type="pres">
      <dgm:prSet presAssocID="{EDAA565E-13C9-437D-9091-C5AF21D9CBBE}" presName="sibTrans" presStyleLbl="sibTrans1D1" presStyleIdx="2" presStyleCnt="3"/>
      <dgm:spPr/>
      <dgm:t>
        <a:bodyPr/>
        <a:lstStyle/>
        <a:p>
          <a:endParaRPr lang="zh-CN" altLang="en-US"/>
        </a:p>
      </dgm:t>
    </dgm:pt>
    <dgm:pt modelId="{16F5B6AD-4BC1-4424-933F-131BE3606BF6}" type="pres">
      <dgm:prSet presAssocID="{EDAA565E-13C9-437D-9091-C5AF21D9CBBE}" presName="connectorText" presStyleLbl="sibTrans1D1" presStyleIdx="2" presStyleCnt="3"/>
      <dgm:spPr/>
      <dgm:t>
        <a:bodyPr/>
        <a:lstStyle/>
        <a:p>
          <a:endParaRPr lang="zh-CN" altLang="en-US"/>
        </a:p>
      </dgm:t>
    </dgm:pt>
    <dgm:pt modelId="{E59AC2C6-1F06-4D01-8DA9-23C81B362872}" type="pres">
      <dgm:prSet presAssocID="{34637B1B-71F5-41DF-A644-8F699E1573D3}" presName="node" presStyleLbl="node1" presStyleIdx="3" presStyleCnt="4" custScaleX="134694" custScaleY="120513" custLinFactNeighborX="170" custLinFactNeighborY="26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F660844-3560-4457-B10C-A4133BF65A3D}" type="presOf" srcId="{694CF28D-7BF1-4447-82BF-065B39169A30}" destId="{02B26741-B80F-4436-9ABE-819B3276B598}" srcOrd="0" destOrd="0" presId="urn:microsoft.com/office/officeart/2005/8/layout/bProcess3"/>
    <dgm:cxn modelId="{FB338BB4-C5F6-4DCE-90C4-FCBA37C0FC20}" type="presOf" srcId="{119E8713-AAC6-48E6-950C-D0E463FE92D5}" destId="{D029F684-F5BF-41AE-9D5A-77ECDB8B7DF9}" srcOrd="0" destOrd="0" presId="urn:microsoft.com/office/officeart/2005/8/layout/bProcess3"/>
    <dgm:cxn modelId="{EA69D23D-12D6-4179-B5BD-BB7507CD93ED}" srcId="{61C53DB3-F435-4DBD-A945-AE35801B6B35}" destId="{F1512DAB-06E2-4C82-BA05-84EC722965EE}" srcOrd="2" destOrd="0" parTransId="{BF9EAB6D-E3C7-43B7-A715-498D043739E0}" sibTransId="{EDAA565E-13C9-437D-9091-C5AF21D9CBBE}"/>
    <dgm:cxn modelId="{0FAE585C-15DE-4E6F-B563-7088621F04FA}" srcId="{61C53DB3-F435-4DBD-A945-AE35801B6B35}" destId="{34637B1B-71F5-41DF-A644-8F699E1573D3}" srcOrd="3" destOrd="0" parTransId="{110C47C1-5EBF-4A52-BC91-A84B71830105}" sibTransId="{31F07D09-31FC-472E-883A-1D5983D84043}"/>
    <dgm:cxn modelId="{A9386762-C5CC-4969-8808-58CB01C97965}" type="presOf" srcId="{638173FF-4AB2-4BDB-B821-9C924BE835B0}" destId="{69F6DB0C-8AAE-49AC-AB62-88F9B32BCA82}" srcOrd="0" destOrd="0" presId="urn:microsoft.com/office/officeart/2005/8/layout/bProcess3"/>
    <dgm:cxn modelId="{2AA57C6A-CB21-4FCC-BDDB-291808007948}" type="presOf" srcId="{119E8713-AAC6-48E6-950C-D0E463FE92D5}" destId="{F5B81C0B-63F9-40C2-A30B-772869C2D879}" srcOrd="1" destOrd="0" presId="urn:microsoft.com/office/officeart/2005/8/layout/bProcess3"/>
    <dgm:cxn modelId="{619DDDDF-C968-4259-8FFA-2ADD8067268D}" srcId="{61C53DB3-F435-4DBD-A945-AE35801B6B35}" destId="{694CF28D-7BF1-4447-82BF-065B39169A30}" srcOrd="1" destOrd="0" parTransId="{89AEBA1D-8EB8-444B-BD31-83DDA9F28064}" sibTransId="{638173FF-4AB2-4BDB-B821-9C924BE835B0}"/>
    <dgm:cxn modelId="{765C1C57-256A-4A03-8AEF-F0398BD581FE}" srcId="{61C53DB3-F435-4DBD-A945-AE35801B6B35}" destId="{4C87E6FB-6E5F-430D-9652-E519B256B289}" srcOrd="0" destOrd="0" parTransId="{D9C97E00-534A-4E37-A35C-7D8C18FCF5E7}" sibTransId="{119E8713-AAC6-48E6-950C-D0E463FE92D5}"/>
    <dgm:cxn modelId="{4C9E5593-F885-4638-A9B0-07B4CD3F487F}" type="presOf" srcId="{638173FF-4AB2-4BDB-B821-9C924BE835B0}" destId="{C8CEDA0B-2E1F-4728-B98D-B218F289F5A3}" srcOrd="1" destOrd="0" presId="urn:microsoft.com/office/officeart/2005/8/layout/bProcess3"/>
    <dgm:cxn modelId="{425048E2-DBAF-4A1D-B8C7-6F6CD7ADEAC3}" type="presOf" srcId="{4C87E6FB-6E5F-430D-9652-E519B256B289}" destId="{D88DE7BC-43C8-47AC-ACCA-BD99A4517F46}" srcOrd="0" destOrd="0" presId="urn:microsoft.com/office/officeart/2005/8/layout/bProcess3"/>
    <dgm:cxn modelId="{1E94E248-D204-4AE7-98CF-30C1064D5516}" type="presOf" srcId="{F1512DAB-06E2-4C82-BA05-84EC722965EE}" destId="{C8231D2E-D50A-4C1F-98B4-1926CF0D519B}" srcOrd="0" destOrd="0" presId="urn:microsoft.com/office/officeart/2005/8/layout/bProcess3"/>
    <dgm:cxn modelId="{695E47E6-09FC-42D1-B99D-A40EA7872A43}" type="presOf" srcId="{EDAA565E-13C9-437D-9091-C5AF21D9CBBE}" destId="{16F5B6AD-4BC1-4424-933F-131BE3606BF6}" srcOrd="1" destOrd="0" presId="urn:microsoft.com/office/officeart/2005/8/layout/bProcess3"/>
    <dgm:cxn modelId="{11AB6B16-DA7B-4D00-A9D6-39DDAE014970}" type="presOf" srcId="{34637B1B-71F5-41DF-A644-8F699E1573D3}" destId="{E59AC2C6-1F06-4D01-8DA9-23C81B362872}" srcOrd="0" destOrd="0" presId="urn:microsoft.com/office/officeart/2005/8/layout/bProcess3"/>
    <dgm:cxn modelId="{092D57F5-2C26-4B89-A019-E96CB26E8167}" type="presOf" srcId="{61C53DB3-F435-4DBD-A945-AE35801B6B35}" destId="{ABC46C20-8381-43FC-96DA-9222AC1A273D}" srcOrd="0" destOrd="0" presId="urn:microsoft.com/office/officeart/2005/8/layout/bProcess3"/>
    <dgm:cxn modelId="{E2B534C3-6B16-4E53-AAB1-A462288F2E30}" type="presOf" srcId="{EDAA565E-13C9-437D-9091-C5AF21D9CBBE}" destId="{AC01E6B9-6A71-443F-81AF-69C1A25FF454}" srcOrd="0" destOrd="0" presId="urn:microsoft.com/office/officeart/2005/8/layout/bProcess3"/>
    <dgm:cxn modelId="{A3E69CAD-F928-4923-A0FD-33F7BCFC0FDF}" type="presParOf" srcId="{ABC46C20-8381-43FC-96DA-9222AC1A273D}" destId="{D88DE7BC-43C8-47AC-ACCA-BD99A4517F46}" srcOrd="0" destOrd="0" presId="urn:microsoft.com/office/officeart/2005/8/layout/bProcess3"/>
    <dgm:cxn modelId="{D05589FA-1F82-46BA-97EE-6D287B02BC28}" type="presParOf" srcId="{ABC46C20-8381-43FC-96DA-9222AC1A273D}" destId="{D029F684-F5BF-41AE-9D5A-77ECDB8B7DF9}" srcOrd="1" destOrd="0" presId="urn:microsoft.com/office/officeart/2005/8/layout/bProcess3"/>
    <dgm:cxn modelId="{81C93EBC-3E83-4DFD-86F1-81359DBE808C}" type="presParOf" srcId="{D029F684-F5BF-41AE-9D5A-77ECDB8B7DF9}" destId="{F5B81C0B-63F9-40C2-A30B-772869C2D879}" srcOrd="0" destOrd="0" presId="urn:microsoft.com/office/officeart/2005/8/layout/bProcess3"/>
    <dgm:cxn modelId="{24F1879F-40E8-48BB-9EE9-BFB6D9E50BF0}" type="presParOf" srcId="{ABC46C20-8381-43FC-96DA-9222AC1A273D}" destId="{02B26741-B80F-4436-9ABE-819B3276B598}" srcOrd="2" destOrd="0" presId="urn:microsoft.com/office/officeart/2005/8/layout/bProcess3"/>
    <dgm:cxn modelId="{F279690A-78EB-4ABD-AE9E-4EEA73EF43A8}" type="presParOf" srcId="{ABC46C20-8381-43FC-96DA-9222AC1A273D}" destId="{69F6DB0C-8AAE-49AC-AB62-88F9B32BCA82}" srcOrd="3" destOrd="0" presId="urn:microsoft.com/office/officeart/2005/8/layout/bProcess3"/>
    <dgm:cxn modelId="{3AABCC62-6307-4848-BE25-74347E3FBFE7}" type="presParOf" srcId="{69F6DB0C-8AAE-49AC-AB62-88F9B32BCA82}" destId="{C8CEDA0B-2E1F-4728-B98D-B218F289F5A3}" srcOrd="0" destOrd="0" presId="urn:microsoft.com/office/officeart/2005/8/layout/bProcess3"/>
    <dgm:cxn modelId="{16E2DBEB-1F9B-4A03-913E-0189D58B078C}" type="presParOf" srcId="{ABC46C20-8381-43FC-96DA-9222AC1A273D}" destId="{C8231D2E-D50A-4C1F-98B4-1926CF0D519B}" srcOrd="4" destOrd="0" presId="urn:microsoft.com/office/officeart/2005/8/layout/bProcess3"/>
    <dgm:cxn modelId="{1D79F17C-C084-4F64-A40A-2BBB289FE478}" type="presParOf" srcId="{ABC46C20-8381-43FC-96DA-9222AC1A273D}" destId="{AC01E6B9-6A71-443F-81AF-69C1A25FF454}" srcOrd="5" destOrd="0" presId="urn:microsoft.com/office/officeart/2005/8/layout/bProcess3"/>
    <dgm:cxn modelId="{E9938B49-AF19-4494-ACA6-57B97A58ADCC}" type="presParOf" srcId="{AC01E6B9-6A71-443F-81AF-69C1A25FF454}" destId="{16F5B6AD-4BC1-4424-933F-131BE3606BF6}" srcOrd="0" destOrd="0" presId="urn:microsoft.com/office/officeart/2005/8/layout/bProcess3"/>
    <dgm:cxn modelId="{0CB2B9A9-5F91-4F52-A1C8-A1AF33A53878}" type="presParOf" srcId="{ABC46C20-8381-43FC-96DA-9222AC1A273D}" destId="{E59AC2C6-1F06-4D01-8DA9-23C81B362872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9F684-F5BF-41AE-9D5A-77ECDB8B7DF9}">
      <dsp:nvSpPr>
        <dsp:cNvPr id="0" name=""/>
        <dsp:cNvSpPr/>
      </dsp:nvSpPr>
      <dsp:spPr>
        <a:xfrm>
          <a:off x="3434421" y="762445"/>
          <a:ext cx="4814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1412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50" kern="1200">
            <a:latin typeface="微软雅黑" pitchFamily="34" charset="-122"/>
            <a:ea typeface="微软雅黑" pitchFamily="34" charset="-122"/>
          </a:endParaRPr>
        </a:p>
      </dsp:txBody>
      <dsp:txXfrm>
        <a:off x="3662327" y="805602"/>
        <a:ext cx="25600" cy="5125"/>
      </dsp:txXfrm>
    </dsp:sp>
    <dsp:sp modelId="{D88DE7BC-43C8-47AC-ACCA-BD99A4517F46}">
      <dsp:nvSpPr>
        <dsp:cNvPr id="0" name=""/>
        <dsp:cNvSpPr/>
      </dsp:nvSpPr>
      <dsp:spPr>
        <a:xfrm>
          <a:off x="437743" y="3328"/>
          <a:ext cx="2998478" cy="160967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接口</a:t>
          </a:r>
          <a:endParaRPr lang="zh-CN" altLang="en-US" sz="28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37743" y="3328"/>
        <a:ext cx="2998478" cy="1609673"/>
      </dsp:txXfrm>
    </dsp:sp>
    <dsp:sp modelId="{69F6DB0C-8AAE-49AC-AB62-88F9B32BCA82}">
      <dsp:nvSpPr>
        <dsp:cNvPr id="0" name=""/>
        <dsp:cNvSpPr/>
      </dsp:nvSpPr>
      <dsp:spPr>
        <a:xfrm>
          <a:off x="1936982" y="1611202"/>
          <a:ext cx="3510490" cy="481412"/>
        </a:xfrm>
        <a:custGeom>
          <a:avLst/>
          <a:gdLst/>
          <a:ahLst/>
          <a:cxnLst/>
          <a:rect l="0" t="0" r="0" b="0"/>
          <a:pathLst>
            <a:path>
              <a:moveTo>
                <a:pt x="3510490" y="0"/>
              </a:moveTo>
              <a:lnTo>
                <a:pt x="3510490" y="257806"/>
              </a:lnTo>
              <a:lnTo>
                <a:pt x="0" y="257806"/>
              </a:lnTo>
              <a:lnTo>
                <a:pt x="0" y="481412"/>
              </a:lnTo>
            </a:path>
          </a:pathLst>
        </a:custGeom>
        <a:noFill/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50" kern="1200">
            <a:latin typeface="微软雅黑" pitchFamily="34" charset="-122"/>
            <a:ea typeface="微软雅黑" pitchFamily="34" charset="-122"/>
          </a:endParaRPr>
        </a:p>
      </dsp:txBody>
      <dsp:txXfrm>
        <a:off x="3603536" y="1849345"/>
        <a:ext cx="177381" cy="5125"/>
      </dsp:txXfrm>
    </dsp:sp>
    <dsp:sp modelId="{02B26741-B80F-4436-9ABE-819B3276B598}">
      <dsp:nvSpPr>
        <dsp:cNvPr id="0" name=""/>
        <dsp:cNvSpPr/>
      </dsp:nvSpPr>
      <dsp:spPr>
        <a:xfrm>
          <a:off x="3948233" y="3328"/>
          <a:ext cx="2998478" cy="1609673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内部类和         内部接口</a:t>
          </a:r>
          <a:endParaRPr lang="zh-CN" altLang="en-US" sz="28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948233" y="3328"/>
        <a:ext cx="2998478" cy="1609673"/>
      </dsp:txXfrm>
    </dsp:sp>
    <dsp:sp modelId="{AC01E6B9-6A71-443F-81AF-69C1A25FF454}">
      <dsp:nvSpPr>
        <dsp:cNvPr id="0" name=""/>
        <dsp:cNvSpPr/>
      </dsp:nvSpPr>
      <dsp:spPr>
        <a:xfrm>
          <a:off x="3434421" y="2884131"/>
          <a:ext cx="4851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698" y="45720"/>
              </a:lnTo>
              <a:lnTo>
                <a:pt x="259698" y="49048"/>
              </a:lnTo>
              <a:lnTo>
                <a:pt x="485196" y="49048"/>
              </a:lnTo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50" kern="1200">
            <a:latin typeface="微软雅黑" pitchFamily="34" charset="-122"/>
            <a:ea typeface="微软雅黑" pitchFamily="34" charset="-122"/>
          </a:endParaRPr>
        </a:p>
      </dsp:txBody>
      <dsp:txXfrm>
        <a:off x="3664124" y="2927288"/>
        <a:ext cx="25790" cy="5125"/>
      </dsp:txXfrm>
    </dsp:sp>
    <dsp:sp modelId="{C8231D2E-D50A-4C1F-98B4-1926CF0D519B}">
      <dsp:nvSpPr>
        <dsp:cNvPr id="0" name=""/>
        <dsp:cNvSpPr/>
      </dsp:nvSpPr>
      <dsp:spPr>
        <a:xfrm>
          <a:off x="437743" y="2125014"/>
          <a:ext cx="2998478" cy="1609673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java.lang</a:t>
          </a:r>
          <a:r>
            <a:rPr lang="zh-CN" altLang="en-US" sz="2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包中的基础类库</a:t>
          </a:r>
          <a:endParaRPr lang="zh-CN" altLang="en-US" sz="28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37743" y="2125014"/>
        <a:ext cx="2998478" cy="1609673"/>
      </dsp:txXfrm>
    </dsp:sp>
    <dsp:sp modelId="{E59AC2C6-1F06-4D01-8DA9-23C81B362872}">
      <dsp:nvSpPr>
        <dsp:cNvPr id="0" name=""/>
        <dsp:cNvSpPr/>
      </dsp:nvSpPr>
      <dsp:spPr>
        <a:xfrm>
          <a:off x="3952018" y="2128343"/>
          <a:ext cx="2998478" cy="1609673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java.util</a:t>
          </a:r>
          <a:r>
            <a:rPr lang="zh-CN" altLang="en-US" sz="2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包中的工具类库</a:t>
          </a:r>
          <a:endParaRPr lang="zh-CN" altLang="en-US" sz="28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952018" y="2128343"/>
        <a:ext cx="2998478" cy="1609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E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486840"/>
            <a:ext cx="9144000" cy="3240360"/>
          </a:xfrm>
          <a:prstGeom prst="rect">
            <a:avLst/>
          </a:prstGeom>
          <a:solidFill>
            <a:srgbClr val="339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E:\课程\java理论与实践\document\java_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47" y="2500976"/>
            <a:ext cx="1403648" cy="1403648"/>
          </a:xfrm>
          <a:prstGeom prst="rect">
            <a:avLst/>
          </a:prstGeom>
          <a:noFill/>
          <a:effectLst>
            <a:outerShdw blurRad="76200" dir="18900000" sy="23000" kx="-1200000" algn="bl" rotWithShape="0">
              <a:srgbClr val="00206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组合 20"/>
          <p:cNvGrpSpPr/>
          <p:nvPr userDrawn="1"/>
        </p:nvGrpSpPr>
        <p:grpSpPr>
          <a:xfrm>
            <a:off x="2803" y="-2"/>
            <a:ext cx="9142413" cy="2384594"/>
            <a:chOff x="2803" y="-2"/>
            <a:chExt cx="9142413" cy="2384592"/>
          </a:xfrm>
        </p:grpSpPr>
        <p:pic>
          <p:nvPicPr>
            <p:cNvPr id="22" name="图片 21" descr="down light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rot="10800000">
              <a:off x="2803" y="-2"/>
              <a:ext cx="9142413" cy="2384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404664"/>
              <a:ext cx="4685020" cy="648072"/>
            </a:xfrm>
            <a:prstGeom prst="rect">
              <a:avLst/>
            </a:prstGeom>
          </p:spPr>
        </p:pic>
      </p:grpSp>
      <p:sp>
        <p:nvSpPr>
          <p:cNvPr id="13" name="椭圆 12"/>
          <p:cNvSpPr/>
          <p:nvPr userDrawn="1"/>
        </p:nvSpPr>
        <p:spPr>
          <a:xfrm>
            <a:off x="611559" y="1972639"/>
            <a:ext cx="1032941" cy="1046371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4139952" y="1521408"/>
            <a:ext cx="2187403" cy="2166096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6015662" y="1827257"/>
            <a:ext cx="1079238" cy="1114669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601416" y="2829226"/>
            <a:ext cx="1473674" cy="1499254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756926" y="3589400"/>
            <a:ext cx="911418" cy="847712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976597" y="2340975"/>
            <a:ext cx="5686400" cy="1470025"/>
          </a:xfrm>
        </p:spPr>
        <p:txBody>
          <a:bodyPr>
            <a:normAutofit/>
          </a:bodyPr>
          <a:lstStyle>
            <a:lvl1pPr>
              <a:defRPr sz="5400" b="1" i="1">
                <a:solidFill>
                  <a:schemeClr val="bg1">
                    <a:lumMod val="95000"/>
                  </a:schemeClr>
                </a:solidFill>
                <a:latin typeface="黑体" pitchFamily="49" charset="-122"/>
                <a:ea typeface="黑体" pitchFamily="49" charset="-122"/>
                <a:cs typeface="Verdana" pitchFamily="34" charset="0"/>
              </a:defRPr>
            </a:lvl1pPr>
          </a:lstStyle>
          <a:p>
            <a:r>
              <a:rPr lang="en-US" altLang="zh-CN" dirty="0" smtClean="0"/>
              <a:t>Java</a:t>
            </a:r>
            <a:r>
              <a:rPr lang="zh-CN" altLang="en-US" dirty="0" smtClean="0"/>
              <a:t>理论与实践</a:t>
            </a:r>
            <a:endParaRPr lang="zh-CN" altLang="en-US" dirty="0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0" y="3356992"/>
            <a:ext cx="9142413" cy="3501009"/>
            <a:chOff x="0" y="3356992"/>
            <a:chExt cx="9142413" cy="3501009"/>
          </a:xfrm>
        </p:grpSpPr>
        <p:pic>
          <p:nvPicPr>
            <p:cNvPr id="19" name="图片 18" descr="down light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3356992"/>
              <a:ext cx="9142413" cy="3501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978402" y="5373216"/>
              <a:ext cx="5187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电子与信息工程学院  戴喆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down light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-3" y="1587"/>
            <a:ext cx="9142413" cy="1051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1942" y="1589"/>
            <a:ext cx="7933470" cy="6261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832648"/>
          </a:xfrm>
        </p:spPr>
        <p:txBody>
          <a:bodyPr/>
          <a:lstStyle>
            <a:lvl1pPr marL="342900" indent="-342900">
              <a:buSzPct val="60000"/>
              <a:buFont typeface="Wingdings" pitchFamily="2" charset="2"/>
              <a:buChar char="n"/>
              <a:defRPr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1pPr>
            <a:lvl2pPr marL="742950" indent="-285750">
              <a:buFont typeface="Wingdings" pitchFamily="2" charset="2"/>
              <a:buChar char="Ø"/>
              <a:defRPr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2pPr>
            <a:lvl3pPr marL="1143000" indent="-228600">
              <a:buFont typeface="Wingdings" pitchFamily="2" charset="2"/>
              <a:buChar char="ü"/>
              <a:defRPr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3pPr>
            <a:lvl4pPr marL="1600200" indent="-228600">
              <a:buFont typeface="Wingdings" pitchFamily="2" charset="2"/>
              <a:buChar char="u"/>
              <a:defRPr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4pPr>
            <a:lvl5pPr>
              <a:defRPr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5" name="内容占位符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8" y="41218"/>
            <a:ext cx="538252" cy="53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9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98" tmFilter="0, 0; 0.125,0.2665; 0.25,0.4; 0.375,0.465; 0.5,0.5;  0.625,0.535; 0.75,0.6; 0.875,0.7335; 1,1">
                                          <p:stCondLst>
                                            <p:cond delay="3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99" tmFilter="0, 0; 0.125,0.2665; 0.25,0.4; 0.375,0.465; 0.5,0.5;  0.625,0.535; 0.75,0.6; 0.875,0.7335; 1,1">
                                          <p:stCondLst>
                                            <p:cond delay="79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8" tmFilter="0, 0; 0.125,0.2665; 0.25,0.4; 0.375,0.465; 0.5,0.5;  0.625,0.535; 0.75,0.6; 0.875,0.7335; 1,1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">
                                          <p:stCondLst>
                                            <p:cond delay="39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00" decel="50000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">
                                          <p:stCondLst>
                                            <p:cond delay="78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00" decel="50000">
                                          <p:stCondLst>
                                            <p:cond delay="80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">
                                          <p:stCondLst>
                                            <p:cond delay="98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00" decel="50000">
                                          <p:stCondLst>
                                            <p:cond delay="100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">
                                          <p:stCondLst>
                                            <p:cond delay="108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00" decel="50000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3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3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2013-04-25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2013-04-25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2013-04-25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2013-04-25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2013-04-25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2013-04-25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lecture/src/ch4/C403/AbstrInter.java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lecture/src/ch4/C404/InnerClassTes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lecture/src/ch4/C404/Inner2.java" TargetMode="External"/><Relationship Id="rId2" Type="http://schemas.openxmlformats.org/officeDocument/2006/relationships/hyperlink" Target="lecture/src/ch4/C404/Inner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lecture/src/ch4/C405/ObjectTes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lecture/src/ch4/C405/ReadLine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lecture/src/ch4/C405/ClassTest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lecture/src/ch4/C405/RuntimeTest.jav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lecture/src/ch4/C406/DateTest.java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lecture/src/ch4/C407/VectorTest2.java" TargetMode="External"/><Relationship Id="rId2" Type="http://schemas.openxmlformats.org/officeDocument/2006/relationships/hyperlink" Target="lecture/src/ch4/C407/VectorTes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lecture/src/ch4/C407/CollectionTes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lecture/src/ch4/C401/InterfaceTes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lecture/src/ch4/C401/InterfaceTes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lecture/src/ch4/C402/Adventure.java" TargetMode="External"/><Relationship Id="rId2" Type="http://schemas.openxmlformats.org/officeDocument/2006/relationships/hyperlink" Target="lecture/src/ch4/C402/HorrorShow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340975"/>
            <a:ext cx="7236296" cy="1470025"/>
          </a:xfrm>
        </p:spPr>
        <p:txBody>
          <a:bodyPr>
            <a:normAutofit fontScale="90000"/>
          </a:bodyPr>
          <a:lstStyle/>
          <a:p>
            <a:r>
              <a:rPr lang="zh-CN" altLang="en-US" sz="4800" dirty="0" smtClean="0">
                <a:latin typeface="+mn-lt"/>
              </a:rPr>
              <a:t>第四章　接口、内部类和</a:t>
            </a:r>
            <a:r>
              <a:rPr lang="en-US" altLang="zh-CN" sz="4800" dirty="0" smtClean="0">
                <a:latin typeface="+mn-lt"/>
              </a:rPr>
              <a:t/>
            </a:r>
            <a:br>
              <a:rPr lang="en-US" altLang="zh-CN" sz="4800" dirty="0" smtClean="0">
                <a:latin typeface="+mn-lt"/>
              </a:rPr>
            </a:br>
            <a:r>
              <a:rPr lang="en-US" altLang="zh-CN" sz="4800" dirty="0" smtClean="0">
                <a:latin typeface="+mn-lt"/>
              </a:rPr>
              <a:t>Java API</a:t>
            </a:r>
            <a:r>
              <a:rPr lang="zh-CN" altLang="en-US" sz="4800" dirty="0" smtClean="0">
                <a:latin typeface="+mn-lt"/>
              </a:rPr>
              <a:t>基础</a:t>
            </a:r>
            <a:endParaRPr lang="zh-CN" altLang="en-US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481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0" descr="improv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637" y="4226102"/>
            <a:ext cx="3518363" cy="26387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4.1.2 </a:t>
            </a:r>
            <a:r>
              <a:rPr lang="zh-CN" altLang="en-US" dirty="0"/>
              <a:t>用接口实现多继承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ahoma" pitchFamily="34" charset="0"/>
              </a:rPr>
              <a:t>接口与抽象类的区别</a:t>
            </a:r>
          </a:p>
          <a:p>
            <a:pPr lvl="1"/>
            <a:r>
              <a:rPr lang="zh-CN" altLang="en-US" dirty="0" smtClean="0"/>
              <a:t>抽象类和接口中主要关心的都是抽象，而不关心具体的实现。但也有一些区别：</a:t>
            </a:r>
          </a:p>
          <a:p>
            <a:pPr lvl="2"/>
            <a:r>
              <a:rPr lang="zh-CN" altLang="en-US" sz="2800" dirty="0" smtClean="0"/>
              <a:t>一个类只能继承一个类，但可以实现多个接口</a:t>
            </a:r>
          </a:p>
          <a:p>
            <a:pPr lvl="2"/>
            <a:r>
              <a:rPr lang="zh-CN" altLang="en-US" sz="2800" dirty="0" smtClean="0"/>
              <a:t>抽象类表示一种继承关系，接口只说明功能</a:t>
            </a:r>
          </a:p>
          <a:p>
            <a:pPr lvl="2"/>
            <a:r>
              <a:rPr lang="zh-CN" altLang="en-US" sz="2800" dirty="0" smtClean="0"/>
              <a:t>二者的区别主要体现在对问题域的理解上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hlinkClick r:id="rId3" action="ppaction://hlinkfile"/>
              </a:rPr>
              <a:t>AbstrInter.java</a:t>
            </a:r>
            <a:endParaRPr lang="zh-CN" altLang="en-US" dirty="0"/>
          </a:p>
        </p:txBody>
      </p:sp>
      <p:pic>
        <p:nvPicPr>
          <p:cNvPr id="5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51176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737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内部类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latin typeface="Tahoma" pitchFamily="34" charset="0"/>
              </a:rPr>
              <a:t>声明内部类</a:t>
            </a:r>
          </a:p>
          <a:p>
            <a:pPr lvl="1"/>
            <a:r>
              <a:rPr lang="zh-CN" altLang="en-US" dirty="0" smtClean="0">
                <a:latin typeface="Tahoma" pitchFamily="34" charset="0"/>
              </a:rPr>
              <a:t>在一个类中包含另一个类的定义</a:t>
            </a:r>
          </a:p>
          <a:p>
            <a:pPr lvl="1"/>
            <a:r>
              <a:rPr lang="zh-CN" altLang="en-US" dirty="0" smtClean="0">
                <a:latin typeface="Tahoma" pitchFamily="34" charset="0"/>
              </a:rPr>
              <a:t>内部类可以在类、方法甚至语句块中定义</a:t>
            </a:r>
          </a:p>
          <a:p>
            <a:pPr lvl="1"/>
            <a:r>
              <a:rPr lang="zh-CN" altLang="en-US" dirty="0" smtClean="0">
                <a:latin typeface="Tahoma" pitchFamily="34" charset="0"/>
              </a:rPr>
              <a:t>内部类可以是</a:t>
            </a:r>
            <a:r>
              <a:rPr lang="en-US" altLang="zh-CN" dirty="0" smtClean="0">
                <a:latin typeface="Tahoma" pitchFamily="34" charset="0"/>
              </a:rPr>
              <a:t>private</a:t>
            </a:r>
            <a:r>
              <a:rPr lang="zh-CN" altLang="en-US" dirty="0" smtClean="0">
                <a:latin typeface="Tahoma" pitchFamily="34" charset="0"/>
              </a:rPr>
              <a:t>或</a:t>
            </a:r>
            <a:r>
              <a:rPr lang="en-US" altLang="zh-CN" dirty="0" smtClean="0">
                <a:latin typeface="Tahoma" pitchFamily="34" charset="0"/>
              </a:rPr>
              <a:t>protected</a:t>
            </a:r>
            <a:r>
              <a:rPr lang="zh-CN" altLang="en-US" dirty="0" smtClean="0">
                <a:latin typeface="Tahoma" pitchFamily="34" charset="0"/>
              </a:rPr>
              <a:t>的</a:t>
            </a:r>
            <a:endParaRPr lang="en-US" altLang="zh-CN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hlinkClick r:id="rId2" action="ppaction://hlinkfile"/>
              </a:rPr>
              <a:t>InnerClassTest.java</a:t>
            </a:r>
            <a:endParaRPr lang="zh-CN" altLang="en-US" dirty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en-US" dirty="0">
              <a:latin typeface="Tahoma" pitchFamily="34" charset="0"/>
            </a:endParaRPr>
          </a:p>
        </p:txBody>
      </p:sp>
      <p:pic>
        <p:nvPicPr>
          <p:cNvPr id="4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7" y="4107160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我的文档\ppt模板\高画质精美透明PNG图标572张@无忧PPT\png_icon_54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8691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900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内部类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latin typeface="Tahoma" pitchFamily="34" charset="0"/>
              </a:rPr>
              <a:t>内部类的特征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类型的特征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不能与外层类型同名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可以声明成员变量和成员方法，内部类成员可以与外部类成员同名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内部类可以继承父类或实现接口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内部类可声明为抽象类，但必须被其他内部类继承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内部接口必须被其他内部类实现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成员的特征</a:t>
            </a:r>
            <a:endParaRPr lang="en-US" altLang="zh-CN" dirty="0" smtClean="0"/>
          </a:p>
        </p:txBody>
      </p:sp>
      <p:pic>
        <p:nvPicPr>
          <p:cNvPr id="3075" name="Picture 3" descr="E:\java\表现层\图标\2007112611235179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6405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207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内部类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latin typeface="Tahoma" pitchFamily="34" charset="0"/>
              </a:rPr>
              <a:t>内部类的特征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类型的特征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成员的特征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使用点运算符</a:t>
            </a:r>
            <a:r>
              <a:rPr lang="en-US" altLang="zh-CN" dirty="0" smtClean="0"/>
              <a:t>”.”</a:t>
            </a:r>
            <a:r>
              <a:rPr lang="zh-CN" altLang="en-US" dirty="0" smtClean="0"/>
              <a:t>引用内嵌类型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内嵌类型和外层类型能够访问对方的所有成员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内部类有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种访问权限。当内部类可被访问时，才能考虑内部类中成员的可访问控制权限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smtClean="0"/>
              <a:t>内部接口总是静态的，内部类</a:t>
            </a:r>
            <a:r>
              <a:rPr lang="zh-CN" altLang="en-US" sz="3200" smtClean="0">
                <a:solidFill>
                  <a:srgbClr val="FF0000"/>
                </a:solidFill>
              </a:rPr>
              <a:t>可以</a:t>
            </a:r>
            <a:r>
              <a:rPr lang="zh-CN" altLang="en-US" smtClean="0"/>
              <a:t>是静态的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静态内部类可以声明静态成员，不能引用外部类的实例成员；非静态内部类不能声明静态成员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endParaRPr lang="en-US" altLang="zh-CN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/>
              <a:t>	</a:t>
            </a:r>
            <a:endParaRPr lang="en-US" altLang="zh-CN" dirty="0"/>
          </a:p>
        </p:txBody>
      </p:sp>
      <p:pic>
        <p:nvPicPr>
          <p:cNvPr id="3075" name="Picture 3" descr="E:\java\表现层\图标\2007112611235179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6405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26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内部类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latin typeface="Tahoma" pitchFamily="34" charset="0"/>
              </a:rPr>
              <a:t>关于内部类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非静态内部类具有指向其外部类的引用，可以访问外部类中的成员，当内部类中定义了与外部类同名的成员时，可以使用</a:t>
            </a:r>
            <a:r>
              <a:rPr lang="en-US" altLang="zh-CN" dirty="0" err="1" smtClean="0"/>
              <a:t>Outer.this</a:t>
            </a:r>
            <a:r>
              <a:rPr lang="en-US" altLang="zh-CN" dirty="0" smtClean="0"/>
              <a:t>.</a:t>
            </a:r>
            <a:r>
              <a:rPr lang="zh-CN" altLang="en-US" dirty="0" smtClean="0"/>
              <a:t>成员的格式访问外部类的成员。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内部类可以被定义为静态的，静态内部类没有指向外部类的引用，只能访问外部类的类成员。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任何非静态内部类中不能有静态数据、静态方法或者静态内部类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方法中的内部类只能访问方法的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成员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hlinkClick r:id="rId2" action="ppaction://hlinkfile"/>
              </a:rPr>
              <a:t>  Inner.java</a:t>
            </a:r>
            <a:endParaRPr lang="en-US" altLang="zh-CN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hlinkClick r:id="rId3" action="ppaction://hlinkfile"/>
              </a:rPr>
              <a:t>Inner2.java</a:t>
            </a:r>
            <a:endParaRPr lang="en-US" altLang="zh-CN" dirty="0"/>
          </a:p>
        </p:txBody>
      </p:sp>
      <p:pic>
        <p:nvPicPr>
          <p:cNvPr id="5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691336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我的文档\ppt模板\高画质精美透明PNG图标572张@无忧PPT\png_icon_46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08518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531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内部类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latin typeface="Tahoma" pitchFamily="34" charset="0"/>
              </a:rPr>
              <a:t>匿名内部类</a:t>
            </a:r>
            <a:endParaRPr lang="en-US" altLang="zh-CN" dirty="0" smtClean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Tahoma" pitchFamily="34" charset="0"/>
              </a:rPr>
              <a:t>当只需要创建一个类的对象而不需要它的名字时，可以创建匿名内部类</a:t>
            </a:r>
            <a:endParaRPr lang="en-US" altLang="zh-CN" dirty="0" smtClean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Tahoma" pitchFamily="34" charset="0"/>
              </a:rPr>
              <a:t>匿名内部类没有名字，所以也没有构造方法</a:t>
            </a:r>
            <a:endParaRPr lang="en-US" altLang="zh-CN" dirty="0" smtClean="0">
              <a:latin typeface="Tahoma" pitchFamily="34" charset="0"/>
            </a:endParaRPr>
          </a:p>
        </p:txBody>
      </p:sp>
      <p:pic>
        <p:nvPicPr>
          <p:cNvPr id="5122" name="Picture 2" descr="D:\我的文档\ppt模板\高画质精美透明PNG图标572张@无忧PPT\png_icon_4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08518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927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en-US" altLang="zh-CN" dirty="0" err="1" smtClean="0"/>
              <a:t>java.lang</a:t>
            </a:r>
            <a:r>
              <a:rPr lang="en-US" altLang="zh-CN" dirty="0" smtClean="0"/>
              <a:t> </a:t>
            </a:r>
            <a:r>
              <a:rPr lang="zh-CN" altLang="en-US" dirty="0" smtClean="0"/>
              <a:t>包中的基础类库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181894"/>
              </p:ext>
            </p:extLst>
          </p:nvPr>
        </p:nvGraphicFramePr>
        <p:xfrm>
          <a:off x="179512" y="980726"/>
          <a:ext cx="8784976" cy="563418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84376"/>
                <a:gridCol w="5400600"/>
              </a:tblGrid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类名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功能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3130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Object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类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Java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类层次的根，其他类的祖先类，提供类的基本方法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6575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Math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类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提供一组数学函数和常数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6575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Cloneable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可克隆接口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支持类的克隆，标记接口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6575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Comparable 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可比较接口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约定对象比较大小的方法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31307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基本数据类型包装类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Byte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Short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Integer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Long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Float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Double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Character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Boolean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6575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String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字符串类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提供常量字符串操作方法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3130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System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Runtime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类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系统和运行时类，提供访问系统和运行时环境资源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3130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Class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类操作类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提供类名、父类及类所在的包等信息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3130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Error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错误类和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Exception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异常类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Exception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类处理异常，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Error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类处理错误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3130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Thread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线程类和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Runnable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接口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提供多线程环境的线程管理和操作类和接口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714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4.3.1 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latin typeface="Tahoma" pitchFamily="34" charset="0"/>
              </a:rPr>
              <a:t>Object</a:t>
            </a:r>
            <a:r>
              <a:rPr lang="zh-CN" altLang="en-US" dirty="0" smtClean="0">
                <a:latin typeface="Tahoma" pitchFamily="34" charset="0"/>
              </a:rPr>
              <a:t>类</a:t>
            </a:r>
          </a:p>
          <a:p>
            <a:pPr lvl="1"/>
            <a:r>
              <a:rPr lang="zh-CN" altLang="en-US" dirty="0" smtClean="0">
                <a:latin typeface="Tahoma" pitchFamily="34" charset="0"/>
              </a:rPr>
              <a:t>所有</a:t>
            </a:r>
            <a:r>
              <a:rPr lang="en-US" altLang="zh-CN" dirty="0" smtClean="0">
                <a:latin typeface="Tahoma" pitchFamily="34" charset="0"/>
              </a:rPr>
              <a:t>Java</a:t>
            </a:r>
            <a:r>
              <a:rPr lang="zh-CN" altLang="en-US" dirty="0" smtClean="0">
                <a:latin typeface="Tahoma" pitchFamily="34" charset="0"/>
              </a:rPr>
              <a:t>类的父类或祖先类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r>
              <a:rPr lang="en-US" altLang="zh-CN" dirty="0" err="1" smtClean="0">
                <a:latin typeface="Tahoma" pitchFamily="34" charset="0"/>
              </a:rPr>
              <a:t>getClass</a:t>
            </a:r>
            <a:r>
              <a:rPr lang="en-US" altLang="zh-CN" dirty="0" smtClean="0">
                <a:latin typeface="Tahoma" pitchFamily="34" charset="0"/>
              </a:rPr>
              <a:t>()</a:t>
            </a:r>
            <a:r>
              <a:rPr lang="zh-CN" altLang="en-US" dirty="0" smtClean="0">
                <a:latin typeface="Tahoma" pitchFamily="34" charset="0"/>
              </a:rPr>
              <a:t>方法，返回当前对象所指的类</a:t>
            </a:r>
          </a:p>
          <a:p>
            <a:pPr lvl="1"/>
            <a:r>
              <a:rPr lang="en-US" altLang="zh-CN" dirty="0" smtClean="0">
                <a:latin typeface="Tahoma" pitchFamily="34" charset="0"/>
              </a:rPr>
              <a:t>equals()</a:t>
            </a:r>
            <a:r>
              <a:rPr lang="zh-CN" altLang="en-US" dirty="0" smtClean="0">
                <a:latin typeface="Tahoma" pitchFamily="34" charset="0"/>
              </a:rPr>
              <a:t>方法，这里比较的是引用</a:t>
            </a:r>
          </a:p>
          <a:p>
            <a:pPr lvl="1"/>
            <a:r>
              <a:rPr lang="en-US" altLang="zh-CN" dirty="0" err="1" smtClean="0">
                <a:latin typeface="Tahoma" pitchFamily="34" charset="0"/>
              </a:rPr>
              <a:t>toString</a:t>
            </a:r>
            <a:r>
              <a:rPr lang="en-US" altLang="zh-CN" dirty="0" smtClean="0">
                <a:latin typeface="Tahoma" pitchFamily="34" charset="0"/>
              </a:rPr>
              <a:t>()</a:t>
            </a:r>
            <a:r>
              <a:rPr lang="zh-CN" altLang="en-US" dirty="0" smtClean="0">
                <a:latin typeface="Tahoma" pitchFamily="34" charset="0"/>
              </a:rPr>
              <a:t>方法，将当前对象的信息用字符串表示，返回对象名和哈希码的十六进制表示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r>
              <a:rPr lang="en-US" altLang="zh-CN" dirty="0" err="1" smtClean="0">
                <a:latin typeface="Tahoma" pitchFamily="34" charset="0"/>
              </a:rPr>
              <a:t>hashCode</a:t>
            </a:r>
            <a:r>
              <a:rPr lang="en-US" altLang="zh-CN" dirty="0" smtClean="0">
                <a:latin typeface="Tahoma" pitchFamily="34" charset="0"/>
              </a:rPr>
              <a:t>()</a:t>
            </a:r>
            <a:r>
              <a:rPr lang="zh-CN" altLang="en-US" dirty="0" smtClean="0">
                <a:latin typeface="Tahoma" pitchFamily="34" charset="0"/>
              </a:rPr>
              <a:t>方法，返回对象的哈希码值</a:t>
            </a:r>
            <a:endParaRPr lang="en-US" altLang="zh-CN" dirty="0">
              <a:latin typeface="Tahoma" pitchFamily="34" charset="0"/>
            </a:endParaRPr>
          </a:p>
          <a:p>
            <a:pPr lvl="1"/>
            <a:endParaRPr lang="en-US" altLang="zh-CN" dirty="0" smtClean="0">
              <a:latin typeface="Tahoma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Tahoma" pitchFamily="34" charset="0"/>
              </a:rPr>
              <a:t>	</a:t>
            </a:r>
            <a:r>
              <a:rPr lang="en-US" altLang="zh-CN" dirty="0" smtClean="0">
                <a:latin typeface="Tahoma" pitchFamily="34" charset="0"/>
                <a:hlinkClick r:id="rId2" action="ppaction://hlinkfile"/>
              </a:rPr>
              <a:t>ObjectTest.java</a:t>
            </a:r>
            <a:endParaRPr lang="zh-CN" altLang="en-US" dirty="0">
              <a:latin typeface="Tahoma" pitchFamily="34" charset="0"/>
            </a:endParaRPr>
          </a:p>
        </p:txBody>
      </p:sp>
      <p:pic>
        <p:nvPicPr>
          <p:cNvPr id="6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7" y="5043264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我的文档\ppt模板\高画质精美透明PNG图标572张@无忧PPT\png_icon_49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94116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737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4.3.2 Math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latin typeface="Tahoma" pitchFamily="34" charset="0"/>
              </a:rPr>
              <a:t>Math</a:t>
            </a:r>
            <a:r>
              <a:rPr lang="zh-CN" altLang="en-US" dirty="0" smtClean="0">
                <a:latin typeface="Tahoma" pitchFamily="34" charset="0"/>
              </a:rPr>
              <a:t>类</a:t>
            </a:r>
          </a:p>
          <a:p>
            <a:pPr lvl="1"/>
            <a:r>
              <a:rPr lang="zh-CN" altLang="en-US" dirty="0" smtClean="0">
                <a:latin typeface="Tahoma" pitchFamily="34" charset="0"/>
              </a:rPr>
              <a:t>最终类，不能被继承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r>
              <a:rPr lang="zh-CN" altLang="en-US" dirty="0" smtClean="0">
                <a:latin typeface="Tahoma" pitchFamily="34" charset="0"/>
              </a:rPr>
              <a:t>所有成员是静态的，直接通过类名访问</a:t>
            </a:r>
          </a:p>
          <a:p>
            <a:pPr lvl="1"/>
            <a:r>
              <a:rPr lang="zh-CN" altLang="en-US" dirty="0" smtClean="0">
                <a:latin typeface="Tahoma" pitchFamily="34" charset="0"/>
              </a:rPr>
              <a:t>构造方法是私有的，不能创建实例</a:t>
            </a:r>
            <a:endParaRPr lang="zh-CN" altLang="en-US" dirty="0">
              <a:latin typeface="Tahoma" pitchFamily="34" charset="0"/>
            </a:endParaRPr>
          </a:p>
        </p:txBody>
      </p:sp>
      <p:pic>
        <p:nvPicPr>
          <p:cNvPr id="4" name="Picture 2" descr="D:\我的文档\ppt模板\高画质精美透明PNG图标572张@无忧PPT\png_icon_5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0131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98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4.3.3 Comparable </a:t>
            </a:r>
            <a:r>
              <a:rPr lang="zh-CN" altLang="en-US" dirty="0" smtClean="0"/>
              <a:t>可比较接口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latin typeface="Tahoma" pitchFamily="34" charset="0"/>
              </a:rPr>
              <a:t>Comparable</a:t>
            </a:r>
            <a:r>
              <a:rPr lang="zh-CN" altLang="en-US" dirty="0" smtClean="0">
                <a:latin typeface="Tahoma" pitchFamily="34" charset="0"/>
              </a:rPr>
              <a:t>接口</a:t>
            </a:r>
          </a:p>
          <a:p>
            <a:pPr lvl="1"/>
            <a:r>
              <a:rPr lang="zh-CN" altLang="en-US" dirty="0" smtClean="0">
                <a:latin typeface="Tahoma" pitchFamily="34" charset="0"/>
              </a:rPr>
              <a:t>声明用于对象比较的抽象方法 </a:t>
            </a:r>
            <a:r>
              <a:rPr lang="en-US" altLang="zh-CN" dirty="0" err="1" smtClean="0">
                <a:latin typeface="Tahoma" pitchFamily="34" charset="0"/>
              </a:rPr>
              <a:t>compareTo</a:t>
            </a:r>
            <a:r>
              <a:rPr lang="en-US" altLang="zh-CN" dirty="0" smtClean="0">
                <a:latin typeface="Tahoma" pitchFamily="34" charset="0"/>
              </a:rPr>
              <a:t>()</a:t>
            </a:r>
          </a:p>
          <a:p>
            <a:pPr lvl="1"/>
            <a:r>
              <a:rPr lang="zh-CN" altLang="en-US" dirty="0" smtClean="0">
                <a:latin typeface="Tahoma" pitchFamily="34" charset="0"/>
              </a:rPr>
              <a:t>只有声明实现</a:t>
            </a:r>
            <a:r>
              <a:rPr lang="en-US" altLang="zh-CN" dirty="0" err="1" smtClean="0">
                <a:latin typeface="Tahoma" pitchFamily="34" charset="0"/>
              </a:rPr>
              <a:t>Comprable</a:t>
            </a:r>
            <a:r>
              <a:rPr lang="zh-CN" altLang="en-US" dirty="0" smtClean="0">
                <a:latin typeface="Tahoma" pitchFamily="34" charset="0"/>
              </a:rPr>
              <a:t>接口的类的两个对象才能比较大小</a:t>
            </a:r>
            <a:endParaRPr lang="en-US" altLang="zh-CN" dirty="0">
              <a:latin typeface="Tahoma" pitchFamily="34" charset="0"/>
            </a:endParaRPr>
          </a:p>
        </p:txBody>
      </p:sp>
      <p:pic>
        <p:nvPicPr>
          <p:cNvPr id="5" name="Picture 2" descr="D:\我的文档\ppt模板\高画质精美透明PNG图标572张@无忧PPT\png_icon_5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229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440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039323"/>
              </p:ext>
            </p:extLst>
          </p:nvPr>
        </p:nvGraphicFramePr>
        <p:xfrm>
          <a:off x="899592" y="1988840"/>
          <a:ext cx="7384455" cy="3738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251520" y="777503"/>
            <a:ext cx="8176543" cy="919401"/>
          </a:xfrm>
          <a:prstGeom prst="wedgeRoundRectCallout">
            <a:avLst>
              <a:gd name="adj1" fmla="val -20833"/>
              <a:gd name="adj2" fmla="val 68913"/>
              <a:gd name="adj3" fmla="val 16667"/>
            </a:avLst>
          </a:prstGeom>
          <a:solidFill>
            <a:srgbClr val="43BBE1"/>
          </a:solidFill>
          <a:ln w="1270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</a:t>
            </a: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用接口实现多继承，</a:t>
            </a:r>
            <a:r>
              <a:rPr lang="en-US" altLang="zh-CN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 API</a:t>
            </a:r>
            <a:r>
              <a:rPr lang="zh-CN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类库</a:t>
            </a:r>
            <a:endParaRPr lang="zh-CN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755576" y="5962079"/>
            <a:ext cx="8176543" cy="851297"/>
          </a:xfrm>
          <a:prstGeom prst="wedgeRoundRectCallout">
            <a:avLst>
              <a:gd name="adj1" fmla="val -17161"/>
              <a:gd name="adj2" fmla="val -70563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Lao UI" pitchFamily="34" charset="0"/>
              </a:rPr>
              <a:t>难点</a:t>
            </a:r>
            <a:endParaRPr lang="en-US" altLang="zh-CN" sz="6600" b="1" dirty="0" smtClean="0">
              <a:latin typeface="Impact" pitchFamily="34" charset="0"/>
            </a:endParaRPr>
          </a:p>
          <a:p>
            <a:pPr algn="r"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接口和抽象类区别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224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4.3.4 String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StringBuffer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latin typeface="Tahoma" pitchFamily="34" charset="0"/>
              </a:rPr>
              <a:t>String</a:t>
            </a:r>
            <a:r>
              <a:rPr lang="zh-CN" altLang="en-US" dirty="0" smtClean="0">
                <a:latin typeface="Tahoma" pitchFamily="34" charset="0"/>
              </a:rPr>
              <a:t>字符串类</a:t>
            </a:r>
          </a:p>
          <a:p>
            <a:pPr lvl="1"/>
            <a:r>
              <a:rPr lang="zh-CN" altLang="en-US" dirty="0" smtClean="0">
                <a:latin typeface="Tahoma" pitchFamily="34" charset="0"/>
              </a:rPr>
              <a:t>该类对象中的内容一旦被初始化，就不能再改变</a:t>
            </a:r>
          </a:p>
          <a:p>
            <a:pPr lvl="1"/>
            <a:r>
              <a:rPr lang="en-US" altLang="zh-CN" dirty="0" smtClean="0">
                <a:latin typeface="Tahoma" pitchFamily="34" charset="0"/>
              </a:rPr>
              <a:t>String</a:t>
            </a:r>
            <a:r>
              <a:rPr lang="zh-CN" altLang="en-US" dirty="0" smtClean="0">
                <a:latin typeface="Tahoma" pitchFamily="34" charset="0"/>
              </a:rPr>
              <a:t>类用来比较两个字符串、查找和抽取串中的字符或子串、字符串与其他类型之间的相互转换等</a:t>
            </a:r>
          </a:p>
          <a:p>
            <a:pPr lvl="1"/>
            <a:r>
              <a:rPr lang="zh-CN" altLang="en-US" dirty="0" smtClean="0">
                <a:latin typeface="Tahoma" pitchFamily="34" charset="0"/>
              </a:rPr>
              <a:t>对该类对象的任何操作都将返回一个新的字符串对象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endParaRPr lang="en-US" altLang="zh-CN" dirty="0">
              <a:latin typeface="Tahoma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ahoma" pitchFamily="34" charset="0"/>
              </a:rPr>
              <a:t>	</a:t>
            </a:r>
            <a:r>
              <a:rPr lang="en-US" altLang="zh-CN" dirty="0" smtClean="0">
                <a:latin typeface="Tahoma" pitchFamily="34" charset="0"/>
                <a:hlinkClick r:id="rId2" action="ppaction://hlinkfile"/>
              </a:rPr>
              <a:t>ReadLine.java</a:t>
            </a:r>
            <a:endParaRPr lang="en-US" altLang="zh-CN" dirty="0" smtClean="0">
              <a:latin typeface="Tahoma" pitchFamily="34" charset="0"/>
            </a:endParaRPr>
          </a:p>
        </p:txBody>
      </p:sp>
      <p:pic>
        <p:nvPicPr>
          <p:cNvPr id="11" name="Picture 2" descr="D:\我的文档\ppt模板\高画质精美透明PNG图标572张@无忧PPT\png_icon_5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229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7" y="4323184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513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4.3.4 String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StringBuffer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latin typeface="Tahoma" pitchFamily="34" charset="0"/>
              </a:rPr>
              <a:t>String</a:t>
            </a:r>
            <a:r>
              <a:rPr lang="zh-CN" altLang="en-US" dirty="0" smtClean="0">
                <a:latin typeface="Tahoma" pitchFamily="34" charset="0"/>
              </a:rPr>
              <a:t>字符串类</a:t>
            </a:r>
          </a:p>
          <a:p>
            <a:pPr lvl="1"/>
            <a:r>
              <a:rPr lang="en-US" altLang="zh-CN" dirty="0">
                <a:latin typeface="Tahoma" pitchFamily="34" charset="0"/>
              </a:rPr>
              <a:t>equals()</a:t>
            </a:r>
            <a:r>
              <a:rPr lang="zh-CN" altLang="en-US" dirty="0">
                <a:latin typeface="Tahoma" pitchFamily="34" charset="0"/>
              </a:rPr>
              <a:t>方法，比较两个字符串是否相等，返回</a:t>
            </a:r>
            <a:r>
              <a:rPr lang="en-US" altLang="zh-CN" dirty="0" err="1">
                <a:latin typeface="Tahoma" pitchFamily="34" charset="0"/>
              </a:rPr>
              <a:t>boolean</a:t>
            </a:r>
            <a:r>
              <a:rPr lang="zh-CN" altLang="en-US" dirty="0">
                <a:latin typeface="Tahoma" pitchFamily="34" charset="0"/>
              </a:rPr>
              <a:t>型值</a:t>
            </a:r>
          </a:p>
          <a:p>
            <a:pPr lvl="1"/>
            <a:r>
              <a:rPr lang="en-US" altLang="zh-CN" dirty="0" err="1">
                <a:latin typeface="Tahoma" pitchFamily="34" charset="0"/>
              </a:rPr>
              <a:t>compareTo</a:t>
            </a:r>
            <a:r>
              <a:rPr lang="en-US" altLang="zh-CN" dirty="0">
                <a:latin typeface="Tahoma" pitchFamily="34" charset="0"/>
              </a:rPr>
              <a:t>()</a:t>
            </a:r>
            <a:r>
              <a:rPr lang="zh-CN" altLang="en-US" dirty="0">
                <a:latin typeface="Tahoma" pitchFamily="34" charset="0"/>
              </a:rPr>
              <a:t>方法，比较两个字符串的大小，返回</a:t>
            </a:r>
            <a:r>
              <a:rPr lang="en-US" altLang="zh-CN" dirty="0" err="1">
                <a:latin typeface="Tahoma" pitchFamily="34" charset="0"/>
              </a:rPr>
              <a:t>int</a:t>
            </a:r>
            <a:r>
              <a:rPr lang="zh-CN" altLang="en-US" dirty="0">
                <a:latin typeface="Tahoma" pitchFamily="34" charset="0"/>
              </a:rPr>
              <a:t>型值</a:t>
            </a:r>
          </a:p>
          <a:p>
            <a:pPr lvl="2"/>
            <a:r>
              <a:rPr lang="zh-CN" altLang="en-US" dirty="0">
                <a:latin typeface="Tahoma" pitchFamily="34" charset="0"/>
              </a:rPr>
              <a:t>字符串相等，返回0</a:t>
            </a:r>
          </a:p>
          <a:p>
            <a:pPr lvl="2"/>
            <a:r>
              <a:rPr lang="zh-CN" altLang="en-US" dirty="0">
                <a:latin typeface="Tahoma" pitchFamily="34" charset="0"/>
              </a:rPr>
              <a:t>字符串不等，返回第一个不等字符的差值</a:t>
            </a:r>
          </a:p>
          <a:p>
            <a:pPr lvl="2"/>
            <a:r>
              <a:rPr lang="zh-CN" altLang="en-US" dirty="0">
                <a:latin typeface="Tahoma" pitchFamily="34" charset="0"/>
              </a:rPr>
              <a:t>字符串仅长度不等，返回长度差值</a:t>
            </a:r>
          </a:p>
        </p:txBody>
      </p:sp>
    </p:spTree>
    <p:extLst>
      <p:ext uri="{BB962C8B-B14F-4D97-AF65-F5344CB8AC3E}">
        <p14:creationId xmlns:p14="http://schemas.microsoft.com/office/powerpoint/2010/main" val="1820634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4.3.4 String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StringBuffer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err="1" smtClean="0">
                <a:latin typeface="Tahoma" pitchFamily="34" charset="0"/>
              </a:rPr>
              <a:t>StringBuffer</a:t>
            </a:r>
            <a:r>
              <a:rPr lang="zh-CN" altLang="en-US" dirty="0">
                <a:latin typeface="Tahoma" pitchFamily="34" charset="0"/>
              </a:rPr>
              <a:t>类</a:t>
            </a:r>
          </a:p>
          <a:p>
            <a:pPr lvl="1"/>
            <a:r>
              <a:rPr lang="zh-CN" altLang="en-US" dirty="0"/>
              <a:t>用于封装内容可以改变的字符串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ahoma" pitchFamily="34" charset="0"/>
              </a:rPr>
              <a:t>字符串的连接操作</a:t>
            </a:r>
          </a:p>
          <a:p>
            <a:pPr lvl="1"/>
            <a:r>
              <a:rPr lang="zh-CN" altLang="en-US" dirty="0">
                <a:latin typeface="Tahoma" pitchFamily="34" charset="0"/>
              </a:rPr>
              <a:t>连接操作符“＋”的功能实际上是通过</a:t>
            </a:r>
            <a:r>
              <a:rPr lang="en-US" altLang="zh-CN" dirty="0" err="1">
                <a:latin typeface="Tahoma" pitchFamily="34" charset="0"/>
              </a:rPr>
              <a:t>StringBuffer</a:t>
            </a:r>
            <a:r>
              <a:rPr lang="zh-CN" altLang="en-US" dirty="0">
                <a:latin typeface="Tahoma" pitchFamily="34" charset="0"/>
              </a:rPr>
              <a:t>类和它的</a:t>
            </a:r>
            <a:r>
              <a:rPr lang="en-US" altLang="zh-CN" dirty="0">
                <a:latin typeface="Tahoma" pitchFamily="34" charset="0"/>
              </a:rPr>
              <a:t>append()</a:t>
            </a:r>
            <a:r>
              <a:rPr lang="zh-CN" altLang="en-US" dirty="0">
                <a:latin typeface="Tahoma" pitchFamily="34" charset="0"/>
              </a:rPr>
              <a:t>方法以及</a:t>
            </a:r>
            <a:r>
              <a:rPr lang="en-US" altLang="zh-CN" dirty="0" err="1">
                <a:latin typeface="Tahoma" pitchFamily="34" charset="0"/>
              </a:rPr>
              <a:t>toString</a:t>
            </a:r>
            <a:r>
              <a:rPr lang="en-US" altLang="zh-CN" dirty="0">
                <a:latin typeface="Tahoma" pitchFamily="34" charset="0"/>
              </a:rPr>
              <a:t>()</a:t>
            </a:r>
            <a:r>
              <a:rPr lang="zh-CN" altLang="en-US" dirty="0">
                <a:latin typeface="Tahoma" pitchFamily="34" charset="0"/>
              </a:rPr>
              <a:t>实现的</a:t>
            </a:r>
          </a:p>
          <a:p>
            <a:pPr lvl="2"/>
            <a:endParaRPr lang="zh-CN" altLang="en-US" dirty="0">
              <a:latin typeface="Tahoma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005064"/>
            <a:ext cx="8964488" cy="2448272"/>
          </a:xfrm>
          <a:prstGeom prst="rect">
            <a:avLst/>
          </a:prstGeom>
          <a:solidFill>
            <a:srgbClr val="93CDDD"/>
          </a:solidFill>
          <a:ln>
            <a:noFill/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String x = “a”+4+ “c”；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编译时等效于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x=new 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().append(“a”).append(4)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.append(“c”).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但用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效率更高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291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4.3.4 </a:t>
            </a:r>
            <a:r>
              <a:rPr lang="zh-CN" altLang="en-US" dirty="0" smtClean="0"/>
              <a:t>基本数据类型的包装类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Tahoma" pitchFamily="34" charset="0"/>
              </a:rPr>
              <a:t>基本数据类型的包装类</a:t>
            </a:r>
          </a:p>
          <a:p>
            <a:pPr lvl="1"/>
            <a:r>
              <a:rPr lang="zh-CN" altLang="en-US" dirty="0" smtClean="0">
                <a:latin typeface="Tahoma" pitchFamily="34" charset="0"/>
              </a:rPr>
              <a:t>为了满足</a:t>
            </a:r>
            <a:r>
              <a:rPr lang="en-US" altLang="zh-CN" dirty="0" smtClean="0">
                <a:latin typeface="Tahoma" pitchFamily="34" charset="0"/>
              </a:rPr>
              <a:t>Java</a:t>
            </a:r>
            <a:r>
              <a:rPr lang="zh-CN" altLang="en-US" dirty="0" smtClean="0">
                <a:latin typeface="Tahoma" pitchFamily="34" charset="0"/>
              </a:rPr>
              <a:t>完全面向对象的要求，</a:t>
            </a:r>
            <a:r>
              <a:rPr lang="en-US" altLang="zh-CN" dirty="0" smtClean="0">
                <a:latin typeface="Tahoma" pitchFamily="34" charset="0"/>
              </a:rPr>
              <a:t>Java</a:t>
            </a:r>
            <a:r>
              <a:rPr lang="zh-CN" altLang="en-US" dirty="0" smtClean="0">
                <a:latin typeface="Tahoma" pitchFamily="34" charset="0"/>
              </a:rPr>
              <a:t>为基本数据类型提供了对应的包装类</a:t>
            </a:r>
          </a:p>
          <a:p>
            <a:pPr lvl="1"/>
            <a:r>
              <a:rPr lang="zh-CN" altLang="en-US" dirty="0" smtClean="0">
                <a:latin typeface="Tahoma" pitchFamily="34" charset="0"/>
              </a:rPr>
              <a:t>基本数据类型的包装类也常用于进行数据类型的转换</a:t>
            </a:r>
            <a:endParaRPr lang="zh-CN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Tahoma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82286"/>
              </p:ext>
            </p:extLst>
          </p:nvPr>
        </p:nvGraphicFramePr>
        <p:xfrm>
          <a:off x="467544" y="3573016"/>
          <a:ext cx="8136904" cy="228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4226"/>
                <a:gridCol w="2034226"/>
                <a:gridCol w="2034226"/>
                <a:gridCol w="2034226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基本数据类型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包装类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基本数据类型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包装类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boolean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Boolean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byte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Byte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long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Long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char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Char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float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Float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short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Short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double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Double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004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latin typeface="Tahoma" pitchFamily="34" charset="0"/>
              </a:rPr>
              <a:t>数据类型间的转换</a:t>
            </a:r>
          </a:p>
          <a:p>
            <a:pPr lvl="1"/>
            <a:r>
              <a:rPr lang="zh-CN" altLang="en-US" dirty="0" smtClean="0">
                <a:latin typeface="Tahoma" pitchFamily="34" charset="0"/>
              </a:rPr>
              <a:t>基本数据类型之间的转换，见2.1.4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r>
              <a:rPr lang="zh-CN" altLang="en-US" dirty="0" smtClean="0">
                <a:latin typeface="Tahoma" pitchFamily="34" charset="0"/>
              </a:rPr>
              <a:t>基本数据类型与包装类的转换</a:t>
            </a:r>
          </a:p>
          <a:p>
            <a:pPr lvl="2"/>
            <a:r>
              <a:rPr lang="zh-CN" altLang="en-US" dirty="0" smtClean="0"/>
              <a:t>通过包装类的构造方法将基本数据类型变量转换为包装类对象，如：</a:t>
            </a:r>
          </a:p>
          <a:p>
            <a:pPr lvl="2"/>
            <a:endParaRPr lang="zh-CN" altLang="en-US" dirty="0" smtClean="0"/>
          </a:p>
          <a:p>
            <a:pPr lvl="2"/>
            <a:endParaRPr lang="zh-CN" altLang="en-US" dirty="0" smtClean="0"/>
          </a:p>
          <a:p>
            <a:pPr lvl="2"/>
            <a:r>
              <a:rPr lang="zh-CN" altLang="en-US" dirty="0" smtClean="0"/>
              <a:t>通过包装类的</a:t>
            </a: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/>
              <a:t>对象.</a:t>
            </a:r>
            <a:r>
              <a:rPr lang="en-US" altLang="zh-CN" dirty="0" err="1" smtClean="0"/>
              <a:t>xxxValue</a:t>
            </a:r>
            <a:r>
              <a:rPr lang="en-US" altLang="zh-CN" dirty="0" smtClean="0"/>
              <a:t>()</a:t>
            </a:r>
            <a:r>
              <a:rPr lang="en-US" altLang="zh-CN" dirty="0" smtClean="0">
                <a:latin typeface="Arial"/>
              </a:rPr>
              <a:t>”</a:t>
            </a:r>
            <a:r>
              <a:rPr lang="zh-CN" altLang="en-US" dirty="0" smtClean="0"/>
              <a:t>方法将包装类对象对象转换为基本数据类型变量</a:t>
            </a:r>
            <a:r>
              <a:rPr lang="en-US" altLang="zh-CN" dirty="0" smtClean="0"/>
              <a:t>，</a:t>
            </a:r>
            <a:r>
              <a:rPr lang="zh-CN" altLang="en-US" dirty="0" smtClean="0"/>
              <a:t>如：</a:t>
            </a:r>
            <a:endParaRPr lang="zh-CN" altLang="en-US" dirty="0"/>
          </a:p>
          <a:p>
            <a:pPr lvl="1"/>
            <a:endParaRPr lang="zh-CN" altLang="en-US" dirty="0" smtClean="0">
              <a:latin typeface="Tahoma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4.3.4 </a:t>
            </a:r>
            <a:r>
              <a:rPr lang="zh-CN" altLang="en-US" dirty="0"/>
              <a:t>基本数据类型的包装类</a:t>
            </a:r>
          </a:p>
        </p:txBody>
      </p:sp>
      <p:sp>
        <p:nvSpPr>
          <p:cNvPr id="20" name="Text Box 36"/>
          <p:cNvSpPr txBox="1">
            <a:spLocks noChangeArrowheads="1"/>
          </p:cNvSpPr>
          <p:nvPr/>
        </p:nvSpPr>
        <p:spPr bwMode="auto">
          <a:xfrm>
            <a:off x="304800" y="3284984"/>
            <a:ext cx="8610600" cy="941796"/>
          </a:xfrm>
          <a:prstGeom prst="rect">
            <a:avLst/>
          </a:prstGeom>
          <a:solidFill>
            <a:srgbClr val="93CDDD"/>
          </a:solidFill>
          <a:ln>
            <a:noFill/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i=10;//</a:t>
            </a:r>
            <a:r>
              <a:rPr lang="zh-CN" altLang="en-US" dirty="0">
                <a:solidFill>
                  <a:schemeClr val="tx1"/>
                </a:solidFill>
              </a:rPr>
              <a:t>基本数据类型变量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Integer mint=new Integer(i);//</a:t>
            </a:r>
            <a:r>
              <a:rPr lang="zh-CN" altLang="en-US" dirty="0">
                <a:solidFill>
                  <a:schemeClr val="tx1"/>
                </a:solidFill>
              </a:rPr>
              <a:t>包装类的构造方法</a:t>
            </a:r>
          </a:p>
        </p:txBody>
      </p:sp>
      <p:sp>
        <p:nvSpPr>
          <p:cNvPr id="21" name="Text Box 37"/>
          <p:cNvSpPr txBox="1">
            <a:spLocks noChangeArrowheads="1"/>
          </p:cNvSpPr>
          <p:nvPr/>
        </p:nvSpPr>
        <p:spPr bwMode="auto">
          <a:xfrm>
            <a:off x="304800" y="5037584"/>
            <a:ext cx="8610600" cy="1274195"/>
          </a:xfrm>
          <a:prstGeom prst="rect">
            <a:avLst/>
          </a:prstGeom>
          <a:solidFill>
            <a:srgbClr val="93CDDD"/>
          </a:solidFill>
          <a:ln>
            <a:noFill/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</a:rPr>
              <a:t>Integer mint=new Integer(10);//</a:t>
            </a:r>
            <a:r>
              <a:rPr lang="zh-CN" altLang="en-US">
                <a:solidFill>
                  <a:schemeClr val="tx1"/>
                </a:solidFill>
              </a:rPr>
              <a:t>包装类对象</a:t>
            </a:r>
            <a:r>
              <a:rPr lang="en-US" altLang="zh-CN">
                <a:solidFill>
                  <a:schemeClr val="tx1"/>
                </a:solidFill>
              </a:rPr>
              <a:t>mint</a:t>
            </a:r>
          </a:p>
          <a:p>
            <a:r>
              <a:rPr lang="en-US" altLang="zh-CN">
                <a:solidFill>
                  <a:schemeClr val="tx1"/>
                </a:solidFill>
              </a:rPr>
              <a:t>int i=mint.intValue();//intValue</a:t>
            </a:r>
            <a:r>
              <a:rPr lang="zh-CN" altLang="en-US">
                <a:solidFill>
                  <a:schemeClr val="tx1"/>
                </a:solidFill>
              </a:rPr>
              <a:t>方法将</a:t>
            </a:r>
            <a:r>
              <a:rPr lang="en-US" altLang="zh-CN">
                <a:solidFill>
                  <a:schemeClr val="tx1"/>
                </a:solidFill>
              </a:rPr>
              <a:t>mint</a:t>
            </a:r>
            <a:r>
              <a:rPr lang="zh-CN" altLang="en-US">
                <a:solidFill>
                  <a:schemeClr val="tx1"/>
                </a:solidFill>
              </a:rPr>
              <a:t>对象转换为整型变量</a:t>
            </a:r>
          </a:p>
        </p:txBody>
      </p:sp>
    </p:spTree>
    <p:extLst>
      <p:ext uri="{BB962C8B-B14F-4D97-AF65-F5344CB8AC3E}">
        <p14:creationId xmlns:p14="http://schemas.microsoft.com/office/powerpoint/2010/main" val="1469953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latin typeface="Tahoma" pitchFamily="34" charset="0"/>
              </a:rPr>
              <a:t>字符串和其他数据类型间的转换</a:t>
            </a:r>
          </a:p>
          <a:p>
            <a:pPr lvl="1"/>
            <a:r>
              <a:rPr lang="zh-CN" altLang="en-US" dirty="0" smtClean="0"/>
              <a:t>三种方法将字符串对象转换为其他类型</a:t>
            </a:r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r>
              <a:rPr lang="zh-CN" altLang="en-US" dirty="0" smtClean="0"/>
              <a:t>各个包装类都有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方法转换为字符串类型，字符串类的</a:t>
            </a:r>
            <a:r>
              <a:rPr lang="en-US" altLang="zh-CN" dirty="0" err="1" smtClean="0"/>
              <a:t>valueOf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方法可以将各基本数据类型转换为字符串对象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4.3.4 </a:t>
            </a:r>
            <a:r>
              <a:rPr lang="zh-CN" altLang="en-US" dirty="0"/>
              <a:t>基本数据类型的包装类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3400" y="1988840"/>
            <a:ext cx="8153400" cy="1458861"/>
          </a:xfrm>
          <a:prstGeom prst="rect">
            <a:avLst/>
          </a:prstGeom>
          <a:solidFill>
            <a:srgbClr val="93CDDD"/>
          </a:solidFill>
          <a:ln>
            <a:noFill/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x=</a:t>
            </a:r>
            <a:r>
              <a:rPr lang="en-US" altLang="zh-CN" dirty="0" err="1">
                <a:solidFill>
                  <a:schemeClr val="tx1"/>
                </a:solidFill>
              </a:rPr>
              <a:t>Integer.parseInt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args</a:t>
            </a:r>
            <a:r>
              <a:rPr lang="en-US" altLang="zh-CN" dirty="0">
                <a:solidFill>
                  <a:schemeClr val="tx1"/>
                </a:solidFill>
              </a:rPr>
              <a:t>[0]);//</a:t>
            </a:r>
            <a:r>
              <a:rPr lang="zh-CN" altLang="en-US" dirty="0">
                <a:solidFill>
                  <a:schemeClr val="tx1"/>
                </a:solidFill>
              </a:rPr>
              <a:t>第一种方法</a:t>
            </a:r>
          </a:p>
          <a:p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y=new Integer(</a:t>
            </a:r>
            <a:r>
              <a:rPr lang="en-US" altLang="zh-CN" dirty="0" err="1">
                <a:solidFill>
                  <a:schemeClr val="tx1"/>
                </a:solidFill>
              </a:rPr>
              <a:t>args</a:t>
            </a:r>
            <a:r>
              <a:rPr lang="en-US" altLang="zh-CN" dirty="0">
                <a:solidFill>
                  <a:schemeClr val="tx1"/>
                </a:solidFill>
              </a:rPr>
              <a:t>[1]).</a:t>
            </a:r>
            <a:r>
              <a:rPr lang="en-US" altLang="zh-CN" dirty="0" err="1">
                <a:solidFill>
                  <a:schemeClr val="tx1"/>
                </a:solidFill>
              </a:rPr>
              <a:t>intValue</a:t>
            </a:r>
            <a:r>
              <a:rPr lang="en-US" altLang="zh-CN" dirty="0">
                <a:solidFill>
                  <a:schemeClr val="tx1"/>
                </a:solidFill>
              </a:rPr>
              <a:t>();//</a:t>
            </a:r>
            <a:r>
              <a:rPr lang="zh-CN" altLang="en-US" dirty="0">
                <a:solidFill>
                  <a:schemeClr val="tx1"/>
                </a:solidFill>
              </a:rPr>
              <a:t>第二种方法</a:t>
            </a:r>
          </a:p>
          <a:p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z=</a:t>
            </a:r>
            <a:r>
              <a:rPr lang="en-US" altLang="zh-CN" dirty="0" err="1">
                <a:solidFill>
                  <a:schemeClr val="tx1"/>
                </a:solidFill>
              </a:rPr>
              <a:t>Integer.valueOf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args</a:t>
            </a:r>
            <a:r>
              <a:rPr lang="en-US" altLang="zh-CN" dirty="0">
                <a:solidFill>
                  <a:schemeClr val="tx1"/>
                </a:solidFill>
              </a:rPr>
              <a:t>[2]).</a:t>
            </a:r>
            <a:r>
              <a:rPr lang="en-US" altLang="zh-CN" dirty="0" err="1">
                <a:solidFill>
                  <a:schemeClr val="tx1"/>
                </a:solidFill>
              </a:rPr>
              <a:t>intValue</a:t>
            </a:r>
            <a:r>
              <a:rPr lang="en-US" altLang="zh-CN" dirty="0">
                <a:solidFill>
                  <a:schemeClr val="tx1"/>
                </a:solidFill>
              </a:rPr>
              <a:t>();//</a:t>
            </a:r>
            <a:r>
              <a:rPr lang="zh-CN" altLang="en-US" dirty="0">
                <a:solidFill>
                  <a:schemeClr val="tx1"/>
                </a:solidFill>
              </a:rPr>
              <a:t>第三种方法</a:t>
            </a:r>
          </a:p>
        </p:txBody>
      </p:sp>
    </p:spTree>
    <p:extLst>
      <p:ext uri="{BB962C8B-B14F-4D97-AF65-F5344CB8AC3E}">
        <p14:creationId xmlns:p14="http://schemas.microsoft.com/office/powerpoint/2010/main" val="520051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4.3.5 Class</a:t>
            </a:r>
            <a:r>
              <a:rPr lang="zh-CN" altLang="en-US" dirty="0" smtClean="0"/>
              <a:t>类操作类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Class</a:t>
            </a:r>
            <a:r>
              <a:rPr lang="zh-CN" altLang="en-US" dirty="0"/>
              <a:t>类操作类</a:t>
            </a:r>
          </a:p>
          <a:p>
            <a:pPr lvl="1"/>
            <a:r>
              <a:rPr lang="en-US" altLang="zh-CN" dirty="0">
                <a:latin typeface="Tahoma" pitchFamily="34" charset="0"/>
              </a:rPr>
              <a:t>Class</a:t>
            </a:r>
            <a:r>
              <a:rPr lang="zh-CN" altLang="en-US" dirty="0">
                <a:latin typeface="Tahoma" pitchFamily="34" charset="0"/>
              </a:rPr>
              <a:t>为类提供运行时信息，如名字，类型及其父类等</a:t>
            </a:r>
          </a:p>
          <a:p>
            <a:pPr lvl="1"/>
            <a:r>
              <a:rPr lang="en-US" altLang="zh-CN" dirty="0" err="1">
                <a:latin typeface="Tahoma" pitchFamily="34" charset="0"/>
              </a:rPr>
              <a:t>getName</a:t>
            </a:r>
            <a:r>
              <a:rPr lang="en-US" altLang="zh-CN" dirty="0">
                <a:latin typeface="Tahoma" pitchFamily="34" charset="0"/>
              </a:rPr>
              <a:t>()</a:t>
            </a:r>
            <a:r>
              <a:rPr lang="zh-CN" altLang="en-US" dirty="0">
                <a:latin typeface="Tahoma" pitchFamily="34" charset="0"/>
              </a:rPr>
              <a:t>方法，返回当前类名</a:t>
            </a:r>
          </a:p>
          <a:p>
            <a:pPr lvl="1"/>
            <a:r>
              <a:rPr lang="en-US" altLang="zh-CN" dirty="0" err="1">
                <a:latin typeface="Tahoma" pitchFamily="34" charset="0"/>
              </a:rPr>
              <a:t>getSuperclass</a:t>
            </a:r>
            <a:r>
              <a:rPr lang="en-US" altLang="zh-CN" dirty="0">
                <a:latin typeface="Tahoma" pitchFamily="34" charset="0"/>
              </a:rPr>
              <a:t>()</a:t>
            </a:r>
            <a:r>
              <a:rPr lang="zh-CN" altLang="en-US" dirty="0">
                <a:latin typeface="Tahoma" pitchFamily="34" charset="0"/>
              </a:rPr>
              <a:t>方法，返回当前类的父类</a:t>
            </a:r>
          </a:p>
          <a:p>
            <a:pPr lvl="1"/>
            <a:r>
              <a:rPr lang="en-US" altLang="zh-CN" dirty="0" err="1">
                <a:latin typeface="Tahoma" pitchFamily="34" charset="0"/>
              </a:rPr>
              <a:t>getPackage</a:t>
            </a:r>
            <a:r>
              <a:rPr lang="en-US" altLang="zh-CN" dirty="0">
                <a:latin typeface="Tahoma" pitchFamily="34" charset="0"/>
              </a:rPr>
              <a:t>()</a:t>
            </a:r>
            <a:r>
              <a:rPr lang="zh-CN" altLang="en-US" dirty="0">
                <a:latin typeface="Tahoma" pitchFamily="34" charset="0"/>
              </a:rPr>
              <a:t>方法，返回当前类所在的包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hlinkClick r:id="rId2" action="ppaction://hlinkfile"/>
              </a:rPr>
              <a:t>ClassTest.java</a:t>
            </a:r>
            <a:endParaRPr lang="zh-CN" altLang="en-US" dirty="0"/>
          </a:p>
        </p:txBody>
      </p:sp>
      <p:pic>
        <p:nvPicPr>
          <p:cNvPr id="6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7" y="4827240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977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4.3.6 System</a:t>
            </a:r>
            <a:r>
              <a:rPr lang="zh-CN" altLang="en-US" dirty="0" smtClean="0"/>
              <a:t>系统类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ahoma" pitchFamily="34" charset="0"/>
              </a:rPr>
              <a:t>System</a:t>
            </a:r>
            <a:r>
              <a:rPr lang="zh-CN" altLang="en-US" dirty="0" smtClean="0">
                <a:latin typeface="Tahoma" pitchFamily="34" charset="0"/>
              </a:rPr>
              <a:t>系统类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Tahoma" pitchFamily="34" charset="0"/>
              </a:rPr>
              <a:t>System</a:t>
            </a:r>
            <a:r>
              <a:rPr lang="zh-CN" altLang="en-US" dirty="0" smtClean="0">
                <a:latin typeface="Tahoma" pitchFamily="34" charset="0"/>
              </a:rPr>
              <a:t>提供访问系统资源和标准</a:t>
            </a:r>
            <a:r>
              <a:rPr lang="en-US" altLang="zh-CN" dirty="0" smtClean="0">
                <a:latin typeface="Tahoma" pitchFamily="34" charset="0"/>
              </a:rPr>
              <a:t>I/O</a:t>
            </a:r>
            <a:r>
              <a:rPr lang="zh-CN" altLang="en-US" dirty="0" smtClean="0">
                <a:latin typeface="Tahoma" pitchFamily="34" charset="0"/>
              </a:rPr>
              <a:t>流的方法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Tahoma" pitchFamily="34" charset="0"/>
              </a:rPr>
              <a:t>exit()</a:t>
            </a:r>
            <a:r>
              <a:rPr lang="zh-CN" altLang="en-US" dirty="0" smtClean="0">
                <a:latin typeface="Tahoma" pitchFamily="34" charset="0"/>
              </a:rPr>
              <a:t>方法，提前退出虚拟机的运行，参数0为正常终止，非0为非正常终止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 smtClean="0">
                <a:latin typeface="Tahoma" pitchFamily="34" charset="0"/>
              </a:rPr>
              <a:t>currentTimeMillis</a:t>
            </a:r>
            <a:r>
              <a:rPr lang="en-US" altLang="zh-CN" dirty="0" smtClean="0">
                <a:latin typeface="Tahoma" pitchFamily="34" charset="0"/>
              </a:rPr>
              <a:t>()</a:t>
            </a:r>
            <a:r>
              <a:rPr lang="zh-CN" altLang="en-US" dirty="0" smtClean="0">
                <a:latin typeface="Tahoma" pitchFamily="34" charset="0"/>
              </a:rPr>
              <a:t>方法，返回1970-1-1 00:00:00至当前时间的累计毫秒数</a:t>
            </a:r>
            <a:endParaRPr lang="en-US" altLang="zh-CN" dirty="0" smtClean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err="1" smtClean="0">
                <a:latin typeface="Tahoma" pitchFamily="34" charset="0"/>
              </a:rPr>
              <a:t>getProperties</a:t>
            </a:r>
            <a:r>
              <a:rPr lang="en-US" altLang="zh-CN" dirty="0" smtClean="0">
                <a:latin typeface="Tahoma" pitchFamily="34" charset="0"/>
              </a:rPr>
              <a:t>()</a:t>
            </a:r>
            <a:r>
              <a:rPr lang="zh-CN" altLang="en-US" dirty="0" smtClean="0">
                <a:latin typeface="Tahoma" pitchFamily="34" charset="0"/>
              </a:rPr>
              <a:t>方法，返回系统全部属性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 smtClean="0">
                <a:latin typeface="Tahoma" pitchFamily="34" charset="0"/>
              </a:rPr>
              <a:t>getProperties</a:t>
            </a:r>
            <a:r>
              <a:rPr lang="en-US" altLang="zh-CN" dirty="0" smtClean="0">
                <a:latin typeface="Tahoma" pitchFamily="34" charset="0"/>
              </a:rPr>
              <a:t>(String key)</a:t>
            </a:r>
            <a:r>
              <a:rPr lang="zh-CN" altLang="en-US" dirty="0" smtClean="0">
                <a:latin typeface="Tahoma" pitchFamily="34" charset="0"/>
              </a:rPr>
              <a:t>方法，返回</a:t>
            </a:r>
            <a:r>
              <a:rPr lang="en-US" altLang="zh-CN" dirty="0" smtClean="0">
                <a:latin typeface="Tahoma" pitchFamily="34" charset="0"/>
              </a:rPr>
              <a:t>key</a:t>
            </a:r>
            <a:r>
              <a:rPr lang="zh-CN" altLang="en-US" dirty="0" smtClean="0">
                <a:latin typeface="Tahoma" pitchFamily="34" charset="0"/>
              </a:rPr>
              <a:t>指定的系统属性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r>
              <a:rPr lang="en-US" altLang="zh-CN" dirty="0">
                <a:latin typeface="Tahoma" pitchFamily="34" charset="0"/>
              </a:rPr>
              <a:t>System</a:t>
            </a:r>
            <a:r>
              <a:rPr lang="zh-CN" altLang="en-US" dirty="0">
                <a:latin typeface="Tahoma" pitchFamily="34" charset="0"/>
              </a:rPr>
              <a:t>类是最终类，不能被继承，不能创建对象</a:t>
            </a:r>
          </a:p>
          <a:p>
            <a:pPr lvl="1"/>
            <a:r>
              <a:rPr lang="en-US" altLang="zh-CN" dirty="0">
                <a:latin typeface="Tahoma" pitchFamily="34" charset="0"/>
              </a:rPr>
              <a:t>System</a:t>
            </a:r>
            <a:r>
              <a:rPr lang="zh-CN" altLang="en-US" dirty="0">
                <a:latin typeface="Tahoma" pitchFamily="34" charset="0"/>
              </a:rPr>
              <a:t>类中声明了三个标准输入、输出和错误常量：</a:t>
            </a:r>
            <a:r>
              <a:rPr lang="en-US" altLang="zh-CN" dirty="0" err="1" smtClean="0">
                <a:latin typeface="Tahoma" pitchFamily="34" charset="0"/>
              </a:rPr>
              <a:t>in、out、err</a:t>
            </a:r>
            <a:endParaRPr lang="zh-CN" altLang="en-US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715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4.3.7 Runtime</a:t>
            </a:r>
            <a:r>
              <a:rPr lang="zh-CN" altLang="en-US" dirty="0"/>
              <a:t>类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Runtime</a:t>
            </a:r>
            <a:r>
              <a:rPr lang="zh-CN" altLang="en-US" dirty="0"/>
              <a:t>运行时类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Runtime</a:t>
            </a:r>
            <a:r>
              <a:rPr lang="zh-CN" altLang="en-US" dirty="0" smtClean="0">
                <a:latin typeface="Tahoma" pitchFamily="34" charset="0"/>
              </a:rPr>
              <a:t>类可直接访问运行时资源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Tahoma" pitchFamily="34" charset="0"/>
              </a:rPr>
              <a:t>每一个</a:t>
            </a:r>
            <a:r>
              <a:rPr lang="en-US" altLang="zh-CN" dirty="0" smtClean="0">
                <a:latin typeface="Tahoma" pitchFamily="34" charset="0"/>
              </a:rPr>
              <a:t>Java</a:t>
            </a:r>
            <a:r>
              <a:rPr lang="zh-CN" altLang="en-US" dirty="0" smtClean="0">
                <a:latin typeface="Tahoma" pitchFamily="34" charset="0"/>
              </a:rPr>
              <a:t>应用程序都有一个</a:t>
            </a:r>
            <a:r>
              <a:rPr lang="en-US" altLang="zh-CN" dirty="0" smtClean="0">
                <a:latin typeface="Tahoma" pitchFamily="34" charset="0"/>
              </a:rPr>
              <a:t>Runtime</a:t>
            </a:r>
            <a:r>
              <a:rPr lang="zh-CN" altLang="en-US" dirty="0" smtClean="0">
                <a:latin typeface="Tahoma" pitchFamily="34" charset="0"/>
              </a:rPr>
              <a:t>类的实例，使应用程序与运行环境进行交互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Tahoma" pitchFamily="34" charset="0"/>
              </a:rPr>
              <a:t>不能直接创建</a:t>
            </a:r>
            <a:r>
              <a:rPr lang="en-US" altLang="zh-CN" dirty="0" smtClean="0">
                <a:latin typeface="Tahoma" pitchFamily="34" charset="0"/>
              </a:rPr>
              <a:t>Runtime</a:t>
            </a:r>
            <a:r>
              <a:rPr lang="zh-CN" altLang="en-US" dirty="0" smtClean="0">
                <a:latin typeface="Tahoma" pitchFamily="34" charset="0"/>
              </a:rPr>
              <a:t>类的实例，只能通过静态方法</a:t>
            </a:r>
            <a:r>
              <a:rPr lang="en-US" altLang="zh-CN" dirty="0" err="1" smtClean="0">
                <a:latin typeface="Tahoma" pitchFamily="34" charset="0"/>
              </a:rPr>
              <a:t>Runtime.getRuntime</a:t>
            </a:r>
            <a:r>
              <a:rPr lang="en-US" altLang="zh-CN" dirty="0" smtClean="0">
                <a:latin typeface="Tahoma" pitchFamily="34" charset="0"/>
              </a:rPr>
              <a:t>()</a:t>
            </a:r>
            <a:r>
              <a:rPr lang="zh-CN" altLang="en-US" dirty="0" smtClean="0">
                <a:latin typeface="Tahoma" pitchFamily="34" charset="0"/>
              </a:rPr>
              <a:t>方法得到正在运行的</a:t>
            </a:r>
            <a:r>
              <a:rPr lang="en-US" altLang="zh-CN" dirty="0" smtClean="0">
                <a:latin typeface="Tahoma" pitchFamily="34" charset="0"/>
              </a:rPr>
              <a:t>Runtime</a:t>
            </a:r>
            <a:r>
              <a:rPr lang="zh-CN" altLang="en-US" dirty="0" smtClean="0">
                <a:latin typeface="Tahoma" pitchFamily="34" charset="0"/>
              </a:rPr>
              <a:t>对象的引用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hlinkClick r:id="rId2" action="ppaction://hlinkfile"/>
              </a:rPr>
              <a:t>RuntimeTest.java</a:t>
            </a:r>
            <a:endParaRPr lang="en-US" altLang="zh-CN" dirty="0" smtClean="0"/>
          </a:p>
        </p:txBody>
      </p:sp>
      <p:pic>
        <p:nvPicPr>
          <p:cNvPr id="5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7" y="4395192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729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en-US" altLang="zh-CN" dirty="0" err="1" smtClean="0"/>
              <a:t>java.util</a:t>
            </a:r>
            <a:r>
              <a:rPr lang="en-US" altLang="zh-CN" dirty="0" smtClean="0"/>
              <a:t> </a:t>
            </a:r>
            <a:r>
              <a:rPr lang="zh-CN" altLang="en-US" dirty="0" smtClean="0"/>
              <a:t>包中的工具类库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日期类</a:t>
            </a:r>
            <a:endParaRPr lang="en-US" altLang="zh-CN" dirty="0" smtClean="0"/>
          </a:p>
          <a:p>
            <a:r>
              <a:rPr lang="zh-CN" altLang="en-US" dirty="0" smtClean="0"/>
              <a:t>数组类</a:t>
            </a:r>
            <a:endParaRPr lang="en-US" altLang="zh-CN" dirty="0" smtClean="0"/>
          </a:p>
          <a:p>
            <a:r>
              <a:rPr lang="zh-CN" altLang="en-US" dirty="0" smtClean="0"/>
              <a:t>随机数序列类</a:t>
            </a:r>
            <a:endParaRPr lang="en-US" altLang="zh-CN" dirty="0" smtClean="0"/>
          </a:p>
          <a:p>
            <a:r>
              <a:rPr lang="zh-CN" altLang="en-US" dirty="0" smtClean="0"/>
              <a:t>容器类</a:t>
            </a:r>
            <a:r>
              <a:rPr lang="en-US" altLang="zh-CN" dirty="0" smtClean="0"/>
              <a:t>/</a:t>
            </a:r>
            <a:r>
              <a:rPr lang="zh-CN" altLang="en-US" dirty="0" smtClean="0"/>
              <a:t>集合类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9466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804326" y="1605423"/>
            <a:ext cx="7512090" cy="606375"/>
            <a:chOff x="1236374" y="1605423"/>
            <a:chExt cx="7512090" cy="6063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接口与实现接口的类</a:t>
              </a:r>
              <a:endPara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4.1.1</a:t>
              </a:r>
              <a:endParaRPr lang="zh-CN" altLang="en-US" sz="28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04326" y="2433297"/>
            <a:ext cx="7512090" cy="606375"/>
            <a:chOff x="1236374" y="1605423"/>
            <a:chExt cx="7512090" cy="606375"/>
          </a:xfr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矩形 20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用接口实现多继承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4.1.2</a:t>
              </a:r>
              <a:endParaRPr lang="zh-CN" altLang="en-US" sz="28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84646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4.4.1 </a:t>
            </a:r>
            <a:r>
              <a:rPr lang="zh-CN" altLang="en-US" dirty="0" smtClean="0"/>
              <a:t>日期类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日期表示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以长整型表示从格林威治时间</a:t>
            </a:r>
            <a:r>
              <a:rPr lang="en-US" altLang="zh-CN" dirty="0" smtClean="0"/>
              <a:t>1970-1-1 00:00:00</a:t>
            </a:r>
            <a:r>
              <a:rPr lang="zh-CN" altLang="en-US" dirty="0" smtClean="0"/>
              <a:t>开始至某个时刻的累计毫秒数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System.currentTimeMillis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方法返回当期日期和时间的长整数</a:t>
            </a:r>
            <a:endParaRPr lang="en-US" altLang="zh-CN" dirty="0" smtClean="0"/>
          </a:p>
          <a:p>
            <a:r>
              <a:rPr lang="en-US" altLang="zh-CN" dirty="0" smtClean="0"/>
              <a:t>Date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Calendar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Tahoma" pitchFamily="34" charset="0"/>
              </a:rPr>
              <a:t>常用于需要将日期值分解时</a:t>
            </a:r>
          </a:p>
          <a:p>
            <a:pPr lvl="1"/>
            <a:r>
              <a:rPr lang="zh-CN" altLang="en-US" dirty="0" smtClean="0">
                <a:latin typeface="Tahoma" pitchFamily="34" charset="0"/>
              </a:rPr>
              <a:t>抽象类，不能创建对象，</a:t>
            </a:r>
            <a:r>
              <a:rPr lang="zh-CN" altLang="en-US" dirty="0" smtClean="0"/>
              <a:t>需要调用</a:t>
            </a:r>
            <a:r>
              <a:rPr lang="en-US" altLang="zh-CN" dirty="0" err="1" smtClean="0">
                <a:latin typeface="Tahoma" pitchFamily="34" charset="0"/>
              </a:rPr>
              <a:t>getInstance</a:t>
            </a:r>
            <a:r>
              <a:rPr lang="en-US" altLang="zh-CN" dirty="0" smtClean="0">
                <a:latin typeface="Tahoma" pitchFamily="34" charset="0"/>
              </a:rPr>
              <a:t>()</a:t>
            </a:r>
            <a:r>
              <a:rPr lang="zh-CN" altLang="en-US" dirty="0" smtClean="0">
                <a:latin typeface="Tahoma" pitchFamily="34" charset="0"/>
              </a:rPr>
              <a:t>方法</a:t>
            </a:r>
            <a:r>
              <a:rPr lang="zh-CN" altLang="en-US" dirty="0" smtClean="0"/>
              <a:t>返回一个预设当前时间的对象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hlinkClick r:id="rId2" action="ppaction://hlinkfile"/>
              </a:rPr>
              <a:t>DateTest.java</a:t>
            </a:r>
            <a:endParaRPr lang="zh-CN" altLang="en-US" dirty="0"/>
          </a:p>
        </p:txBody>
      </p:sp>
      <p:pic>
        <p:nvPicPr>
          <p:cNvPr id="10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7" y="5907360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195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4.4.2 Arrays</a:t>
            </a:r>
            <a:r>
              <a:rPr lang="zh-CN" altLang="en-US" dirty="0" smtClean="0"/>
              <a:t>数组类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 smtClean="0"/>
              <a:t>java.util.Arrays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全部是静态方法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equals()</a:t>
            </a:r>
            <a:r>
              <a:rPr lang="zh-CN" altLang="en-US" dirty="0" smtClean="0"/>
              <a:t>方法：比较两个数组是否相等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fill()</a:t>
            </a:r>
            <a:r>
              <a:rPr lang="zh-CN" altLang="en-US" dirty="0" smtClean="0"/>
              <a:t>方法：填充数组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sort()</a:t>
            </a:r>
            <a:r>
              <a:rPr lang="zh-CN" altLang="en-US" dirty="0" smtClean="0"/>
              <a:t>方法：排序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err="1" smtClean="0"/>
              <a:t>binarySearch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方法：二分法（折半）查找</a:t>
            </a:r>
            <a:endParaRPr lang="zh-CN" altLang="en-US" dirty="0"/>
          </a:p>
        </p:txBody>
      </p:sp>
      <p:pic>
        <p:nvPicPr>
          <p:cNvPr id="2050" name="Picture 2" descr="D:\我的文档\ppt模板\高画质精美透明PNG图标572张@无忧PPT\png_icon_5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224" y="499221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516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4.4.3 Random</a:t>
            </a:r>
            <a:r>
              <a:rPr lang="zh-CN" altLang="en-US" dirty="0" smtClean="0"/>
              <a:t>随机数序列类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Random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该类实例是一个随机数序列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Random()</a:t>
            </a:r>
            <a:r>
              <a:rPr lang="zh-CN" altLang="en-US" dirty="0" smtClean="0"/>
              <a:t>构造方法：生成一个随机数序列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Random(long seed)</a:t>
            </a:r>
            <a:r>
              <a:rPr lang="zh-CN" altLang="en-US" dirty="0" smtClean="0"/>
              <a:t>构造方法：根据种子</a:t>
            </a:r>
            <a:r>
              <a:rPr lang="en-US" altLang="zh-CN" dirty="0" smtClean="0"/>
              <a:t>seed</a:t>
            </a:r>
            <a:r>
              <a:rPr lang="zh-CN" altLang="en-US" dirty="0" smtClean="0"/>
              <a:t>构造随机数序列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err="1" smtClean="0"/>
              <a:t>nextInt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方法：返回下一个随机数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err="1" smtClean="0"/>
              <a:t>nextInt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  <a:r>
              <a:rPr lang="zh-CN" altLang="en-US" dirty="0" smtClean="0"/>
              <a:t>方法：返回下一个随机数（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以内</a:t>
            </a:r>
            <a:r>
              <a:rPr lang="zh-CN" altLang="en-US" dirty="0"/>
              <a:t>）</a:t>
            </a:r>
          </a:p>
        </p:txBody>
      </p:sp>
      <p:pic>
        <p:nvPicPr>
          <p:cNvPr id="3074" name="Picture 2" descr="D:\我的文档\ppt模板\高画质精美透明PNG图标572张@无忧PPT\png_icon_5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229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632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4.4.4 </a:t>
            </a:r>
            <a:r>
              <a:rPr lang="zh-CN" altLang="en-US" dirty="0" smtClean="0"/>
              <a:t>集合类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Vector</a:t>
            </a:r>
            <a:r>
              <a:rPr lang="zh-CN" altLang="en-US" dirty="0" smtClean="0"/>
              <a:t>类和</a:t>
            </a:r>
            <a:r>
              <a:rPr lang="en-US" altLang="zh-CN" dirty="0" smtClean="0"/>
              <a:t>Enumeration</a:t>
            </a:r>
            <a:r>
              <a:rPr lang="zh-CN" altLang="en-US" dirty="0" smtClean="0"/>
              <a:t>接口</a:t>
            </a:r>
          </a:p>
          <a:p>
            <a:pPr lvl="1"/>
            <a:r>
              <a:rPr lang="en-US" altLang="zh-CN" dirty="0" smtClean="0">
                <a:latin typeface="Tahoma" pitchFamily="34" charset="0"/>
              </a:rPr>
              <a:t>Vector</a:t>
            </a:r>
            <a:r>
              <a:rPr lang="zh-CN" altLang="en-US" dirty="0" smtClean="0">
                <a:latin typeface="Tahoma" pitchFamily="34" charset="0"/>
              </a:rPr>
              <a:t>类实现了“动态数组”的功能。其中只能存储对象</a:t>
            </a:r>
          </a:p>
          <a:p>
            <a:pPr lvl="1"/>
            <a:r>
              <a:rPr lang="en-US" altLang="zh-CN" dirty="0" smtClean="0">
                <a:latin typeface="Tahoma" pitchFamily="34" charset="0"/>
              </a:rPr>
              <a:t>Vector</a:t>
            </a:r>
            <a:r>
              <a:rPr lang="zh-CN" altLang="en-US" dirty="0" smtClean="0">
                <a:latin typeface="Tahoma" pitchFamily="34" charset="0"/>
              </a:rPr>
              <a:t>类有直接子类</a:t>
            </a:r>
            <a:r>
              <a:rPr lang="en-US" altLang="zh-CN" dirty="0" smtClean="0">
                <a:latin typeface="Tahoma" pitchFamily="34" charset="0"/>
              </a:rPr>
              <a:t>Stack，</a:t>
            </a:r>
            <a:r>
              <a:rPr lang="zh-CN" altLang="en-US" dirty="0" smtClean="0">
                <a:latin typeface="Tahoma" pitchFamily="34" charset="0"/>
              </a:rPr>
              <a:t>实现堆栈结构</a:t>
            </a:r>
            <a:endParaRPr lang="zh-CN" altLang="en-US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06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4.4.4 </a:t>
            </a:r>
            <a:r>
              <a:rPr lang="zh-CN" altLang="en-US" dirty="0" smtClean="0"/>
              <a:t>集合类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Vector</a:t>
            </a:r>
            <a:r>
              <a:rPr lang="zh-CN" altLang="en-US" dirty="0" smtClean="0"/>
              <a:t>类和</a:t>
            </a:r>
            <a:r>
              <a:rPr lang="en-US" altLang="zh-CN" dirty="0" smtClean="0"/>
              <a:t>Enumeration</a:t>
            </a:r>
            <a:r>
              <a:rPr lang="zh-CN" altLang="en-US" dirty="0" smtClean="0"/>
              <a:t>接口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Tahoma" pitchFamily="34" charset="0"/>
              </a:rPr>
              <a:t>Enumeration</a:t>
            </a:r>
            <a:r>
              <a:rPr lang="zh-CN" altLang="en-US" dirty="0" smtClean="0">
                <a:latin typeface="Tahoma" pitchFamily="34" charset="0"/>
              </a:rPr>
              <a:t>接口不是数据结构，但它提供了从一个数据结构得到连续数据的方法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 smtClean="0">
                <a:latin typeface="Tahoma" pitchFamily="34" charset="0"/>
              </a:rPr>
              <a:t>Enumertion</a:t>
            </a:r>
            <a:r>
              <a:rPr lang="zh-CN" altLang="en-US" dirty="0" smtClean="0">
                <a:latin typeface="Tahoma" pitchFamily="34" charset="0"/>
              </a:rPr>
              <a:t>接口中仅定义了下面两个方法</a:t>
            </a:r>
            <a:endParaRPr lang="en-US" altLang="zh-CN" dirty="0" smtClean="0">
              <a:latin typeface="Tahoma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 err="1" smtClean="0">
                <a:latin typeface="Tahoma" pitchFamily="34" charset="0"/>
              </a:rPr>
              <a:t>boolean</a:t>
            </a:r>
            <a:r>
              <a:rPr lang="en-US" altLang="zh-CN" dirty="0" smtClean="0">
                <a:latin typeface="Tahoma" pitchFamily="34" charset="0"/>
              </a:rPr>
              <a:t> </a:t>
            </a:r>
            <a:r>
              <a:rPr lang="en-US" altLang="zh-CN" dirty="0" err="1" smtClean="0">
                <a:latin typeface="Tahoma" pitchFamily="34" charset="0"/>
              </a:rPr>
              <a:t>hasMoreElemerts</a:t>
            </a:r>
            <a:r>
              <a:rPr lang="en-US" altLang="zh-CN" dirty="0" smtClean="0">
                <a:latin typeface="Tahoma" pitchFamily="34" charset="0"/>
              </a:rPr>
              <a:t>() </a:t>
            </a:r>
            <a:br>
              <a:rPr lang="en-US" altLang="zh-CN" dirty="0" smtClean="0">
                <a:latin typeface="Tahoma" pitchFamily="34" charset="0"/>
              </a:rPr>
            </a:br>
            <a:r>
              <a:rPr lang="en-US" altLang="zh-CN" dirty="0" smtClean="0">
                <a:latin typeface="Tahoma" pitchFamily="34" charset="0"/>
              </a:rPr>
              <a:t>     </a:t>
            </a:r>
            <a:r>
              <a:rPr lang="zh-CN" altLang="en-US" dirty="0" smtClean="0">
                <a:latin typeface="Tahoma" pitchFamily="34" charset="0"/>
              </a:rPr>
              <a:t>测试</a:t>
            </a:r>
            <a:r>
              <a:rPr lang="en-US" altLang="zh-CN" dirty="0" smtClean="0">
                <a:latin typeface="Tahoma" pitchFamily="34" charset="0"/>
              </a:rPr>
              <a:t>Enumeration</a:t>
            </a:r>
            <a:r>
              <a:rPr lang="zh-CN" altLang="en-US" dirty="0" smtClean="0">
                <a:latin typeface="Tahoma" pitchFamily="34" charset="0"/>
              </a:rPr>
              <a:t>枚举对象中是否还含有元素，如果返回</a:t>
            </a:r>
            <a:r>
              <a:rPr lang="en-US" altLang="zh-CN" dirty="0" smtClean="0">
                <a:latin typeface="Tahoma" pitchFamily="34" charset="0"/>
              </a:rPr>
              <a:t>true，</a:t>
            </a:r>
            <a:r>
              <a:rPr lang="zh-CN" altLang="en-US" dirty="0" smtClean="0">
                <a:latin typeface="Tahoma" pitchFamily="34" charset="0"/>
              </a:rPr>
              <a:t>则表示还含有至少一个的元素</a:t>
            </a:r>
            <a:endParaRPr lang="en-US" altLang="zh-CN" dirty="0" smtClean="0">
              <a:latin typeface="Tahoma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latin typeface="Tahoma" pitchFamily="34" charset="0"/>
              </a:rPr>
              <a:t>Object </a:t>
            </a:r>
            <a:r>
              <a:rPr lang="en-US" altLang="zh-CN" dirty="0" err="1">
                <a:latin typeface="Tahoma" pitchFamily="34" charset="0"/>
              </a:rPr>
              <a:t>nextElement</a:t>
            </a:r>
            <a:r>
              <a:rPr lang="en-US" altLang="zh-CN" dirty="0">
                <a:latin typeface="Tahoma" pitchFamily="34" charset="0"/>
              </a:rPr>
              <a:t>() </a:t>
            </a:r>
            <a:br>
              <a:rPr lang="en-US" altLang="zh-CN" dirty="0">
                <a:latin typeface="Tahoma" pitchFamily="34" charset="0"/>
              </a:rPr>
            </a:br>
            <a:r>
              <a:rPr lang="en-US" altLang="zh-CN" dirty="0">
                <a:latin typeface="Tahoma" pitchFamily="34" charset="0"/>
              </a:rPr>
              <a:t>     </a:t>
            </a:r>
            <a:r>
              <a:rPr lang="zh-CN" altLang="en-US" dirty="0">
                <a:latin typeface="Tahoma" pitchFamily="34" charset="0"/>
              </a:rPr>
              <a:t>如果</a:t>
            </a:r>
            <a:r>
              <a:rPr lang="en-US" altLang="zh-CN" dirty="0" err="1">
                <a:latin typeface="Tahoma" pitchFamily="34" charset="0"/>
              </a:rPr>
              <a:t>Bnumeration</a:t>
            </a:r>
            <a:r>
              <a:rPr lang="zh-CN" altLang="en-US" dirty="0">
                <a:latin typeface="Tahoma" pitchFamily="34" charset="0"/>
              </a:rPr>
              <a:t>枚举对象还含有元素，该方法得到对象中的下一个元素</a:t>
            </a:r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hlinkClick r:id="rId2" action="ppaction://hlinkfile"/>
              </a:rPr>
              <a:t>VectorTest.java</a:t>
            </a:r>
            <a:endParaRPr lang="en-US" altLang="zh-CN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hlinkClick r:id="rId3" action="ppaction://hlinkfile"/>
              </a:rPr>
              <a:t>VectorTest2.java</a:t>
            </a:r>
            <a:endParaRPr lang="zh-CN" altLang="en-US" dirty="0"/>
          </a:p>
        </p:txBody>
      </p:sp>
      <p:pic>
        <p:nvPicPr>
          <p:cNvPr id="5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7" y="5475312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627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4.4.4 </a:t>
            </a:r>
            <a:r>
              <a:rPr lang="zh-CN" altLang="en-US" dirty="0"/>
              <a:t>集合类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Collection</a:t>
            </a:r>
            <a:r>
              <a:rPr lang="zh-CN" altLang="en-US" dirty="0" smtClean="0"/>
              <a:t>接口和</a:t>
            </a:r>
            <a:r>
              <a:rPr lang="en-US" altLang="zh-CN" dirty="0" smtClean="0"/>
              <a:t>Iterator</a:t>
            </a:r>
            <a:r>
              <a:rPr lang="zh-CN" altLang="en-US" dirty="0" smtClean="0"/>
              <a:t>接口</a:t>
            </a:r>
          </a:p>
          <a:p>
            <a:pPr lvl="1">
              <a:lnSpc>
                <a:spcPct val="90000"/>
              </a:lnSpc>
            </a:pPr>
            <a:r>
              <a:rPr lang="en-US" altLang="zh-CN" sz="3200" dirty="0" smtClean="0">
                <a:latin typeface="Tahoma" pitchFamily="34" charset="0"/>
              </a:rPr>
              <a:t>Collection</a:t>
            </a:r>
            <a:r>
              <a:rPr lang="zh-CN" altLang="en-US" sz="3200" dirty="0" smtClean="0">
                <a:latin typeface="Tahoma" pitchFamily="34" charset="0"/>
              </a:rPr>
              <a:t>的子接口主要</a:t>
            </a:r>
            <a:r>
              <a:rPr lang="en-US" altLang="zh-CN" sz="3200" dirty="0" smtClean="0">
                <a:latin typeface="Tahoma" pitchFamily="34" charset="0"/>
              </a:rPr>
              <a:t>List</a:t>
            </a:r>
            <a:r>
              <a:rPr lang="zh-CN" altLang="en-US" sz="3200" dirty="0" smtClean="0">
                <a:latin typeface="Tahoma" pitchFamily="34" charset="0"/>
              </a:rPr>
              <a:t>和</a:t>
            </a:r>
            <a:r>
              <a:rPr lang="en-US" altLang="zh-CN" sz="3200" dirty="0" smtClean="0">
                <a:latin typeface="Tahoma" pitchFamily="34" charset="0"/>
              </a:rPr>
              <a:t>Set</a:t>
            </a:r>
            <a:r>
              <a:rPr lang="zh-CN" altLang="en-US" sz="3200" dirty="0" smtClean="0">
                <a:latin typeface="Tahoma" pitchFamily="34" charset="0"/>
              </a:rPr>
              <a:t>等。实现</a:t>
            </a:r>
            <a:r>
              <a:rPr lang="en-US" altLang="zh-CN" sz="3200" dirty="0" smtClean="0">
                <a:latin typeface="Tahoma" pitchFamily="34" charset="0"/>
              </a:rPr>
              <a:t>Collection</a:t>
            </a:r>
            <a:r>
              <a:rPr lang="zh-CN" altLang="en-US" sz="3200" dirty="0" smtClean="0">
                <a:latin typeface="Tahoma" pitchFamily="34" charset="0"/>
              </a:rPr>
              <a:t>接口的类主要有</a:t>
            </a:r>
            <a:r>
              <a:rPr lang="en-US" altLang="zh-CN" sz="3200" dirty="0" err="1" smtClean="0">
                <a:latin typeface="Tahoma" pitchFamily="34" charset="0"/>
              </a:rPr>
              <a:t>ArrayList</a:t>
            </a:r>
            <a:r>
              <a:rPr lang="zh-CN" altLang="en-US" sz="3200" dirty="0" smtClean="0">
                <a:latin typeface="Tahoma" pitchFamily="34" charset="0"/>
              </a:rPr>
              <a:t>等</a:t>
            </a:r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ArrayList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的区别</a:t>
            </a:r>
          </a:p>
          <a:p>
            <a:pPr lvl="1">
              <a:lnSpc>
                <a:spcPct val="90000"/>
              </a:lnSpc>
            </a:pPr>
            <a:r>
              <a:rPr lang="en-US" altLang="zh-CN" sz="3200" dirty="0" smtClean="0">
                <a:latin typeface="Tahoma" pitchFamily="34" charset="0"/>
              </a:rPr>
              <a:t>Vector</a:t>
            </a:r>
            <a:r>
              <a:rPr lang="zh-CN" altLang="en-US" sz="3200" dirty="0" smtClean="0">
                <a:latin typeface="Tahoma" pitchFamily="34" charset="0"/>
              </a:rPr>
              <a:t>类中所有方法都是线程同步的,而</a:t>
            </a:r>
            <a:r>
              <a:rPr lang="en-US" altLang="zh-CN" sz="3200" dirty="0" err="1" smtClean="0">
                <a:latin typeface="Tahoma" pitchFamily="34" charset="0"/>
              </a:rPr>
              <a:t>ArrayList</a:t>
            </a:r>
            <a:r>
              <a:rPr lang="zh-CN" altLang="en-US" sz="3200" dirty="0" smtClean="0">
                <a:latin typeface="Tahoma" pitchFamily="34" charset="0"/>
              </a:rPr>
              <a:t>类中所有方法是非同步的</a:t>
            </a:r>
          </a:p>
          <a:p>
            <a:pPr lvl="1">
              <a:lnSpc>
                <a:spcPct val="90000"/>
              </a:lnSpc>
            </a:pPr>
            <a:r>
              <a:rPr lang="zh-CN" altLang="en-US" sz="3200" dirty="0" smtClean="0">
                <a:latin typeface="Tahoma" pitchFamily="34" charset="0"/>
              </a:rPr>
              <a:t>无需考虑多线程安全时，最好用</a:t>
            </a:r>
            <a:r>
              <a:rPr lang="en-US" altLang="zh-CN" sz="3200" dirty="0" err="1" smtClean="0">
                <a:latin typeface="Tahoma" pitchFamily="34" charset="0"/>
              </a:rPr>
              <a:t>ArrayList</a:t>
            </a:r>
            <a:r>
              <a:rPr lang="en-US" altLang="zh-CN" sz="3200" dirty="0" smtClean="0">
                <a:latin typeface="Tahoma" pitchFamily="34" charset="0"/>
              </a:rPr>
              <a:t>，</a:t>
            </a:r>
            <a:r>
              <a:rPr lang="zh-CN" altLang="en-US" sz="3200" dirty="0" smtClean="0">
                <a:latin typeface="Tahoma" pitchFamily="34" charset="0"/>
              </a:rPr>
              <a:t>程序效率高些</a:t>
            </a:r>
            <a:endParaRPr lang="en-US" altLang="zh-CN" sz="3200" dirty="0" smtClean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3200" dirty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600" dirty="0" smtClean="0">
                <a:latin typeface="Tahoma" pitchFamily="34" charset="0"/>
              </a:rPr>
              <a:t>	</a:t>
            </a:r>
            <a:r>
              <a:rPr lang="en-US" altLang="zh-CN" sz="3600" dirty="0" smtClean="0">
                <a:latin typeface="Tahoma" pitchFamily="34" charset="0"/>
                <a:hlinkClick r:id="rId2" action="ppaction://hlinkfile"/>
              </a:rPr>
              <a:t>CollectionTest.java</a:t>
            </a:r>
            <a:endParaRPr lang="zh-CN" altLang="en-US" sz="3600" dirty="0">
              <a:latin typeface="Tahoma" pitchFamily="34" charset="0"/>
            </a:endParaRPr>
          </a:p>
        </p:txBody>
      </p:sp>
      <p:pic>
        <p:nvPicPr>
          <p:cNvPr id="4098" name="Picture 2" descr="D:\我的文档\ppt模板\高画质精美透明PNG图标572张@无忧PPT\png_icon_46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94610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7" y="5331296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177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4.4.4 </a:t>
            </a:r>
            <a:r>
              <a:rPr lang="zh-CN" altLang="en-US" dirty="0"/>
              <a:t>集合类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3200" dirty="0" smtClean="0">
                <a:latin typeface="Tahoma" pitchFamily="34" charset="0"/>
              </a:rPr>
              <a:t>Map</a:t>
            </a:r>
            <a:r>
              <a:rPr lang="zh-CN" altLang="en-US" sz="3200" dirty="0" smtClean="0">
                <a:latin typeface="Tahoma" pitchFamily="34" charset="0"/>
              </a:rPr>
              <a:t>接口</a:t>
            </a:r>
            <a:endParaRPr lang="en-US" altLang="zh-CN" sz="3200" dirty="0" smtClean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Map</a:t>
            </a:r>
            <a:r>
              <a:rPr lang="zh-CN" altLang="en-US" dirty="0" smtClean="0"/>
              <a:t>是将键映射到值的对象，一个映射不能包含重复的键；每个键最多只能映射一个一个值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sz="3200" dirty="0" smtClean="0">
                <a:latin typeface="Tahoma" pitchFamily="34" charset="0"/>
              </a:rPr>
              <a:t>Map</a:t>
            </a:r>
            <a:r>
              <a:rPr lang="zh-CN" altLang="en-US" sz="3200" dirty="0" smtClean="0">
                <a:latin typeface="Tahoma" pitchFamily="34" charset="0"/>
              </a:rPr>
              <a:t>接口的实现类</a:t>
            </a:r>
            <a:endParaRPr lang="en-US" altLang="zh-CN" sz="3200" dirty="0" smtClean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800" dirty="0" err="1" smtClean="0">
                <a:latin typeface="Tahoma" pitchFamily="34" charset="0"/>
              </a:rPr>
              <a:t>HashMap</a:t>
            </a:r>
            <a:r>
              <a:rPr lang="zh-CN" altLang="en-US" sz="2800" dirty="0" smtClean="0">
                <a:latin typeface="Tahoma" pitchFamily="34" charset="0"/>
              </a:rPr>
              <a:t>类</a:t>
            </a:r>
            <a:endParaRPr lang="en-US" altLang="zh-CN" sz="2800" dirty="0" smtClean="0">
              <a:latin typeface="Tahoma" pitchFamily="34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根据键的</a:t>
            </a:r>
            <a:r>
              <a:rPr lang="en-US" altLang="zh-CN" dirty="0" err="1" smtClean="0"/>
              <a:t>HashCode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值存储数据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根据键可以直接获取它的值，具有很快的访问速度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最多只允许一条记录的键为</a:t>
            </a:r>
            <a:r>
              <a:rPr lang="en-US" altLang="zh-CN" dirty="0" smtClean="0"/>
              <a:t>Null;</a:t>
            </a:r>
            <a:r>
              <a:rPr lang="zh-CN" altLang="en-US" dirty="0" smtClean="0"/>
              <a:t>允许多条记录的值为</a:t>
            </a:r>
            <a:r>
              <a:rPr lang="en-US" altLang="zh-CN" dirty="0" smtClean="0"/>
              <a:t>Null</a:t>
            </a:r>
          </a:p>
          <a:p>
            <a:pPr lvl="2">
              <a:lnSpc>
                <a:spcPct val="90000"/>
              </a:lnSpc>
            </a:pPr>
            <a:r>
              <a:rPr lang="en-US" altLang="zh-CN" dirty="0" err="1" smtClean="0"/>
              <a:t>HashMap</a:t>
            </a:r>
            <a:r>
              <a:rPr lang="zh-CN" altLang="en-US" dirty="0" smtClean="0"/>
              <a:t>不支持线程的同步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sz="2800" dirty="0" err="1" smtClean="0">
                <a:latin typeface="Tahoma" pitchFamily="34" charset="0"/>
              </a:rPr>
              <a:t>HashTable</a:t>
            </a:r>
            <a:r>
              <a:rPr lang="zh-CN" altLang="en-US" sz="2800" dirty="0" smtClean="0">
                <a:latin typeface="Tahoma" pitchFamily="34" charset="0"/>
              </a:rPr>
              <a:t>类</a:t>
            </a:r>
            <a:endParaRPr lang="en-US" altLang="zh-CN" sz="2800" dirty="0" smtClean="0">
              <a:latin typeface="Tahoma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 err="1" smtClean="0"/>
              <a:t>HashTable</a:t>
            </a:r>
            <a:r>
              <a:rPr lang="zh-CN" altLang="en-US" dirty="0" smtClean="0"/>
              <a:t>的方法是同步的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en-US" altLang="zh-CN" dirty="0" err="1" smtClean="0"/>
              <a:t>HashTable</a:t>
            </a:r>
            <a:r>
              <a:rPr lang="zh-CN" altLang="en-US" dirty="0" smtClean="0"/>
              <a:t>不允许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en-US" altLang="zh-CN" dirty="0" err="1"/>
              <a:t>HashTable</a:t>
            </a:r>
            <a:r>
              <a:rPr lang="zh-CN" altLang="en-US" dirty="0"/>
              <a:t>使用</a:t>
            </a:r>
            <a:r>
              <a:rPr lang="en-US" altLang="zh-CN" dirty="0"/>
              <a:t>Enumeration</a:t>
            </a:r>
            <a:r>
              <a:rPr lang="zh-CN" altLang="en-US" dirty="0"/>
              <a:t>，</a:t>
            </a:r>
            <a:r>
              <a:rPr lang="en-US" altLang="zh-CN" dirty="0" err="1"/>
              <a:t>HashMap</a:t>
            </a:r>
            <a:r>
              <a:rPr lang="zh-CN" altLang="en-US" dirty="0"/>
              <a:t>使用</a:t>
            </a:r>
            <a:r>
              <a:rPr lang="en-US" altLang="zh-CN" dirty="0" smtClean="0"/>
              <a:t>Iterator</a:t>
            </a:r>
            <a:endParaRPr lang="zh-CN" altLang="en-US" sz="24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239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>
              <a:alpha val="81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声明接口</a:t>
            </a:r>
            <a:endParaRPr lang="en-US" altLang="zh-CN" dirty="0" smtClean="0"/>
          </a:p>
          <a:p>
            <a:pPr lvl="0"/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4.1.1 </a:t>
            </a:r>
            <a:r>
              <a:rPr lang="zh-CN" altLang="en-US" dirty="0" smtClean="0"/>
              <a:t>接口与实现接口的类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1484784"/>
            <a:ext cx="8964488" cy="2135059"/>
          </a:xfrm>
          <a:prstGeom prst="rect">
            <a:avLst/>
          </a:prstGeom>
          <a:solidFill>
            <a:srgbClr val="93CDDD"/>
          </a:solidFill>
          <a:ln>
            <a:noFill/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interface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泛型&gt; [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extends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父接口列表]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[public][static][final]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数据类型 成员变量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常量值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[public][abstract]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返回值类型 成员方法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[(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参数列表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)];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005064"/>
            <a:ext cx="8964488" cy="2448272"/>
          </a:xfrm>
          <a:prstGeom prst="rect">
            <a:avLst/>
          </a:prstGeom>
          <a:solidFill>
            <a:srgbClr val="93CDDD"/>
          </a:solidFill>
          <a:ln>
            <a:noFill/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[修饰符]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泛型&gt;[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extends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超类] [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implements 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接口列表]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[修饰符] 数据类型 变量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[=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]{,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[=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]}</a:t>
            </a:r>
            <a:endParaRPr lang="zh-CN" altLang="en-US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[&lt;修饰符&gt;] 返回值类型 方法名 ([参数列表]) [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throws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异常列表]</a:t>
            </a:r>
            <a:r>
              <a:rPr lang="en-US" altLang="zh-CN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{}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854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4.1.1 </a:t>
            </a:r>
            <a:r>
              <a:rPr lang="zh-CN" altLang="en-US" dirty="0"/>
              <a:t>接口与实现接口的类</a:t>
            </a:r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83264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latin typeface="Tahoma" pitchFamily="34" charset="0"/>
              </a:rPr>
              <a:t>说明</a:t>
            </a:r>
            <a:endParaRPr lang="zh-CN" altLang="en-US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Tahoma" pitchFamily="34" charset="0"/>
              </a:rPr>
              <a:t>接口可以被声明为</a:t>
            </a:r>
            <a:r>
              <a:rPr lang="en-US" altLang="zh-CN" dirty="0" smtClean="0">
                <a:latin typeface="Tahoma" pitchFamily="34" charset="0"/>
              </a:rPr>
              <a:t>public（</a:t>
            </a:r>
            <a:r>
              <a:rPr lang="zh-CN" altLang="en-US" dirty="0" smtClean="0">
                <a:latin typeface="Tahoma" pitchFamily="34" charset="0"/>
              </a:rPr>
              <a:t>此时接口必须与所在文件同名）或者友好的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Tahoma" pitchFamily="34" charset="0"/>
              </a:rPr>
              <a:t>接口中的数据成员自动成为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 smtClean="0">
                <a:latin typeface="Tahoma" pitchFamily="34" charset="0"/>
              </a:rPr>
              <a:t>public static</a:t>
            </a:r>
            <a:r>
              <a:rPr lang="zh-CN" altLang="en-US" dirty="0" smtClean="0">
                <a:latin typeface="Tahoma" pitchFamily="34" charset="0"/>
              </a:rPr>
              <a:t> </a:t>
            </a:r>
            <a:r>
              <a:rPr lang="en-US" altLang="zh-CN" dirty="0" smtClean="0">
                <a:latin typeface="Tahoma" pitchFamily="34" charset="0"/>
              </a:rPr>
              <a:t>final</a:t>
            </a:r>
            <a:r>
              <a:rPr lang="zh-CN" altLang="en-US" dirty="0" smtClean="0">
                <a:latin typeface="Tahoma" pitchFamily="34" charset="0"/>
              </a:rPr>
              <a:t>的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Tahoma" pitchFamily="34" charset="0"/>
              </a:rPr>
              <a:t>接口中的成员方法都是</a:t>
            </a:r>
            <a:r>
              <a:rPr lang="en-US" altLang="zh-CN" dirty="0" smtClean="0">
                <a:latin typeface="Tahoma" pitchFamily="34" charset="0"/>
              </a:rPr>
              <a:t>public abstract</a:t>
            </a:r>
            <a:r>
              <a:rPr lang="zh-CN" altLang="en-US" dirty="0" smtClean="0">
                <a:latin typeface="Tahoma" pitchFamily="34" charset="0"/>
              </a:rPr>
              <a:t>的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Tahoma" pitchFamily="34" charset="0"/>
              </a:rPr>
              <a:t>接口中只有方法的声明，没有实现</a:t>
            </a:r>
            <a:endParaRPr lang="en-US" altLang="zh-CN" dirty="0" smtClean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Tahoma" pitchFamily="34" charset="0"/>
              </a:rPr>
              <a:t>接口可以有多个父接口</a:t>
            </a:r>
            <a:endParaRPr lang="en-US" altLang="zh-CN" dirty="0" smtClean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>
                <a:latin typeface="Tahoma" pitchFamily="34" charset="0"/>
              </a:rPr>
              <a:t>	</a:t>
            </a:r>
            <a:r>
              <a:rPr lang="en-US" altLang="zh-CN" dirty="0" smtClean="0">
                <a:latin typeface="Tahoma" pitchFamily="34" charset="0"/>
                <a:hlinkClick r:id="rId2" action="ppaction://hlinkfile"/>
              </a:rPr>
              <a:t>InterfaceTest.java</a:t>
            </a:r>
            <a:endParaRPr lang="zh-CN" altLang="en-US" dirty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latin typeface="Tahoma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602071"/>
            <a:ext cx="1470265" cy="1470265"/>
          </a:xfrm>
          <a:prstGeom prst="rect">
            <a:avLst/>
          </a:prstGeom>
        </p:spPr>
      </p:pic>
      <p:pic>
        <p:nvPicPr>
          <p:cNvPr id="6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085184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595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4.1.1 </a:t>
            </a:r>
            <a:r>
              <a:rPr lang="zh-CN" altLang="en-US" dirty="0"/>
              <a:t>接口与实现接口的类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声明实现接口的类</a:t>
            </a:r>
            <a:endParaRPr lang="en-US" altLang="zh-CN" dirty="0" smtClean="0"/>
          </a:p>
          <a:p>
            <a:pPr lvl="1"/>
            <a:r>
              <a:rPr lang="zh-CN" altLang="en-US" sz="4000" dirty="0" smtClean="0">
                <a:solidFill>
                  <a:srgbClr val="FF0000"/>
                </a:solidFill>
                <a:latin typeface="Tahoma" pitchFamily="34" charset="0"/>
              </a:rPr>
              <a:t>接口不能创建实例</a:t>
            </a:r>
            <a:r>
              <a:rPr lang="zh-CN" altLang="en-US" dirty="0" smtClean="0">
                <a:solidFill>
                  <a:srgbClr val="FF0000"/>
                </a:solidFill>
                <a:latin typeface="Tahoma" pitchFamily="34" charset="0"/>
              </a:rPr>
              <a:t>，</a:t>
            </a:r>
            <a:r>
              <a:rPr lang="zh-CN" altLang="en-US" dirty="0" smtClean="0">
                <a:latin typeface="Tahoma" pitchFamily="34" charset="0"/>
              </a:rPr>
              <a:t>只能通过实现(</a:t>
            </a:r>
            <a:r>
              <a:rPr lang="en-US" altLang="zh-CN" dirty="0" smtClean="0">
                <a:latin typeface="Tahoma" pitchFamily="34" charset="0"/>
              </a:rPr>
              <a:t>implement)</a:t>
            </a:r>
            <a:r>
              <a:rPr lang="zh-CN" altLang="en-US" dirty="0" smtClean="0">
                <a:latin typeface="Tahoma" pitchFamily="34" charset="0"/>
              </a:rPr>
              <a:t>接口的</a:t>
            </a:r>
            <a:r>
              <a:rPr lang="zh-CN" altLang="en-US" sz="4000" dirty="0">
                <a:solidFill>
                  <a:srgbClr val="FF0000"/>
                </a:solidFill>
                <a:latin typeface="Tahoma" pitchFamily="34" charset="0"/>
              </a:rPr>
              <a:t>类</a:t>
            </a:r>
            <a:r>
              <a:rPr lang="zh-CN" altLang="en-US" dirty="0" smtClean="0">
                <a:latin typeface="Tahoma" pitchFamily="34" charset="0"/>
              </a:rPr>
              <a:t>创建实例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endParaRPr lang="en-US" altLang="zh-CN" dirty="0" smtClean="0">
              <a:latin typeface="Tahoma" pitchFamily="34" charset="0"/>
            </a:endParaRPr>
          </a:p>
          <a:p>
            <a:r>
              <a:rPr lang="zh-CN" altLang="en-US" dirty="0" smtClean="0">
                <a:latin typeface="Tahoma" pitchFamily="34" charset="0"/>
              </a:rPr>
              <a:t>说明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r>
              <a:rPr lang="zh-CN" altLang="en-US" dirty="0" smtClean="0"/>
              <a:t>一个类可以实现多个接口</a:t>
            </a:r>
          </a:p>
          <a:p>
            <a:pPr lvl="1"/>
            <a:r>
              <a:rPr lang="zh-CN" altLang="en-US" dirty="0" smtClean="0"/>
              <a:t>实现接口的类必须给出接口中所有方法的具体实现！除非这个类是抽象类</a:t>
            </a:r>
            <a:endParaRPr lang="zh-CN" altLang="en-US" dirty="0"/>
          </a:p>
          <a:p>
            <a:endParaRPr lang="zh-CN" altLang="en-US" dirty="0">
              <a:latin typeface="Tahoma" pitchFamily="34" charset="0"/>
            </a:endParaRPr>
          </a:p>
          <a:p>
            <a:pPr lvl="1"/>
            <a:endParaRPr lang="zh-CN" altLang="en-US" dirty="0"/>
          </a:p>
        </p:txBody>
      </p:sp>
      <p:pic>
        <p:nvPicPr>
          <p:cNvPr id="6146" name="Picture 2" descr="E:\java\表现层\图标\20071126115646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437112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矩形 37"/>
          <p:cNvSpPr/>
          <p:nvPr/>
        </p:nvSpPr>
        <p:spPr>
          <a:xfrm>
            <a:off x="72008" y="2780928"/>
            <a:ext cx="8964488" cy="576064"/>
          </a:xfrm>
          <a:prstGeom prst="rect">
            <a:avLst/>
          </a:prstGeom>
          <a:solidFill>
            <a:srgbClr val="93CDDD"/>
          </a:solidFill>
          <a:ln>
            <a:noFill/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修饰符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 class 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泛型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extends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父类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][implements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接口列表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en-US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3419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4.1.1 </a:t>
            </a:r>
            <a:r>
              <a:rPr lang="zh-CN" altLang="en-US" dirty="0"/>
              <a:t>接口与实现接口的类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接口回调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Tahoma" pitchFamily="34" charset="0"/>
              </a:rPr>
              <a:t>接口也是引用数据类型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r>
              <a:rPr lang="zh-CN" altLang="en-US" dirty="0" smtClean="0">
                <a:latin typeface="Tahoma" pitchFamily="34" charset="0"/>
              </a:rPr>
              <a:t>指向接口的引用也可以指向任意由实现了该接口的类所创建的实例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r>
              <a:rPr lang="zh-CN" altLang="en-US" dirty="0" smtClean="0">
                <a:latin typeface="Tahoma" pitchFamily="34" charset="0"/>
              </a:rPr>
              <a:t>这是</a:t>
            </a:r>
            <a:r>
              <a:rPr lang="en-US" altLang="zh-CN" dirty="0" smtClean="0">
                <a:latin typeface="Tahoma" pitchFamily="34" charset="0"/>
              </a:rPr>
              <a:t>Java</a:t>
            </a:r>
            <a:r>
              <a:rPr lang="zh-CN" altLang="en-US" dirty="0" smtClean="0">
                <a:latin typeface="Tahoma" pitchFamily="34" charset="0"/>
              </a:rPr>
              <a:t>语言的类型多态性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endParaRPr lang="en-US" altLang="zh-CN" dirty="0">
              <a:latin typeface="Tahoma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ahoma" pitchFamily="34" charset="0"/>
              </a:rPr>
              <a:t>	</a:t>
            </a:r>
            <a:r>
              <a:rPr lang="en-US" altLang="zh-CN" dirty="0">
                <a:latin typeface="Tahoma" pitchFamily="34" charset="0"/>
                <a:hlinkClick r:id="rId2" action="ppaction://hlinkfile"/>
              </a:rPr>
              <a:t>InterfaceTest.java</a:t>
            </a:r>
            <a:endParaRPr lang="zh-CN" altLang="en-US" dirty="0">
              <a:latin typeface="Tahoma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8" name="Picture 2" descr="E:\java\表现层\图标\L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093106"/>
            <a:ext cx="1288222" cy="128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33056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173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4.1.1 </a:t>
            </a:r>
            <a:r>
              <a:rPr lang="zh-CN" altLang="en-US" dirty="0"/>
              <a:t>接口与实现接口的类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/>
          <a:lstStyle/>
          <a:p>
            <a:r>
              <a:rPr lang="zh-CN" altLang="en-US" dirty="0" smtClean="0">
                <a:latin typeface="Tahoma" pitchFamily="34" charset="0"/>
              </a:rPr>
              <a:t>接口的意义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r>
              <a:rPr lang="zh-CN" altLang="en-US" dirty="0" smtClean="0">
                <a:latin typeface="Tahoma" pitchFamily="34" charset="0"/>
              </a:rPr>
              <a:t>接口是是一组抽象方法、常量和内嵌类型的集合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r>
              <a:rPr lang="zh-CN" altLang="en-US" dirty="0" smtClean="0">
                <a:latin typeface="Tahoma" pitchFamily="34" charset="0"/>
              </a:rPr>
              <a:t>接口是一种数据类型，它以抽象的形式来定义类型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r>
              <a:rPr lang="zh-CN" altLang="en-US" dirty="0" smtClean="0">
                <a:latin typeface="Tahoma" pitchFamily="34" charset="0"/>
              </a:rPr>
              <a:t>接口提供了完全的抽象</a:t>
            </a:r>
          </a:p>
          <a:p>
            <a:pPr lvl="1"/>
            <a:r>
              <a:rPr lang="zh-CN" altLang="en-US" dirty="0" smtClean="0">
                <a:latin typeface="Tahoma" pitchFamily="34" charset="0"/>
              </a:rPr>
              <a:t>说明所有实现该接口的类应具有的形式</a:t>
            </a:r>
          </a:p>
          <a:p>
            <a:pPr lvl="1"/>
            <a:r>
              <a:rPr lang="zh-CN" altLang="en-US" dirty="0" smtClean="0">
                <a:latin typeface="Tahoma" pitchFamily="34" charset="0"/>
              </a:rPr>
              <a:t>接口中的方法在多个实现接口的类中表现出多态性</a:t>
            </a:r>
            <a:endParaRPr lang="zh-CN" altLang="en-US" dirty="0"/>
          </a:p>
        </p:txBody>
      </p:sp>
      <p:pic>
        <p:nvPicPr>
          <p:cNvPr id="7170" name="Picture 2" descr="E:\java\表现层\图标\Se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4091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737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4.1.2 </a:t>
            </a:r>
            <a:r>
              <a:rPr lang="zh-CN" altLang="en-US" dirty="0" smtClean="0"/>
              <a:t>用接口实现多继承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/>
          <a:lstStyle/>
          <a:p>
            <a:r>
              <a:rPr lang="zh-CN" altLang="en-US" dirty="0" smtClean="0">
                <a:latin typeface="Tahoma" pitchFamily="34" charset="0"/>
              </a:rPr>
              <a:t>接口可以继承</a:t>
            </a:r>
            <a:endParaRPr lang="en-US" altLang="zh-CN" dirty="0" smtClean="0">
              <a:latin typeface="Tahoma" pitchFamily="34" charset="0"/>
            </a:endParaRPr>
          </a:p>
          <a:p>
            <a:endParaRPr lang="en-US" altLang="zh-CN" dirty="0" smtClean="0">
              <a:latin typeface="Tahoma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ahoma" pitchFamily="34" charset="0"/>
              </a:rPr>
              <a:t>	  </a:t>
            </a:r>
            <a:r>
              <a:rPr lang="en-US" altLang="zh-CN" dirty="0" smtClean="0">
                <a:latin typeface="Tahoma" pitchFamily="34" charset="0"/>
                <a:hlinkClick r:id="rId2" action="ppaction://hlinkfile"/>
              </a:rPr>
              <a:t>HorrorShow.java</a:t>
            </a:r>
            <a:endParaRPr lang="en-US" altLang="zh-CN" dirty="0" smtClean="0">
              <a:latin typeface="Tahoma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Tahoma" pitchFamily="34" charset="0"/>
            </a:endParaRPr>
          </a:p>
          <a:p>
            <a:r>
              <a:rPr lang="zh-CN" altLang="en-US" dirty="0" smtClean="0">
                <a:latin typeface="Tahoma" pitchFamily="34" charset="0"/>
              </a:rPr>
              <a:t>一个类可以继承一个父类并实现多个接口</a:t>
            </a:r>
          </a:p>
          <a:p>
            <a:endParaRPr lang="en-US" altLang="zh-CN" dirty="0" smtClean="0">
              <a:latin typeface="Tahoma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Tahoma" pitchFamily="34" charset="0"/>
              </a:rPr>
              <a:t>	</a:t>
            </a:r>
            <a:r>
              <a:rPr lang="en-US" altLang="zh-CN" dirty="0" smtClean="0">
                <a:latin typeface="Tahoma" pitchFamily="34" charset="0"/>
              </a:rPr>
              <a:t>  </a:t>
            </a:r>
            <a:r>
              <a:rPr lang="en-US" altLang="zh-CN" dirty="0" smtClean="0">
                <a:latin typeface="Tahoma" pitchFamily="34" charset="0"/>
                <a:hlinkClick r:id="rId3" action="ppaction://hlinkfile"/>
              </a:rPr>
              <a:t>Adventure.java</a:t>
            </a:r>
            <a:endParaRPr lang="en-US" altLang="zh-CN" dirty="0" smtClean="0">
              <a:latin typeface="Tahoma" pitchFamily="34" charset="0"/>
            </a:endParaRPr>
          </a:p>
        </p:txBody>
      </p:sp>
      <p:pic>
        <p:nvPicPr>
          <p:cNvPr id="5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51176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java\表现层\图标\2007112611235179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73008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172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12179</TotalTime>
  <Words>2131</Words>
  <Application>Microsoft Office PowerPoint</Application>
  <PresentationFormat>全屏显示(4:3)</PresentationFormat>
  <Paragraphs>313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Java1</vt:lpstr>
      <vt:lpstr>第四章　接口、内部类和 Java API基础</vt:lpstr>
      <vt:lpstr>主要内容</vt:lpstr>
      <vt:lpstr>4.1 接口</vt:lpstr>
      <vt:lpstr>4.1.1 接口与实现接口的类</vt:lpstr>
      <vt:lpstr>4.1.1 接口与实现接口的类</vt:lpstr>
      <vt:lpstr>4.1.1 接口与实现接口的类</vt:lpstr>
      <vt:lpstr>4.1.1 接口与实现接口的类</vt:lpstr>
      <vt:lpstr>4.1.1 接口与实现接口的类</vt:lpstr>
      <vt:lpstr>4.1.2 用接口实现多继承</vt:lpstr>
      <vt:lpstr>4.1.2 用接口实现多继承</vt:lpstr>
      <vt:lpstr>4.2 内部类</vt:lpstr>
      <vt:lpstr>4.2 内部类</vt:lpstr>
      <vt:lpstr>4.2 内部类</vt:lpstr>
      <vt:lpstr>4.2 内部类</vt:lpstr>
      <vt:lpstr>4.2 内部类</vt:lpstr>
      <vt:lpstr>4.3 java.lang 包中的基础类库</vt:lpstr>
      <vt:lpstr>4.3.1 Object类</vt:lpstr>
      <vt:lpstr>4.3.2 Math类</vt:lpstr>
      <vt:lpstr>4.3.3 Comparable 可比较接口</vt:lpstr>
      <vt:lpstr>4.3.4 String和StringBuffer</vt:lpstr>
      <vt:lpstr>4.3.4 String和StringBuffer</vt:lpstr>
      <vt:lpstr>4.3.4 String和StringBuffer</vt:lpstr>
      <vt:lpstr>4.3.4 基本数据类型的包装类</vt:lpstr>
      <vt:lpstr>4.3.4 基本数据类型的包装类</vt:lpstr>
      <vt:lpstr>4.3.4 基本数据类型的包装类</vt:lpstr>
      <vt:lpstr>4.3.5 Class类操作类</vt:lpstr>
      <vt:lpstr>4.3.6 System系统类</vt:lpstr>
      <vt:lpstr>4.3.7 Runtime类 </vt:lpstr>
      <vt:lpstr>4.4 java.util 包中的工具类库</vt:lpstr>
      <vt:lpstr>4.4.1 日期类</vt:lpstr>
      <vt:lpstr>4.4.2 Arrays数组类</vt:lpstr>
      <vt:lpstr>4.4.3 Random随机数序列类</vt:lpstr>
      <vt:lpstr>4.4.4 集合类</vt:lpstr>
      <vt:lpstr>4.4.4 集合类</vt:lpstr>
      <vt:lpstr>4.4.4 集合类</vt:lpstr>
      <vt:lpstr>4.4.4 集合类</vt:lpstr>
    </vt:vector>
  </TitlesOfParts>
  <Company>lntu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venice</dc:creator>
  <cp:lastModifiedBy>venice</cp:lastModifiedBy>
  <cp:revision>182</cp:revision>
  <dcterms:created xsi:type="dcterms:W3CDTF">2012-02-18T03:59:41Z</dcterms:created>
  <dcterms:modified xsi:type="dcterms:W3CDTF">2013-04-25T05:41:17Z</dcterms:modified>
</cp:coreProperties>
</file>