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27" r:id="rId3"/>
    <p:sldId id="262" r:id="rId4"/>
    <p:sldId id="264" r:id="rId5"/>
    <p:sldId id="266" r:id="rId6"/>
    <p:sldId id="271" r:id="rId7"/>
    <p:sldId id="329" r:id="rId8"/>
    <p:sldId id="272" r:id="rId9"/>
    <p:sldId id="364" r:id="rId10"/>
    <p:sldId id="273" r:id="rId11"/>
    <p:sldId id="331" r:id="rId12"/>
    <p:sldId id="339" r:id="rId13"/>
    <p:sldId id="367" r:id="rId14"/>
    <p:sldId id="374" r:id="rId15"/>
    <p:sldId id="366" r:id="rId16"/>
    <p:sldId id="365" r:id="rId17"/>
    <p:sldId id="274" r:id="rId18"/>
    <p:sldId id="333" r:id="rId19"/>
    <p:sldId id="33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3B8E1"/>
    <a:srgbClr val="79C2E6"/>
    <a:srgbClr val="339AFE"/>
    <a:srgbClr val="30A0F8"/>
    <a:srgbClr val="93CDDD"/>
    <a:srgbClr val="92D050"/>
    <a:srgbClr val="43BBE1"/>
    <a:srgbClr val="92D0B4"/>
    <a:srgbClr val="EEE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63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C53DB3-F435-4DBD-A945-AE35801B6B35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C87E6FB-6E5F-430D-9652-E519B256B289}">
      <dgm:prSet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异常处理基础</a:t>
          </a:r>
          <a:endParaRPr lang="zh-CN" altLang="en-US" sz="2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9C97E00-534A-4E37-A35C-7D8C18FCF5E7}" type="parTrans" cxnId="{765C1C57-256A-4A03-8AEF-F0398BD581FE}">
      <dgm:prSet/>
      <dgm:spPr/>
      <dgm:t>
        <a:bodyPr/>
        <a:lstStyle/>
        <a:p>
          <a:endParaRPr lang="zh-CN" altLang="en-US" sz="4000">
            <a:latin typeface="微软雅黑" pitchFamily="34" charset="-122"/>
            <a:ea typeface="微软雅黑" pitchFamily="34" charset="-122"/>
          </a:endParaRPr>
        </a:p>
      </dgm:t>
    </dgm:pt>
    <dgm:pt modelId="{119E8713-AAC6-48E6-950C-D0E463FE92D5}" type="sibTrans" cxnId="{765C1C57-256A-4A03-8AEF-F0398BD581FE}">
      <dgm:prSet custT="1"/>
      <dgm:spPr/>
      <dgm:t>
        <a:bodyPr/>
        <a:lstStyle/>
        <a:p>
          <a:endParaRPr lang="zh-CN" altLang="en-US" sz="1050">
            <a:latin typeface="微软雅黑" pitchFamily="34" charset="-122"/>
            <a:ea typeface="微软雅黑" pitchFamily="34" charset="-122"/>
          </a:endParaRPr>
        </a:p>
      </dgm:t>
    </dgm:pt>
    <dgm:pt modelId="{694CF28D-7BF1-4447-82BF-065B39169A30}">
      <dgm:prSet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异常处理措施</a:t>
          </a:r>
          <a:endParaRPr lang="zh-CN" altLang="en-US" sz="2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9AEBA1D-8EB8-444B-BD31-83DDA9F28064}" type="parTrans" cxnId="{619DDDDF-C968-4259-8FFA-2ADD8067268D}">
      <dgm:prSet/>
      <dgm:spPr/>
      <dgm:t>
        <a:bodyPr/>
        <a:lstStyle/>
        <a:p>
          <a:endParaRPr lang="zh-CN" altLang="en-US" sz="4000">
            <a:latin typeface="微软雅黑" pitchFamily="34" charset="-122"/>
            <a:ea typeface="微软雅黑" pitchFamily="34" charset="-122"/>
          </a:endParaRPr>
        </a:p>
      </dgm:t>
    </dgm:pt>
    <dgm:pt modelId="{638173FF-4AB2-4BDB-B821-9C924BE835B0}" type="sibTrans" cxnId="{619DDDDF-C968-4259-8FFA-2ADD8067268D}">
      <dgm:prSet custT="1"/>
      <dgm:spPr/>
      <dgm:t>
        <a:bodyPr/>
        <a:lstStyle/>
        <a:p>
          <a:endParaRPr lang="zh-CN" altLang="en-US" sz="1050">
            <a:latin typeface="微软雅黑" pitchFamily="34" charset="-122"/>
            <a:ea typeface="微软雅黑" pitchFamily="34" charset="-122"/>
          </a:endParaRPr>
        </a:p>
      </dgm:t>
    </dgm:pt>
    <dgm:pt modelId="{ABC46C20-8381-43FC-96DA-9222AC1A273D}" type="pres">
      <dgm:prSet presAssocID="{61C53DB3-F435-4DBD-A945-AE35801B6B3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8DE7BC-43C8-47AC-ACCA-BD99A4517F46}" type="pres">
      <dgm:prSet presAssocID="{4C87E6FB-6E5F-430D-9652-E519B256B289}" presName="node" presStyleLbl="node1" presStyleIdx="0" presStyleCnt="2" custScaleX="134694" custScaleY="1205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29F684-F5BF-41AE-9D5A-77ECDB8B7DF9}" type="pres">
      <dgm:prSet presAssocID="{119E8713-AAC6-48E6-950C-D0E463FE92D5}" presName="sibTrans" presStyleLbl="sibTrans1D1" presStyleIdx="0" presStyleCnt="1"/>
      <dgm:spPr/>
      <dgm:t>
        <a:bodyPr/>
        <a:lstStyle/>
        <a:p>
          <a:endParaRPr lang="zh-CN" altLang="en-US"/>
        </a:p>
      </dgm:t>
    </dgm:pt>
    <dgm:pt modelId="{F5B81C0B-63F9-40C2-A30B-772869C2D879}" type="pres">
      <dgm:prSet presAssocID="{119E8713-AAC6-48E6-950C-D0E463FE92D5}" presName="connectorText" presStyleLbl="sibTrans1D1" presStyleIdx="0" presStyleCnt="1"/>
      <dgm:spPr/>
      <dgm:t>
        <a:bodyPr/>
        <a:lstStyle/>
        <a:p>
          <a:endParaRPr lang="zh-CN" altLang="en-US"/>
        </a:p>
      </dgm:t>
    </dgm:pt>
    <dgm:pt modelId="{02B26741-B80F-4436-9ABE-819B3276B598}" type="pres">
      <dgm:prSet presAssocID="{694CF28D-7BF1-4447-82BF-065B39169A30}" presName="node" presStyleLbl="node1" presStyleIdx="1" presStyleCnt="2" custScaleX="134694" custScaleY="1205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2D57F5-2C26-4B89-A019-E96CB26E8167}" type="presOf" srcId="{61C53DB3-F435-4DBD-A945-AE35801B6B35}" destId="{ABC46C20-8381-43FC-96DA-9222AC1A273D}" srcOrd="0" destOrd="0" presId="urn:microsoft.com/office/officeart/2005/8/layout/bProcess3"/>
    <dgm:cxn modelId="{FB338BB4-C5F6-4DCE-90C4-FCBA37C0FC20}" type="presOf" srcId="{119E8713-AAC6-48E6-950C-D0E463FE92D5}" destId="{D029F684-F5BF-41AE-9D5A-77ECDB8B7DF9}" srcOrd="0" destOrd="0" presId="urn:microsoft.com/office/officeart/2005/8/layout/bProcess3"/>
    <dgm:cxn modelId="{2AA57C6A-CB21-4FCC-BDDB-291808007948}" type="presOf" srcId="{119E8713-AAC6-48E6-950C-D0E463FE92D5}" destId="{F5B81C0B-63F9-40C2-A30B-772869C2D879}" srcOrd="1" destOrd="0" presId="urn:microsoft.com/office/officeart/2005/8/layout/bProcess3"/>
    <dgm:cxn modelId="{765C1C57-256A-4A03-8AEF-F0398BD581FE}" srcId="{61C53DB3-F435-4DBD-A945-AE35801B6B35}" destId="{4C87E6FB-6E5F-430D-9652-E519B256B289}" srcOrd="0" destOrd="0" parTransId="{D9C97E00-534A-4E37-A35C-7D8C18FCF5E7}" sibTransId="{119E8713-AAC6-48E6-950C-D0E463FE92D5}"/>
    <dgm:cxn modelId="{425048E2-DBAF-4A1D-B8C7-6F6CD7ADEAC3}" type="presOf" srcId="{4C87E6FB-6E5F-430D-9652-E519B256B289}" destId="{D88DE7BC-43C8-47AC-ACCA-BD99A4517F46}" srcOrd="0" destOrd="0" presId="urn:microsoft.com/office/officeart/2005/8/layout/bProcess3"/>
    <dgm:cxn modelId="{6F660844-3560-4457-B10C-A4133BF65A3D}" type="presOf" srcId="{694CF28D-7BF1-4447-82BF-065B39169A30}" destId="{02B26741-B80F-4436-9ABE-819B3276B598}" srcOrd="0" destOrd="0" presId="urn:microsoft.com/office/officeart/2005/8/layout/bProcess3"/>
    <dgm:cxn modelId="{619DDDDF-C968-4259-8FFA-2ADD8067268D}" srcId="{61C53DB3-F435-4DBD-A945-AE35801B6B35}" destId="{694CF28D-7BF1-4447-82BF-065B39169A30}" srcOrd="1" destOrd="0" parTransId="{89AEBA1D-8EB8-444B-BD31-83DDA9F28064}" sibTransId="{638173FF-4AB2-4BDB-B821-9C924BE835B0}"/>
    <dgm:cxn modelId="{A3E69CAD-F928-4923-A0FD-33F7BCFC0FDF}" type="presParOf" srcId="{ABC46C20-8381-43FC-96DA-9222AC1A273D}" destId="{D88DE7BC-43C8-47AC-ACCA-BD99A4517F46}" srcOrd="0" destOrd="0" presId="urn:microsoft.com/office/officeart/2005/8/layout/bProcess3"/>
    <dgm:cxn modelId="{D05589FA-1F82-46BA-97EE-6D287B02BC28}" type="presParOf" srcId="{ABC46C20-8381-43FC-96DA-9222AC1A273D}" destId="{D029F684-F5BF-41AE-9D5A-77ECDB8B7DF9}" srcOrd="1" destOrd="0" presId="urn:microsoft.com/office/officeart/2005/8/layout/bProcess3"/>
    <dgm:cxn modelId="{81C93EBC-3E83-4DFD-86F1-81359DBE808C}" type="presParOf" srcId="{D029F684-F5BF-41AE-9D5A-77ECDB8B7DF9}" destId="{F5B81C0B-63F9-40C2-A30B-772869C2D879}" srcOrd="0" destOrd="0" presId="urn:microsoft.com/office/officeart/2005/8/layout/bProcess3"/>
    <dgm:cxn modelId="{24F1879F-40E8-48BB-9EE9-BFB6D9E50BF0}" type="presParOf" srcId="{ABC46C20-8381-43FC-96DA-9222AC1A273D}" destId="{02B26741-B80F-4436-9ABE-819B3276B598}" srcOrd="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E418AA-71A2-4ABD-B797-BA7509DF48E3}" type="doc">
      <dgm:prSet loTypeId="urn:microsoft.com/office/officeart/2005/8/layout/matrix3" loCatId="matrix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8EFED4F-D67E-4C6A-A417-D6476C704B07}">
      <dgm:prSet/>
      <dgm:spPr/>
      <dgm:t>
        <a:bodyPr/>
        <a:lstStyle/>
        <a:p>
          <a:pPr rtl="0"/>
          <a:r>
            <a:rPr lang="zh-CN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在编译和运行时严格检查错误</a:t>
          </a:r>
          <a:endParaRPr lang="zh-CN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7C7A487-7A2A-4436-BFD5-A186E25380C3}" type="parTrans" cxnId="{FB143E13-84E9-46FB-AF6F-EEBCD932E10F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0C5EC52-5523-47C0-889A-FAD5FFB07E73}" type="sibTrans" cxnId="{FB143E13-84E9-46FB-AF6F-EEBCD932E10F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38DF59-C2E6-4150-B065-20E4F15B25AD}">
      <dgm:prSet/>
      <dgm:spPr/>
      <dgm:t>
        <a:bodyPr/>
        <a:lstStyle/>
        <a:p>
          <a:pPr rtl="0"/>
          <a:r>
            <a:rPr lang="zh-CN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提供异常处理机制</a:t>
          </a:r>
          <a:endParaRPr lang="zh-CN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3ED7436-5DC3-4821-9AF7-F7132F4EF0D9}" type="parTrans" cxnId="{6C7F94CE-9D5B-4BF2-9FDD-93F1DB5B1901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78822A9-B9CA-4553-A2ED-90A5A1E6F0DA}" type="sibTrans" cxnId="{6C7F94CE-9D5B-4BF2-9FDD-93F1DB5B1901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EC0B4128-720B-49B7-9562-4885C8F56CF8}">
      <dgm:prSet/>
      <dgm:spPr/>
      <dgm:t>
        <a:bodyPr/>
        <a:lstStyle/>
        <a:p>
          <a:pPr rtl="0"/>
          <a:r>
            <a:rPr lang="zh-CN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提供内存自动管理方式</a:t>
          </a:r>
          <a:endParaRPr lang="zh-CN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AE44856-3B44-4296-A8F4-6067E739DB2C}" type="parTrans" cxnId="{C0E30628-199F-48B0-A48E-EABAFE257857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CE7F7EB-CEB5-4096-83B9-7551B80B11A3}" type="sibTrans" cxnId="{C0E30628-199F-48B0-A48E-EABAFE257857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20EE618-0FFD-4D1D-A9F0-1C3E6973090A}">
      <dgm:prSet/>
      <dgm:spPr/>
      <dgm:t>
        <a:bodyPr/>
        <a:lstStyle/>
        <a:p>
          <a:pPr rtl="0"/>
          <a:r>
            <a:rPr lang="zh-CN" b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提供严密的语法规则</a:t>
          </a:r>
          <a:endParaRPr lang="zh-CN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77DF58A-04A2-4720-92A2-04B29C8EBC71}" type="parTrans" cxnId="{C3B239CA-7ED7-4A81-95B1-AC0AC56D2FE2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FBF3646-2D5D-454D-A0F6-F013A9164004}" type="sibTrans" cxnId="{C3B239CA-7ED7-4A81-95B1-AC0AC56D2FE2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471D398-78C8-41EF-A60B-8CD7E073E093}" type="pres">
      <dgm:prSet presAssocID="{B6E418AA-71A2-4ABD-B797-BA7509DF48E3}" presName="matrix" presStyleCnt="0">
        <dgm:presLayoutVars>
          <dgm:chMax val="1"/>
          <dgm:dir/>
          <dgm:resizeHandles val="exact"/>
        </dgm:presLayoutVars>
      </dgm:prSet>
      <dgm:spPr/>
    </dgm:pt>
    <dgm:pt modelId="{BA7EC64E-CAFB-4ADD-918E-F93BDBC477A8}" type="pres">
      <dgm:prSet presAssocID="{B6E418AA-71A2-4ABD-B797-BA7509DF48E3}" presName="diamond" presStyleLbl="bgShp" presStyleIdx="0" presStyleCnt="1" custLinFactNeighborY="1370"/>
      <dgm:spPr/>
    </dgm:pt>
    <dgm:pt modelId="{A8D23DC7-335B-4BF5-A07D-D597387E46BA}" type="pres">
      <dgm:prSet presAssocID="{B6E418AA-71A2-4ABD-B797-BA7509DF48E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833E20-9267-4605-8BB5-A65A8C18AB8E}" type="pres">
      <dgm:prSet presAssocID="{B6E418AA-71A2-4ABD-B797-BA7509DF48E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BF7661-54F1-41DE-8D8B-118141AEA6E8}" type="pres">
      <dgm:prSet presAssocID="{B6E418AA-71A2-4ABD-B797-BA7509DF48E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911C29-2114-40E2-A71D-F3266F107238}" type="pres">
      <dgm:prSet presAssocID="{B6E418AA-71A2-4ABD-B797-BA7509DF48E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3B239CA-7ED7-4A81-95B1-AC0AC56D2FE2}" srcId="{B6E418AA-71A2-4ABD-B797-BA7509DF48E3}" destId="{520EE618-0FFD-4D1D-A9F0-1C3E6973090A}" srcOrd="0" destOrd="0" parTransId="{277DF58A-04A2-4720-92A2-04B29C8EBC71}" sibTransId="{1FBF3646-2D5D-454D-A0F6-F013A9164004}"/>
    <dgm:cxn modelId="{FB143E13-84E9-46FB-AF6F-EEBCD932E10F}" srcId="{B6E418AA-71A2-4ABD-B797-BA7509DF48E3}" destId="{78EFED4F-D67E-4C6A-A417-D6476C704B07}" srcOrd="1" destOrd="0" parTransId="{D7C7A487-7A2A-4436-BFD5-A186E25380C3}" sibTransId="{A0C5EC52-5523-47C0-889A-FAD5FFB07E73}"/>
    <dgm:cxn modelId="{1A77E561-4C15-4B6E-9826-C2A28C7BA321}" type="presOf" srcId="{B6E418AA-71A2-4ABD-B797-BA7509DF48E3}" destId="{1471D398-78C8-41EF-A60B-8CD7E073E093}" srcOrd="0" destOrd="0" presId="urn:microsoft.com/office/officeart/2005/8/layout/matrix3"/>
    <dgm:cxn modelId="{C0E30628-199F-48B0-A48E-EABAFE257857}" srcId="{B6E418AA-71A2-4ABD-B797-BA7509DF48E3}" destId="{EC0B4128-720B-49B7-9562-4885C8F56CF8}" srcOrd="3" destOrd="0" parTransId="{BAE44856-3B44-4296-A8F4-6067E739DB2C}" sibTransId="{3CE7F7EB-CEB5-4096-83B9-7551B80B11A3}"/>
    <dgm:cxn modelId="{6C7F94CE-9D5B-4BF2-9FDD-93F1DB5B1901}" srcId="{B6E418AA-71A2-4ABD-B797-BA7509DF48E3}" destId="{7938DF59-C2E6-4150-B065-20E4F15B25AD}" srcOrd="2" destOrd="0" parTransId="{33ED7436-5DC3-4821-9AF7-F7132F4EF0D9}" sibTransId="{378822A9-B9CA-4553-A2ED-90A5A1E6F0DA}"/>
    <dgm:cxn modelId="{968E75E5-5635-4B49-9AE9-DB759CDB1927}" type="presOf" srcId="{EC0B4128-720B-49B7-9562-4885C8F56CF8}" destId="{B4911C29-2114-40E2-A71D-F3266F107238}" srcOrd="0" destOrd="0" presId="urn:microsoft.com/office/officeart/2005/8/layout/matrix3"/>
    <dgm:cxn modelId="{E3C2B36E-DAC2-4F93-99BB-F7A8E4260EDF}" type="presOf" srcId="{7938DF59-C2E6-4150-B065-20E4F15B25AD}" destId="{79BF7661-54F1-41DE-8D8B-118141AEA6E8}" srcOrd="0" destOrd="0" presId="urn:microsoft.com/office/officeart/2005/8/layout/matrix3"/>
    <dgm:cxn modelId="{1702A25A-3EC4-4461-BDF8-22E593626024}" type="presOf" srcId="{78EFED4F-D67E-4C6A-A417-D6476C704B07}" destId="{F1833E20-9267-4605-8BB5-A65A8C18AB8E}" srcOrd="0" destOrd="0" presId="urn:microsoft.com/office/officeart/2005/8/layout/matrix3"/>
    <dgm:cxn modelId="{E1B8E2CF-F1B4-47E7-A3A8-FCF8EBEC12A4}" type="presOf" srcId="{520EE618-0FFD-4D1D-A9F0-1C3E6973090A}" destId="{A8D23DC7-335B-4BF5-A07D-D597387E46BA}" srcOrd="0" destOrd="0" presId="urn:microsoft.com/office/officeart/2005/8/layout/matrix3"/>
    <dgm:cxn modelId="{F34D701A-6563-40F4-A56B-DB3436584C6D}" type="presParOf" srcId="{1471D398-78C8-41EF-A60B-8CD7E073E093}" destId="{BA7EC64E-CAFB-4ADD-918E-F93BDBC477A8}" srcOrd="0" destOrd="0" presId="urn:microsoft.com/office/officeart/2005/8/layout/matrix3"/>
    <dgm:cxn modelId="{BD05C6EC-EBB2-4B4E-87A2-EAB801165474}" type="presParOf" srcId="{1471D398-78C8-41EF-A60B-8CD7E073E093}" destId="{A8D23DC7-335B-4BF5-A07D-D597387E46BA}" srcOrd="1" destOrd="0" presId="urn:microsoft.com/office/officeart/2005/8/layout/matrix3"/>
    <dgm:cxn modelId="{0CCF0C01-23E7-4F4C-A36D-9456C9E469F0}" type="presParOf" srcId="{1471D398-78C8-41EF-A60B-8CD7E073E093}" destId="{F1833E20-9267-4605-8BB5-A65A8C18AB8E}" srcOrd="2" destOrd="0" presId="urn:microsoft.com/office/officeart/2005/8/layout/matrix3"/>
    <dgm:cxn modelId="{9A04CE1F-CC04-4222-BBE8-78C36DDA8EA5}" type="presParOf" srcId="{1471D398-78C8-41EF-A60B-8CD7E073E093}" destId="{79BF7661-54F1-41DE-8D8B-118141AEA6E8}" srcOrd="3" destOrd="0" presId="urn:microsoft.com/office/officeart/2005/8/layout/matrix3"/>
    <dgm:cxn modelId="{1997BBFC-B7D5-4E00-95F8-E5E1B7F242AF}" type="presParOf" srcId="{1471D398-78C8-41EF-A60B-8CD7E073E093}" destId="{B4911C29-2114-40E2-A71D-F3266F10723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9F684-F5BF-41AE-9D5A-77ECDB8B7DF9}">
      <dsp:nvSpPr>
        <dsp:cNvPr id="0" name=""/>
        <dsp:cNvSpPr/>
      </dsp:nvSpPr>
      <dsp:spPr>
        <a:xfrm>
          <a:off x="3400169" y="1823288"/>
          <a:ext cx="5499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91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latin typeface="微软雅黑" pitchFamily="34" charset="-122"/>
            <a:ea typeface="微软雅黑" pitchFamily="34" charset="-122"/>
          </a:endParaRPr>
        </a:p>
      </dsp:txBody>
      <dsp:txXfrm>
        <a:off x="3660614" y="1866105"/>
        <a:ext cx="29025" cy="5805"/>
      </dsp:txXfrm>
    </dsp:sp>
    <dsp:sp modelId="{D88DE7BC-43C8-47AC-ACCA-BD99A4517F46}">
      <dsp:nvSpPr>
        <dsp:cNvPr id="0" name=""/>
        <dsp:cNvSpPr/>
      </dsp:nvSpPr>
      <dsp:spPr>
        <a:xfrm>
          <a:off x="2314" y="956489"/>
          <a:ext cx="3399654" cy="18250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异常处理基础</a:t>
          </a:r>
          <a:endParaRPr lang="zh-CN" altLang="en-US" sz="2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314" y="956489"/>
        <a:ext cx="3399654" cy="1825037"/>
      </dsp:txXfrm>
    </dsp:sp>
    <dsp:sp modelId="{02B26741-B80F-4436-9ABE-819B3276B598}">
      <dsp:nvSpPr>
        <dsp:cNvPr id="0" name=""/>
        <dsp:cNvSpPr/>
      </dsp:nvSpPr>
      <dsp:spPr>
        <a:xfrm>
          <a:off x="3982485" y="956489"/>
          <a:ext cx="3399654" cy="1825037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异常处理措施</a:t>
          </a:r>
          <a:endParaRPr lang="zh-CN" altLang="en-US" sz="2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982485" y="956489"/>
        <a:ext cx="3399654" cy="18250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EC64E-CAFB-4ADD-918E-F93BDBC477A8}">
      <dsp:nvSpPr>
        <dsp:cNvPr id="0" name=""/>
        <dsp:cNvSpPr/>
      </dsp:nvSpPr>
      <dsp:spPr>
        <a:xfrm>
          <a:off x="900100" y="0"/>
          <a:ext cx="5256583" cy="5256583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23DC7-335B-4BF5-A07D-D597387E46BA}">
      <dsp:nvSpPr>
        <dsp:cNvPr id="0" name=""/>
        <dsp:cNvSpPr/>
      </dsp:nvSpPr>
      <dsp:spPr>
        <a:xfrm>
          <a:off x="1399475" y="499375"/>
          <a:ext cx="2050067" cy="205006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b="0" kern="12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提供严密的语法规则</a:t>
          </a:r>
          <a:endParaRPr lang="zh-CN" sz="26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499551" y="599451"/>
        <a:ext cx="1849915" cy="1849915"/>
      </dsp:txXfrm>
    </dsp:sp>
    <dsp:sp modelId="{F1833E20-9267-4605-8BB5-A65A8C18AB8E}">
      <dsp:nvSpPr>
        <dsp:cNvPr id="0" name=""/>
        <dsp:cNvSpPr/>
      </dsp:nvSpPr>
      <dsp:spPr>
        <a:xfrm>
          <a:off x="3607240" y="499375"/>
          <a:ext cx="2050067" cy="2050067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在编译和运行时严格检查错误</a:t>
          </a:r>
          <a:endParaRPr lang="zh-CN" sz="26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707316" y="599451"/>
        <a:ext cx="1849915" cy="1849915"/>
      </dsp:txXfrm>
    </dsp:sp>
    <dsp:sp modelId="{79BF7661-54F1-41DE-8D8B-118141AEA6E8}">
      <dsp:nvSpPr>
        <dsp:cNvPr id="0" name=""/>
        <dsp:cNvSpPr/>
      </dsp:nvSpPr>
      <dsp:spPr>
        <a:xfrm>
          <a:off x="1399475" y="2707140"/>
          <a:ext cx="2050067" cy="2050067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提供异常处理机制</a:t>
          </a:r>
          <a:endParaRPr lang="zh-CN" sz="26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499551" y="2807216"/>
        <a:ext cx="1849915" cy="1849915"/>
      </dsp:txXfrm>
    </dsp:sp>
    <dsp:sp modelId="{B4911C29-2114-40E2-A71D-F3266F107238}">
      <dsp:nvSpPr>
        <dsp:cNvPr id="0" name=""/>
        <dsp:cNvSpPr/>
      </dsp:nvSpPr>
      <dsp:spPr>
        <a:xfrm>
          <a:off x="3607240" y="2707140"/>
          <a:ext cx="2050067" cy="2050067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提供内存自动管理方式</a:t>
          </a:r>
          <a:endParaRPr lang="zh-CN" sz="26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707316" y="2807216"/>
        <a:ext cx="1849915" cy="1849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E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486840"/>
            <a:ext cx="9144000" cy="3240360"/>
          </a:xfrm>
          <a:prstGeom prst="rect">
            <a:avLst/>
          </a:prstGeom>
          <a:solidFill>
            <a:srgbClr val="339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E:\课程\java理论与实践\document\java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7" y="2500976"/>
            <a:ext cx="1403648" cy="1403648"/>
          </a:xfrm>
          <a:prstGeom prst="rect">
            <a:avLst/>
          </a:prstGeom>
          <a:noFill/>
          <a:effectLst>
            <a:outerShdw blurRad="76200" dir="18900000" sy="23000" kx="-1200000" algn="bl" rotWithShape="0">
              <a:srgbClr val="00206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20"/>
          <p:cNvGrpSpPr/>
          <p:nvPr userDrawn="1"/>
        </p:nvGrpSpPr>
        <p:grpSpPr>
          <a:xfrm>
            <a:off x="2803" y="-2"/>
            <a:ext cx="9142413" cy="2384594"/>
            <a:chOff x="2803" y="-2"/>
            <a:chExt cx="9142413" cy="2384592"/>
          </a:xfrm>
        </p:grpSpPr>
        <p:pic>
          <p:nvPicPr>
            <p:cNvPr id="22" name="图片 21" descr="down light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2803" y="-2"/>
              <a:ext cx="9142413" cy="238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04664"/>
              <a:ext cx="4685020" cy="648072"/>
            </a:xfrm>
            <a:prstGeom prst="rect">
              <a:avLst/>
            </a:prstGeom>
          </p:spPr>
        </p:pic>
      </p:grpSp>
      <p:sp>
        <p:nvSpPr>
          <p:cNvPr id="13" name="椭圆 12"/>
          <p:cNvSpPr/>
          <p:nvPr userDrawn="1"/>
        </p:nvSpPr>
        <p:spPr>
          <a:xfrm>
            <a:off x="611559" y="1972639"/>
            <a:ext cx="1032941" cy="1046371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4139952" y="1521408"/>
            <a:ext cx="2187403" cy="2166096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6015662" y="1827257"/>
            <a:ext cx="1079238" cy="1114669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601416" y="2829226"/>
            <a:ext cx="1473674" cy="1499254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756926" y="3589400"/>
            <a:ext cx="911418" cy="847712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976597" y="2340975"/>
            <a:ext cx="5686400" cy="1470025"/>
          </a:xfrm>
        </p:spPr>
        <p:txBody>
          <a:bodyPr>
            <a:normAutofit/>
          </a:bodyPr>
          <a:lstStyle>
            <a:lvl1pPr>
              <a:defRPr sz="5400" b="1" i="1">
                <a:solidFill>
                  <a:schemeClr val="bg1">
                    <a:lumMod val="95000"/>
                  </a:schemeClr>
                </a:solidFill>
                <a:latin typeface="黑体" pitchFamily="49" charset="-122"/>
                <a:ea typeface="黑体" pitchFamily="49" charset="-122"/>
                <a:cs typeface="Verdana" pitchFamily="34" charset="0"/>
              </a:defRPr>
            </a:lvl1pPr>
          </a:lstStyle>
          <a:p>
            <a:r>
              <a:rPr lang="en-US" altLang="zh-CN" dirty="0" smtClean="0"/>
              <a:t>Java</a:t>
            </a:r>
            <a:r>
              <a:rPr lang="zh-CN" altLang="en-US" dirty="0" smtClean="0"/>
              <a:t>理论与实践</a:t>
            </a:r>
            <a:endParaRPr lang="zh-CN" alt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0" y="3356992"/>
            <a:ext cx="9142413" cy="3501009"/>
            <a:chOff x="0" y="3356992"/>
            <a:chExt cx="9142413" cy="3501009"/>
          </a:xfrm>
        </p:grpSpPr>
        <p:pic>
          <p:nvPicPr>
            <p:cNvPr id="19" name="图片 18" descr="down light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3356992"/>
              <a:ext cx="9142413" cy="3501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978402" y="5373216"/>
              <a:ext cx="5187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电子与信息工程学院  戴喆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down light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-3" y="1587"/>
            <a:ext cx="9142413" cy="105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1942" y="1589"/>
            <a:ext cx="7933470" cy="6261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8"/>
          </a:xfrm>
        </p:spPr>
        <p:txBody>
          <a:bodyPr/>
          <a:lstStyle>
            <a:lvl1pPr marL="342900" indent="-342900">
              <a:buSzPct val="60000"/>
              <a:buFont typeface="Wingdings" pitchFamily="2" charset="2"/>
              <a:buChar char="n"/>
              <a:defRPr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1pPr>
            <a:lvl2pPr marL="742950" indent="-285750">
              <a:buFont typeface="Wingdings" pitchFamily="2" charset="2"/>
              <a:buChar char="Ø"/>
              <a:defRPr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2pPr>
            <a:lvl3pPr marL="1143000" indent="-228600">
              <a:buFont typeface="Wingdings" pitchFamily="2" charset="2"/>
              <a:buChar char="ü"/>
              <a:defRPr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3pPr>
            <a:lvl4pPr marL="1600200" indent="-228600">
              <a:buFont typeface="Wingdings" pitchFamily="2" charset="2"/>
              <a:buChar char="u"/>
              <a:defRPr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4pPr>
            <a:lvl5pPr>
              <a:defRPr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5" name="内容占位符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8" y="41218"/>
            <a:ext cx="538252" cy="53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3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lecture/src/ch5/C501/ExceptionMethods.jav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lecture/src/ch5/C502/ExceptionDemo1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lecture/src/ch5/C501/ExceptionMethod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lecture/src/ch5/C503/Person3.java" TargetMode="External"/><Relationship Id="rId2" Type="http://schemas.openxmlformats.org/officeDocument/2006/relationships/hyperlink" Target="lecture/src/ch5/C503/IllegalAgeExceptio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hyperlink" Target="lecture/src/ch5/C503/FullConstructors.jav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lecture/src/ch5/C504/LostMessage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lecture/src/ch5/C504/Rethrowing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lecture/src/ch5/C504/StormyInning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lecture/src/ch5/C501/OutofBoundsTest.java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lecture/src/ch5/C501/ZeroTest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340975"/>
            <a:ext cx="7236296" cy="1470025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+mn-lt"/>
              </a:rPr>
              <a:t>第</a:t>
            </a:r>
            <a:r>
              <a:rPr lang="zh-CN" altLang="en-US" sz="4800" dirty="0">
                <a:latin typeface="+mn-lt"/>
              </a:rPr>
              <a:t>五</a:t>
            </a:r>
            <a:r>
              <a:rPr lang="zh-CN" altLang="en-US" sz="4800" dirty="0" smtClean="0">
                <a:latin typeface="+mn-lt"/>
              </a:rPr>
              <a:t>章　异常处理</a:t>
            </a:r>
            <a:endParaRPr lang="zh-CN" altLang="en-US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48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0" descr="improv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637" y="4226102"/>
            <a:ext cx="3518363" cy="26387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错误和异常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ahoma" pitchFamily="34" charset="0"/>
              </a:rPr>
              <a:t>Java</a:t>
            </a:r>
            <a:r>
              <a:rPr lang="zh-CN" altLang="en-US" dirty="0" smtClean="0">
                <a:latin typeface="Tahoma" pitchFamily="34" charset="0"/>
              </a:rPr>
              <a:t>错误和异常类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en-US" altLang="zh-CN" dirty="0" smtClean="0">
                <a:latin typeface="Tahoma" pitchFamily="34" charset="0"/>
              </a:rPr>
              <a:t>Exception</a:t>
            </a:r>
            <a:r>
              <a:rPr lang="zh-CN" altLang="en-US" dirty="0" smtClean="0">
                <a:latin typeface="Tahoma" pitchFamily="34" charset="0"/>
              </a:rPr>
              <a:t>类：异常类，每种异常对应</a:t>
            </a:r>
            <a:r>
              <a:rPr lang="en-US" altLang="zh-CN" dirty="0" smtClean="0">
                <a:latin typeface="Tahoma" pitchFamily="34" charset="0"/>
              </a:rPr>
              <a:t>Exception</a:t>
            </a:r>
            <a:r>
              <a:rPr lang="zh-CN" altLang="en-US" dirty="0" smtClean="0">
                <a:latin typeface="Tahoma" pitchFamily="34" charset="0"/>
              </a:rPr>
              <a:t>的一个子类，创建的异常对象包含错误的位置和特征信息等</a:t>
            </a:r>
          </a:p>
          <a:p>
            <a:pPr lvl="2"/>
            <a:r>
              <a:rPr lang="en-US" altLang="zh-CN" dirty="0" err="1" smtClean="0"/>
              <a:t>ArrayIndexOutOfBoundsException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数组下标越界异常</a:t>
            </a:r>
          </a:p>
          <a:p>
            <a:pPr lvl="2"/>
            <a:r>
              <a:rPr lang="en-US" altLang="zh-CN" dirty="0" err="1" smtClean="0"/>
              <a:t>NullPointerException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空指针异常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ArithmeticException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算术异常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hlinkClick r:id="rId3" action="ppaction://hlinkfile"/>
              </a:rPr>
              <a:t>ExceptionMethods.java</a:t>
            </a:r>
            <a:endParaRPr lang="zh-CN" altLang="en-US" dirty="0"/>
          </a:p>
        </p:txBody>
      </p:sp>
      <p:pic>
        <p:nvPicPr>
          <p:cNvPr id="7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41168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73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zh-CN" dirty="0" smtClean="0"/>
              <a:t>.2 </a:t>
            </a:r>
            <a:r>
              <a:rPr lang="zh-CN" altLang="en-US" dirty="0" smtClean="0"/>
              <a:t>异常处理措施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04326" y="1605423"/>
            <a:ext cx="7512090" cy="606375"/>
            <a:chOff x="1236374" y="1605423"/>
            <a:chExt cx="7512090" cy="6063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异常处理机制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5.2.1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04326" y="2433297"/>
            <a:ext cx="7512090" cy="606375"/>
            <a:chOff x="1236374" y="1605423"/>
            <a:chExt cx="7512090" cy="606375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异常处理语句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5.2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.2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04326" y="3284984"/>
            <a:ext cx="7512090" cy="606375"/>
            <a:chOff x="1236374" y="1605423"/>
            <a:chExt cx="7512090" cy="606375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抛出异常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5.2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.3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04326" y="4061618"/>
            <a:ext cx="7512090" cy="606375"/>
            <a:chOff x="1236374" y="1605423"/>
            <a:chExt cx="7512090" cy="606375"/>
          </a:xfrm>
          <a:solidFill>
            <a:srgbClr val="FFC000"/>
          </a:solidFill>
        </p:grpSpPr>
        <p:sp>
          <p:nvSpPr>
            <p:cNvPr id="17" name="矩形 16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自定义异常类</a:t>
              </a:r>
              <a:endParaRPr lang="zh-CN" altLang="en-US" sz="2800" dirty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5.2</a:t>
              </a:r>
              <a:r>
                <a:rPr lang="en-US" altLang="zh-CN" sz="2800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.4</a:t>
              </a:r>
              <a:endParaRPr lang="zh-CN" altLang="en-US" sz="2800" dirty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04326" y="4838849"/>
            <a:ext cx="7512090" cy="606375"/>
            <a:chOff x="1236374" y="1605423"/>
            <a:chExt cx="7512090" cy="606375"/>
          </a:xfrm>
          <a:solidFill>
            <a:srgbClr val="FFC000"/>
          </a:solidFill>
        </p:grpSpPr>
        <p:sp>
          <p:nvSpPr>
            <p:cNvPr id="20" name="矩形 19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latin typeface="微软雅黑" pitchFamily="34" charset="-122"/>
                  <a:ea typeface="微软雅黑" pitchFamily="34" charset="-122"/>
                </a:rPr>
                <a:t>异常遗失、异常重掷和异常的局限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2.2.5</a:t>
              </a:r>
              <a:endParaRPr lang="zh-CN" altLang="en-US" sz="2800" dirty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3900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5.2.1 Java</a:t>
            </a:r>
            <a:r>
              <a:rPr lang="zh-CN" altLang="en-US" dirty="0" smtClean="0"/>
              <a:t>异常处理机制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异常处理机制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宋体" charset="-122"/>
              </a:rPr>
              <a:t>当程序执行过程中产生异常时，运行系统将抛出相应的异常类对象（也可以由用户指出何时抛出何种异常对象）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宋体" charset="-122"/>
              </a:rPr>
              <a:t>用户程序或运行系统可以捕获该异常类对象，到相应的处理代码出处理该异常（处理异常的代码可能在捕获异常</a:t>
            </a:r>
            <a:r>
              <a:rPr lang="en-US" altLang="zh-CN" dirty="0"/>
              <a:t>catch</a:t>
            </a:r>
            <a:r>
              <a:rPr lang="zh-CN" altLang="en-US" dirty="0">
                <a:latin typeface="宋体" charset="-122"/>
              </a:rPr>
              <a:t>处，也可能在函数的调用栈中递归查找能处理此异常事件的程序为止）</a:t>
            </a:r>
            <a:endParaRPr lang="zh-CN" altLang="en-US" dirty="0">
              <a:latin typeface="宋体" charset="-122"/>
            </a:endParaRPr>
          </a:p>
        </p:txBody>
      </p:sp>
      <p:pic>
        <p:nvPicPr>
          <p:cNvPr id="1026" name="Picture 2" descr="D:\我的文档\ppt模板\高画质精美透明PNG图标572张@无忧PPT\png_icon_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9715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07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5.2.2 </a:t>
            </a:r>
            <a:r>
              <a:rPr lang="zh-CN" altLang="en-US" dirty="0" smtClean="0"/>
              <a:t>异常处理语句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ahoma" pitchFamily="34" charset="0"/>
              </a:rPr>
              <a:t>try-catch-finally</a:t>
            </a:r>
          </a:p>
          <a:p>
            <a:endParaRPr lang="en-US" altLang="zh-CN" dirty="0">
              <a:latin typeface="Tahoma" pitchFamily="34" charset="0"/>
            </a:endParaRPr>
          </a:p>
          <a:p>
            <a:endParaRPr lang="en-US" altLang="zh-CN" dirty="0" smtClean="0">
              <a:latin typeface="Tahoma" pitchFamily="34" charset="0"/>
            </a:endParaRPr>
          </a:p>
          <a:p>
            <a:endParaRPr lang="en-US" altLang="zh-CN" dirty="0">
              <a:latin typeface="Tahoma" pitchFamily="34" charset="0"/>
            </a:endParaRPr>
          </a:p>
          <a:p>
            <a:endParaRPr lang="en-US" altLang="zh-CN" dirty="0" smtClean="0">
              <a:latin typeface="Tahoma" pitchFamily="34" charset="0"/>
            </a:endParaRPr>
          </a:p>
          <a:p>
            <a:endParaRPr lang="en-US" altLang="zh-CN" dirty="0">
              <a:latin typeface="Tahoma" pitchFamily="34" charset="0"/>
            </a:endParaRPr>
          </a:p>
          <a:p>
            <a:endParaRPr lang="en-US" altLang="zh-CN" dirty="0" smtClean="0">
              <a:latin typeface="Tahoma" pitchFamily="34" charset="0"/>
            </a:endParaRPr>
          </a:p>
          <a:p>
            <a:endParaRPr lang="en-US" altLang="zh-CN" dirty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ahoma" pitchFamily="34" charset="0"/>
              </a:rPr>
              <a:t>	</a:t>
            </a:r>
          </a:p>
          <a:p>
            <a:pPr marL="0" indent="0">
              <a:buNone/>
            </a:pPr>
            <a:r>
              <a:rPr lang="en-US" altLang="zh-CN" u="sng" dirty="0">
                <a:latin typeface="Tahoma" pitchFamily="34" charset="0"/>
                <a:hlinkClick r:id="rId2" action="ppaction://hlinkfile"/>
              </a:rPr>
              <a:t>	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ExceptionDemo1.java</a:t>
            </a:r>
            <a:endParaRPr lang="en-US" altLang="zh-CN" dirty="0">
              <a:latin typeface="Tahoma" pitchFamily="34" charset="0"/>
            </a:endParaRP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304800" y="1551100"/>
            <a:ext cx="8610600" cy="2814004"/>
          </a:xfrm>
          <a:prstGeom prst="rect">
            <a:avLst/>
          </a:prstGeom>
          <a:solidFill>
            <a:srgbClr val="93CDDD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>
                <a:solidFill>
                  <a:schemeClr val="tx1"/>
                </a:solidFill>
              </a:rPr>
              <a:t>try</a:t>
            </a:r>
            <a:r>
              <a:rPr lang="en-US" altLang="zh-CN" dirty="0">
                <a:solidFill>
                  <a:schemeClr val="tx1"/>
                </a:solidFill>
              </a:rPr>
              <a:t>{……}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catch(ExceptionType1 e){……}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catch(ExceptionType2 e</a:t>
            </a:r>
            <a:r>
              <a:rPr lang="en-US" altLang="zh-CN" dirty="0" smtClean="0">
                <a:solidFill>
                  <a:schemeClr val="tx1"/>
                </a:solidFill>
              </a:rPr>
              <a:t>){……}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catch(</a:t>
            </a:r>
            <a:r>
              <a:rPr lang="en-US" altLang="zh-CN" dirty="0" err="1" smtClean="0">
                <a:solidFill>
                  <a:schemeClr val="tx1"/>
                </a:solidFill>
              </a:rPr>
              <a:t>ExceptionTypeN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e){……}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[finally</a:t>
            </a:r>
            <a:r>
              <a:rPr lang="en-US" altLang="zh-CN" dirty="0" smtClean="0">
                <a:solidFill>
                  <a:schemeClr val="tx1"/>
                </a:solidFill>
              </a:rPr>
              <a:t>{……}]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4104297" y="1192160"/>
            <a:ext cx="4065984" cy="508648"/>
          </a:xfrm>
          <a:prstGeom prst="wedgeRectCallout">
            <a:avLst>
              <a:gd name="adj1" fmla="val -109919"/>
              <a:gd name="adj2" fmla="val 10348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可能产生“异常”的语句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078016" y="2132856"/>
            <a:ext cx="4065984" cy="1872208"/>
          </a:xfrm>
          <a:prstGeom prst="wedgeRectCallout">
            <a:avLst>
              <a:gd name="adj1" fmla="val -68511"/>
              <a:gd name="adj2" fmla="val 1045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用来处理“异常”的语句</a:t>
            </a:r>
          </a:p>
          <a:p>
            <a:pPr marL="0" lvl="1"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当可能产生多种异常时，可以有多个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代码块，由系统依次匹配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195736" y="4581128"/>
            <a:ext cx="6719664" cy="1152128"/>
          </a:xfrm>
          <a:prstGeom prst="wedgeRectCallout">
            <a:avLst>
              <a:gd name="adj1" fmla="val -66439"/>
              <a:gd name="adj2" fmla="val -871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不管异常是否发生都执</a:t>
            </a:r>
          </a:p>
          <a:p>
            <a:pPr marL="0" lvl="1" algn="ctr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代码块不能执行的唯一情况是：在被保护的代码块中执行了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System.exit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(0)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547320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26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5.2.2 </a:t>
            </a:r>
            <a:r>
              <a:rPr lang="zh-CN" altLang="en-US" dirty="0" smtClean="0"/>
              <a:t>异常处理语句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</a:rPr>
              <a:t>try-catch-finally</a:t>
            </a:r>
            <a:endParaRPr lang="en-US" altLang="zh-CN" dirty="0">
              <a:latin typeface="Tahoma" pitchFamily="34" charset="0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304800" y="1551100"/>
            <a:ext cx="8610600" cy="5046252"/>
          </a:xfrm>
          <a:prstGeom prst="rect">
            <a:avLst/>
          </a:prstGeom>
          <a:solidFill>
            <a:srgbClr val="93CDDD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>
                <a:solidFill>
                  <a:schemeClr val="tx1"/>
                </a:solidFill>
              </a:rPr>
              <a:t>try{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	……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	……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	……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catch(ExceptionType1 e){……}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catch(ExceptionType2 e){……}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catch(</a:t>
            </a:r>
            <a:r>
              <a:rPr lang="en-US" altLang="zh-CN" dirty="0" err="1" smtClean="0">
                <a:solidFill>
                  <a:schemeClr val="tx1"/>
                </a:solidFill>
              </a:rPr>
              <a:t>ExceptionTypeN</a:t>
            </a:r>
            <a:r>
              <a:rPr lang="en-US" altLang="zh-CN" dirty="0" smtClean="0">
                <a:solidFill>
                  <a:schemeClr val="tx1"/>
                </a:solidFill>
              </a:rPr>
              <a:t> e){……}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[finally{……}]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594426" y="721812"/>
            <a:ext cx="5495528" cy="829288"/>
          </a:xfrm>
          <a:prstGeom prst="wedgeRectCallout">
            <a:avLst>
              <a:gd name="adj1" fmla="val -82086"/>
              <a:gd name="adj2" fmla="val 22816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假设此处产生“异常”，系统将抛出一个异常对象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是某个异常类的实例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364273" y="1700808"/>
            <a:ext cx="6750202" cy="1152128"/>
          </a:xfrm>
          <a:prstGeom prst="wedgeRectCallout">
            <a:avLst>
              <a:gd name="adj1" fmla="val -33321"/>
              <a:gd name="adj2" fmla="val 2293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子句中依次查找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是某个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ExceptionType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类或其子类的的实例，则有相应的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子句捕获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并处理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72225" y="3012396"/>
            <a:ext cx="460851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一个异常对象只能被捕获一次！</a:t>
            </a:r>
            <a:endParaRPr lang="zh-CN" altLang="en-US" sz="2400" dirty="0"/>
          </a:p>
        </p:txBody>
      </p:sp>
      <p:sp>
        <p:nvSpPr>
          <p:cNvPr id="13" name="矩形标注 12"/>
          <p:cNvSpPr/>
          <p:nvPr/>
        </p:nvSpPr>
        <p:spPr>
          <a:xfrm>
            <a:off x="4869475" y="3645024"/>
            <a:ext cx="4055368" cy="1080120"/>
          </a:xfrm>
          <a:prstGeom prst="wedgeRectCallout">
            <a:avLst>
              <a:gd name="adj1" fmla="val -35465"/>
              <a:gd name="adj2" fmla="val -188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若所有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都没有捕获异常对象，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将由虚拟机捕获并处理，程序将终止，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4716016" y="4941168"/>
            <a:ext cx="4427984" cy="1656184"/>
          </a:xfrm>
          <a:prstGeom prst="wedgeRectCallout">
            <a:avLst>
              <a:gd name="adj1" fmla="val -98814"/>
              <a:gd name="adj2" fmla="val 816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执行完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代码块中的程序后，系统会继续执行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代码块后的其他代码，但不会执行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代码块中发生异常语句后的代码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614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5.2.3 </a:t>
            </a:r>
            <a:r>
              <a:rPr lang="zh-CN" altLang="en-US" dirty="0" smtClean="0"/>
              <a:t>抛出异常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ahoma" pitchFamily="34" charset="0"/>
              </a:rPr>
              <a:t>throw</a:t>
            </a:r>
            <a:r>
              <a:rPr lang="zh-CN" altLang="en-US" dirty="0" smtClean="0">
                <a:latin typeface="Tahoma" pitchFamily="34" charset="0"/>
              </a:rPr>
              <a:t>关键字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异常的抛出除了可以由系统自动完成外，还可以由用户指定抛出某种异常对象，这时需要使用</a:t>
            </a:r>
            <a:r>
              <a:rPr lang="en-US" altLang="zh-CN" dirty="0" smtClean="0">
                <a:latin typeface="Tahoma" pitchFamily="34" charset="0"/>
              </a:rPr>
              <a:t>throw</a:t>
            </a:r>
            <a:r>
              <a:rPr lang="zh-CN" altLang="en-US" dirty="0" smtClean="0">
                <a:latin typeface="Tahoma" pitchFamily="34" charset="0"/>
              </a:rPr>
              <a:t>关键字</a:t>
            </a:r>
          </a:p>
          <a:p>
            <a:r>
              <a:rPr lang="en-US" altLang="zh-CN" dirty="0" smtClean="0">
                <a:latin typeface="Tahoma" pitchFamily="34" charset="0"/>
              </a:rPr>
              <a:t>throws </a:t>
            </a:r>
            <a:r>
              <a:rPr lang="zh-CN" altLang="en-US" dirty="0" smtClean="0">
                <a:latin typeface="Tahoma" pitchFamily="34" charset="0"/>
              </a:rPr>
              <a:t>关键字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无论哪种方式抛出的异常可以在本方法中用</a:t>
            </a:r>
            <a:r>
              <a:rPr lang="en-US" altLang="zh-CN" dirty="0" smtClean="0">
                <a:latin typeface="Tahoma" pitchFamily="34" charset="0"/>
              </a:rPr>
              <a:t>try-catch</a:t>
            </a:r>
            <a:r>
              <a:rPr lang="zh-CN" altLang="en-US" dirty="0" smtClean="0">
                <a:latin typeface="Tahoma" pitchFamily="34" charset="0"/>
              </a:rPr>
              <a:t>处理，若本方法中未能处理，则需要在方法的声明中指出可能抛出的异常类型，以便由方法的调用者负责处理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endParaRPr lang="en-US" altLang="zh-CN" dirty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ExceptionMethods.java</a:t>
            </a:r>
            <a:endParaRPr lang="zh-CN" altLang="en-US" dirty="0">
              <a:latin typeface="Tahoma" pitchFamily="34" charset="0"/>
            </a:endParaRPr>
          </a:p>
        </p:txBody>
      </p:sp>
      <p:pic>
        <p:nvPicPr>
          <p:cNvPr id="5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91336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我的文档\ppt模板\高画质精美透明PNG图标572张@无忧PPT\png_icon_46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8518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531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5.2.4 </a:t>
            </a:r>
            <a:r>
              <a:rPr lang="zh-CN" altLang="en-US" dirty="0" smtClean="0"/>
              <a:t>自定义异常类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ahoma" pitchFamily="34" charset="0"/>
              </a:rPr>
              <a:t>可通过定义</a:t>
            </a:r>
            <a:r>
              <a:rPr lang="en-US" altLang="zh-CN" dirty="0" smtClean="0">
                <a:latin typeface="Tahoma" pitchFamily="34" charset="0"/>
              </a:rPr>
              <a:t>Exception</a:t>
            </a:r>
            <a:r>
              <a:rPr lang="zh-CN" altLang="en-US" dirty="0" smtClean="0">
                <a:latin typeface="Tahoma" pitchFamily="34" charset="0"/>
              </a:rPr>
              <a:t>类的子类创建自己的异常类</a:t>
            </a:r>
            <a:endParaRPr lang="en-US" altLang="zh-CN" dirty="0" smtClean="0">
              <a:latin typeface="Tahoma" pitchFamily="34" charset="0"/>
            </a:endParaRPr>
          </a:p>
          <a:p>
            <a:endParaRPr lang="en-US" altLang="zh-CN" dirty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IllegalAgeException.java</a:t>
            </a:r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3" action="ppaction://hlinkfile"/>
              </a:rPr>
              <a:t>Person3.java</a:t>
            </a:r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4" action="ppaction://hlinkfile"/>
              </a:rPr>
              <a:t>FullConstructors.java</a:t>
            </a:r>
            <a:endParaRPr lang="en-US" altLang="zh-CN" dirty="0" smtClean="0">
              <a:latin typeface="Tahoma" pitchFamily="34" charset="0"/>
            </a:endParaRPr>
          </a:p>
        </p:txBody>
      </p:sp>
      <p:pic>
        <p:nvPicPr>
          <p:cNvPr id="5122" name="Picture 2" descr="D:\我的文档\ppt模板\高画质精美透明PNG图标572张@无忧PPT\png_icon_43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8518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93096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927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5.2.5 </a:t>
            </a:r>
            <a:r>
              <a:rPr lang="zh-CN" altLang="en-US" dirty="0" smtClean="0"/>
              <a:t>异常遗失、异常重掷和异常的局限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ahoma" pitchFamily="34" charset="0"/>
              </a:rPr>
              <a:t>异常遗失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在前一个异常被处理完之前就抛出下一个异常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endParaRPr lang="en-US" altLang="zh-CN" dirty="0" smtClean="0">
              <a:latin typeface="Tahoma" pitchFamily="34" charset="0"/>
            </a:endParaRPr>
          </a:p>
          <a:p>
            <a:pPr lvl="1"/>
            <a:endParaRPr lang="en-US" altLang="zh-CN" dirty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LostMessage.java</a:t>
            </a:r>
            <a:endParaRPr lang="en-US" altLang="zh-CN" dirty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ahoma" pitchFamily="34" charset="0"/>
              </a:rPr>
              <a:t>	</a:t>
            </a:r>
            <a:endParaRPr lang="zh-CN" altLang="en-US" dirty="0">
              <a:latin typeface="Tahoma" pitchFamily="34" charset="0"/>
            </a:endParaRPr>
          </a:p>
        </p:txBody>
      </p:sp>
      <p:pic>
        <p:nvPicPr>
          <p:cNvPr id="6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7" y="2996952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我的文档\ppt模板\高画质精美透明PNG图标572张@无忧PPT\png_icon_49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9411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73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5.2.5 </a:t>
            </a:r>
            <a:r>
              <a:rPr lang="zh-CN" altLang="en-US" dirty="0"/>
              <a:t>异常遗失、异常重掷和异常的局限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ahoma" pitchFamily="34" charset="0"/>
              </a:rPr>
              <a:t>异常重掷(</a:t>
            </a:r>
            <a:r>
              <a:rPr lang="en-US" altLang="zh-CN" dirty="0" err="1" smtClean="0">
                <a:latin typeface="Tahoma" pitchFamily="34" charset="0"/>
              </a:rPr>
              <a:t>Rethrowing</a:t>
            </a:r>
            <a:r>
              <a:rPr lang="en-US" altLang="zh-CN" dirty="0" smtClean="0">
                <a:latin typeface="Tahoma" pitchFamily="34" charset="0"/>
              </a:rPr>
              <a:t>)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将捕捉到的异常再次抛出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endParaRPr lang="en-US" altLang="zh-CN" dirty="0">
              <a:latin typeface="Tahoma" pitchFamily="34" charset="0"/>
            </a:endParaRPr>
          </a:p>
          <a:p>
            <a:pPr lvl="1"/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Rethrowing.java</a:t>
            </a:r>
            <a:endParaRPr lang="zh-CN" altLang="en-US" dirty="0">
              <a:latin typeface="Tahoma" pitchFamily="34" charset="0"/>
            </a:endParaRPr>
          </a:p>
        </p:txBody>
      </p:sp>
      <p:pic>
        <p:nvPicPr>
          <p:cNvPr id="4" name="Picture 2" descr="D:\我的文档\ppt模板\高画质精美透明PNG图标572张@无忧PPT\png_icon_5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131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7" y="2996952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98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5.2.5 </a:t>
            </a:r>
            <a:r>
              <a:rPr lang="zh-CN" altLang="en-US" dirty="0"/>
              <a:t>异常遗失、异常重掷和异常的局限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ahoma" pitchFamily="34" charset="0"/>
              </a:rPr>
              <a:t>异常的局限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覆盖某个方法时，只能抛出父类中方法已声明的异常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endParaRPr lang="en-US" altLang="zh-CN" dirty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StormyInning.java</a:t>
            </a:r>
            <a:endParaRPr lang="en-US" altLang="zh-CN" dirty="0">
              <a:latin typeface="Tahoma" pitchFamily="34" charset="0"/>
            </a:endParaRPr>
          </a:p>
        </p:txBody>
      </p:sp>
      <p:pic>
        <p:nvPicPr>
          <p:cNvPr id="5" name="Picture 2" descr="D:\我的文档\ppt模板\高画质精美透明PNG图标572张@无忧PPT\png_icon_5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229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7" y="2996952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440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525024"/>
              </p:ext>
            </p:extLst>
          </p:nvPr>
        </p:nvGraphicFramePr>
        <p:xfrm>
          <a:off x="899592" y="1988840"/>
          <a:ext cx="7384455" cy="3738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251520" y="777503"/>
            <a:ext cx="8176543" cy="1464231"/>
          </a:xfrm>
          <a:prstGeom prst="wedgeRoundRectCallout">
            <a:avLst>
              <a:gd name="adj1" fmla="val -20833"/>
              <a:gd name="adj2" fmla="val 68913"/>
              <a:gd name="adj3" fmla="val 16667"/>
            </a:avLst>
          </a:prstGeom>
          <a:solidFill>
            <a:srgbClr val="43BBE1"/>
          </a:solidFill>
          <a:ln w="1270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的异常处理机制， 掌握抛出和处理异常的方法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755576" y="5962079"/>
            <a:ext cx="8176543" cy="851297"/>
          </a:xfrm>
          <a:prstGeom prst="wedgeRoundRectCallout">
            <a:avLst>
              <a:gd name="adj1" fmla="val -17161"/>
              <a:gd name="adj2" fmla="val -70563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难点</a:t>
            </a:r>
            <a:endParaRPr lang="en-US" altLang="zh-CN" sz="6600" b="1" dirty="0" smtClean="0">
              <a:latin typeface="Impact" pitchFamily="34" charset="0"/>
            </a:endParaRPr>
          </a:p>
          <a:p>
            <a:pPr algn="r"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异常处理机制，自定义异常类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224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zh-CN" dirty="0" smtClean="0"/>
              <a:t>.1 </a:t>
            </a:r>
            <a:r>
              <a:rPr lang="zh-CN" altLang="en-US" dirty="0" smtClean="0"/>
              <a:t>异常处理基础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804326" y="1605423"/>
            <a:ext cx="7512090" cy="606375"/>
            <a:chOff x="1236374" y="1605423"/>
            <a:chExt cx="7512090" cy="6063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异常处理机制的必要性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5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.1.1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04326" y="2433297"/>
            <a:ext cx="7512090" cy="606375"/>
            <a:chOff x="1236374" y="1605423"/>
            <a:chExt cx="7512090" cy="606375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错误和异常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5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.1.2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8464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alpha val="81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程序错误、发现时刻及错误处理原则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zh-CN" dirty="0" smtClean="0"/>
              <a:t>.1.1 </a:t>
            </a:r>
            <a:r>
              <a:rPr lang="zh-CN" altLang="en-US" dirty="0" smtClean="0"/>
              <a:t>异常处理机制的必要性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58397" y="3428438"/>
            <a:ext cx="7974043" cy="1169410"/>
            <a:chOff x="558397" y="3428438"/>
            <a:chExt cx="7974043" cy="1169410"/>
          </a:xfrm>
        </p:grpSpPr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558397" y="3436503"/>
              <a:ext cx="7974043" cy="1161345"/>
              <a:chOff x="2736" y="1803"/>
              <a:chExt cx="2552" cy="576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gray">
              <a:xfrm>
                <a:off x="2736" y="1803"/>
                <a:ext cx="2552" cy="5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768A7B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gray">
              <a:xfrm>
                <a:off x="2743" y="1809"/>
                <a:ext cx="2536" cy="268"/>
              </a:xfrm>
              <a:prstGeom prst="rect">
                <a:avLst/>
              </a:prstGeom>
              <a:solidFill>
                <a:srgbClr val="35ADE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gray">
              <a:xfrm>
                <a:off x="2744" y="2059"/>
                <a:ext cx="2535" cy="314"/>
              </a:xfrm>
              <a:prstGeom prst="rect">
                <a:avLst/>
              </a:prstGeom>
              <a:gradFill rotWithShape="1">
                <a:gsLst>
                  <a:gs pos="0">
                    <a:srgbClr val="35ADE3">
                      <a:gamma/>
                      <a:tint val="61176"/>
                      <a:invGamma/>
                    </a:srgbClr>
                  </a:gs>
                  <a:gs pos="100000">
                    <a:srgbClr val="35ADE3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" name="Text Box 11"/>
            <p:cNvSpPr txBox="1">
              <a:spLocks noChangeArrowheads="1"/>
            </p:cNvSpPr>
            <p:nvPr/>
          </p:nvSpPr>
          <p:spPr bwMode="gray">
            <a:xfrm>
              <a:off x="599018" y="4095808"/>
              <a:ext cx="79334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sz="2400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 smtClean="0"/>
                <a:t>语法正确而语义错误，编译时不能发现，运行时才被发现</a:t>
              </a:r>
              <a:endParaRPr lang="en-US" altLang="zh-CN" dirty="0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gray">
            <a:xfrm>
              <a:off x="2220698" y="3428438"/>
              <a:ext cx="478692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sz="28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 smtClean="0"/>
                <a:t>语义错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运行错</a:t>
              </a:r>
              <a:r>
                <a:rPr lang="en-US" altLang="zh-CN" dirty="0" smtClean="0"/>
                <a:t>)</a:t>
              </a:r>
              <a:endParaRPr lang="en-US" altLang="zh-CN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3400" y="5138028"/>
            <a:ext cx="7974043" cy="1171292"/>
            <a:chOff x="533400" y="5138028"/>
            <a:chExt cx="7974043" cy="1171292"/>
          </a:xfrm>
        </p:grpSpPr>
        <p:grpSp>
          <p:nvGrpSpPr>
            <p:cNvPr id="15" name="Group 12"/>
            <p:cNvGrpSpPr>
              <a:grpSpLocks/>
            </p:cNvGrpSpPr>
            <p:nvPr/>
          </p:nvGrpSpPr>
          <p:grpSpPr bwMode="auto">
            <a:xfrm>
              <a:off x="533400" y="5147975"/>
              <a:ext cx="7974043" cy="1161345"/>
              <a:chOff x="2728" y="2640"/>
              <a:chExt cx="2552" cy="576"/>
            </a:xfrm>
          </p:grpSpPr>
          <p:sp>
            <p:nvSpPr>
              <p:cNvPr id="16" name="Rectangle 13"/>
              <p:cNvSpPr>
                <a:spLocks noChangeArrowheads="1"/>
              </p:cNvSpPr>
              <p:nvPr/>
            </p:nvSpPr>
            <p:spPr bwMode="gray">
              <a:xfrm>
                <a:off x="2728" y="2640"/>
                <a:ext cx="2552" cy="5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768A7B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gray">
              <a:xfrm>
                <a:off x="2742" y="2646"/>
                <a:ext cx="2529" cy="262"/>
              </a:xfrm>
              <a:prstGeom prst="rect">
                <a:avLst/>
              </a:prstGeom>
              <a:solidFill>
                <a:srgbClr val="F6AE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gray">
              <a:xfrm>
                <a:off x="2736" y="2896"/>
                <a:ext cx="2535" cy="314"/>
              </a:xfrm>
              <a:prstGeom prst="rect">
                <a:avLst/>
              </a:prstGeom>
              <a:gradFill rotWithShape="1">
                <a:gsLst>
                  <a:gs pos="0">
                    <a:srgbClr val="F6AE44">
                      <a:gamma/>
                      <a:tint val="61176"/>
                      <a:invGamma/>
                    </a:srgbClr>
                  </a:gs>
                  <a:gs pos="100000">
                    <a:srgbClr val="F6AE44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" name="Text Box 16"/>
            <p:cNvSpPr txBox="1">
              <a:spLocks noChangeArrowheads="1"/>
            </p:cNvSpPr>
            <p:nvPr/>
          </p:nvSpPr>
          <p:spPr bwMode="gray">
            <a:xfrm>
              <a:off x="580270" y="5815345"/>
              <a:ext cx="792404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sz="2400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编译、运行都可，但结果与预期不符，系统无法发现</a:t>
              </a:r>
              <a:endParaRPr lang="en-US" altLang="zh-CN" dirty="0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gray">
            <a:xfrm>
              <a:off x="2220698" y="5138028"/>
              <a:ext cx="478692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sz="28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逻辑错</a:t>
              </a:r>
              <a:endParaRPr lang="en-US" altLang="zh-CN" dirty="0"/>
            </a:p>
          </p:txBody>
        </p:sp>
      </p:grpSp>
      <p:grpSp>
        <p:nvGrpSpPr>
          <p:cNvPr id="22" name="Group 27"/>
          <p:cNvGrpSpPr>
            <a:grpSpLocks/>
          </p:cNvGrpSpPr>
          <p:nvPr/>
        </p:nvGrpSpPr>
        <p:grpSpPr bwMode="auto">
          <a:xfrm>
            <a:off x="558397" y="1735083"/>
            <a:ext cx="7974043" cy="1161345"/>
            <a:chOff x="2728" y="983"/>
            <a:chExt cx="2552" cy="576"/>
          </a:xfrm>
        </p:grpSpPr>
        <p:sp>
          <p:nvSpPr>
            <p:cNvPr id="23" name="Rectangle 28"/>
            <p:cNvSpPr>
              <a:spLocks noChangeArrowheads="1"/>
            </p:cNvSpPr>
            <p:nvPr/>
          </p:nvSpPr>
          <p:spPr bwMode="gray">
            <a:xfrm>
              <a:off x="2728" y="983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768A7B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gray">
            <a:xfrm>
              <a:off x="2741" y="989"/>
              <a:ext cx="2530" cy="262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gray">
            <a:xfrm>
              <a:off x="2736" y="1239"/>
              <a:ext cx="2535" cy="314"/>
            </a:xfrm>
            <a:prstGeom prst="rect">
              <a:avLst/>
            </a:prstGeom>
            <a:gradFill rotWithShape="1">
              <a:gsLst>
                <a:gs pos="0">
                  <a:srgbClr val="99CC00">
                    <a:gamma/>
                    <a:tint val="61176"/>
                    <a:invGamma/>
                  </a:srgbClr>
                </a:gs>
                <a:gs pos="100000">
                  <a:srgbClr val="99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Text Box 31"/>
          <p:cNvSpPr txBox="1">
            <a:spLocks noChangeArrowheads="1"/>
          </p:cNvSpPr>
          <p:nvPr/>
        </p:nvSpPr>
        <p:spPr bwMode="gray">
          <a:xfrm>
            <a:off x="1338137" y="2398421"/>
            <a:ext cx="64742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程序语法错误，编译时能发现，也称编译错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gray">
          <a:xfrm>
            <a:off x="2220698" y="1700808"/>
            <a:ext cx="47869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语法错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854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</a:t>
            </a:r>
            <a:r>
              <a:rPr lang="zh-CN" altLang="en-US" dirty="0"/>
              <a:t>异常处理机制的必要性</a:t>
            </a:r>
            <a:endParaRPr lang="zh-CN" altLang="en-US" dirty="0"/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面向过程语言和面向过程语言的错误处理方式比较</a:t>
            </a:r>
            <a:endParaRPr lang="en-US" altLang="zh-CN" dirty="0">
              <a:latin typeface="Tahoma" pitchFamily="34" charset="0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29083" y="1844540"/>
            <a:ext cx="4206875" cy="55245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面向过程语言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741934" y="1844540"/>
            <a:ext cx="4140200" cy="552450"/>
          </a:xfrm>
          <a:prstGeom prst="rect">
            <a:avLst/>
          </a:prstGeom>
          <a:solidFill>
            <a:srgbClr val="43BBE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面向对象语言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9512" y="2547748"/>
            <a:ext cx="4384634" cy="1123712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不能保证及时发现错误并制止错误蔓延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653194" y="2547749"/>
            <a:ext cx="4311294" cy="1123712"/>
          </a:xfrm>
          <a:prstGeom prst="roundRect">
            <a:avLst/>
          </a:prstGeom>
          <a:solidFill>
            <a:srgbClr val="93CDDD">
              <a:alpha val="30000"/>
            </a:srgbClr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提供异常处理机制，对发生的异常进行“事后处理”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09802" y="3789040"/>
            <a:ext cx="4384634" cy="13320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txBody>
          <a:bodyPr wrap="square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程序错误防范的责任推给程序员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16006" y="5229200"/>
            <a:ext cx="4384634" cy="13320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只能靠“事前防范”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627276" y="3723142"/>
            <a:ext cx="4311294" cy="552775"/>
          </a:xfrm>
          <a:prstGeom prst="roundRect">
            <a:avLst/>
          </a:prstGeom>
          <a:solidFill>
            <a:srgbClr val="93CDDD">
              <a:alpha val="30000"/>
            </a:srgbClr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将正常代码与错误代码分离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653194" y="4394132"/>
            <a:ext cx="4311294" cy="552775"/>
          </a:xfrm>
          <a:prstGeom prst="roundRect">
            <a:avLst/>
          </a:prstGeom>
          <a:solidFill>
            <a:srgbClr val="93CDDD">
              <a:alpha val="30000"/>
            </a:srgbClr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将错误分门别类地加以处理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653193" y="5070670"/>
            <a:ext cx="4311294" cy="1063554"/>
          </a:xfrm>
          <a:prstGeom prst="roundRect">
            <a:avLst/>
          </a:prstGeom>
          <a:solidFill>
            <a:srgbClr val="93CDDD">
              <a:alpha val="30000"/>
            </a:srgbClr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能够处理运行错，使程序从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错误中恢复或继续运行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627277" y="6251826"/>
            <a:ext cx="4311294" cy="552775"/>
          </a:xfrm>
          <a:prstGeom prst="roundRect">
            <a:avLst/>
          </a:prstGeom>
          <a:solidFill>
            <a:srgbClr val="93CDDD">
              <a:alpha val="30000"/>
            </a:srgbClr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能将错误延调用栈向上传播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5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5.1.1 </a:t>
            </a:r>
            <a:r>
              <a:rPr lang="zh-CN" altLang="en-US" dirty="0"/>
              <a:t>异常处理机制的必要性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3500" dirty="0" smtClean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语言的安全性</a:t>
            </a:r>
          </a:p>
          <a:p>
            <a:endParaRPr lang="zh-CN" altLang="en-US" dirty="0">
              <a:latin typeface="Tahoma" pitchFamily="34" charset="0"/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hlinkClick r:id="rId2" action="ppaction://hlinkfile"/>
              </a:rPr>
              <a:t>ZeroTest.java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3" action="ppaction://hlinkfile"/>
              </a:rPr>
              <a:t>OutofBoundsTest.java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85890186"/>
              </p:ext>
            </p:extLst>
          </p:nvPr>
        </p:nvGraphicFramePr>
        <p:xfrm>
          <a:off x="1979712" y="1052736"/>
          <a:ext cx="7056784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6" y="5691336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19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5.1.2 </a:t>
            </a:r>
            <a:r>
              <a:rPr lang="zh-CN" altLang="en-US" dirty="0" smtClean="0"/>
              <a:t>错误和异常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错误和异常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55576" y="1700808"/>
            <a:ext cx="7848872" cy="3646094"/>
            <a:chOff x="-14288" y="3182252"/>
            <a:chExt cx="7848872" cy="3199075"/>
          </a:xfrm>
        </p:grpSpPr>
        <p:sp>
          <p:nvSpPr>
            <p:cNvPr id="7" name="Freeform 3"/>
            <p:cNvSpPr>
              <a:spLocks/>
            </p:cNvSpPr>
            <p:nvPr/>
          </p:nvSpPr>
          <p:spPr bwMode="gray">
            <a:xfrm flipH="1" flipV="1">
              <a:off x="0" y="4913311"/>
              <a:ext cx="7607300" cy="1468016"/>
            </a:xfrm>
            <a:custGeom>
              <a:avLst/>
              <a:gdLst>
                <a:gd name="T0" fmla="*/ 7463010 w 3796"/>
                <a:gd name="T1" fmla="*/ 686360 h 816"/>
                <a:gd name="T2" fmla="*/ 2697425 w 3796"/>
                <a:gd name="T3" fmla="*/ 691127 h 816"/>
                <a:gd name="T4" fmla="*/ 2497022 w 3796"/>
                <a:gd name="T5" fmla="*/ 614865 h 816"/>
                <a:gd name="T6" fmla="*/ 2136297 w 3796"/>
                <a:gd name="T7" fmla="*/ 188272 h 816"/>
                <a:gd name="T8" fmla="*/ 1849720 w 3796"/>
                <a:gd name="T9" fmla="*/ 9533 h 816"/>
                <a:gd name="T10" fmla="*/ 206415 w 3796"/>
                <a:gd name="T11" fmla="*/ 9533 h 816"/>
                <a:gd name="T12" fmla="*/ 4008 w 3796"/>
                <a:gd name="T13" fmla="*/ 209721 h 816"/>
                <a:gd name="T14" fmla="*/ 4008 w 3796"/>
                <a:gd name="T15" fmla="*/ 1737350 h 816"/>
                <a:gd name="T16" fmla="*/ 206415 w 3796"/>
                <a:gd name="T17" fmla="*/ 1916090 h 816"/>
                <a:gd name="T18" fmla="*/ 7390865 w 3796"/>
                <a:gd name="T19" fmla="*/ 1916090 h 816"/>
                <a:gd name="T20" fmla="*/ 7595276 w 3796"/>
                <a:gd name="T21" fmla="*/ 1706368 h 816"/>
                <a:gd name="T22" fmla="*/ 7595276 w 3796"/>
                <a:gd name="T23" fmla="*/ 848418 h 816"/>
                <a:gd name="T24" fmla="*/ 7463010 w 3796"/>
                <a:gd name="T25" fmla="*/ 686360 h 8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96" h="816">
                  <a:moveTo>
                    <a:pt x="3724" y="288"/>
                  </a:moveTo>
                  <a:cubicBezTo>
                    <a:pt x="2535" y="289"/>
                    <a:pt x="1346" y="290"/>
                    <a:pt x="1346" y="290"/>
                  </a:cubicBezTo>
                  <a:cubicBezTo>
                    <a:pt x="1304" y="288"/>
                    <a:pt x="1272" y="282"/>
                    <a:pt x="1246" y="258"/>
                  </a:cubicBezTo>
                  <a:cubicBezTo>
                    <a:pt x="1156" y="168"/>
                    <a:pt x="1066" y="79"/>
                    <a:pt x="1066" y="79"/>
                  </a:cubicBezTo>
                  <a:cubicBezTo>
                    <a:pt x="1034" y="48"/>
                    <a:pt x="1002" y="0"/>
                    <a:pt x="923" y="4"/>
                  </a:cubicBezTo>
                  <a:cubicBezTo>
                    <a:pt x="513" y="4"/>
                    <a:pt x="103" y="4"/>
                    <a:pt x="103" y="4"/>
                  </a:cubicBezTo>
                  <a:cubicBezTo>
                    <a:pt x="38" y="4"/>
                    <a:pt x="0" y="42"/>
                    <a:pt x="2" y="88"/>
                  </a:cubicBezTo>
                  <a:cubicBezTo>
                    <a:pt x="2" y="410"/>
                    <a:pt x="2" y="729"/>
                    <a:pt x="2" y="729"/>
                  </a:cubicBezTo>
                  <a:cubicBezTo>
                    <a:pt x="0" y="812"/>
                    <a:pt x="103" y="804"/>
                    <a:pt x="103" y="804"/>
                  </a:cubicBezTo>
                  <a:cubicBezTo>
                    <a:pt x="1895" y="804"/>
                    <a:pt x="3688" y="804"/>
                    <a:pt x="3688" y="804"/>
                  </a:cubicBezTo>
                  <a:cubicBezTo>
                    <a:pt x="3688" y="804"/>
                    <a:pt x="3794" y="816"/>
                    <a:pt x="3790" y="716"/>
                  </a:cubicBezTo>
                  <a:cubicBezTo>
                    <a:pt x="3790" y="536"/>
                    <a:pt x="3790" y="356"/>
                    <a:pt x="3790" y="356"/>
                  </a:cubicBezTo>
                  <a:cubicBezTo>
                    <a:pt x="3790" y="356"/>
                    <a:pt x="3796" y="288"/>
                    <a:pt x="3724" y="288"/>
                  </a:cubicBezTo>
                  <a:close/>
                </a:path>
              </a:pathLst>
            </a:custGeom>
            <a:gradFill rotWithShape="1">
              <a:gsLst>
                <a:gs pos="100000">
                  <a:srgbClr val="FFC000"/>
                </a:gs>
                <a:gs pos="0">
                  <a:srgbClr val="FFFF00"/>
                </a:gs>
              </a:gsLst>
              <a:lin ang="540000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"/>
            <p:cNvSpPr>
              <a:spLocks/>
            </p:cNvSpPr>
            <p:nvPr/>
          </p:nvSpPr>
          <p:spPr bwMode="gray">
            <a:xfrm>
              <a:off x="-14288" y="3182252"/>
              <a:ext cx="7607300" cy="1794560"/>
            </a:xfrm>
            <a:custGeom>
              <a:avLst/>
              <a:gdLst>
                <a:gd name="T0" fmla="*/ 3724 w 3796"/>
                <a:gd name="T1" fmla="*/ 288 h 816"/>
                <a:gd name="T2" fmla="*/ 1346 w 3796"/>
                <a:gd name="T3" fmla="*/ 290 h 816"/>
                <a:gd name="T4" fmla="*/ 1246 w 3796"/>
                <a:gd name="T5" fmla="*/ 258 h 816"/>
                <a:gd name="T6" fmla="*/ 1066 w 3796"/>
                <a:gd name="T7" fmla="*/ 79 h 816"/>
                <a:gd name="T8" fmla="*/ 923 w 3796"/>
                <a:gd name="T9" fmla="*/ 4 h 816"/>
                <a:gd name="T10" fmla="*/ 103 w 3796"/>
                <a:gd name="T11" fmla="*/ 4 h 816"/>
                <a:gd name="T12" fmla="*/ 2 w 3796"/>
                <a:gd name="T13" fmla="*/ 88 h 816"/>
                <a:gd name="T14" fmla="*/ 2 w 3796"/>
                <a:gd name="T15" fmla="*/ 729 h 816"/>
                <a:gd name="T16" fmla="*/ 103 w 3796"/>
                <a:gd name="T17" fmla="*/ 804 h 816"/>
                <a:gd name="T18" fmla="*/ 3688 w 3796"/>
                <a:gd name="T19" fmla="*/ 804 h 816"/>
                <a:gd name="T20" fmla="*/ 3790 w 3796"/>
                <a:gd name="T21" fmla="*/ 716 h 816"/>
                <a:gd name="T22" fmla="*/ 3790 w 3796"/>
                <a:gd name="T23" fmla="*/ 356 h 816"/>
                <a:gd name="T24" fmla="*/ 3724 w 3796"/>
                <a:gd name="T25" fmla="*/ 288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96" h="816">
                  <a:moveTo>
                    <a:pt x="3724" y="288"/>
                  </a:moveTo>
                  <a:cubicBezTo>
                    <a:pt x="2535" y="289"/>
                    <a:pt x="1346" y="290"/>
                    <a:pt x="1346" y="290"/>
                  </a:cubicBezTo>
                  <a:cubicBezTo>
                    <a:pt x="1304" y="288"/>
                    <a:pt x="1272" y="282"/>
                    <a:pt x="1246" y="258"/>
                  </a:cubicBezTo>
                  <a:cubicBezTo>
                    <a:pt x="1156" y="168"/>
                    <a:pt x="1066" y="79"/>
                    <a:pt x="1066" y="79"/>
                  </a:cubicBezTo>
                  <a:cubicBezTo>
                    <a:pt x="1034" y="48"/>
                    <a:pt x="1002" y="0"/>
                    <a:pt x="923" y="4"/>
                  </a:cubicBezTo>
                  <a:cubicBezTo>
                    <a:pt x="513" y="4"/>
                    <a:pt x="103" y="4"/>
                    <a:pt x="103" y="4"/>
                  </a:cubicBezTo>
                  <a:cubicBezTo>
                    <a:pt x="38" y="4"/>
                    <a:pt x="0" y="42"/>
                    <a:pt x="2" y="88"/>
                  </a:cubicBezTo>
                  <a:cubicBezTo>
                    <a:pt x="2" y="410"/>
                    <a:pt x="2" y="729"/>
                    <a:pt x="2" y="729"/>
                  </a:cubicBezTo>
                  <a:cubicBezTo>
                    <a:pt x="0" y="812"/>
                    <a:pt x="103" y="804"/>
                    <a:pt x="103" y="804"/>
                  </a:cubicBezTo>
                  <a:cubicBezTo>
                    <a:pt x="1895" y="804"/>
                    <a:pt x="3688" y="804"/>
                    <a:pt x="3688" y="804"/>
                  </a:cubicBezTo>
                  <a:cubicBezTo>
                    <a:pt x="3688" y="804"/>
                    <a:pt x="3794" y="816"/>
                    <a:pt x="3790" y="716"/>
                  </a:cubicBezTo>
                  <a:cubicBezTo>
                    <a:pt x="3790" y="536"/>
                    <a:pt x="3790" y="356"/>
                    <a:pt x="3790" y="356"/>
                  </a:cubicBezTo>
                  <a:cubicBezTo>
                    <a:pt x="3790" y="356"/>
                    <a:pt x="3796" y="288"/>
                    <a:pt x="3724" y="288"/>
                  </a:cubicBezTo>
                  <a:close/>
                </a:path>
              </a:pathLst>
            </a:custGeom>
            <a:gradFill rotWithShape="1">
              <a:gsLst>
                <a:gs pos="0">
                  <a:srgbClr val="93CDDD"/>
                </a:gs>
                <a:gs pos="100000">
                  <a:srgbClr val="43B8E1"/>
                </a:gs>
              </a:gsLst>
              <a:lin ang="540000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3212976"/>
              <a:ext cx="2686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微软雅黑" pitchFamily="34" charset="-122"/>
                  <a:ea typeface="微软雅黑" pitchFamily="34" charset="-122"/>
                </a:rPr>
                <a:t>错误</a:t>
              </a:r>
              <a:r>
                <a:rPr lang="en-US" altLang="zh-CN" sz="2800" b="1" dirty="0" smtClean="0">
                  <a:latin typeface="微软雅黑" pitchFamily="34" charset="-122"/>
                  <a:ea typeface="微软雅黑" pitchFamily="34" charset="-122"/>
                </a:rPr>
                <a:t>(error)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3966155"/>
              <a:ext cx="70567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程序执行时遇到硬件、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OS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、其他程序或操作的错误，程序无法处理错误，也无法继续执行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26272" y="5762463"/>
              <a:ext cx="2808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异常</a:t>
              </a:r>
              <a:r>
                <a:rPr lang="en-US" altLang="zh-CN" dirty="0"/>
                <a:t>(exception)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528" y="5199583"/>
              <a:ext cx="7056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在硬件和操作系统正常时，程序遇到的运行错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173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错误和异常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/>
          <a:lstStyle/>
          <a:p>
            <a:r>
              <a:rPr lang="en-US" altLang="zh-CN" dirty="0" smtClean="0">
                <a:latin typeface="Tahoma" pitchFamily="34" charset="0"/>
              </a:rPr>
              <a:t>Java</a:t>
            </a:r>
            <a:r>
              <a:rPr lang="zh-CN" altLang="en-US" dirty="0" smtClean="0">
                <a:latin typeface="Tahoma" pitchFamily="34" charset="0"/>
              </a:rPr>
              <a:t>错误和异常类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en-US" altLang="zh-CN" dirty="0" err="1" smtClean="0">
                <a:latin typeface="Tahoma" pitchFamily="34" charset="0"/>
              </a:rPr>
              <a:t>Throwable</a:t>
            </a:r>
            <a:r>
              <a:rPr lang="zh-CN" altLang="en-US" dirty="0" smtClean="0">
                <a:latin typeface="Tahoma" pitchFamily="34" charset="0"/>
              </a:rPr>
              <a:t>类：描述所有“可被当作异常抛出”的对象所具备的东西</a:t>
            </a:r>
            <a:endParaRPr lang="en-US" altLang="zh-CN" dirty="0" smtClean="0">
              <a:latin typeface="Tahoma" pitchFamily="34" charset="0"/>
            </a:endParaRPr>
          </a:p>
          <a:p>
            <a:pPr lvl="2"/>
            <a:r>
              <a:rPr lang="en-US" altLang="zh-CN" dirty="0" err="1" smtClean="0">
                <a:latin typeface="Tahoma" pitchFamily="34" charset="0"/>
              </a:rPr>
              <a:t>detailMessage</a:t>
            </a:r>
            <a:r>
              <a:rPr lang="en-US" altLang="zh-CN" dirty="0" smtClean="0">
                <a:latin typeface="Tahoma" pitchFamily="34" charset="0"/>
              </a:rPr>
              <a:t>//</a:t>
            </a:r>
            <a:r>
              <a:rPr lang="zh-CN" altLang="en-US" dirty="0" smtClean="0">
                <a:latin typeface="Tahoma" pitchFamily="34" charset="0"/>
              </a:rPr>
              <a:t>异常描述信息</a:t>
            </a:r>
          </a:p>
          <a:p>
            <a:pPr lvl="2"/>
            <a:r>
              <a:rPr lang="en-US" altLang="zh-CN" dirty="0" smtClean="0">
                <a:latin typeface="Tahoma" pitchFamily="34" charset="0"/>
              </a:rPr>
              <a:t>public </a:t>
            </a:r>
            <a:r>
              <a:rPr lang="en-US" altLang="zh-CN" dirty="0" err="1" smtClean="0">
                <a:latin typeface="Tahoma" pitchFamily="34" charset="0"/>
              </a:rPr>
              <a:t>Throwable</a:t>
            </a:r>
            <a:r>
              <a:rPr lang="en-US" altLang="zh-CN" dirty="0" smtClean="0">
                <a:latin typeface="Tahoma" pitchFamily="34" charset="0"/>
              </a:rPr>
              <a:t>()</a:t>
            </a:r>
            <a:r>
              <a:rPr lang="zh-CN" altLang="en-US" dirty="0" smtClean="0">
                <a:latin typeface="Tahoma" pitchFamily="34" charset="0"/>
              </a:rPr>
              <a:t> </a:t>
            </a:r>
          </a:p>
          <a:p>
            <a:pPr lvl="2"/>
            <a:r>
              <a:rPr lang="en-US" altLang="zh-CN" dirty="0" smtClean="0">
                <a:latin typeface="Tahoma" pitchFamily="34" charset="0"/>
              </a:rPr>
              <a:t>public </a:t>
            </a:r>
            <a:r>
              <a:rPr lang="en-US" altLang="zh-CN" dirty="0" err="1" smtClean="0">
                <a:latin typeface="Tahoma" pitchFamily="34" charset="0"/>
              </a:rPr>
              <a:t>Throwable</a:t>
            </a:r>
            <a:r>
              <a:rPr lang="en-US" altLang="zh-CN" dirty="0" smtClean="0">
                <a:latin typeface="Tahoma" pitchFamily="34" charset="0"/>
              </a:rPr>
              <a:t>(String message)</a:t>
            </a:r>
          </a:p>
          <a:p>
            <a:pPr lvl="2"/>
            <a:r>
              <a:rPr lang="en-US" altLang="zh-CN" dirty="0" smtClean="0">
                <a:latin typeface="Tahoma" pitchFamily="34" charset="0"/>
              </a:rPr>
              <a:t>public String </a:t>
            </a:r>
            <a:r>
              <a:rPr lang="en-US" altLang="zh-CN" dirty="0" err="1" smtClean="0">
                <a:latin typeface="Tahoma" pitchFamily="34" charset="0"/>
              </a:rPr>
              <a:t>getMessage</a:t>
            </a:r>
            <a:r>
              <a:rPr lang="en-US" altLang="zh-CN" dirty="0" smtClean="0">
                <a:latin typeface="Tahoma" pitchFamily="34" charset="0"/>
              </a:rPr>
              <a:t>()</a:t>
            </a:r>
          </a:p>
          <a:p>
            <a:pPr lvl="2"/>
            <a:r>
              <a:rPr lang="en-US" altLang="zh-CN" dirty="0" smtClean="0">
                <a:latin typeface="Tahoma" pitchFamily="34" charset="0"/>
              </a:rPr>
              <a:t>public String </a:t>
            </a:r>
            <a:r>
              <a:rPr lang="en-US" altLang="zh-CN" dirty="0" err="1" smtClean="0">
                <a:latin typeface="Tahoma" pitchFamily="34" charset="0"/>
              </a:rPr>
              <a:t>toString</a:t>
            </a:r>
            <a:r>
              <a:rPr lang="en-US" altLang="zh-CN" dirty="0" smtClean="0">
                <a:latin typeface="Tahoma" pitchFamily="34" charset="0"/>
              </a:rPr>
              <a:t>()</a:t>
            </a:r>
          </a:p>
          <a:p>
            <a:pPr lvl="2"/>
            <a:r>
              <a:rPr lang="en-US" altLang="zh-CN" dirty="0" smtClean="0">
                <a:latin typeface="Tahoma" pitchFamily="34" charset="0"/>
              </a:rPr>
              <a:t>public void </a:t>
            </a:r>
            <a:r>
              <a:rPr lang="en-US" altLang="zh-CN" dirty="0" err="1" smtClean="0">
                <a:latin typeface="Tahoma" pitchFamily="34" charset="0"/>
              </a:rPr>
              <a:t>printStackTrace</a:t>
            </a:r>
            <a:r>
              <a:rPr lang="en-US" altLang="zh-CN" dirty="0" smtClean="0">
                <a:latin typeface="Tahoma" pitchFamily="34" charset="0"/>
              </a:rPr>
              <a:t>()</a:t>
            </a:r>
          </a:p>
          <a:p>
            <a:pPr lvl="2"/>
            <a:r>
              <a:rPr lang="en-US" altLang="zh-CN" dirty="0" smtClean="0">
                <a:latin typeface="Tahoma" pitchFamily="34" charset="0"/>
              </a:rPr>
              <a:t>public synchronized native </a:t>
            </a:r>
            <a:r>
              <a:rPr lang="en-US" altLang="zh-CN" dirty="0" err="1" smtClean="0">
                <a:latin typeface="Tahoma" pitchFamily="34" charset="0"/>
              </a:rPr>
              <a:t>Throwable</a:t>
            </a:r>
            <a:r>
              <a:rPr lang="en-US" altLang="zh-CN" dirty="0" smtClean="0">
                <a:latin typeface="Tahoma" pitchFamily="34" charset="0"/>
              </a:rPr>
              <a:t> </a:t>
            </a:r>
            <a:r>
              <a:rPr lang="en-US" altLang="zh-CN" dirty="0" err="1" smtClean="0">
                <a:latin typeface="Tahoma" pitchFamily="34" charset="0"/>
              </a:rPr>
              <a:t>fillInStackTrace</a:t>
            </a:r>
            <a:r>
              <a:rPr lang="en-US" altLang="zh-CN" dirty="0" smtClean="0">
                <a:latin typeface="Tahoma" pitchFamily="34" charset="0"/>
              </a:rPr>
              <a:t>()//</a:t>
            </a:r>
            <a:r>
              <a:rPr lang="zh-CN" altLang="en-US" dirty="0" smtClean="0">
                <a:latin typeface="Tahoma" pitchFamily="34" charset="0"/>
              </a:rPr>
              <a:t>添加新的异常栈跟踪信息</a:t>
            </a:r>
            <a:endParaRPr lang="zh-CN" altLang="en-US" dirty="0">
              <a:latin typeface="Tahoma" pitchFamily="34" charset="0"/>
            </a:endParaRPr>
          </a:p>
        </p:txBody>
      </p:sp>
      <p:pic>
        <p:nvPicPr>
          <p:cNvPr id="7170" name="Picture 2" descr="E:\java\表现层\图标\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4091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73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错误和异常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latin typeface="Tahoma" pitchFamily="34" charset="0"/>
              </a:rPr>
              <a:t>Java</a:t>
            </a:r>
            <a:r>
              <a:rPr lang="zh-CN" altLang="en-US" dirty="0" smtClean="0">
                <a:latin typeface="Tahoma" pitchFamily="34" charset="0"/>
              </a:rPr>
              <a:t>错误和异常类</a:t>
            </a:r>
            <a:endParaRPr lang="en-US" altLang="zh-CN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ahoma" pitchFamily="34" charset="0"/>
              </a:rPr>
              <a:t>Error</a:t>
            </a:r>
            <a:r>
              <a:rPr lang="zh-CN" altLang="en-US" dirty="0" smtClean="0">
                <a:latin typeface="Tahoma" pitchFamily="34" charset="0"/>
              </a:rPr>
              <a:t>类：错误类，由虚拟机抛出给系统，除特殊情况不需捕捉处理</a:t>
            </a:r>
          </a:p>
          <a:p>
            <a:pPr lvl="2">
              <a:lnSpc>
                <a:spcPct val="90000"/>
              </a:lnSpc>
            </a:pPr>
            <a:r>
              <a:rPr lang="en-US" altLang="zh-CN" dirty="0" err="1" smtClean="0">
                <a:latin typeface="Tahoma" pitchFamily="34" charset="0"/>
              </a:rPr>
              <a:t>NoClassDefFoundError</a:t>
            </a:r>
            <a:endParaRPr lang="en-US" altLang="zh-CN" dirty="0" smtClean="0">
              <a:latin typeface="Tahoma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 err="1" smtClean="0">
                <a:latin typeface="Tahoma" pitchFamily="34" charset="0"/>
              </a:rPr>
              <a:t>OutOfMemoryError</a:t>
            </a:r>
            <a:endParaRPr lang="en-US" altLang="zh-CN" dirty="0" smtClean="0">
              <a:latin typeface="Tahoma" pitchFamily="34" charset="0"/>
            </a:endParaRPr>
          </a:p>
        </p:txBody>
      </p:sp>
      <p:pic>
        <p:nvPicPr>
          <p:cNvPr id="8" name="Picture 2" descr="D:\我的文档\ppt模板\高画质精美透明PNG图标572张@无忧PPT\png_icon_5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224" y="499221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172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12523</TotalTime>
  <Words>132</Words>
  <Application>Microsoft Office PowerPoint</Application>
  <PresentationFormat>全屏显示(4:3)</PresentationFormat>
  <Paragraphs>165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Java1</vt:lpstr>
      <vt:lpstr>第五章　异常处理</vt:lpstr>
      <vt:lpstr>主要内容</vt:lpstr>
      <vt:lpstr>5.1 异常处理基础</vt:lpstr>
      <vt:lpstr>5.1.1 异常处理机制的必要性</vt:lpstr>
      <vt:lpstr>5.1.1 异常处理机制的必要性</vt:lpstr>
      <vt:lpstr>5.1.1 异常处理机制的必要性</vt:lpstr>
      <vt:lpstr>5.1.2 错误和异常</vt:lpstr>
      <vt:lpstr>5.1.2 错误和异常</vt:lpstr>
      <vt:lpstr>5.1.2 错误和异常</vt:lpstr>
      <vt:lpstr>5.1.2 错误和异常</vt:lpstr>
      <vt:lpstr>5.2 异常处理措施</vt:lpstr>
      <vt:lpstr>5.2.1 Java异常处理机制</vt:lpstr>
      <vt:lpstr>5.2.2 异常处理语句</vt:lpstr>
      <vt:lpstr>5.2.2 异常处理语句</vt:lpstr>
      <vt:lpstr>5.2.3 抛出异常</vt:lpstr>
      <vt:lpstr>5.2.4 自定义异常类</vt:lpstr>
      <vt:lpstr>5.2.5 异常遗失、异常重掷和异常的局限</vt:lpstr>
      <vt:lpstr>5.2.5 异常遗失、异常重掷和异常的局限</vt:lpstr>
      <vt:lpstr>5.2.5 异常遗失、异常重掷和异常的局限</vt:lpstr>
    </vt:vector>
  </TitlesOfParts>
  <Company>lntu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venice</dc:creator>
  <cp:lastModifiedBy>venice</cp:lastModifiedBy>
  <cp:revision>197</cp:revision>
  <dcterms:created xsi:type="dcterms:W3CDTF">2012-02-18T03:59:41Z</dcterms:created>
  <dcterms:modified xsi:type="dcterms:W3CDTF">2012-04-24T08:15:36Z</dcterms:modified>
</cp:coreProperties>
</file>